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3" r:id="rId7"/>
    <p:sldId id="262" r:id="rId8"/>
    <p:sldId id="264" r:id="rId9"/>
    <p:sldId id="265" r:id="rId10"/>
    <p:sldId id="266" r:id="rId11"/>
    <p:sldId id="267" r:id="rId12"/>
    <p:sldId id="281" r:id="rId13"/>
    <p:sldId id="280" r:id="rId14"/>
    <p:sldId id="268" r:id="rId15"/>
    <p:sldId id="269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4" r:id="rId27"/>
    <p:sldId id="285" r:id="rId28"/>
    <p:sldId id="283" r:id="rId29"/>
    <p:sldId id="289" r:id="rId30"/>
    <p:sldId id="290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25838F3-0951-4416-A0C7-3256D0916426}">
          <p14:sldIdLst>
            <p14:sldId id="256"/>
            <p14:sldId id="259"/>
            <p14:sldId id="260"/>
            <p14:sldId id="261"/>
            <p14:sldId id="257"/>
            <p14:sldId id="263"/>
            <p14:sldId id="262"/>
            <p14:sldId id="264"/>
            <p14:sldId id="265"/>
            <p14:sldId id="266"/>
            <p14:sldId id="267"/>
            <p14:sldId id="281"/>
            <p14:sldId id="280"/>
            <p14:sldId id="268"/>
            <p14:sldId id="269"/>
            <p14:sldId id="272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4"/>
            <p14:sldId id="285"/>
            <p14:sldId id="283"/>
            <p14:sldId id="289"/>
            <p14:sldId id="290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FB87A-4694-4126-82F4-2B809A56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6325C5-E19C-41BF-A5FF-F2693395E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86E18F-F441-46F9-876B-0FBD51B2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745A0-0750-444A-84E6-B03A7AE8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DACCE-7656-4BD9-87E9-799DEF55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5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17EAF-2A8D-498C-90D0-7E364C6B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646246-7FCF-4A6C-8695-2C27442E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804C9-9FDE-43A0-B037-79297CD4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A299E-250D-49BC-AC18-F5EEC201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FCE680-7624-42CA-84A9-1852B4DB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4D44D1-7B35-4A91-B1E5-B6D5EA2C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CAA5ED-8E2C-4ADF-B42F-B45D3DD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9E6AC-361B-49D9-9C51-AD5B7144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FD378-ED47-4B9F-A27D-42B684C1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631260-FCE0-4568-95B7-99D4ED7C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2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A7EEC-C572-4CED-8AA4-96C4C8D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B64A5-5E51-42BE-9FAF-046CDB79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611AB-DCF8-4F63-9144-30B44474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5641A-6136-4785-8D03-9CB350D4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04E7F-9C07-4F5A-8EC1-CFDA7FAE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5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9C0B9-ED92-4F42-93B6-70B3C8DB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713351-3A51-4D30-AF66-9FC4F3EC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3C6FF-A144-45AD-B5DF-CC2F100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FE4BD-6F67-40D6-B8D5-1307EE82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52718F-5A4C-4B5A-A3FA-B9250FBE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2D35-00C6-4B68-9764-9D81F095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56F89-6CA0-4139-9138-C8790CFFF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DFC028-C7A9-4AF0-ABD9-91F837A7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3F930-DA49-4F1E-9047-293ED6A2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FD51C-F1B9-4EB1-8E41-C7B82FFA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EC0BEE-C93E-4C96-9BA6-4391784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EC382-5DEE-4555-BF1F-0B2CF707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8201AC-40FD-4707-9D42-F058C3CF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FD0E08-6778-4B36-9E4C-1364C1A1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4C3CB7-9319-410F-913F-1D70821A7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2BB718-DC6F-4296-8E52-01D36F67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B8DF50-2BD9-4796-BB64-F220541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5174CC-3EF4-4546-9AD0-422E5EA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0BB21D-0C9F-4D12-82E5-8596C65B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27FB4-0B85-4CD7-B035-FD347DEC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8BEFEE-D39F-4087-AB75-DADED09B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9BC757-A63C-4408-81CF-A34A3785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6614E4-022E-48BC-B3E9-7DD1074D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848463-C731-4BDD-AB9E-8E1A8663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FA7B9B-2F49-4A86-AA02-4E2B7457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A7791A-02B4-49B7-8B9A-F457370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98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8554B-2839-4F4A-B6C5-EE6598AC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3F77D-5FD9-42F6-88DB-07E4E155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6C9775-ECF1-4084-B783-8B6C1410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67B45-744A-46B4-9CDF-27984B53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7457EE-9012-480D-8E28-46815183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41991-6401-45CB-B114-829D2D7C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2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34B4A-A6BB-43D3-8B11-024D06FD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A066B1-CF19-4A61-9971-F9AFB304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F47149-F901-40C3-96FA-30433F45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E5876F-A17D-4A09-A223-8E8835C1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66D99C-71F7-4264-91E7-81896D69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1B8CA5-0BA7-4B91-B9E2-177C240C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8EEDD-62D0-416E-9AAE-99CCA64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008CF-C257-4156-9E2D-302DDEBA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F5DCE-D9E7-438D-9F73-FC2F4A1C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3D23-2C64-49EF-9CD0-0C0DBFC3948B}" type="datetimeFigureOut">
              <a:rPr lang="zh-TW" altLang="en-US" smtClean="0"/>
              <a:t>2024/3/1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2ED31-39FF-4CFA-A880-5CBF71B4F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51CF3-16F0-4DE1-9992-B77B43130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BD1FF-C01C-4E68-BFFA-AD2780EB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Catapult FPGA (Edge Detect)</a:t>
            </a:r>
            <a:br>
              <a:rPr lang="en-US" altLang="zh-TW" dirty="0"/>
            </a:br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BB517-E7B1-474F-BDDF-2955624B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TA:</a:t>
            </a:r>
            <a:r>
              <a:rPr lang="zh-TW" altLang="en-US" dirty="0"/>
              <a:t>陳揚哲</a:t>
            </a:r>
          </a:p>
        </p:txBody>
      </p:sp>
    </p:spTree>
    <p:extLst>
      <p:ext uri="{BB962C8B-B14F-4D97-AF65-F5344CB8AC3E}">
        <p14:creationId xmlns:p14="http://schemas.microsoft.com/office/powerpoint/2010/main" val="140428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54EE1-9AB7-43B3-9DF6-6AFDA07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b="1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39C6DED-C1D2-437A-968D-117F80512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487"/>
            <a:ext cx="10515600" cy="41976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F6ECD6-853E-466C-96CE-8E836B6C0084}"/>
              </a:ext>
            </a:extLst>
          </p:cNvPr>
          <p:cNvSpPr/>
          <p:nvPr/>
        </p:nvSpPr>
        <p:spPr>
          <a:xfrm>
            <a:off x="994299" y="3052518"/>
            <a:ext cx="790113" cy="214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73E332-3D54-4208-A358-867083A546FF}"/>
              </a:ext>
            </a:extLst>
          </p:cNvPr>
          <p:cNvSpPr/>
          <p:nvPr/>
        </p:nvSpPr>
        <p:spPr>
          <a:xfrm>
            <a:off x="3570302" y="2494705"/>
            <a:ext cx="1454459" cy="186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AEB3A3-29CC-4CBB-8852-DDB3E7F2491B}"/>
              </a:ext>
            </a:extLst>
          </p:cNvPr>
          <p:cNvSpPr/>
          <p:nvPr/>
        </p:nvSpPr>
        <p:spPr>
          <a:xfrm>
            <a:off x="5335480" y="2799680"/>
            <a:ext cx="1143740" cy="15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5897C7-20D1-406C-B901-7276107C0740}"/>
              </a:ext>
            </a:extLst>
          </p:cNvPr>
          <p:cNvSpPr/>
          <p:nvPr/>
        </p:nvSpPr>
        <p:spPr>
          <a:xfrm>
            <a:off x="5335480" y="2948866"/>
            <a:ext cx="1143740" cy="15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108893-0811-4EF9-A55B-3C07A2CC6716}"/>
              </a:ext>
            </a:extLst>
          </p:cNvPr>
          <p:cNvSpPr/>
          <p:nvPr/>
        </p:nvSpPr>
        <p:spPr>
          <a:xfrm>
            <a:off x="7652921" y="2431297"/>
            <a:ext cx="665456" cy="186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5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7E934-C12A-463C-910F-F9A8D335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908EFA-289F-4423-A2E1-87D10ABD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014"/>
            <a:ext cx="10515600" cy="41172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1584DE-40BC-47ED-81CC-5B1E255F82C3}"/>
              </a:ext>
            </a:extLst>
          </p:cNvPr>
          <p:cNvSpPr/>
          <p:nvPr/>
        </p:nvSpPr>
        <p:spPr>
          <a:xfrm>
            <a:off x="5430544" y="2644361"/>
            <a:ext cx="925868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B9904-9BF4-41DC-AA87-87B5BE07822F}"/>
              </a:ext>
            </a:extLst>
          </p:cNvPr>
          <p:cNvSpPr/>
          <p:nvPr/>
        </p:nvSpPr>
        <p:spPr>
          <a:xfrm>
            <a:off x="7633685" y="2445498"/>
            <a:ext cx="1430415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33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4F2F3-A9DD-42BD-94E6-1DDAA64B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620FE-61DF-4D2A-B7DA-636BE1D1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FIFO depth base on your design delay</a:t>
            </a:r>
            <a:r>
              <a:rPr lang="en-US" altLang="zh-TW" dirty="0">
                <a:solidFill>
                  <a:srgbClr val="FF0000"/>
                </a:solidFill>
              </a:rPr>
              <a:t>(By bottom-up step)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61BF73E-21B5-4320-AAB5-BF1BE218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956"/>
            <a:ext cx="10515600" cy="4122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12418A-5AD9-4296-BCDF-43A2AB433601}"/>
              </a:ext>
            </a:extLst>
          </p:cNvPr>
          <p:cNvSpPr/>
          <p:nvPr/>
        </p:nvSpPr>
        <p:spPr>
          <a:xfrm>
            <a:off x="5332889" y="3962250"/>
            <a:ext cx="925868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27BD02-A228-4DED-B59C-DAA564121C01}"/>
              </a:ext>
            </a:extLst>
          </p:cNvPr>
          <p:cNvSpPr/>
          <p:nvPr/>
        </p:nvSpPr>
        <p:spPr>
          <a:xfrm>
            <a:off x="6887959" y="3306781"/>
            <a:ext cx="4218005" cy="212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D00C1F-A547-43AD-9DA0-D4B964FFF769}"/>
              </a:ext>
            </a:extLst>
          </p:cNvPr>
          <p:cNvSpPr/>
          <p:nvPr/>
        </p:nvSpPr>
        <p:spPr>
          <a:xfrm>
            <a:off x="5332889" y="4274152"/>
            <a:ext cx="925868" cy="124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11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39113-CD13-41E2-A184-F20A9F6D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BFE58B0-C2CB-4026-A4D8-8A3B26881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690"/>
            <a:ext cx="10515600" cy="41229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FA101D3-1ED8-48A6-AD43-A60A3200ED90}"/>
              </a:ext>
            </a:extLst>
          </p:cNvPr>
          <p:cNvSpPr/>
          <p:nvPr/>
        </p:nvSpPr>
        <p:spPr>
          <a:xfrm>
            <a:off x="5324011" y="3643837"/>
            <a:ext cx="925868" cy="124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4408D-4735-4DC9-A20B-5EAAF98F56F8}"/>
              </a:ext>
            </a:extLst>
          </p:cNvPr>
          <p:cNvSpPr/>
          <p:nvPr/>
        </p:nvSpPr>
        <p:spPr>
          <a:xfrm>
            <a:off x="6913113" y="2844847"/>
            <a:ext cx="4192851" cy="146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5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C9D92-0D06-4D45-832A-75FAB990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7B4AF1-CF70-4C76-8AFE-5BF76417C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392"/>
            <a:ext cx="10515600" cy="40938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104799-0709-4D67-BE8B-9733C6FDC30A}"/>
              </a:ext>
            </a:extLst>
          </p:cNvPr>
          <p:cNvSpPr/>
          <p:nvPr/>
        </p:nvSpPr>
        <p:spPr>
          <a:xfrm>
            <a:off x="5477522" y="2965142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60A2DD-8D31-481F-BC53-6E96403FE371}"/>
              </a:ext>
            </a:extLst>
          </p:cNvPr>
          <p:cNvSpPr/>
          <p:nvPr/>
        </p:nvSpPr>
        <p:spPr>
          <a:xfrm>
            <a:off x="5477522" y="3117541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F9556-4DB5-4E53-8988-A9E393E21672}"/>
              </a:ext>
            </a:extLst>
          </p:cNvPr>
          <p:cNvSpPr/>
          <p:nvPr/>
        </p:nvSpPr>
        <p:spPr>
          <a:xfrm>
            <a:off x="7627396" y="2479828"/>
            <a:ext cx="1560991" cy="156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E64FB3-FCA6-4876-8692-C2DB46832ABA}"/>
              </a:ext>
            </a:extLst>
          </p:cNvPr>
          <p:cNvSpPr/>
          <p:nvPr/>
        </p:nvSpPr>
        <p:spPr>
          <a:xfrm>
            <a:off x="6889071" y="3922874"/>
            <a:ext cx="738325" cy="156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C222E1-E27B-4CAE-A5AF-979A2E81905E}"/>
              </a:ext>
            </a:extLst>
          </p:cNvPr>
          <p:cNvSpPr/>
          <p:nvPr/>
        </p:nvSpPr>
        <p:spPr>
          <a:xfrm>
            <a:off x="6890549" y="4107172"/>
            <a:ext cx="1303540" cy="156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95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572F4-0F99-4EAC-8F1C-F7D44128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DBA4FCA-412B-40BC-963C-6682066E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418"/>
            <a:ext cx="10515600" cy="41357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C3F1FD-AD88-41EC-88D8-179133F5BB19}"/>
              </a:ext>
            </a:extLst>
          </p:cNvPr>
          <p:cNvSpPr/>
          <p:nvPr/>
        </p:nvSpPr>
        <p:spPr>
          <a:xfrm>
            <a:off x="5634361" y="3552547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CF8AB4-1E12-4C6E-BC4C-CB3E5519A0EF}"/>
              </a:ext>
            </a:extLst>
          </p:cNvPr>
          <p:cNvSpPr/>
          <p:nvPr/>
        </p:nvSpPr>
        <p:spPr>
          <a:xfrm>
            <a:off x="6897949" y="3161928"/>
            <a:ext cx="4358936" cy="71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CDB8ADB-B346-457A-8FF2-A682E7088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803"/>
            <a:ext cx="10515600" cy="41069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37E934-C12A-463C-910F-F9A8D335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1584DE-40BC-47ED-81CC-5B1E255F82C3}"/>
              </a:ext>
            </a:extLst>
          </p:cNvPr>
          <p:cNvSpPr/>
          <p:nvPr/>
        </p:nvSpPr>
        <p:spPr>
          <a:xfrm>
            <a:off x="3512968" y="2481900"/>
            <a:ext cx="1538427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B9904-9BF4-41DC-AA87-87B5BE07822F}"/>
              </a:ext>
            </a:extLst>
          </p:cNvPr>
          <p:cNvSpPr/>
          <p:nvPr/>
        </p:nvSpPr>
        <p:spPr>
          <a:xfrm>
            <a:off x="5201203" y="2388092"/>
            <a:ext cx="1643480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45E0C8-FB7C-4A6C-AD8B-89CE828CF187}"/>
              </a:ext>
            </a:extLst>
          </p:cNvPr>
          <p:cNvSpPr/>
          <p:nvPr/>
        </p:nvSpPr>
        <p:spPr>
          <a:xfrm>
            <a:off x="6844683" y="3664110"/>
            <a:ext cx="4394447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4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62C93-A2E1-4EDC-9889-FE12D004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F7CA9D-B127-4275-8410-847683971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017"/>
            <a:ext cx="10515600" cy="41085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BE6A0E-8BD4-46E9-AE03-D3BF714C70EA}"/>
              </a:ext>
            </a:extLst>
          </p:cNvPr>
          <p:cNvSpPr/>
          <p:nvPr/>
        </p:nvSpPr>
        <p:spPr>
          <a:xfrm>
            <a:off x="5874058" y="3429000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9C9386-54B9-4C0B-81B8-42A52B0C4921}"/>
              </a:ext>
            </a:extLst>
          </p:cNvPr>
          <p:cNvSpPr/>
          <p:nvPr/>
        </p:nvSpPr>
        <p:spPr>
          <a:xfrm>
            <a:off x="6877234" y="2647025"/>
            <a:ext cx="624397" cy="19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D16567-82F9-476B-BA19-7E3BFB659640}"/>
              </a:ext>
            </a:extLst>
          </p:cNvPr>
          <p:cNvSpPr/>
          <p:nvPr/>
        </p:nvSpPr>
        <p:spPr>
          <a:xfrm>
            <a:off x="3664998" y="2977718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4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24188-1C96-4B28-BAF1-A445A31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Schedule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66E7394-FC27-473D-899B-D02E62DC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714"/>
            <a:ext cx="10515600" cy="4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E45CE-681B-4DAB-B183-2906A78F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Generate RTL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D6946CA-00D9-40D7-890D-A49FD58C7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959"/>
            <a:ext cx="10515600" cy="41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DA6C0-9B91-4C21-8799-4DEAA27B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Add input file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881EC-CB07-407D-81A5-FC08CD10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EdgeDetect.h</a:t>
            </a:r>
            <a:r>
              <a:rPr lang="en-US" altLang="zh-TW" dirty="0"/>
              <a:t>(</a:t>
            </a:r>
            <a:r>
              <a:rPr lang="en-US" altLang="zh-TW" dirty="0" err="1"/>
              <a:t>hls_c</a:t>
            </a:r>
            <a:r>
              <a:rPr lang="en-US" altLang="zh-TW" dirty="0"/>
              <a:t>/</a:t>
            </a:r>
            <a:r>
              <a:rPr lang="en-US" altLang="zh-TW" dirty="0" err="1"/>
              <a:t>inc</a:t>
            </a:r>
            <a:r>
              <a:rPr lang="en-US" altLang="zh-TW" dirty="0"/>
              <a:t>), </a:t>
            </a:r>
            <a:r>
              <a:rPr lang="en-US" altLang="zh-TW" dirty="0">
                <a:solidFill>
                  <a:srgbClr val="FF0000"/>
                </a:solidFill>
              </a:rPr>
              <a:t>EdgeDetect_tb.cpp</a:t>
            </a:r>
            <a:r>
              <a:rPr lang="en-US" altLang="zh-TW" dirty="0"/>
              <a:t>(</a:t>
            </a:r>
            <a:r>
              <a:rPr lang="en-US" altLang="zh-TW" dirty="0" err="1"/>
              <a:t>hls_c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), and </a:t>
            </a:r>
            <a:r>
              <a:rPr lang="en-US" altLang="zh-TW" dirty="0">
                <a:solidFill>
                  <a:srgbClr val="FF0000"/>
                </a:solidFill>
              </a:rPr>
              <a:t>bmp_io.cpp</a:t>
            </a:r>
            <a:r>
              <a:rPr lang="en-US" altLang="zh-TW" dirty="0"/>
              <a:t>(</a:t>
            </a:r>
            <a:r>
              <a:rPr lang="en-US" altLang="zh-TW" dirty="0" err="1"/>
              <a:t>bmpUtil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Note: </a:t>
            </a:r>
            <a:r>
              <a:rPr lang="en-US" altLang="zh-TW" dirty="0">
                <a:solidFill>
                  <a:srgbClr val="FF0000"/>
                </a:solidFill>
              </a:rPr>
              <a:t>these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file</a:t>
            </a:r>
            <a:r>
              <a:rPr lang="en-US" altLang="zh-TW" dirty="0"/>
              <a:t> should be set as </a:t>
            </a:r>
            <a:r>
              <a:rPr lang="en-US" altLang="zh-TW" dirty="0">
                <a:solidFill>
                  <a:srgbClr val="FF0000"/>
                </a:solidFill>
              </a:rPr>
              <a:t>excluded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B33CD8-3FA1-427C-8691-44B823F9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18" b="15240"/>
          <a:stretch/>
        </p:blipFill>
        <p:spPr>
          <a:xfrm>
            <a:off x="838200" y="3012074"/>
            <a:ext cx="5257800" cy="27051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B06955-1C61-4695-AF49-CD18AC43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7510"/>
            <a:ext cx="5257800" cy="15694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C83351-39C2-42AC-AC0C-296E71F6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3186"/>
            <a:ext cx="487748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2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4B04C68-EF0C-4334-9597-5930711D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352"/>
            <a:ext cx="10515600" cy="419188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3037C6-6923-4BB1-80E2-0FCB41A5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report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710D5C-3C11-4C4C-8D33-95E762BB8F9E}"/>
              </a:ext>
            </a:extLst>
          </p:cNvPr>
          <p:cNvSpPr/>
          <p:nvPr/>
        </p:nvSpPr>
        <p:spPr>
          <a:xfrm>
            <a:off x="3941685" y="1983418"/>
            <a:ext cx="513426" cy="164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D14D30-D72A-4286-B46B-2BFAD8FE78F7}"/>
              </a:ext>
            </a:extLst>
          </p:cNvPr>
          <p:cNvSpPr/>
          <p:nvPr/>
        </p:nvSpPr>
        <p:spPr>
          <a:xfrm>
            <a:off x="3684971" y="2226462"/>
            <a:ext cx="1934593" cy="783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2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8901-CF5A-4B09-B65C-57E1A839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report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B3CA44-4058-4957-A4C9-DF2EF09DD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2799"/>
            <a:ext cx="10515600" cy="41169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29B40C-A268-4534-AB39-F458BD85241A}"/>
              </a:ext>
            </a:extLst>
          </p:cNvPr>
          <p:cNvSpPr/>
          <p:nvPr/>
        </p:nvSpPr>
        <p:spPr>
          <a:xfrm>
            <a:off x="1251751" y="4531310"/>
            <a:ext cx="513426" cy="164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4612A1-DE26-4B4A-BAA0-869749047445}"/>
              </a:ext>
            </a:extLst>
          </p:cNvPr>
          <p:cNvSpPr/>
          <p:nvPr/>
        </p:nvSpPr>
        <p:spPr>
          <a:xfrm>
            <a:off x="1367161" y="5130571"/>
            <a:ext cx="398016" cy="164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0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7A873-553E-4868-A164-F6C6BC80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Analyzer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8502F4-AF94-4D94-A790-61C8BBF53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878"/>
            <a:ext cx="3172268" cy="26768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866BBC-3A47-4A20-BA2E-0DFBBA8A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468" y="1719539"/>
            <a:ext cx="8041077" cy="38260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D7DC5E-BFC0-4615-A909-E86551228D4E}"/>
              </a:ext>
            </a:extLst>
          </p:cNvPr>
          <p:cNvSpPr/>
          <p:nvPr/>
        </p:nvSpPr>
        <p:spPr>
          <a:xfrm>
            <a:off x="1171852" y="3087204"/>
            <a:ext cx="1580226" cy="229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045E8F-C151-4426-9192-DB30697F92E7}"/>
              </a:ext>
            </a:extLst>
          </p:cNvPr>
          <p:cNvSpPr/>
          <p:nvPr/>
        </p:nvSpPr>
        <p:spPr>
          <a:xfrm>
            <a:off x="5637320" y="2108306"/>
            <a:ext cx="656948" cy="901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39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9E70-2DC2-497A-A811-F22CC640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RTL Verification (Cont.) 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843010D-3ED1-4546-9D8F-A092FAF5A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40" y="2156377"/>
            <a:ext cx="3172268" cy="27245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0EF8DE-327B-4E34-80F1-80FC355F2D87}"/>
              </a:ext>
            </a:extLst>
          </p:cNvPr>
          <p:cNvSpPr/>
          <p:nvPr/>
        </p:nvSpPr>
        <p:spPr>
          <a:xfrm>
            <a:off x="1944209" y="4081503"/>
            <a:ext cx="2254929" cy="206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FC1F6D-0FB1-4711-AD64-1156D916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08" y="2050741"/>
            <a:ext cx="7767266" cy="32285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79228A-4FF6-4BF6-9932-A4F27D10E751}"/>
              </a:ext>
            </a:extLst>
          </p:cNvPr>
          <p:cNvSpPr/>
          <p:nvPr/>
        </p:nvSpPr>
        <p:spPr>
          <a:xfrm>
            <a:off x="8549195" y="2280664"/>
            <a:ext cx="106533" cy="113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F2924E-0BF1-43BB-AF27-0119E588413A}"/>
              </a:ext>
            </a:extLst>
          </p:cNvPr>
          <p:cNvSpPr txBox="1"/>
          <p:nvPr/>
        </p:nvSpPr>
        <p:spPr>
          <a:xfrm>
            <a:off x="8191130" y="191133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Run all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34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E282A-3302-4819-BA5D-D047DAB5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workflow (Catapult GUI)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56FB2-A24D-48DA-93E1-D627D2DB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your environment have </a:t>
            </a:r>
            <a:r>
              <a:rPr lang="en-US" altLang="zh-TW" dirty="0" err="1"/>
              <a:t>Vivado</a:t>
            </a:r>
            <a:r>
              <a:rPr lang="en-US" altLang="zh-TW" dirty="0"/>
              <a:t> project, set up </a:t>
            </a:r>
            <a:r>
              <a:rPr lang="en-US" altLang="zh-TW" dirty="0" err="1"/>
              <a:t>Vivado</a:t>
            </a:r>
            <a:r>
              <a:rPr lang="en-US" altLang="zh-TW" dirty="0"/>
              <a:t> directory and double click Synthesize </a:t>
            </a:r>
            <a:r>
              <a:rPr lang="en-US" altLang="zh-TW" dirty="0" err="1"/>
              <a:t>concat_rtl.v</a:t>
            </a:r>
            <a:endParaRPr lang="en-US" altLang="zh-TW" dirty="0"/>
          </a:p>
          <a:p>
            <a:r>
              <a:rPr lang="en-US" altLang="zh-TW" dirty="0"/>
              <a:t>If not, follow the synthesis workflow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0EE5D7-5271-47F7-9C07-17E79BF5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3481012"/>
            <a:ext cx="319132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7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D615E-275C-4E23-88AF-0D5C3DA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workflow (</a:t>
            </a:r>
            <a:r>
              <a:rPr lang="en-US" altLang="zh-TW" b="1" dirty="0" err="1"/>
              <a:t>Vivado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89ECA-4EF6-416E-9094-3AAFFF32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file of </a:t>
            </a:r>
            <a:r>
              <a:rPr lang="en-US" altLang="zh-TW" dirty="0" err="1"/>
              <a:t>concat_rtl.v</a:t>
            </a:r>
            <a:r>
              <a:rPr lang="en-US" altLang="zh-TW" dirty="0"/>
              <a:t> and the folder of </a:t>
            </a:r>
            <a:r>
              <a:rPr lang="en-US" altLang="zh-TW" dirty="0" err="1"/>
              <a:t>vivado_concat_v</a:t>
            </a:r>
            <a:endParaRPr lang="en-US" altLang="zh-TW" dirty="0"/>
          </a:p>
          <a:p>
            <a:r>
              <a:rPr lang="en-US" altLang="zh-TW" dirty="0"/>
              <a:t>File under </a:t>
            </a:r>
            <a:r>
              <a:rPr lang="en-US" altLang="zh-TW" dirty="0" err="1"/>
              <a:t>vivado_concat_v</a:t>
            </a:r>
            <a:r>
              <a:rPr lang="en-US" altLang="zh-TW" dirty="0"/>
              <a:t> folder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50DB64-EB10-4F28-B7F4-9473CF15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77" y="3277293"/>
            <a:ext cx="2476846" cy="14480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A3643B-17DC-43A5-8CAD-03A30D34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11" y="4725295"/>
            <a:ext cx="592537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650FF-2336-4499-8593-FD3BB469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26"/>
            <a:ext cx="10515600" cy="1325563"/>
          </a:xfrm>
        </p:spPr>
        <p:txBody>
          <a:bodyPr/>
          <a:lstStyle/>
          <a:p>
            <a:r>
              <a:rPr lang="en-US" altLang="zh-TW" b="1" dirty="0"/>
              <a:t>Change all of the directory in xv file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CAFEB16-4962-4169-948B-3EE4A25E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9" t="2112"/>
          <a:stretch/>
        </p:blipFill>
        <p:spPr>
          <a:xfrm>
            <a:off x="838200" y="2047565"/>
            <a:ext cx="6432906" cy="27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8A889-B4C8-4AA9-BC5C-D930AF18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Change all of the directory in xv file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558B01-51C9-49F1-8924-A514A106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98" y="1825625"/>
            <a:ext cx="81612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5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B2F88-C708-4015-877E-59FBAE0C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by GUI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64C76-987D-4184-BD35-EB11CD6C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Vivado</a:t>
            </a:r>
            <a:endParaRPr lang="en-US" altLang="zh-TW" dirty="0"/>
          </a:p>
          <a:p>
            <a:r>
              <a:rPr lang="en-US" altLang="zh-TW" dirty="0"/>
              <a:t>Create a project with any board </a:t>
            </a:r>
          </a:p>
          <a:p>
            <a:r>
              <a:rPr lang="en-US" altLang="zh-TW" dirty="0"/>
              <a:t>Execute xv file, (or the command in xv file), in </a:t>
            </a:r>
            <a:r>
              <a:rPr lang="en-US" altLang="zh-TW" dirty="0" err="1"/>
              <a:t>tcl</a:t>
            </a:r>
            <a:r>
              <a:rPr lang="en-US" altLang="zh-TW" dirty="0"/>
              <a:t> console</a:t>
            </a:r>
          </a:p>
          <a:p>
            <a:r>
              <a:rPr lang="en-US" altLang="zh-TW" dirty="0"/>
              <a:t>It will generate the design of the board you choose in catapult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2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4CA28-04E9-4334-90E3-AC29FFC0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by Command Shell (Linux)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5279D-0E16-449B-ACAF-94EC8B7D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US" altLang="zh-TW" dirty="0"/>
              <a:t>Create file named </a:t>
            </a:r>
            <a:r>
              <a:rPr lang="en-US" altLang="zh-TW" dirty="0" err="1"/>
              <a:t>run_vivado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Specify the directory of xv file and source it by </a:t>
            </a:r>
            <a:r>
              <a:rPr lang="en-US" altLang="zh-TW" dirty="0" err="1"/>
              <a:t>vivado</a:t>
            </a:r>
            <a:r>
              <a:rPr lang="en-US" altLang="zh-TW" dirty="0"/>
              <a:t> command.</a:t>
            </a:r>
          </a:p>
          <a:p>
            <a:r>
              <a:rPr lang="en-US" altLang="zh-TW" dirty="0"/>
              <a:t>Then execute </a:t>
            </a:r>
            <a:r>
              <a:rPr lang="en-US" altLang="zh-TW" dirty="0" err="1"/>
              <a:t>run_vivado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DD417C-9825-4D22-A58F-A8BD29C3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6408"/>
            <a:ext cx="1038370" cy="9621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CAFD67-A5F5-4578-9F6A-7AD5EEE9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70" y="3429000"/>
            <a:ext cx="4591691" cy="29722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F29A011-B990-45C4-A1D0-5797D605CB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039"/>
          <a:stretch/>
        </p:blipFill>
        <p:spPr>
          <a:xfrm>
            <a:off x="6510116" y="3803288"/>
            <a:ext cx="4801829" cy="18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FC40B-6D41-4B89-909B-E23B976B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Add include path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0C521A-03DA-4F57-A59E-D5D01D6B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498"/>
            <a:ext cx="4629796" cy="23530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76C448-0B19-474D-BD3B-6FD2E169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1785"/>
            <a:ext cx="4656643" cy="46490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A3F13C-23AB-498C-896A-2D78947F5084}"/>
              </a:ext>
            </a:extLst>
          </p:cNvPr>
          <p:cNvSpPr/>
          <p:nvPr/>
        </p:nvSpPr>
        <p:spPr>
          <a:xfrm>
            <a:off x="7723572" y="3857644"/>
            <a:ext cx="399495" cy="172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467843-6A0A-4C3E-A83C-72F081D2F218}"/>
              </a:ext>
            </a:extLst>
          </p:cNvPr>
          <p:cNvSpPr/>
          <p:nvPr/>
        </p:nvSpPr>
        <p:spPr>
          <a:xfrm>
            <a:off x="6409678" y="3639845"/>
            <a:ext cx="314328" cy="151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AD7DDE-73A3-44E8-9EFB-29C4BF160519}"/>
              </a:ext>
            </a:extLst>
          </p:cNvPr>
          <p:cNvSpPr/>
          <p:nvPr/>
        </p:nvSpPr>
        <p:spPr>
          <a:xfrm rot="10800000" flipV="1">
            <a:off x="8280557" y="3748459"/>
            <a:ext cx="2061928" cy="734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16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A8059-298A-4517-BCC0-25BD20B3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For implement and bitstream (opt.)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C922A-81B5-4043-993D-91F0FB72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implement and generate bitstream, you need specify the constraints.</a:t>
            </a:r>
          </a:p>
          <a:p>
            <a:r>
              <a:rPr lang="en-US" altLang="zh-TW" dirty="0"/>
              <a:t>You can specify the constraints on your own, or assigned by </a:t>
            </a:r>
            <a:r>
              <a:rPr lang="en-US" altLang="zh-TW" dirty="0" err="1"/>
              <a:t>vivado</a:t>
            </a:r>
            <a:endParaRPr lang="en-US" altLang="zh-TW" dirty="0"/>
          </a:p>
          <a:p>
            <a:r>
              <a:rPr lang="en-US" altLang="zh-TW" dirty="0"/>
              <a:t>Note: If you change the design board, you need to make sure the timing is satisfied.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6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F15F1-A3F0-4F98-A20A-CA6EA82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Set up constraints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AE1BB-1086-4DEA-B25B-5E6AABFA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up the </a:t>
            </a:r>
            <a:r>
              <a:rPr lang="en-US" altLang="zh-TW" dirty="0" err="1"/>
              <a:t>arst_n</a:t>
            </a:r>
            <a:r>
              <a:rPr lang="en-US" altLang="zh-TW" dirty="0"/>
              <a:t> constraints</a:t>
            </a:r>
          </a:p>
          <a:p>
            <a:endParaRPr lang="en-US" altLang="zh-TW" dirty="0"/>
          </a:p>
          <a:p>
            <a:r>
              <a:rPr lang="en-US" altLang="zh-TW" dirty="0"/>
              <a:t>Open synthesis design, and choose I/O planning for set up constraints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A740A-6399-4636-8033-476B5BE2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375171"/>
            <a:ext cx="5477639" cy="3143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AF0C6F-E8EF-469A-B453-15ABD94D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991" y="3280959"/>
            <a:ext cx="2524477" cy="28960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F467A34-AE3F-448A-B47A-12879BC4C29B}"/>
              </a:ext>
            </a:extLst>
          </p:cNvPr>
          <p:cNvSpPr/>
          <p:nvPr/>
        </p:nvSpPr>
        <p:spPr>
          <a:xfrm>
            <a:off x="2467992" y="3834946"/>
            <a:ext cx="2198701" cy="239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B3244A-C20D-4A5A-B6A9-0A7A5A79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607" y="3343868"/>
            <a:ext cx="4029127" cy="30204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7DA2F20-4B79-4996-BF30-200171E3894C}"/>
              </a:ext>
            </a:extLst>
          </p:cNvPr>
          <p:cNvSpPr/>
          <p:nvPr/>
        </p:nvSpPr>
        <p:spPr>
          <a:xfrm>
            <a:off x="8469298" y="3834946"/>
            <a:ext cx="1082578" cy="124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133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5CD24-1025-4279-8655-7D9C6419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Check Fixed and set I/O standard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3E2FAB0-B802-479A-BF1A-1D65C055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82" y="2004813"/>
            <a:ext cx="1028843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47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004BF-5A55-47D9-B04A-C651AD40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Generate bitstream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881513-7C86-499D-8121-D69DDC2C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Click generate bitstream, it will generate the bitstream file under the directory of </a:t>
            </a:r>
            <a:r>
              <a:rPr lang="en-US" altLang="zh-TW" b="1" i="1" dirty="0" err="1">
                <a:solidFill>
                  <a:srgbClr val="C00000"/>
                </a:solidFill>
              </a:rPr>
              <a:t>project_name</a:t>
            </a:r>
            <a:r>
              <a:rPr lang="en-US" altLang="zh-TW" dirty="0" err="1"/>
              <a:t>.runs</a:t>
            </a:r>
            <a:r>
              <a:rPr lang="en-US" altLang="zh-TW" dirty="0"/>
              <a:t>/impl_1/</a:t>
            </a:r>
            <a:r>
              <a:rPr lang="en-US" altLang="zh-TW" b="1" i="1" dirty="0" err="1">
                <a:solidFill>
                  <a:srgbClr val="C00000"/>
                </a:solidFill>
              </a:rPr>
              <a:t>design.bit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9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8BDBE-D8D4-4FF1-BF2E-F4E2F02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Add testbench invocation </a:t>
            </a:r>
            <a:r>
              <a:rPr lang="en-US" altLang="zh-TW" b="1" dirty="0" err="1"/>
              <a:t>args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63D9E1-A3C3-4769-AF6D-C85ED92B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Add the directory (~/image/people_gray.bmp out_algorithm.bmp out_hw.bmp)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1D0B62-FD63-4B2F-85E1-493754CE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60" y="2805344"/>
            <a:ext cx="6262280" cy="37770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2B9E07B-6F37-469A-A6E2-0036B1C3DB61}"/>
              </a:ext>
            </a:extLst>
          </p:cNvPr>
          <p:cNvSpPr/>
          <p:nvPr/>
        </p:nvSpPr>
        <p:spPr>
          <a:xfrm>
            <a:off x="3852908" y="2805344"/>
            <a:ext cx="727969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F66F07-A039-430E-AC18-179E0DD95920}"/>
              </a:ext>
            </a:extLst>
          </p:cNvPr>
          <p:cNvSpPr/>
          <p:nvPr/>
        </p:nvSpPr>
        <p:spPr>
          <a:xfrm>
            <a:off x="4009007" y="3800283"/>
            <a:ext cx="1001697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6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C3676-449F-4249-A0CE-76B57F3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Choose library (FPGA board)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D444F-BA4B-46FF-9B4E-12A3C4F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choose your own FPGA board for catapult project</a:t>
            </a:r>
          </a:p>
          <a:p>
            <a:r>
              <a:rPr lang="en-US" altLang="zh-TW" dirty="0"/>
              <a:t>Here I use KCU116 board for example</a:t>
            </a:r>
          </a:p>
          <a:p>
            <a:r>
              <a:rPr lang="en-US" altLang="zh-TW" dirty="0"/>
              <a:t>Check Xilinx new RAM Model, Xilinx FIFO Components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63CEF5-7804-4C29-AA6A-5D19743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6" y="3279259"/>
            <a:ext cx="7297807" cy="33433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F8703F-CF06-4FCB-BDE1-D3564DE158A1}"/>
              </a:ext>
            </a:extLst>
          </p:cNvPr>
          <p:cNvSpPr/>
          <p:nvPr/>
        </p:nvSpPr>
        <p:spPr>
          <a:xfrm>
            <a:off x="3284738" y="3648722"/>
            <a:ext cx="1686757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E99314-BF0D-43F3-B075-47F21D5DB9A0}"/>
              </a:ext>
            </a:extLst>
          </p:cNvPr>
          <p:cNvSpPr txBox="1"/>
          <p:nvPr/>
        </p:nvSpPr>
        <p:spPr>
          <a:xfrm>
            <a:off x="3284738" y="3330869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choose </a:t>
            </a:r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CFDDE6-6F60-479A-8A59-D828414BA18D}"/>
              </a:ext>
            </a:extLst>
          </p:cNvPr>
          <p:cNvSpPr/>
          <p:nvPr/>
        </p:nvSpPr>
        <p:spPr>
          <a:xfrm>
            <a:off x="3284738" y="3933716"/>
            <a:ext cx="1686757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4F13D9-48DE-4440-9DC8-F4CEEBA07317}"/>
              </a:ext>
            </a:extLst>
          </p:cNvPr>
          <p:cNvSpPr txBox="1"/>
          <p:nvPr/>
        </p:nvSpPr>
        <p:spPr>
          <a:xfrm>
            <a:off x="4928000" y="3800527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Choose your FPGA board series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2CCBDC-3A54-48CB-A55C-BC754218377C}"/>
              </a:ext>
            </a:extLst>
          </p:cNvPr>
          <p:cNvSpPr txBox="1"/>
          <p:nvPr/>
        </p:nvSpPr>
        <p:spPr>
          <a:xfrm>
            <a:off x="8242489" y="3807743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Base on FPGA speed find board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9B1405-A66E-4440-B3F8-9A1905C20B38}"/>
              </a:ext>
            </a:extLst>
          </p:cNvPr>
          <p:cNvSpPr/>
          <p:nvPr/>
        </p:nvSpPr>
        <p:spPr>
          <a:xfrm>
            <a:off x="4971495" y="4102391"/>
            <a:ext cx="4619633" cy="134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D56A0A-B192-43E8-BD1E-F58390D1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1" y="4102391"/>
            <a:ext cx="182905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1DE2F-4F2D-422D-B6F7-CCE8CA4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GCC and </a:t>
            </a:r>
            <a:r>
              <a:rPr lang="en-US" altLang="zh-TW" b="1" dirty="0" err="1"/>
              <a:t>CDesignChecker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1E9C8-AAD2-44EF-8D4C-D276F7B9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Double click </a:t>
            </a:r>
            <a:r>
              <a:rPr lang="en-US" altLang="zh-TW" b="1" dirty="0"/>
              <a:t>Original Design + Testbench </a:t>
            </a:r>
            <a:r>
              <a:rPr lang="en-US" altLang="zh-TW" dirty="0"/>
              <a:t>and </a:t>
            </a:r>
            <a:r>
              <a:rPr lang="en-US" altLang="zh-TW" b="1" dirty="0"/>
              <a:t>Check Design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4D4BB9-7DFC-4573-8144-D08A2AD6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29" y="2476367"/>
            <a:ext cx="2800741" cy="19052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6355FE-4733-4F9F-9CD6-02BAE1795A88}"/>
              </a:ext>
            </a:extLst>
          </p:cNvPr>
          <p:cNvSpPr/>
          <p:nvPr/>
        </p:nvSpPr>
        <p:spPr>
          <a:xfrm>
            <a:off x="5225330" y="3773010"/>
            <a:ext cx="1974460" cy="22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DD969-596B-4C22-9A6B-402A1B938B84}"/>
              </a:ext>
            </a:extLst>
          </p:cNvPr>
          <p:cNvSpPr/>
          <p:nvPr/>
        </p:nvSpPr>
        <p:spPr>
          <a:xfrm>
            <a:off x="5225330" y="4153349"/>
            <a:ext cx="1077816" cy="22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DCDAD-1831-4B26-A03A-C53CE324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Top-down Process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BB1F2-5A4C-4151-9035-52E437B3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 use Top-down process for example</a:t>
            </a:r>
          </a:p>
          <a:p>
            <a:pPr lvl="1"/>
            <a:r>
              <a:rPr lang="en-US" altLang="zh-TW" dirty="0"/>
              <a:t>Choose top module as top in block implementation</a:t>
            </a:r>
          </a:p>
          <a:p>
            <a:r>
              <a:rPr lang="en-US" altLang="zh-TW">
                <a:solidFill>
                  <a:srgbClr val="FF0000"/>
                </a:solidFill>
              </a:rPr>
              <a:t>Suggest bottom-up </a:t>
            </a:r>
            <a:r>
              <a:rPr lang="en-US" altLang="zh-TW" dirty="0">
                <a:solidFill>
                  <a:srgbClr val="FF0000"/>
                </a:solidFill>
              </a:rPr>
              <a:t>process. (Step_by_step_lab2_EdgeDetect.pdf)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*_Ver -&gt; *_</a:t>
            </a:r>
            <a:r>
              <a:rPr lang="en-US" altLang="zh-TW" b="1" dirty="0" err="1">
                <a:solidFill>
                  <a:srgbClr val="FF0000"/>
                </a:solidFill>
              </a:rPr>
              <a:t>Hor</a:t>
            </a:r>
            <a:r>
              <a:rPr lang="en-US" altLang="zh-TW" b="1" dirty="0">
                <a:solidFill>
                  <a:srgbClr val="FF0000"/>
                </a:solidFill>
              </a:rPr>
              <a:t>-&gt; *_Mag -&gt; *_Top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0FA8FC-30DA-489C-91A9-10DFFB57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17" y="3647342"/>
            <a:ext cx="6353366" cy="32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90D4A-7D10-44A7-BD98-9F09BB54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Mapping</a:t>
            </a:r>
            <a:endParaRPr lang="zh-TW" altLang="en-US" b="1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001182F-C457-4698-8FE4-87FD772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clock as 100 MHz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579B5EE5-3F9D-4620-BF40-1BB50A57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18" y="2329881"/>
            <a:ext cx="8542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A3C8-F2AA-4E86-A179-CF3F7244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Mapping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009AB-5C4E-4A8D-AF52-7B64714B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Asynchronous Reset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C11476-7A9A-4C52-85D9-394101C7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94" y="2315449"/>
            <a:ext cx="7588011" cy="38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497</Words>
  <Application>Microsoft Office PowerPoint</Application>
  <PresentationFormat>寬螢幕</PresentationFormat>
  <Paragraphs>71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佈景主題</vt:lpstr>
      <vt:lpstr>Catapult FPGA (Edge Detect) workflow</vt:lpstr>
      <vt:lpstr>Add input file</vt:lpstr>
      <vt:lpstr>Add include path</vt:lpstr>
      <vt:lpstr>Add testbench invocation args</vt:lpstr>
      <vt:lpstr>Choose library (FPGA board)</vt:lpstr>
      <vt:lpstr>GCC and CDesignChecker</vt:lpstr>
      <vt:lpstr>Top-down Process</vt:lpstr>
      <vt:lpstr>Mapping</vt:lpstr>
      <vt:lpstr>Mapping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Schedule</vt:lpstr>
      <vt:lpstr>Generate RTL</vt:lpstr>
      <vt:lpstr>Synthesis report</vt:lpstr>
      <vt:lpstr>Synthesis report</vt:lpstr>
      <vt:lpstr>Design Analyzer</vt:lpstr>
      <vt:lpstr>RTL Verification (Cont.) </vt:lpstr>
      <vt:lpstr>Synthesis workflow (Catapult GUI)</vt:lpstr>
      <vt:lpstr>Synthesis workflow (Vivado)</vt:lpstr>
      <vt:lpstr>Change all of the directory in xv file</vt:lpstr>
      <vt:lpstr>Change all of the directory in xv file</vt:lpstr>
      <vt:lpstr>Synthesis by GUI</vt:lpstr>
      <vt:lpstr>Synthesis by Command Shell (Linux)</vt:lpstr>
      <vt:lpstr>For implement and bitstream (opt.)</vt:lpstr>
      <vt:lpstr>Set up constraints</vt:lpstr>
      <vt:lpstr>Check Fixed and set I/O standard</vt:lpstr>
      <vt:lpstr>Generate bitstream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Edge Detect workflow</dc:title>
  <dc:creator>陳揚哲</dc:creator>
  <cp:lastModifiedBy>陳揚哲</cp:lastModifiedBy>
  <cp:revision>244</cp:revision>
  <dcterms:created xsi:type="dcterms:W3CDTF">2024-02-27T21:35:18Z</dcterms:created>
  <dcterms:modified xsi:type="dcterms:W3CDTF">2024-03-01T07:41:08Z</dcterms:modified>
</cp:coreProperties>
</file>