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62" r:id="rId5"/>
    <p:sldId id="267" r:id="rId6"/>
    <p:sldId id="263" r:id="rId7"/>
    <p:sldId id="296" r:id="rId8"/>
    <p:sldId id="291" r:id="rId9"/>
    <p:sldId id="292" r:id="rId10"/>
    <p:sldId id="293" r:id="rId11"/>
    <p:sldId id="294" r:id="rId12"/>
    <p:sldId id="295" r:id="rId13"/>
    <p:sldId id="297" r:id="rId14"/>
    <p:sldId id="268" r:id="rId15"/>
    <p:sldId id="298" r:id="rId16"/>
    <p:sldId id="270" r:id="rId17"/>
    <p:sldId id="285" r:id="rId18"/>
    <p:sldId id="286" r:id="rId19"/>
    <p:sldId id="287" r:id="rId20"/>
    <p:sldId id="11089644" r:id="rId21"/>
    <p:sldId id="299" r:id="rId22"/>
    <p:sldId id="265" r:id="rId23"/>
    <p:sldId id="288" r:id="rId24"/>
    <p:sldId id="289" r:id="rId25"/>
    <p:sldId id="11089640" r:id="rId26"/>
    <p:sldId id="11089641" r:id="rId27"/>
    <p:sldId id="11089642" r:id="rId28"/>
    <p:sldId id="11089643" r:id="rId29"/>
    <p:sldId id="266" r:id="rId30"/>
    <p:sldId id="290" r:id="rId31"/>
    <p:sldId id="260" r:id="rId32"/>
    <p:sldId id="269" r:id="rId33"/>
    <p:sldId id="258" r:id="rId34"/>
    <p:sldId id="271" r:id="rId35"/>
    <p:sldId id="11089648" r:id="rId36"/>
    <p:sldId id="11089645" r:id="rId37"/>
    <p:sldId id="11089646" r:id="rId38"/>
    <p:sldId id="11089647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ED77-828D-44C8-9D0F-AD2C9E36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949537-9D7E-4EBC-BAB1-3BE90DF87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4F17B-2E4F-4E19-9754-AF1B884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53D54-CCF7-4A3E-AB7B-2F75B8A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B9E309-8241-49F2-8D90-4E301188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A7ADE-803F-4CF8-9B49-E6320105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BA9734-D66D-4AF5-BB4F-EA834681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8F83C-CFAB-4F9C-8DC1-79A13CA3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743EA-8E90-4EC4-B5B2-54E59B5A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40CCC-45DA-46E1-BC32-9E20A51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31C2D5-282D-4D38-99A6-C15BA13C7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7D02F8-F3CE-4734-83EC-AE928639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10D55-6806-4AC7-93DC-5F16B7D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FCCC3-4D3D-491D-A094-1AAFFEE6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0266B-10F2-49B5-B24D-0881D10E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9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872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79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0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82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D2FDF-8BF4-477E-A00A-4A1B0C7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78A8C-011D-4124-838E-3860752E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347D1-7917-4ACB-8673-5BDB780C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0DB4-9F1F-4763-98D6-F07E176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03F8A-0FA4-4F52-BB31-ECF40D0C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59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27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1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9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400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8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88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4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36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C84B8-158B-434B-9F16-2896FFF5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CC67A4-9428-4C79-9646-911F1A71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F88DB-52E7-4F6F-B3C7-485F336C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BB7B0-1116-4380-8F1C-A9E98CF6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7C7DC-9D04-4B70-A6E5-3D0FD64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2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25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6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54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042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副标题"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0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2859352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1" y="159"/>
            <a:ext cx="12196233" cy="68592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479505" y="1275683"/>
            <a:ext cx="11146085" cy="48088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2000">
                <a:latin typeface="苹方 常规" panose="020B0300000000000000" pitchFamily="34" charset="-122"/>
                <a:ea typeface="苹方 常规" panose="020B0300000000000000" pitchFamily="34" charset="-122"/>
              </a:defRPr>
            </a:lvl1pPr>
            <a:lvl2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2pPr>
            <a:lvl3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3pPr>
            <a:lvl4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4pPr>
            <a:lvl5pPr>
              <a:lnSpc>
                <a:spcPct val="100000"/>
              </a:lnSpc>
              <a:spcBef>
                <a:spcPts val="1200"/>
              </a:spcBef>
              <a:defRPr sz="1800">
                <a:latin typeface="苹方 常规" panose="020B0300000000000000" pitchFamily="34" charset="-122"/>
                <a:ea typeface="苹方 常规" panose="020B03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479505" y="36598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94864" y="265345"/>
            <a:ext cx="9058943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74645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79505" y="36598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4438718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855483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29060" y="1876425"/>
            <a:ext cx="443865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buClr>
                <a:srgbClr val="006DB2"/>
              </a:buClr>
              <a:buSzPct val="100000"/>
              <a:defRPr sz="1800"/>
            </a:lvl2pPr>
            <a:lvl3pPr>
              <a:lnSpc>
                <a:spcPct val="120000"/>
              </a:lnSpc>
              <a:buClr>
                <a:srgbClr val="006DB2"/>
              </a:buClr>
              <a:buSzPct val="100000"/>
              <a:defRPr sz="1600"/>
            </a:lvl3pPr>
            <a:lvl4pPr>
              <a:lnSpc>
                <a:spcPct val="120000"/>
              </a:lnSpc>
              <a:buClr>
                <a:srgbClr val="006DB2"/>
              </a:buClr>
              <a:buSzPct val="100000"/>
              <a:defRPr sz="1400"/>
            </a:lvl4pPr>
            <a:lvl5pPr>
              <a:lnSpc>
                <a:spcPct val="120000"/>
              </a:lnSpc>
              <a:buClr>
                <a:srgbClr val="006DB2"/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429060" y="594247"/>
            <a:ext cx="8642646" cy="535531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>
              <a:defRPr sz="3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点击添加页面大标题 </a:t>
            </a:r>
            <a:r>
              <a:rPr lang="en-US" altLang="zh-CN" dirty="0"/>
              <a:t>30</a:t>
            </a:r>
            <a:r>
              <a:rPr lang="zh-CN" altLang="en-US" dirty="0"/>
              <a:t>号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1876425"/>
            <a:ext cx="4438650" cy="36576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1800"/>
            </a:lvl1pPr>
          </a:lstStyle>
          <a:p>
            <a:r>
              <a:rPr lang="zh-CN" altLang="en-US" dirty="0"/>
              <a:t>点击插入图片</a:t>
            </a:r>
          </a:p>
        </p:txBody>
      </p:sp>
    </p:spTree>
    <p:extLst>
      <p:ext uri="{BB962C8B-B14F-4D97-AF65-F5344CB8AC3E}">
        <p14:creationId xmlns:p14="http://schemas.microsoft.com/office/powerpoint/2010/main" val="3043965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322757" y="1876425"/>
            <a:ext cx="4438650" cy="365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1429060" y="1876425"/>
            <a:ext cx="4438650" cy="365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429060" y="594247"/>
            <a:ext cx="8642646" cy="535531"/>
          </a:xfrm>
        </p:spPr>
        <p:txBody>
          <a:bodyPr/>
          <a:lstStyle>
            <a:lvl1pPr algn="l">
              <a:defRPr sz="2800"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98809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E412C-647A-4F00-AC95-6D7299DE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171CE-1BD3-4158-803D-95488A8D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B66B40-513D-46C0-B7F9-8B35E142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2913FB-58FA-4343-8367-A0EDA37B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22FBE2-AC8B-4B6A-AD26-AAB3885F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302F2-539F-4F1E-8614-C7015E52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943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6322757" y="1876425"/>
            <a:ext cx="443865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buClr>
                <a:srgbClr val="006DB2"/>
              </a:buClr>
              <a:buSzPct val="100000"/>
              <a:defRPr sz="1800"/>
            </a:lvl2pPr>
            <a:lvl3pPr>
              <a:lnSpc>
                <a:spcPct val="120000"/>
              </a:lnSpc>
              <a:buClr>
                <a:srgbClr val="006DB2"/>
              </a:buClr>
              <a:buSzPct val="100000"/>
              <a:defRPr sz="1600"/>
            </a:lvl3pPr>
            <a:lvl4pPr>
              <a:lnSpc>
                <a:spcPct val="120000"/>
              </a:lnSpc>
              <a:buClr>
                <a:srgbClr val="006DB2"/>
              </a:buClr>
              <a:buSzPct val="100000"/>
              <a:defRPr sz="1400"/>
            </a:lvl4pPr>
            <a:lvl5pPr>
              <a:lnSpc>
                <a:spcPct val="120000"/>
              </a:lnSpc>
              <a:buClr>
                <a:srgbClr val="006DB2"/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29060" y="1876425"/>
            <a:ext cx="443865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000"/>
            </a:lvl1pPr>
            <a:lvl2pPr>
              <a:lnSpc>
                <a:spcPct val="120000"/>
              </a:lnSpc>
              <a:buClr>
                <a:srgbClr val="006DB2"/>
              </a:buClr>
              <a:buSzPct val="100000"/>
              <a:defRPr sz="1800"/>
            </a:lvl2pPr>
            <a:lvl3pPr>
              <a:lnSpc>
                <a:spcPct val="120000"/>
              </a:lnSpc>
              <a:buClr>
                <a:srgbClr val="006DB2"/>
              </a:buClr>
              <a:buSzPct val="100000"/>
              <a:defRPr sz="1600"/>
            </a:lvl3pPr>
            <a:lvl4pPr>
              <a:lnSpc>
                <a:spcPct val="120000"/>
              </a:lnSpc>
              <a:buClr>
                <a:srgbClr val="006DB2"/>
              </a:buClr>
              <a:buSzPct val="100000"/>
              <a:defRPr sz="1400"/>
            </a:lvl4pPr>
            <a:lvl5pPr>
              <a:lnSpc>
                <a:spcPct val="120000"/>
              </a:lnSpc>
              <a:buClr>
                <a:srgbClr val="006DB2"/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1429060" y="594247"/>
            <a:ext cx="8642646" cy="535531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>
              <a:defRPr sz="30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zh-CN" altLang="en-US" dirty="0"/>
              <a:t>点击添加页面大标题 </a:t>
            </a:r>
            <a:r>
              <a:rPr lang="en-US" altLang="zh-CN" dirty="0"/>
              <a:t>30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206134117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24600" y="4143374"/>
            <a:ext cx="4438650" cy="1781176"/>
          </a:xfrm>
          <a:prstGeom prst="rect">
            <a:avLst/>
          </a:prstGeom>
        </p:spPr>
        <p:txBody>
          <a:bodyPr/>
          <a:lstStyle>
            <a:lvl1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2000"/>
            </a:lvl1pPr>
            <a:lvl2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800"/>
            </a:lvl2pPr>
            <a:lvl3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600"/>
            </a:lvl3pPr>
            <a:lvl4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400"/>
            </a:lvl4pPr>
            <a:lvl5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428751" y="594247"/>
            <a:ext cx="8642646" cy="535531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algn="l">
              <a:defRPr sz="30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r>
              <a:rPr lang="zh-CN" altLang="en-US" dirty="0"/>
              <a:t>点击添加页面大标题 </a:t>
            </a:r>
            <a:r>
              <a:rPr lang="en-US" altLang="zh-CN" dirty="0"/>
              <a:t>30</a:t>
            </a:r>
            <a:r>
              <a:rPr lang="zh-CN" altLang="en-US" dirty="0"/>
              <a:t>号</a:t>
            </a:r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1543050"/>
            <a:ext cx="4438650" cy="23526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800"/>
            </a:lvl1pPr>
          </a:lstStyle>
          <a:p>
            <a:r>
              <a:rPr lang="zh-CN" altLang="en-US" dirty="0"/>
              <a:t>点击插入图片</a:t>
            </a:r>
          </a:p>
        </p:txBody>
      </p:sp>
      <p:sp>
        <p:nvSpPr>
          <p:cNvPr id="6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1428751" y="4143374"/>
            <a:ext cx="4438650" cy="1781176"/>
          </a:xfrm>
          <a:prstGeom prst="rect">
            <a:avLst/>
          </a:prstGeom>
        </p:spPr>
        <p:txBody>
          <a:bodyPr/>
          <a:lstStyle>
            <a:lvl1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defRPr sz="2000"/>
            </a:lvl1pPr>
            <a:lvl2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800"/>
            </a:lvl2pPr>
            <a:lvl3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600"/>
            </a:lvl3pPr>
            <a:lvl4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400"/>
            </a:lvl4pPr>
            <a:lvl5pPr>
              <a:lnSpc>
                <a:spcPts val="1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defRPr sz="1200"/>
            </a:lvl5pPr>
          </a:lstStyle>
          <a:p>
            <a:pPr lvl="0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1"/>
            <a:r>
              <a:rPr lang="zh-CN" altLang="en-US" dirty="0"/>
              <a:t>内文文本标题</a:t>
            </a:r>
            <a:r>
              <a:rPr lang="en-US" altLang="zh-CN" dirty="0"/>
              <a:t>-18-20</a:t>
            </a:r>
            <a:r>
              <a:rPr lang="zh-CN" altLang="en-US" dirty="0"/>
              <a:t>号</a:t>
            </a:r>
          </a:p>
          <a:p>
            <a:pPr lvl="2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3"/>
            <a:r>
              <a:rPr lang="zh-CN" altLang="en-US" dirty="0"/>
              <a:t>正文</a:t>
            </a:r>
            <a:r>
              <a:rPr lang="en-US" altLang="zh-CN" dirty="0"/>
              <a:t>14-16</a:t>
            </a:r>
            <a:r>
              <a:rPr lang="zh-CN" altLang="en-US" dirty="0"/>
              <a:t>号</a:t>
            </a:r>
          </a:p>
          <a:p>
            <a:pPr lvl="4"/>
            <a:r>
              <a:rPr lang="zh-CN" altLang="en-US" dirty="0"/>
              <a:t>注释部分</a:t>
            </a:r>
            <a:r>
              <a:rPr lang="en-US" altLang="zh-CN" dirty="0"/>
              <a:t>12-14</a:t>
            </a:r>
            <a:r>
              <a:rPr lang="zh-CN" altLang="en-US" dirty="0"/>
              <a:t>号</a:t>
            </a:r>
          </a:p>
        </p:txBody>
      </p:sp>
      <p:sp>
        <p:nvSpPr>
          <p:cNvPr id="7" name="图片占位符 4"/>
          <p:cNvSpPr>
            <a:spLocks noGrp="1"/>
          </p:cNvSpPr>
          <p:nvPr>
            <p:ph type="pic" sz="quarter" idx="16" hasCustomPrompt="1"/>
          </p:nvPr>
        </p:nvSpPr>
        <p:spPr>
          <a:xfrm>
            <a:off x="1428751" y="1543050"/>
            <a:ext cx="4438650" cy="23526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800"/>
            </a:lvl1pPr>
          </a:lstStyle>
          <a:p>
            <a:r>
              <a:rPr lang="zh-CN" altLang="en-US" dirty="0"/>
              <a:t>点击插入图片</a:t>
            </a:r>
          </a:p>
        </p:txBody>
      </p:sp>
    </p:spTree>
    <p:extLst>
      <p:ext uri="{BB962C8B-B14F-4D97-AF65-F5344CB8AC3E}">
        <p14:creationId xmlns:p14="http://schemas.microsoft.com/office/powerpoint/2010/main" val="2147928631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87892" y="496813"/>
            <a:ext cx="9239461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6" name="矩形 5"/>
          <p:cNvSpPr/>
          <p:nvPr userDrawn="1"/>
        </p:nvSpPr>
        <p:spPr>
          <a:xfrm>
            <a:off x="372533" y="58671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5113637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- 居中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87891" y="496813"/>
            <a:ext cx="9239463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6" name="矩形 5"/>
          <p:cNvSpPr/>
          <p:nvPr userDrawn="1"/>
        </p:nvSpPr>
        <p:spPr>
          <a:xfrm>
            <a:off x="372533" y="586712"/>
            <a:ext cx="60959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73722864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副标题"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74619" y="6299533"/>
            <a:ext cx="296555" cy="287258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140373"/>
            <a:ext cx="10414000" cy="838200"/>
          </a:xfrm>
          <a:prstGeom prst="rect">
            <a:avLst/>
          </a:prstGeom>
        </p:spPr>
        <p:txBody>
          <a:bodyPr anchor="b"/>
          <a:lstStyle>
            <a:lvl1pPr algn="ctr">
              <a:defRPr sz="3400">
                <a:solidFill>
                  <a:srgbClr val="FFFFFF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245472"/>
            <a:ext cx="10414000" cy="7938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1pPr>
            <a:lvl2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2pPr>
            <a:lvl3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3pPr>
            <a:lvl4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4pPr>
            <a:lvl5pPr marL="0" indent="0" algn="ctr">
              <a:lnSpc>
                <a:spcPct val="100000"/>
              </a:lnSpc>
              <a:spcBef>
                <a:spcPct val="0"/>
              </a:spcBef>
              <a:buSzTx/>
              <a:buNone/>
              <a:defRPr sz="1755">
                <a:solidFill>
                  <a:srgbClr val="FFFFFF"/>
                </a:solidFill>
                <a:latin typeface="苹方 中等" panose="020B0400000000000000" pitchFamily="34" charset="-122"/>
                <a:ea typeface="苹方 中等" panose="020B0400000000000000" pitchFamily="3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4196022066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 - 垂直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5.pngppt封面2-0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321" y="159"/>
            <a:ext cx="12196233" cy="6859200"/>
          </a:xfrm>
          <a:prstGeom prst="rect">
            <a:avLst/>
          </a:prstGeom>
        </p:spPr>
      </p:pic>
      <p:pic>
        <p:nvPicPr>
          <p:cNvPr id="3" name="图片 2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6" y="366785"/>
            <a:ext cx="2092113" cy="252307"/>
          </a:xfrm>
          <a:prstGeom prst="rect">
            <a:avLst/>
          </a:prstGeom>
        </p:spPr>
      </p:pic>
      <p:sp>
        <p:nvSpPr>
          <p:cNvPr id="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22241" y="287623"/>
            <a:ext cx="7556540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1" name="矩形 10"/>
          <p:cNvSpPr/>
          <p:nvPr userDrawn="1"/>
        </p:nvSpPr>
        <p:spPr>
          <a:xfrm>
            <a:off x="406883" y="377522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5729900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项目符号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:\工作文件-2020.03.02\ppt美化-20200305\ppt封面2-04.pngppt封面2-0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4126" y="-159"/>
            <a:ext cx="12193588" cy="6859200"/>
          </a:xfrm>
          <a:prstGeom prst="rect">
            <a:avLst/>
          </a:prstGeom>
        </p:spPr>
      </p:pic>
      <p:sp>
        <p:nvSpPr>
          <p:cNvPr id="5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89046" y="6299533"/>
            <a:ext cx="267701" cy="2872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4" name="图片 3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6" y="575976"/>
            <a:ext cx="2092113" cy="252307"/>
          </a:xfrm>
          <a:prstGeom prst="rect">
            <a:avLst/>
          </a:prstGeom>
        </p:spPr>
      </p:pic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22241" y="496814"/>
            <a:ext cx="7556540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2" name="矩形 11"/>
          <p:cNvSpPr/>
          <p:nvPr userDrawn="1"/>
        </p:nvSpPr>
        <p:spPr>
          <a:xfrm>
            <a:off x="406883" y="586713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40560147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、项目符号与照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d7e46812f16b0a79955120196f1d0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7354" y="575975"/>
            <a:ext cx="2092113" cy="252307"/>
          </a:xfrm>
          <a:prstGeom prst="rect">
            <a:avLst/>
          </a:prstGeom>
        </p:spPr>
      </p:pic>
      <p:sp>
        <p:nvSpPr>
          <p:cNvPr id="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589046" y="6299533"/>
            <a:ext cx="267701" cy="2872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22241" y="496814"/>
            <a:ext cx="7556540" cy="410633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5E5E5E"/>
                </a:solidFill>
                <a:latin typeface="苹方 粗体" panose="020B0600000000000000" pitchFamily="34" charset="-122"/>
                <a:ea typeface="苹方 粗体" panose="020B0600000000000000" pitchFamily="34" charset="-122"/>
                <a:cs typeface="苹方 粗体" panose="020B0600000000000000" pitchFamily="34" charset="-122"/>
                <a:sym typeface="Helvetica Neue Medium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9" name="矩形 8"/>
          <p:cNvSpPr/>
          <p:nvPr userDrawn="1"/>
        </p:nvSpPr>
        <p:spPr>
          <a:xfrm>
            <a:off x="406883" y="586713"/>
            <a:ext cx="54000" cy="230832"/>
          </a:xfrm>
          <a:prstGeom prst="rect">
            <a:avLst/>
          </a:prstGeom>
          <a:solidFill>
            <a:srgbClr val="006EB3"/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spAutoFit/>
          </a:bodyPr>
          <a:lstStyle/>
          <a:p>
            <a:pPr marL="0" marR="0" indent="0" algn="ctr" defTabSz="11004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5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520775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00D04-24F4-4297-91C2-650D139D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90B12-0C4C-456C-A1BA-B7CC227C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D17DEC-0CE7-4749-86BC-68B3700D3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96ED58-9823-4863-B351-0E3004CB0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91DFB1-C812-4DDD-A48F-582B6061F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EFFC12-BA7D-435C-9F47-9FE0C56B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6A0101-2C78-494E-80FC-9F83F51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36831D-E44B-40D1-A22F-A685EBD3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6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44CAF-D187-4FA7-8BDC-53FBCFDC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98D05E-C107-4A8B-8D95-B2281643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EA9AD6-BB4C-41D5-B987-AFD603A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C16B5-CA20-46E2-85FE-EEA281F2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8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531CCD-9D44-4ACC-A920-5743602B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90D73A-57E3-4589-A365-D39B72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077B39-F546-4E3E-8E08-16B02A3D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0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C809-8344-4CC1-95C6-72DC4435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B541D-C471-43C2-9B3B-670E4025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E312DE-9971-4BCA-9B33-65EFA970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C5417A-6E79-4486-9DB7-C02014E7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E9F515-BD4C-4BD2-AFFD-3B196BCD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8769D7-62D9-473B-B990-9F7544D0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7F1E6-11D2-482C-8674-92D518A1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2B071C-D423-4335-8A56-E027886A5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8E20CF-18EF-4192-B60D-126DDF76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981A99-0A85-4F5E-89DB-09FF93B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7924BD-EA5C-486B-BBE0-94889ED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21C66-CF3F-4EFF-A4ED-B9D91398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5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sv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A63177-2B18-41AC-8F14-62831700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54B275-9502-4076-A3CE-4A212B23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ADCA5-4ADA-4BBE-A32E-1F99B8B0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6A3E-5F8E-4535-A317-76C0EC2EE0EA}" type="datetimeFigureOut">
              <a:rPr lang="zh-TW" altLang="en-US" smtClean="0"/>
              <a:t>2024/7/22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F5E25-3C39-48C0-86EB-8588994A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26C70-FED7-4E2A-AFEE-10E817E1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82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8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844975" y="2120055"/>
            <a:ext cx="10502900" cy="39649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844973" y="1371841"/>
            <a:ext cx="9753600" cy="46521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043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ransition spd="med"/>
  <p:hf hdr="0" ftr="0" dt="0"/>
  <p:txStyles>
    <p:titleStyle>
      <a:lvl1pPr marL="0" marR="0" indent="0" algn="l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chemeClr val="tx1">
              <a:lumMod val="65000"/>
              <a:lumOff val="35000"/>
            </a:schemeClr>
          </a:solidFill>
          <a:uFillTx/>
          <a:latin typeface="苹方 粗体" panose="020B0600000000000000" pitchFamily="34" charset="-122"/>
          <a:ea typeface="苹方 粗体" panose="020B0600000000000000" pitchFamily="34" charset="-122"/>
          <a:cs typeface="苹方 粗体" panose="020B0600000000000000" pitchFamily="34" charset="-122"/>
          <a:sym typeface="Helvetica Light"/>
        </a:defRPr>
      </a:lvl1pPr>
      <a:lvl2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1100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493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1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/>
        </a:defRPr>
      </a:lvl1pPr>
      <a:lvl2pPr marL="635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/>
        </a:defRPr>
      </a:lvl2pPr>
      <a:lvl3pPr marL="952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/>
        </a:defRPr>
      </a:lvl3pPr>
      <a:lvl4pPr marL="12700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/>
        </a:defRPr>
      </a:lvl4pPr>
      <a:lvl5pPr marL="1587500" marR="0" indent="-317500" algn="l" defTabSz="413385" rtl="0" latinLnBrk="0">
        <a:lnSpc>
          <a:spcPct val="5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000" b="0" i="0" u="none" strike="noStrike" cap="none" spc="0" baseline="0">
          <a:ln>
            <a:noFill/>
          </a:ln>
          <a:solidFill>
            <a:srgbClr val="5E5E5E"/>
          </a:solidFill>
          <a:uFillTx/>
          <a:latin typeface="苹方 中等" panose="020B0400000000000000" pitchFamily="34" charset="-122"/>
          <a:ea typeface="苹方 中等" panose="020B0400000000000000" pitchFamily="34" charset="-122"/>
          <a:cs typeface="苹方 中等" panose="020B0400000000000000" pitchFamily="34" charset="-122"/>
          <a:sym typeface="Helvetica Neue"/>
        </a:defRPr>
      </a:lvl5pPr>
      <a:lvl6pPr marL="19050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6pPr>
      <a:lvl7pPr marL="2222500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7pPr>
      <a:lvl8pPr marL="25406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8pPr>
      <a:lvl9pPr marL="2858135" marR="0" indent="-317500" algn="l" defTabSz="413385" rtl="0" latinLnBrk="0">
        <a:lnSpc>
          <a:spcPct val="100000"/>
        </a:lnSpc>
        <a:spcBef>
          <a:spcPts val="2945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ln>
            <a:noFill/>
          </a:ln>
          <a:solidFill>
            <a:srgbClr val="5E5E5E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3385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am007-versal-memory/Read-Operation?tocId=VRYu0HURA1U147fufYDMNQ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-edu/caravel-soc_fpga-lab/tree/main/lab-fir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xilinx.github.io/XRT/master/html/xrt_kernel_executions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hyperlink" Target="https://www.xilinx.com/support/documentation/sw_manuals/xilinx2018_3/ug902-vivado-high-level-synthesis.pdf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ocs.xilinx.com/r/en-US/ug1393-vitis-application-acceleration/Control-Requirements-for-XRT-Managed-Kernels" TargetMode="Externa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-edu/caravel-soc_fpga-lab/tree/main/lab-fir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-edu/caravel-soc_fpga-lab/tree/main/spiflash" TargetMode="Externa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am007-versal-memory/Read-Operation?tocId=VRYu0HURA1U147fufYDMNQ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pg202-mipi-dphy/AXI4-Lite-Interface" TargetMode="External"/><Relationship Id="rId2" Type="http://schemas.openxmlformats.org/officeDocument/2006/relationships/hyperlink" Target="https://www.realdigital.org/doc/a9fee931f7a172423e1ba73f66ca408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xilinx.com/r/en-US/pg256-sdfec-integrated-block/AXI4-Stream-Interface" TargetMode="External"/><Relationship Id="rId4" Type="http://schemas.openxmlformats.org/officeDocument/2006/relationships/hyperlink" Target="https://developer.arm.com/documentation/ihi0051/lates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96EFB-D5F4-440A-823A-1F9318670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Workbook (lab_3)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108F4D-25DD-49E4-B1BE-508AE924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5456"/>
            <a:ext cx="9144000" cy="3125384"/>
          </a:xfrm>
        </p:spPr>
        <p:txBody>
          <a:bodyPr>
            <a:normAutofit/>
          </a:bodyPr>
          <a:lstStyle/>
          <a:p>
            <a:r>
              <a:rPr lang="en-US" altLang="zh-TW" dirty="0"/>
              <a:t>SOC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</a:p>
          <a:p>
            <a:endParaRPr lang="en-US" altLang="zh-TW" dirty="0"/>
          </a:p>
          <a:p>
            <a:pPr algn="l"/>
            <a:r>
              <a:rPr lang="en-US" altLang="zh-TW" dirty="0"/>
              <a:t>Revise: 7-8-2024  </a:t>
            </a:r>
          </a:p>
          <a:p>
            <a:pPr algn="l"/>
            <a:r>
              <a:rPr lang="en-US" altLang="zh-TW" dirty="0"/>
              <a:t>	- Elaborate more on testbench function</a:t>
            </a:r>
          </a:p>
          <a:p>
            <a:pPr algn="l"/>
            <a:r>
              <a:rPr lang="en-US" altLang="zh-TW" dirty="0"/>
              <a:t>	- Write one to clear </a:t>
            </a:r>
            <a:r>
              <a:rPr lang="en-US" altLang="zh-TW" dirty="0" err="1"/>
              <a:t>ap_done</a:t>
            </a:r>
            <a:endParaRPr lang="en-US" altLang="zh-TW" dirty="0"/>
          </a:p>
          <a:p>
            <a:pPr algn="l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842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Access Timing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31" y="2028004"/>
            <a:ext cx="7618338" cy="4196444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H="1">
            <a:off x="5799666" y="3048000"/>
            <a:ext cx="1286934" cy="355600"/>
          </a:xfrm>
          <a:prstGeom prst="curvedConnector3">
            <a:avLst>
              <a:gd name="adj1" fmla="val 256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6000" y="480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3667" y="322579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2133" y="282268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5200" y="240950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281421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3733" y="394156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666" y="395458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51033" y="49745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7799" y="1391780"/>
            <a:ext cx="183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data is written when WE/EN is sampled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77466" y="1391780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data is available in next cycle, when EN is sampled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3800" y="6265719"/>
            <a:ext cx="91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 access has different modes, refer to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https://docs.xilinx.com/r/en-US/am007-versal-memory/Read-Operation?tocId=VRYu0HURA1U147fufYDMNQ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78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70D08-CEDA-40B1-8A82-C728F672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Deliver module header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E272E-0D44-4C85-B2BB-C672B659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I/O signals are listed in </a:t>
            </a:r>
            <a:r>
              <a:rPr lang="en-US" altLang="zh-TW" dirty="0" err="1"/>
              <a:t>fir.v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You are requested to use simplified AXI-lite and AXI-stream protocol.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15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48" y="2685537"/>
            <a:ext cx="10515600" cy="1325563"/>
          </a:xfrm>
        </p:spPr>
        <p:txBody>
          <a:bodyPr/>
          <a:lstStyle/>
          <a:p>
            <a:r>
              <a:rPr lang="en-US" dirty="0"/>
              <a:t>Configuration Register Access Protocol</a:t>
            </a:r>
          </a:p>
        </p:txBody>
      </p:sp>
    </p:spTree>
    <p:extLst>
      <p:ext uri="{BB962C8B-B14F-4D97-AF65-F5344CB8AC3E}">
        <p14:creationId xmlns:p14="http://schemas.microsoft.com/office/powerpoint/2010/main" val="172210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Register Address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723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Address</a:t>
            </a:r>
          </a:p>
          <a:p>
            <a:pPr marL="0" indent="0">
              <a:buNone/>
            </a:pPr>
            <a:r>
              <a:rPr lang="en-US" dirty="0"/>
              <a:t>0x00 –</a:t>
            </a:r>
            <a:r>
              <a:rPr lang="zh-TW" altLang="en-US" dirty="0"/>
              <a:t> </a:t>
            </a:r>
            <a:r>
              <a:rPr lang="en-US" dirty="0"/>
              <a:t>[0] - </a:t>
            </a:r>
            <a:r>
              <a:rPr lang="en-US" dirty="0" err="1"/>
              <a:t>ap_start</a:t>
            </a:r>
            <a:r>
              <a:rPr lang="en-US" dirty="0"/>
              <a:t> (r/w)    </a:t>
            </a:r>
          </a:p>
          <a:p>
            <a:pPr marL="0" indent="0">
              <a:buNone/>
            </a:pPr>
            <a:r>
              <a:rPr lang="en-US" dirty="0"/>
              <a:t>	         set when </a:t>
            </a:r>
            <a:r>
              <a:rPr lang="en-US" dirty="0" err="1"/>
              <a:t>ap_start</a:t>
            </a:r>
            <a:r>
              <a:rPr lang="en-US" dirty="0"/>
              <a:t> signal assert</a:t>
            </a:r>
          </a:p>
          <a:p>
            <a:pPr marL="0" indent="0">
              <a:buNone/>
            </a:pPr>
            <a:r>
              <a:rPr lang="en-US" dirty="0"/>
              <a:t>                     reset, when start data transfer, i.e.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axi</a:t>
            </a:r>
            <a:r>
              <a:rPr lang="en-US" dirty="0"/>
              <a:t>-stream data come 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TW" altLang="en-US" dirty="0"/>
              <a:t> </a:t>
            </a:r>
            <a:r>
              <a:rPr lang="en-US" dirty="0"/>
              <a:t>[1] – </a:t>
            </a:r>
            <a:r>
              <a:rPr lang="en-US" dirty="0" err="1"/>
              <a:t>ap_done</a:t>
            </a:r>
            <a:r>
              <a:rPr lang="en-US" dirty="0"/>
              <a:t> (</a:t>
            </a:r>
            <a:r>
              <a:rPr lang="en-US" dirty="0" err="1"/>
              <a:t>ro</a:t>
            </a:r>
            <a:r>
              <a:rPr lang="en-US" dirty="0"/>
              <a:t>)  -&gt; when FIR process all the dataset, i.e. receive 				         </a:t>
            </a:r>
            <a:r>
              <a:rPr lang="zh-TW" altLang="en-US" dirty="0"/>
              <a:t> </a:t>
            </a:r>
            <a:r>
              <a:rPr lang="en-US" dirty="0" err="1"/>
              <a:t>tlast</a:t>
            </a:r>
            <a:r>
              <a:rPr lang="en-US" dirty="0"/>
              <a:t>, and last Y is generated and transferred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TW" altLang="en-US" dirty="0"/>
              <a:t> </a:t>
            </a:r>
            <a:r>
              <a:rPr lang="en-US" dirty="0"/>
              <a:t>[2] – </a:t>
            </a:r>
            <a:r>
              <a:rPr lang="en-US" dirty="0" err="1"/>
              <a:t>ap_idle</a:t>
            </a:r>
            <a:r>
              <a:rPr lang="en-US" dirty="0"/>
              <a:t> (</a:t>
            </a:r>
            <a:r>
              <a:rPr lang="en-US" dirty="0" err="1"/>
              <a:t>ro</a:t>
            </a:r>
            <a:r>
              <a:rPr lang="en-US" dirty="0"/>
              <a:t>)  -&gt; indicate FIR is actively processing data</a:t>
            </a:r>
          </a:p>
          <a:p>
            <a:pPr marL="0" indent="0">
              <a:buNone/>
            </a:pPr>
            <a:r>
              <a:rPr lang="en-US" dirty="0"/>
              <a:t>0x10-14  - data-length</a:t>
            </a:r>
          </a:p>
          <a:p>
            <a:pPr marL="0" indent="0">
              <a:buNone/>
            </a:pPr>
            <a:r>
              <a:rPr lang="en-US" dirty="0"/>
              <a:t>0x20-FF – Tap parameters,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e.g</a:t>
            </a:r>
            <a:r>
              <a:rPr lang="en-US" altLang="zh-TW" dirty="0"/>
              <a:t>.,</a:t>
            </a:r>
            <a:r>
              <a:rPr lang="en-US" dirty="0"/>
              <a:t> 0x20-23 Tap0, 0</a:t>
            </a:r>
            <a:r>
              <a:rPr lang="en-US" altLang="zh-CN" dirty="0"/>
              <a:t>x24-0x27 Tap1 .. </a:t>
            </a:r>
            <a:r>
              <a:rPr lang="en-US" dirty="0"/>
              <a:t>in sequence …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dirty="0"/>
              <a:t>Note: Tap parameters set at 0x80 can use lower address bit directly for SRAM address.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04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ap_start</a:t>
            </a:r>
            <a:r>
              <a:rPr lang="en-US" dirty="0"/>
              <a:t>  protocol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ap_start</a:t>
            </a:r>
            <a:r>
              <a:rPr lang="en-US" dirty="0"/>
              <a:t> is a read/write registers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ap_start</a:t>
            </a:r>
            <a:r>
              <a:rPr lang="en-US" dirty="0"/>
              <a:t> is programmed one, the FIR engine starts.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Host Software or </a:t>
            </a:r>
            <a:r>
              <a:rPr lang="en-US" dirty="0" err="1"/>
              <a:t>testbench</a:t>
            </a:r>
            <a:r>
              <a:rPr lang="en-US" dirty="0"/>
              <a:t> can program </a:t>
            </a:r>
            <a:r>
              <a:rPr lang="en-US" dirty="0" err="1"/>
              <a:t>ap_start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ap_idle</a:t>
            </a:r>
            <a:r>
              <a:rPr lang="en-US" dirty="0"/>
              <a:t> is one.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After data-length, tap parameters are programmed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If </a:t>
            </a:r>
            <a:r>
              <a:rPr lang="en-US" altLang="zh-TW" dirty="0" err="1"/>
              <a:t>ap_start</a:t>
            </a:r>
            <a:r>
              <a:rPr lang="en-US" altLang="zh-TW" dirty="0"/>
              <a:t> is programmed one when </a:t>
            </a:r>
            <a:r>
              <a:rPr lang="en-US" altLang="zh-TW" dirty="0" err="1"/>
              <a:t>ap_idle</a:t>
            </a:r>
            <a:r>
              <a:rPr lang="en-US" altLang="zh-TW" dirty="0"/>
              <a:t> is zero (i.e. engine is running), the </a:t>
            </a:r>
            <a:r>
              <a:rPr lang="en-US" altLang="zh-TW" dirty="0" err="1"/>
              <a:t>ap_start</a:t>
            </a:r>
            <a:r>
              <a:rPr lang="en-US" altLang="zh-TW" dirty="0"/>
              <a:t> is not effective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ap_start</a:t>
            </a:r>
            <a:r>
              <a:rPr lang="en-US" altLang="zh-CN" dirty="0"/>
              <a:t> is set by software/</a:t>
            </a:r>
            <a:r>
              <a:rPr lang="en-US" altLang="zh-CN" dirty="0" err="1"/>
              <a:t>testbench</a:t>
            </a:r>
            <a:r>
              <a:rPr lang="en-US" altLang="zh-CN" dirty="0"/>
              <a:t>, and reset by engine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Engine resets </a:t>
            </a:r>
            <a:r>
              <a:rPr lang="en-US" dirty="0" err="1"/>
              <a:t>ap_start</a:t>
            </a:r>
            <a:r>
              <a:rPr lang="en-US" dirty="0"/>
              <a:t> when engine is not idle, i.e. engine starts processing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2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ap_done</a:t>
            </a:r>
            <a:r>
              <a:rPr lang="en-US" dirty="0"/>
              <a:t> protocol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is read/write-one-clear register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ap_done</a:t>
            </a:r>
            <a:r>
              <a:rPr lang="en-US" dirty="0"/>
              <a:t> is reset in the following condition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Reset signal is asserted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After a task complete, the </a:t>
            </a:r>
            <a:r>
              <a:rPr lang="en-US" dirty="0" err="1"/>
              <a:t>ap_done</a:t>
            </a:r>
            <a:r>
              <a:rPr lang="en-US" dirty="0"/>
              <a:t> is cleared by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ap_done</a:t>
            </a:r>
            <a:r>
              <a:rPr lang="en-US" dirty="0"/>
              <a:t> is read, i.e. address 0 is read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Write one to </a:t>
            </a:r>
            <a:r>
              <a:rPr lang="en-US" dirty="0" err="1"/>
              <a:t>ap_done</a:t>
            </a:r>
            <a:r>
              <a:rPr lang="en-US" dirty="0"/>
              <a:t> register bit to clear</a:t>
            </a:r>
          </a:p>
          <a:p>
            <a:pPr marL="914400" lvl="2" indent="0">
              <a:buNone/>
            </a:pPr>
            <a:r>
              <a:rPr lang="en-US" dirty="0"/>
              <a:t>=&gt; Choose one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ap_done</a:t>
            </a:r>
            <a:r>
              <a:rPr lang="en-US" dirty="0"/>
              <a:t> is asserted when engine completes last data processing and data is transferred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8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ap_idle</a:t>
            </a:r>
            <a:r>
              <a:rPr lang="en-US" dirty="0"/>
              <a:t> protocol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ap_idle</a:t>
            </a:r>
            <a:r>
              <a:rPr lang="en-US" dirty="0"/>
              <a:t> is set to 1 when reset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ap_idle</a:t>
            </a:r>
            <a:r>
              <a:rPr lang="en-US" altLang="zh-CN" dirty="0"/>
              <a:t> is set to 0 when </a:t>
            </a:r>
            <a:r>
              <a:rPr lang="en-US" altLang="zh-CN" dirty="0" err="1"/>
              <a:t>ap_start</a:t>
            </a:r>
            <a:r>
              <a:rPr lang="en-US" altLang="zh-CN" dirty="0"/>
              <a:t> is sampled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ap_idle</a:t>
            </a:r>
            <a:r>
              <a:rPr lang="en-US" altLang="zh-CN" dirty="0"/>
              <a:t> is set to 1 when FIR engine processes the last data and last data is transferred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9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CA56-707A-D871-8C83-3D52EAC6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Handle Configuration read/write while engine is active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793F-2C67-8960-581C-C28BE577E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-317500" defTabSz="413385">
              <a:lnSpc>
                <a:spcPct val="100000"/>
              </a:lnSpc>
              <a:spcBef>
                <a:spcPts val="1200"/>
              </a:spcBef>
              <a:buSzPct val="125000"/>
              <a:buFontTx/>
              <a:buChar char="•"/>
              <a:defRPr/>
            </a:pP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It is illegal operation, but we still need to handle it.</a:t>
            </a:r>
          </a:p>
          <a:p>
            <a:pPr marL="177800" indent="-317500" defTabSz="413385">
              <a:lnSpc>
                <a:spcPct val="100000"/>
              </a:lnSpc>
              <a:spcBef>
                <a:spcPts val="1200"/>
              </a:spcBef>
              <a:buSzPct val="125000"/>
              <a:buFontTx/>
              <a:buChar char="•"/>
              <a:defRPr/>
            </a:pPr>
            <a:r>
              <a:rPr kumimoji="0" lang="en-US" altLang="zh-TW" sz="2200" b="0" i="0" u="none" strike="noStrike" kern="0" cap="none" spc="0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Cfg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 read: </a:t>
            </a:r>
            <a:r>
              <a:rPr kumimoji="0" lang="en-US" altLang="zh-TW" sz="2200" b="0" i="0" u="none" strike="noStrike" kern="0" cap="none" spc="0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TapRAM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 read return ‘</a:t>
            </a:r>
            <a:r>
              <a:rPr kumimoji="0" lang="en-US" altLang="zh-TW" sz="2200" b="0" i="0" u="none" strike="noStrike" kern="0" cap="none" spc="0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hffffffff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 (invalid value, software can check), other address, return valid value</a:t>
            </a:r>
          </a:p>
          <a:p>
            <a:pPr marL="177800" indent="-317500" defTabSz="413385">
              <a:lnSpc>
                <a:spcPct val="100000"/>
              </a:lnSpc>
              <a:spcBef>
                <a:spcPts val="1200"/>
              </a:spcBef>
              <a:buSzPct val="125000"/>
              <a:buFontTx/>
              <a:buChar char="•"/>
              <a:defRPr/>
            </a:pPr>
            <a:r>
              <a:rPr kumimoji="0" lang="en-US" altLang="zh-TW" sz="2200" b="0" i="0" u="none" strike="noStrike" kern="0" cap="none" spc="0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Cfg</a:t>
            </a:r>
            <a:r>
              <a:rPr kumimoji="0" lang="en-US" altLang="zh-TW" sz="2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ea typeface="苹方 常规" panose="020B0300000000000000" pitchFamily="34" charset="-122"/>
                <a:sym typeface="Helvetica Neue"/>
              </a:rPr>
              <a:t> write: ignore, illegal action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683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48" y="2833022"/>
            <a:ext cx="10515600" cy="1325563"/>
          </a:xfrm>
        </p:spPr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13778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58120-BD21-43A0-9CE5-4F14BECE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ACB48-5174-4EDC-972F-71B1517B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fir_tb</a:t>
            </a:r>
            <a:r>
              <a:rPr lang="en-US" altLang="zh-TW" dirty="0"/>
              <a:t>(Please name your top module same as </a:t>
            </a:r>
            <a:r>
              <a:rPr lang="en-US" altLang="zh-TW" b="1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for simulation)</a:t>
            </a:r>
          </a:p>
          <a:p>
            <a:r>
              <a:rPr lang="en-US" altLang="zh-TW" dirty="0"/>
              <a:t>The testbench should keep</a:t>
            </a:r>
            <a:r>
              <a:rPr lang="zh-TW" altLang="en-US" dirty="0"/>
              <a:t> </a:t>
            </a:r>
            <a:r>
              <a:rPr lang="en-US" altLang="zh-TW" dirty="0"/>
              <a:t>in the same directory with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r>
              <a:rPr lang="en-US" altLang="zh-TW" dirty="0"/>
              <a:t>Block-level Protocol (</a:t>
            </a:r>
            <a:r>
              <a:rPr lang="en-US" altLang="zh-TW" dirty="0" err="1"/>
              <a:t>ap_start</a:t>
            </a:r>
            <a:r>
              <a:rPr lang="en-US" altLang="zh-TW" dirty="0"/>
              <a:t>, </a:t>
            </a:r>
            <a:r>
              <a:rPr lang="en-US" altLang="zh-TW" dirty="0" err="1"/>
              <a:t>ap_done</a:t>
            </a:r>
            <a:r>
              <a:rPr lang="en-US" altLang="zh-TW" dirty="0"/>
              <a:t>):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E16467-5BEF-4449-A7F6-DB8FC491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77" y="3317297"/>
            <a:ext cx="7602245" cy="35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CC614-0218-4C94-B7D1-CC89A98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specification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135A-3F65-4187-B742-3A97E3EC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Same as course-lab_2(FIRN11stream)</a:t>
            </a:r>
          </a:p>
          <a:p>
            <a:r>
              <a:rPr lang="zh-TW" altLang="zh-TW" dirty="0"/>
              <a:t>y[t] = Σ (h[i] </a:t>
            </a:r>
            <a:r>
              <a:rPr lang="en-US" altLang="zh-TW" dirty="0"/>
              <a:t>*</a:t>
            </a:r>
            <a:r>
              <a:rPr lang="zh-TW" altLang="zh-TW" dirty="0"/>
              <a:t> x[t - i]</a:t>
            </a:r>
            <a:r>
              <a:rPr lang="zh-CN" altLang="en-US" dirty="0"/>
              <a:t>）</a:t>
            </a:r>
            <a:endParaRPr lang="zh-TW" altLang="zh-TW" sz="5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996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3220"/>
          </a:xfrm>
        </p:spPr>
        <p:txBody>
          <a:bodyPr>
            <a:normAutofit/>
          </a:bodyPr>
          <a:lstStyle/>
          <a:p>
            <a:r>
              <a:rPr lang="en-US" sz="4000" dirty="0"/>
              <a:t>Host software / </a:t>
            </a:r>
            <a:r>
              <a:rPr lang="en-US" sz="4000" dirty="0" err="1"/>
              <a:t>Testbench</a:t>
            </a:r>
            <a:r>
              <a:rPr lang="en-US" sz="4000" dirty="0"/>
              <a:t> Programming Sequence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1381" y="2005781"/>
            <a:ext cx="5102942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Check FIR is idle, if not, wait until FIR is idle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Program length, and tap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Program </a:t>
            </a:r>
            <a:r>
              <a:rPr lang="en-US" sz="2400" dirty="0" err="1"/>
              <a:t>ap_start</a:t>
            </a:r>
            <a:r>
              <a:rPr lang="en-US" sz="2400" dirty="0"/>
              <a:t> -&gt;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Transmit </a:t>
            </a:r>
            <a:r>
              <a:rPr lang="en-US" sz="2400" dirty="0" err="1"/>
              <a:t>Xn</a:t>
            </a:r>
            <a:r>
              <a:rPr lang="en-US" sz="2400" dirty="0"/>
              <a:t>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Receive </a:t>
            </a:r>
            <a:r>
              <a:rPr lang="en-US" sz="2400" dirty="0" err="1"/>
              <a:t>Yn</a:t>
            </a: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Polling </a:t>
            </a:r>
            <a:r>
              <a:rPr lang="en-US" sz="2400" dirty="0" err="1"/>
              <a:t>ap_done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When </a:t>
            </a:r>
            <a:r>
              <a:rPr lang="en-US" sz="2400" dirty="0" err="1"/>
              <a:t>ap_done</a:t>
            </a:r>
            <a:r>
              <a:rPr lang="en-US" sz="2400" dirty="0"/>
              <a:t> is sampled, compare </a:t>
            </a:r>
            <a:r>
              <a:rPr lang="en-US" sz="2400" dirty="0" err="1"/>
              <a:t>Yn</a:t>
            </a:r>
            <a:r>
              <a:rPr lang="en-US" sz="2400" dirty="0"/>
              <a:t> with golden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32" y="2874872"/>
            <a:ext cx="4559710" cy="2431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Wait for </a:t>
            </a:r>
            <a:r>
              <a:rPr lang="en-US" sz="2400" dirty="0" err="1"/>
              <a:t>ap_start</a:t>
            </a:r>
            <a:endParaRPr lang="en-US" sz="2400" dirty="0"/>
          </a:p>
          <a:p>
            <a:r>
              <a:rPr lang="en-US" sz="2400" dirty="0"/>
              <a:t>Set </a:t>
            </a:r>
            <a:r>
              <a:rPr lang="en-US" sz="2400" dirty="0" err="1"/>
              <a:t>ap_idle</a:t>
            </a:r>
            <a:r>
              <a:rPr lang="en-US" sz="2400" dirty="0"/>
              <a:t> = 0</a:t>
            </a:r>
          </a:p>
          <a:p>
            <a:endParaRPr lang="en-US" sz="2400" dirty="0"/>
          </a:p>
          <a:p>
            <a:r>
              <a:rPr lang="en-US" sz="2400" dirty="0"/>
              <a:t>        Process data</a:t>
            </a:r>
          </a:p>
          <a:p>
            <a:endParaRPr lang="en-US" sz="3200" dirty="0"/>
          </a:p>
          <a:p>
            <a:r>
              <a:rPr lang="en-US" sz="2400" dirty="0"/>
              <a:t>If reach data-length, set </a:t>
            </a:r>
            <a:r>
              <a:rPr lang="en-US" sz="2400" dirty="0" err="1"/>
              <a:t>ap_done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24516" y="3342968"/>
            <a:ext cx="2635045" cy="1868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178710" y="4817806"/>
            <a:ext cx="2841522" cy="2359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1381" y="1582994"/>
            <a:ext cx="510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Host Software / </a:t>
            </a:r>
            <a:r>
              <a:rPr lang="en-US" sz="2400" b="1" dirty="0" err="1">
                <a:solidFill>
                  <a:srgbClr val="0070C0"/>
                </a:solidFill>
              </a:rPr>
              <a:t>Testbench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0232" y="2271252"/>
            <a:ext cx="455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FIR Engine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1381" y="6066853"/>
            <a:ext cx="1048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Transmit </a:t>
            </a:r>
            <a:r>
              <a:rPr lang="en-US" dirty="0" err="1"/>
              <a:t>Xn</a:t>
            </a:r>
            <a:r>
              <a:rPr lang="en-US" dirty="0"/>
              <a:t> (stream-in), Receive </a:t>
            </a:r>
            <a:r>
              <a:rPr lang="en-US" dirty="0" err="1"/>
              <a:t>Yn</a:t>
            </a:r>
            <a:r>
              <a:rPr lang="en-US" dirty="0"/>
              <a:t> (stream-out) and Polling </a:t>
            </a:r>
            <a:r>
              <a:rPr lang="en-US" dirty="0" err="1"/>
              <a:t>ap_done</a:t>
            </a:r>
            <a:r>
              <a:rPr lang="en-US" dirty="0"/>
              <a:t> (</a:t>
            </a:r>
            <a:r>
              <a:rPr lang="en-US" dirty="0" err="1"/>
              <a:t>axilite</a:t>
            </a:r>
            <a:r>
              <a:rPr lang="en-US" dirty="0"/>
              <a:t>) are running concurrently. They are using different interface and do not interfere each other</a:t>
            </a:r>
          </a:p>
        </p:txBody>
      </p:sp>
    </p:spTree>
    <p:extLst>
      <p:ext uri="{BB962C8B-B14F-4D97-AF65-F5344CB8AC3E}">
        <p14:creationId xmlns:p14="http://schemas.microsoft.com/office/powerpoint/2010/main" val="197724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389"/>
            <a:ext cx="10515600" cy="3755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Testbench</a:t>
            </a:r>
            <a:r>
              <a:rPr lang="en-US" dirty="0"/>
              <a:t> – Develop your own </a:t>
            </a:r>
            <a:r>
              <a:rPr lang="en-US" dirty="0" err="1"/>
              <a:t>testbench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6384"/>
            <a:ext cx="10515600" cy="607161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Setup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Load </a:t>
            </a:r>
            <a:r>
              <a:rPr lang="en-US" dirty="0" err="1"/>
              <a:t>datafile</a:t>
            </a:r>
            <a:r>
              <a:rPr lang="en-US" dirty="0"/>
              <a:t>, and count # of data = </a:t>
            </a:r>
            <a:r>
              <a:rPr lang="en-US" dirty="0" err="1"/>
              <a:t>dat</a:t>
            </a:r>
            <a:r>
              <a:rPr lang="en-US" altLang="zh-CN" dirty="0" err="1"/>
              <a:t>a_length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tap_parameters</a:t>
            </a:r>
            <a:r>
              <a:rPr lang="en-US" dirty="0"/>
              <a:t> and </a:t>
            </a:r>
            <a:r>
              <a:rPr lang="en-US" dirty="0" err="1"/>
              <a:t>data_length</a:t>
            </a:r>
            <a:r>
              <a:rPr lang="en-US" dirty="0"/>
              <a:t>, read back and check it is correctly programmed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 err="1"/>
              <a:t>Yn</a:t>
            </a:r>
            <a:r>
              <a:rPr lang="en-US" dirty="0"/>
              <a:t> expected value, or load golden data into </a:t>
            </a:r>
            <a:r>
              <a:rPr lang="en-US" dirty="0" err="1"/>
              <a:t>Yn</a:t>
            </a:r>
            <a:r>
              <a:rPr lang="en-US" dirty="0"/>
              <a:t> buffer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and check </a:t>
            </a:r>
            <a:r>
              <a:rPr lang="en-US" dirty="0" err="1"/>
              <a:t>ap_start</a:t>
            </a:r>
            <a:r>
              <a:rPr lang="en-US" dirty="0"/>
              <a:t>, </a:t>
            </a:r>
            <a:r>
              <a:rPr lang="en-US" dirty="0" err="1"/>
              <a:t>ap_idle</a:t>
            </a:r>
            <a:r>
              <a:rPr lang="en-US" dirty="0"/>
              <a:t>, </a:t>
            </a:r>
            <a:r>
              <a:rPr lang="en-US" dirty="0" err="1"/>
              <a:t>ap_done</a:t>
            </a:r>
            <a:r>
              <a:rPr lang="en-US" dirty="0"/>
              <a:t> are in proper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Execution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ap_start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Start latency timer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Fork the following operations, run concurrently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Task1(axis-in):  </a:t>
            </a:r>
            <a:r>
              <a:rPr lang="en-US" dirty="0" err="1"/>
              <a:t>Stream_in_Xn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Ta</a:t>
            </a:r>
            <a:r>
              <a:rPr lang="en-US" altLang="zh-CN" dirty="0"/>
              <a:t>sk2(</a:t>
            </a:r>
            <a:r>
              <a:rPr lang="en-US" altLang="zh-CN" dirty="0" err="1"/>
              <a:t>axis_out</a:t>
            </a:r>
            <a:r>
              <a:rPr lang="en-US" altLang="zh-CN" dirty="0"/>
              <a:t>): </a:t>
            </a:r>
            <a:r>
              <a:rPr lang="en-US" dirty="0" err="1"/>
              <a:t>Stream_out_Yn</a:t>
            </a:r>
            <a:r>
              <a:rPr lang="en-US" dirty="0"/>
              <a:t> and save into Yn buffer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Task3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axilite</a:t>
            </a:r>
            <a:r>
              <a:rPr lang="en-US" dirty="0">
                <a:sym typeface="Wingdings" panose="05000000000000000000" pitchFamily="2" charset="2"/>
              </a:rPr>
              <a:t>)</a:t>
            </a:r>
            <a:r>
              <a:rPr lang="en-US" dirty="0"/>
              <a:t>: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/>
              <a:t>Polling </a:t>
            </a:r>
            <a:r>
              <a:rPr lang="en-US" dirty="0" err="1"/>
              <a:t>ap_done</a:t>
            </a:r>
            <a:r>
              <a:rPr lang="en-US" dirty="0"/>
              <a:t>, when </a:t>
            </a:r>
            <a:r>
              <a:rPr lang="en-US" dirty="0" err="1"/>
              <a:t>ap_done</a:t>
            </a:r>
            <a:r>
              <a:rPr lang="en-US" dirty="0"/>
              <a:t> is sampled, disable tasks (</a:t>
            </a:r>
            <a:r>
              <a:rPr lang="en-US" dirty="0" err="1"/>
              <a:t>stream_in_Xn</a:t>
            </a:r>
            <a:r>
              <a:rPr lang="en-US" dirty="0"/>
              <a:t>, </a:t>
            </a:r>
            <a:r>
              <a:rPr lang="en-US" dirty="0" err="1"/>
              <a:t>stream_out_Yn</a:t>
            </a:r>
            <a:r>
              <a:rPr lang="en-US" dirty="0"/>
              <a:t>, and Polling)</a:t>
            </a:r>
          </a:p>
          <a:p>
            <a:pPr marL="1885950" lvl="3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Read/write </a:t>
            </a:r>
            <a:r>
              <a:rPr lang="en-US" dirty="0" err="1">
                <a:solidFill>
                  <a:srgbClr val="FF0000"/>
                </a:solidFill>
              </a:rPr>
              <a:t>tap_parameters</a:t>
            </a:r>
            <a:r>
              <a:rPr lang="en-US" dirty="0">
                <a:solidFill>
                  <a:srgbClr val="FF0000"/>
                </a:solidFill>
              </a:rPr>
              <a:t>: make sure it does not corrupt fir computation</a:t>
            </a:r>
          </a:p>
          <a:p>
            <a:pPr marL="2343150" lvl="4" indent="-514350">
              <a:buFont typeface="+mj-lt"/>
              <a:buAutoNum type="arabicPeriod"/>
            </a:pPr>
            <a:r>
              <a:rPr lang="en-US" dirty="0"/>
              <a:t>Read return invalid value, </a:t>
            </a:r>
            <a:r>
              <a:rPr lang="en-US" dirty="0" err="1"/>
              <a:t>e..g</a:t>
            </a:r>
            <a:r>
              <a:rPr lang="en-US" dirty="0"/>
              <a:t>. ‘</a:t>
            </a:r>
            <a:r>
              <a:rPr lang="en-US" dirty="0" err="1"/>
              <a:t>hffffffff</a:t>
            </a:r>
            <a:endParaRPr lang="en-US" dirty="0"/>
          </a:p>
          <a:p>
            <a:pPr marL="2343150" lvl="4" indent="-514350">
              <a:buFont typeface="+mj-lt"/>
              <a:buAutoNum type="arabicPeriod"/>
            </a:pPr>
            <a:r>
              <a:rPr lang="en-US" dirty="0"/>
              <a:t>Write ignored	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Checking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Report latency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</a:t>
            </a:r>
            <a:r>
              <a:rPr lang="en-US" dirty="0" err="1"/>
              <a:t>Yn</a:t>
            </a:r>
            <a:r>
              <a:rPr lang="en-US" dirty="0"/>
              <a:t> buffer with golden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Repeat 2 – 3 for three times</a:t>
            </a:r>
            <a:endParaRPr lang="en-US" dirty="0"/>
          </a:p>
          <a:p>
            <a:pPr marL="0" indent="0">
              <a:buNone/>
            </a:pPr>
            <a:r>
              <a:rPr lang="en-US" sz="1900" dirty="0"/>
              <a:t>Note: You may print message to assist debugging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57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B31FD7-CA1A-BC5F-4117-5957CEA76A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Axilite</a:t>
            </a:r>
            <a:r>
              <a:rPr lang="en-US" altLang="zh-TW" dirty="0"/>
              <a:t> write</a:t>
            </a:r>
          </a:p>
          <a:p>
            <a:pPr lvl="1"/>
            <a:r>
              <a:rPr lang="en-US" altLang="zh-TW" dirty="0"/>
              <a:t>Spawn two processes: </a:t>
            </a:r>
            <a:r>
              <a:rPr lang="en-US" altLang="zh-TW" dirty="0" err="1"/>
              <a:t>aw_proc</a:t>
            </a:r>
            <a:r>
              <a:rPr lang="en-US" altLang="zh-TW" dirty="0"/>
              <a:t>, </a:t>
            </a:r>
            <a:r>
              <a:rPr lang="en-US" altLang="zh-TW" dirty="0" err="1"/>
              <a:t>w_proc</a:t>
            </a:r>
            <a:endParaRPr lang="en-US" altLang="zh-TW" dirty="0"/>
          </a:p>
          <a:p>
            <a:pPr lvl="1"/>
            <a:r>
              <a:rPr lang="en-US" altLang="zh-TW" dirty="0"/>
              <a:t>Each process has random initial delay 0 – 5T</a:t>
            </a:r>
          </a:p>
          <a:p>
            <a:pPr lvl="2"/>
            <a:r>
              <a:rPr lang="en-US" altLang="zh-TW" dirty="0"/>
              <a:t>Asserts </a:t>
            </a:r>
            <a:r>
              <a:rPr lang="en-US" altLang="zh-TW" dirty="0" err="1"/>
              <a:t>awaddr</a:t>
            </a:r>
            <a:r>
              <a:rPr lang="en-US" altLang="zh-TW" dirty="0"/>
              <a:t> (</a:t>
            </a:r>
            <a:r>
              <a:rPr lang="en-US" altLang="zh-TW" dirty="0" err="1"/>
              <a:t>wdata</a:t>
            </a:r>
            <a:r>
              <a:rPr lang="en-US" altLang="zh-TW" dirty="0"/>
              <a:t>) when </a:t>
            </a:r>
            <a:r>
              <a:rPr lang="en-US" altLang="zh-TW" dirty="0" err="1"/>
              <a:t>awvalid</a:t>
            </a:r>
            <a:r>
              <a:rPr lang="en-US" altLang="zh-TW" dirty="0"/>
              <a:t> (</a:t>
            </a:r>
            <a:r>
              <a:rPr lang="en-US" altLang="zh-TW" dirty="0" err="1"/>
              <a:t>waddr</a:t>
            </a:r>
            <a:r>
              <a:rPr lang="en-US" altLang="zh-TW" dirty="0"/>
              <a:t>) asserts</a:t>
            </a:r>
          </a:p>
          <a:p>
            <a:pPr lvl="2"/>
            <a:r>
              <a:rPr lang="en-US" altLang="zh-TW" dirty="0"/>
              <a:t>Wait for </a:t>
            </a:r>
            <a:r>
              <a:rPr lang="en-US" altLang="zh-TW" dirty="0" err="1"/>
              <a:t>awready</a:t>
            </a:r>
            <a:r>
              <a:rPr lang="en-US" altLang="zh-TW" dirty="0"/>
              <a:t> (</a:t>
            </a:r>
            <a:r>
              <a:rPr lang="en-US" altLang="zh-TW" dirty="0" err="1"/>
              <a:t>wready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Once </a:t>
            </a:r>
            <a:r>
              <a:rPr lang="en-US" altLang="zh-TW" dirty="0" err="1"/>
              <a:t>awready</a:t>
            </a:r>
            <a:r>
              <a:rPr lang="en-US" altLang="zh-TW" dirty="0"/>
              <a:t> (</a:t>
            </a:r>
            <a:r>
              <a:rPr lang="en-US" altLang="zh-TW" dirty="0" err="1"/>
              <a:t>wready</a:t>
            </a:r>
            <a:r>
              <a:rPr lang="en-US" altLang="zh-TW" dirty="0"/>
              <a:t>) is sampled active, invalidate </a:t>
            </a:r>
            <a:r>
              <a:rPr lang="en-US" altLang="zh-TW" dirty="0" err="1"/>
              <a:t>awaddr</a:t>
            </a:r>
            <a:r>
              <a:rPr lang="en-US" altLang="zh-TW" dirty="0"/>
              <a:t> (</a:t>
            </a:r>
            <a:r>
              <a:rPr lang="en-US" altLang="zh-TW" dirty="0" err="1"/>
              <a:t>wdata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Optionally wait for </a:t>
            </a:r>
            <a:r>
              <a:rPr lang="en-US" altLang="zh-TW" dirty="0" err="1"/>
              <a:t>bvalid</a:t>
            </a:r>
            <a:r>
              <a:rPr lang="en-US" altLang="zh-TW" dirty="0"/>
              <a:t> ( in our case, no </a:t>
            </a:r>
            <a:r>
              <a:rPr lang="en-US" altLang="zh-TW" dirty="0" err="1"/>
              <a:t>bvalid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5170F0-4A9F-8921-F6B8-2D6B83B8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TestBench</a:t>
            </a:r>
            <a:r>
              <a:rPr lang="en-US" altLang="zh-TW" dirty="0"/>
              <a:t> – </a:t>
            </a:r>
            <a:r>
              <a:rPr lang="en-US" altLang="zh-TW" dirty="0" err="1"/>
              <a:t>Axilite</a:t>
            </a:r>
            <a:r>
              <a:rPr lang="en-US" altLang="zh-TW" dirty="0"/>
              <a:t> write</a:t>
            </a: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D385D-0817-7C50-9608-2B421BF0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71" y="5019627"/>
            <a:ext cx="4505903" cy="14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2008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B31FD7-CA1A-BC5F-4117-5957CEA76A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Axilite</a:t>
            </a:r>
            <a:r>
              <a:rPr lang="en-US" altLang="zh-TW" dirty="0"/>
              <a:t> read</a:t>
            </a:r>
          </a:p>
          <a:p>
            <a:pPr lvl="1"/>
            <a:r>
              <a:rPr lang="en-US" altLang="zh-TW" dirty="0"/>
              <a:t>Spawn two processes: </a:t>
            </a:r>
            <a:r>
              <a:rPr lang="en-US" altLang="zh-TW" dirty="0" err="1"/>
              <a:t>ar_proc</a:t>
            </a:r>
            <a:r>
              <a:rPr lang="en-US" altLang="zh-TW" dirty="0"/>
              <a:t>, </a:t>
            </a:r>
            <a:r>
              <a:rPr lang="en-US" altLang="zh-TW" dirty="0" err="1"/>
              <a:t>r_proc</a:t>
            </a:r>
            <a:endParaRPr lang="en-US" altLang="zh-TW" dirty="0"/>
          </a:p>
          <a:p>
            <a:pPr lvl="1"/>
            <a:r>
              <a:rPr lang="en-US" altLang="zh-TW" dirty="0"/>
              <a:t>Each process has random initial delay 0-5T</a:t>
            </a:r>
          </a:p>
          <a:p>
            <a:pPr lvl="2"/>
            <a:r>
              <a:rPr lang="en-US" altLang="zh-TW" dirty="0"/>
              <a:t>Asserts </a:t>
            </a:r>
            <a:r>
              <a:rPr lang="en-US" altLang="zh-TW" dirty="0" err="1"/>
              <a:t>araddr</a:t>
            </a:r>
            <a:r>
              <a:rPr lang="en-US" altLang="zh-TW" dirty="0"/>
              <a:t>, and </a:t>
            </a:r>
            <a:r>
              <a:rPr lang="en-US" altLang="zh-TW" dirty="0" err="1"/>
              <a:t>rready</a:t>
            </a:r>
            <a:endParaRPr lang="en-US" altLang="zh-TW" dirty="0"/>
          </a:p>
          <a:p>
            <a:pPr lvl="2"/>
            <a:r>
              <a:rPr lang="en-US" altLang="zh-TW" dirty="0"/>
              <a:t>Once </a:t>
            </a:r>
            <a:r>
              <a:rPr lang="en-US" altLang="zh-TW" dirty="0" err="1"/>
              <a:t>arready</a:t>
            </a:r>
            <a:r>
              <a:rPr lang="en-US" altLang="zh-TW" dirty="0"/>
              <a:t> is sampled active, invalidate </a:t>
            </a:r>
            <a:r>
              <a:rPr lang="en-US" altLang="zh-TW" dirty="0" err="1"/>
              <a:t>araddr</a:t>
            </a:r>
            <a:endParaRPr lang="en-US" altLang="zh-TW" dirty="0"/>
          </a:p>
          <a:p>
            <a:pPr lvl="1"/>
            <a:r>
              <a:rPr lang="en-US" altLang="zh-TW" dirty="0"/>
              <a:t>Check </a:t>
            </a:r>
            <a:r>
              <a:rPr lang="en-US" altLang="zh-TW" dirty="0" err="1"/>
              <a:t>rvalid</a:t>
            </a:r>
            <a:r>
              <a:rPr lang="en-US" altLang="zh-TW" dirty="0"/>
              <a:t> is only asserted after </a:t>
            </a:r>
            <a:r>
              <a:rPr lang="en-US" altLang="zh-TW" dirty="0" err="1"/>
              <a:t>arvalid</a:t>
            </a:r>
            <a:r>
              <a:rPr lang="en-US" altLang="zh-TW" dirty="0"/>
              <a:t> and </a:t>
            </a:r>
            <a:r>
              <a:rPr lang="en-US" altLang="zh-TW" dirty="0" err="1"/>
              <a:t>arready</a:t>
            </a:r>
            <a:r>
              <a:rPr lang="en-US" altLang="zh-TW" dirty="0"/>
              <a:t> are asserted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5170F0-4A9F-8921-F6B8-2D6B83B8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TestBench</a:t>
            </a:r>
            <a:r>
              <a:rPr lang="en-US" altLang="zh-TW" dirty="0"/>
              <a:t> – </a:t>
            </a:r>
            <a:r>
              <a:rPr lang="en-US" altLang="zh-TW" dirty="0" err="1"/>
              <a:t>Axilite</a:t>
            </a:r>
            <a:r>
              <a:rPr lang="en-US" altLang="zh-TW" dirty="0"/>
              <a:t> read</a:t>
            </a:r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E1A54-524A-FD25-B46D-C5D2C02F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284" y="4176589"/>
            <a:ext cx="4083306" cy="14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7772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CD5172-D61E-3101-28EC-CDE36A9C8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Protocol</a:t>
            </a:r>
          </a:p>
          <a:p>
            <a:pPr lvl="1"/>
            <a:r>
              <a:rPr lang="en-US" altLang="zh-TW" dirty="0"/>
              <a:t>For a transfer to occur, both TVALID and TREADY must be asserted</a:t>
            </a:r>
          </a:p>
          <a:p>
            <a:pPr lvl="1"/>
            <a:r>
              <a:rPr lang="en-US" altLang="zh-TW" dirty="0"/>
              <a:t>A Transmitter is not permitted to wait until TREADY is asserted before asserting TVALID</a:t>
            </a:r>
          </a:p>
          <a:p>
            <a:pPr lvl="1"/>
            <a:r>
              <a:rPr lang="en-US" altLang="zh-TW" dirty="0"/>
              <a:t>Once TVALID </a:t>
            </a:r>
            <a:r>
              <a:rPr lang="en-US" altLang="zh-TW" dirty="0" err="1"/>
              <a:t>isasserted</a:t>
            </a:r>
            <a:r>
              <a:rPr lang="en-US" altLang="zh-TW" dirty="0"/>
              <a:t> , it must remain asserted until the handshake occurs</a:t>
            </a:r>
          </a:p>
          <a:p>
            <a:pPr lvl="1"/>
            <a:r>
              <a:rPr lang="en-US" altLang="zh-TW" dirty="0"/>
              <a:t>A Receiver is permitted to wait for TVALID to be asserted before asserting TREADY</a:t>
            </a:r>
          </a:p>
          <a:p>
            <a:pPr marL="0" indent="0">
              <a:buNone/>
            </a:pPr>
            <a:r>
              <a:rPr lang="en-US" altLang="zh-TW" dirty="0"/>
              <a:t>Testbench</a:t>
            </a:r>
          </a:p>
          <a:p>
            <a:r>
              <a:rPr lang="en-US" altLang="zh-TW" dirty="0"/>
              <a:t>Randomize </a:t>
            </a:r>
            <a:r>
              <a:rPr lang="en-US" altLang="zh-TW" dirty="0" err="1"/>
              <a:t>tvalid</a:t>
            </a:r>
            <a:r>
              <a:rPr lang="en-US" altLang="zh-TW" dirty="0"/>
              <a:t> initial delay</a:t>
            </a:r>
          </a:p>
          <a:p>
            <a:pPr lvl="1"/>
            <a:r>
              <a:rPr lang="en-US" altLang="zh-TW" dirty="0"/>
              <a:t>Case1: short latency [0-1]</a:t>
            </a:r>
          </a:p>
          <a:p>
            <a:pPr lvl="1"/>
            <a:r>
              <a:rPr lang="en-US" altLang="zh-TW" dirty="0"/>
              <a:t>Case2: long latency  [0-2 x Filter latency]</a:t>
            </a:r>
          </a:p>
          <a:p>
            <a:r>
              <a:rPr lang="en-US" altLang="zh-TW" dirty="0"/>
              <a:t>Once sampled </a:t>
            </a:r>
            <a:r>
              <a:rPr lang="en-US" altLang="zh-TW" dirty="0" err="1"/>
              <a:t>tready</a:t>
            </a:r>
            <a:r>
              <a:rPr lang="en-US" altLang="zh-TW" dirty="0"/>
              <a:t>, </a:t>
            </a:r>
            <a:r>
              <a:rPr lang="en-US" altLang="zh-TW" dirty="0" err="1"/>
              <a:t>deasserts</a:t>
            </a:r>
            <a:r>
              <a:rPr lang="en-US" altLang="zh-TW" dirty="0"/>
              <a:t> </a:t>
            </a:r>
            <a:r>
              <a:rPr lang="en-US" altLang="zh-TW" dirty="0" err="1"/>
              <a:t>tdata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D0EF40-CBC5-58F6-090B-6014B099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TestBench</a:t>
            </a:r>
            <a:r>
              <a:rPr lang="en-US" altLang="zh-TW" dirty="0"/>
              <a:t> – </a:t>
            </a:r>
            <a:r>
              <a:rPr lang="en-US" altLang="zh-TW" dirty="0" err="1"/>
              <a:t>axi</a:t>
            </a:r>
            <a:r>
              <a:rPr lang="en-US" altLang="zh-TW" dirty="0"/>
              <a:t>-stream X input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78993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104573-6212-174F-F5D1-1C3DF7763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spawn a task -&gt;</a:t>
            </a:r>
            <a:r>
              <a:rPr lang="en-US" altLang="zh-TW" dirty="0" err="1"/>
              <a:t>task_sm_tready</a:t>
            </a:r>
            <a:endParaRPr lang="en-US" altLang="zh-TW" dirty="0"/>
          </a:p>
          <a:p>
            <a:pPr lvl="1"/>
            <a:r>
              <a:rPr lang="en-US" altLang="zh-TW" dirty="0"/>
              <a:t>randomize </a:t>
            </a:r>
            <a:r>
              <a:rPr lang="en-US" altLang="zh-TW" dirty="0" err="1"/>
              <a:t>sm_tready</a:t>
            </a:r>
            <a:r>
              <a:rPr lang="en-US" altLang="zh-TW" dirty="0"/>
              <a:t> delay </a:t>
            </a:r>
          </a:p>
          <a:p>
            <a:pPr lvl="2"/>
            <a:r>
              <a:rPr lang="en-US" altLang="zh-TW" dirty="0"/>
              <a:t>Short latency: delay [0-5]</a:t>
            </a:r>
          </a:p>
          <a:p>
            <a:pPr lvl="2"/>
            <a:r>
              <a:rPr lang="en-US" altLang="zh-TW" dirty="0"/>
              <a:t>Long latency: delay [0- 2* filter latency]</a:t>
            </a:r>
          </a:p>
          <a:p>
            <a:pPr lvl="1"/>
            <a:r>
              <a:rPr lang="en-US" altLang="zh-TW" dirty="0"/>
              <a:t>when both </a:t>
            </a:r>
            <a:r>
              <a:rPr lang="en-US" altLang="zh-TW" dirty="0" err="1"/>
              <a:t>sm_tready</a:t>
            </a:r>
            <a:r>
              <a:rPr lang="en-US" altLang="zh-TW" dirty="0"/>
              <a:t> and </a:t>
            </a:r>
            <a:r>
              <a:rPr lang="en-US" altLang="zh-TW" dirty="0" err="1"/>
              <a:t>sm_tavlid</a:t>
            </a:r>
            <a:r>
              <a:rPr lang="en-US" altLang="zh-TW" dirty="0"/>
              <a:t> sampled asserted, </a:t>
            </a:r>
          </a:p>
          <a:p>
            <a:pPr lvl="2"/>
            <a:r>
              <a:rPr lang="en-US" altLang="zh-TW" dirty="0"/>
              <a:t>Check data</a:t>
            </a:r>
          </a:p>
          <a:p>
            <a:pPr lvl="2"/>
            <a:r>
              <a:rPr lang="en-US" altLang="zh-TW" dirty="0"/>
              <a:t>finish the task</a:t>
            </a:r>
          </a:p>
          <a:p>
            <a:r>
              <a:rPr lang="en-US" altLang="zh-TW" dirty="0"/>
              <a:t>Note: </a:t>
            </a:r>
            <a:r>
              <a:rPr lang="en-US" altLang="zh-TW" dirty="0" err="1"/>
              <a:t>sm_tready</a:t>
            </a:r>
            <a:r>
              <a:rPr lang="en-US" altLang="zh-TW" dirty="0"/>
              <a:t> could be asserted before </a:t>
            </a:r>
            <a:r>
              <a:rPr lang="en-US" altLang="zh-TW" dirty="0" err="1"/>
              <a:t>sm_tvalid</a:t>
            </a:r>
            <a:r>
              <a:rPr lang="en-US" altLang="zh-TW" dirty="0"/>
              <a:t> asserted</a:t>
            </a:r>
          </a:p>
          <a:p>
            <a:pPr lvl="2"/>
            <a:endParaRPr lang="en-US" altLang="zh-TW" dirty="0"/>
          </a:p>
          <a:p>
            <a:pPr marL="317500" lvl="1" indent="0">
              <a:buNone/>
            </a:pPr>
            <a:endParaRPr lang="en-US" altLang="zh-TW" dirty="0"/>
          </a:p>
          <a:p>
            <a:pPr marL="317500" lvl="1" indent="0">
              <a:buNone/>
            </a:pPr>
            <a:endParaRPr lang="zh-TW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C05E1-F617-F4DB-4A47-B72790FB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Testbench: </a:t>
            </a:r>
            <a:r>
              <a:rPr lang="en-US" altLang="zh-TW" dirty="0" err="1"/>
              <a:t>axi</a:t>
            </a:r>
            <a:r>
              <a:rPr lang="en-US" altLang="zh-TW" dirty="0"/>
              <a:t>-stream Y output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533609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3F89A-A068-46A8-B432-830127CC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2C14E-5BCB-4FF3-BD6B-1A4A0F6A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Samples_triangular_wave.dat</a:t>
            </a:r>
          </a:p>
          <a:p>
            <a:r>
              <a:rPr lang="en-US" altLang="zh-TW" dirty="0"/>
              <a:t>out_gold.dat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4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SRAM Interface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15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Refer to verilog-sram.pdf - Use memory for ASIC flow</a:t>
            </a:r>
          </a:p>
          <a:p>
            <a:r>
              <a:rPr lang="en-US" dirty="0" err="1"/>
              <a:t>Github</a:t>
            </a:r>
            <a:r>
              <a:rPr lang="en-US" dirty="0"/>
              <a:t> updated - </a:t>
            </a:r>
            <a:r>
              <a:rPr lang="en-US" dirty="0">
                <a:hlinkClick r:id="rId2"/>
              </a:rPr>
              <a:t>https://github.com/bol-edu/caravel-soc_fpga-lab/tree/main/lab-fir</a:t>
            </a:r>
            <a:r>
              <a:rPr lang="en-US" dirty="0"/>
              <a:t> </a:t>
            </a:r>
          </a:p>
          <a:p>
            <a:r>
              <a:rPr lang="en-US" dirty="0"/>
              <a:t>Implement  SRAM without .</a:t>
            </a:r>
            <a:r>
              <a:rPr lang="en-US" dirty="0" err="1"/>
              <a:t>db</a:t>
            </a:r>
            <a:r>
              <a:rPr lang="en-US" dirty="0"/>
              <a:t>/.lib</a:t>
            </a:r>
          </a:p>
          <a:p>
            <a:r>
              <a:rPr lang="en-US" altLang="zh-CN" dirty="0"/>
              <a:t>Use external SRAM (</a:t>
            </a:r>
            <a:r>
              <a:rPr lang="en-US" altLang="zh-CN" dirty="0" err="1"/>
              <a:t>bram.v</a:t>
            </a:r>
            <a:r>
              <a:rPr lang="en-US" altLang="zh-CN" dirty="0"/>
              <a:t>). </a:t>
            </a:r>
            <a:r>
              <a:rPr lang="en-US" altLang="zh-CN" dirty="0" err="1"/>
              <a:t>fir.v</a:t>
            </a:r>
            <a:r>
              <a:rPr lang="en-US" altLang="zh-CN" dirty="0"/>
              <a:t> provides ports to interface with the external SRAM. So, the </a:t>
            </a:r>
            <a:r>
              <a:rPr lang="en-US" altLang="zh-CN" dirty="0" err="1"/>
              <a:t>fir.v</a:t>
            </a:r>
            <a:r>
              <a:rPr lang="en-US" altLang="zh-CN" dirty="0"/>
              <a:t> can be synthesized with BRAM</a:t>
            </a:r>
          </a:p>
          <a:p>
            <a:r>
              <a:rPr lang="en-US" altLang="zh-CN" dirty="0"/>
              <a:t>Two size of </a:t>
            </a:r>
            <a:r>
              <a:rPr lang="en-US" altLang="zh-CN" dirty="0" err="1"/>
              <a:t>bram.v</a:t>
            </a:r>
            <a:r>
              <a:rPr lang="en-US" altLang="zh-CN" dirty="0"/>
              <a:t> ( you choose either one to fit your design)</a:t>
            </a:r>
          </a:p>
          <a:p>
            <a:pPr lvl="1"/>
            <a:r>
              <a:rPr lang="en-US" altLang="zh-CN" dirty="0"/>
              <a:t>bram11.v  (11 x 32) – depth 11</a:t>
            </a:r>
          </a:p>
          <a:p>
            <a:pPr lvl="1"/>
            <a:r>
              <a:rPr lang="en-US" altLang="zh-CN" dirty="0"/>
              <a:t>bram12.v  (12 x 32) – depth 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8452" y="5152103"/>
            <a:ext cx="252689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fir</a:t>
            </a:r>
          </a:p>
          <a:p>
            <a:endParaRPr lang="en-US" dirty="0"/>
          </a:p>
          <a:p>
            <a:r>
              <a:rPr lang="en-US" dirty="0" err="1"/>
              <a:t>axilite</a:t>
            </a:r>
            <a:endParaRPr lang="en-US" dirty="0"/>
          </a:p>
          <a:p>
            <a:r>
              <a:rPr lang="en-US" dirty="0" err="1"/>
              <a:t>axis_slave</a:t>
            </a:r>
            <a:r>
              <a:rPr lang="en-US" dirty="0"/>
              <a:t> (</a:t>
            </a:r>
            <a:r>
              <a:rPr lang="en-US" dirty="0" err="1"/>
              <a:t>Xn</a:t>
            </a:r>
            <a:r>
              <a:rPr lang="en-US" dirty="0"/>
              <a:t>)</a:t>
            </a:r>
          </a:p>
          <a:p>
            <a:pPr algn="r"/>
            <a:r>
              <a:rPr lang="en-US" dirty="0" err="1"/>
              <a:t>axis_master</a:t>
            </a:r>
            <a:r>
              <a:rPr lang="en-US" dirty="0"/>
              <a:t>(</a:t>
            </a:r>
            <a:r>
              <a:rPr lang="en-US" dirty="0" err="1"/>
              <a:t>Yn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4271" y="5191432"/>
            <a:ext cx="12486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tap_RAM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4270" y="5706101"/>
            <a:ext cx="12486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data_RAM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9065342" y="5376098"/>
            <a:ext cx="64892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065342" y="5890767"/>
            <a:ext cx="64892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09187" y="6011496"/>
            <a:ext cx="629265" cy="8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09187" y="6269309"/>
            <a:ext cx="629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04669" y="6539696"/>
            <a:ext cx="629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0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12E0D-27D6-4D16-8485-9394EE2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69BA2-481D-40FE-A57B-C1801D20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472"/>
          </a:xfrm>
        </p:spPr>
        <p:txBody>
          <a:bodyPr>
            <a:noAutofit/>
          </a:bodyPr>
          <a:lstStyle/>
          <a:p>
            <a:r>
              <a:rPr lang="en-US" altLang="zh-TW" sz="1400" dirty="0"/>
              <a:t>Hierarchy:</a:t>
            </a:r>
          </a:p>
          <a:p>
            <a:pPr lvl="1"/>
            <a:r>
              <a:rPr lang="en-US" altLang="zh-TW" sz="1200" dirty="0"/>
              <a:t>StudentID_lab3/</a:t>
            </a:r>
          </a:p>
          <a:p>
            <a:pPr lvl="2"/>
            <a:r>
              <a:rPr lang="en-US" altLang="zh-TW" sz="1100" dirty="0"/>
              <a:t>Waveform</a:t>
            </a:r>
          </a:p>
          <a:p>
            <a:pPr lvl="2"/>
            <a:r>
              <a:rPr lang="en-US" altLang="zh-TW" sz="1100" dirty="0"/>
              <a:t>Simulation.log</a:t>
            </a:r>
          </a:p>
          <a:p>
            <a:pPr lvl="2"/>
            <a:r>
              <a:rPr lang="en-US" altLang="zh-TW" sz="1100" dirty="0"/>
              <a:t>Report.pdf</a:t>
            </a:r>
          </a:p>
          <a:p>
            <a:pPr lvl="2"/>
            <a:r>
              <a:rPr lang="en-US" altLang="zh-TW" sz="1100" dirty="0"/>
              <a:t>Synthesis report</a:t>
            </a:r>
          </a:p>
          <a:p>
            <a:pPr lvl="2"/>
            <a:r>
              <a:rPr lang="en-US" altLang="zh-TW" sz="1100" dirty="0" err="1"/>
              <a:t>Github</a:t>
            </a:r>
            <a:r>
              <a:rPr lang="en-US" altLang="zh-TW" sz="1100" dirty="0"/>
              <a:t> link</a:t>
            </a:r>
          </a:p>
          <a:p>
            <a:r>
              <a:rPr lang="en-US" altLang="zh-TW" sz="1400" dirty="0"/>
              <a:t>Your </a:t>
            </a:r>
            <a:r>
              <a:rPr lang="en-US" altLang="zh-TW" sz="1400" dirty="0" err="1"/>
              <a:t>Github</a:t>
            </a:r>
            <a:r>
              <a:rPr lang="en-US" altLang="zh-TW" sz="1400" dirty="0"/>
              <a:t> link should attach the file</a:t>
            </a:r>
          </a:p>
          <a:p>
            <a:pPr lvl="1"/>
            <a:r>
              <a:rPr lang="en-US" altLang="zh-TW" sz="1200" dirty="0" err="1"/>
              <a:t>fir.v</a:t>
            </a:r>
            <a:r>
              <a:rPr lang="en-US" altLang="zh-TW" sz="1200" dirty="0"/>
              <a:t> </a:t>
            </a:r>
            <a:r>
              <a:rPr lang="zh-CN" altLang="en-US" sz="1200" dirty="0"/>
              <a:t>（</a:t>
            </a:r>
            <a:r>
              <a:rPr lang="en-US" altLang="zh-CN" sz="1200" dirty="0"/>
              <a:t>the fir design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lvl="1"/>
            <a:r>
              <a:rPr lang="en-US" altLang="zh-TW" sz="1200" dirty="0" err="1"/>
              <a:t>fir_tb.v</a:t>
            </a:r>
            <a:r>
              <a:rPr lang="en-US" altLang="zh-TW" sz="1200" dirty="0"/>
              <a:t>  ( the </a:t>
            </a:r>
            <a:r>
              <a:rPr lang="en-US" altLang="zh-TW" sz="1200" dirty="0" err="1"/>
              <a:t>testbench</a:t>
            </a:r>
            <a:r>
              <a:rPr lang="en-US" altLang="zh-TW" sz="1200" dirty="0"/>
              <a:t> )</a:t>
            </a:r>
          </a:p>
          <a:p>
            <a:pPr lvl="1"/>
            <a:r>
              <a:rPr lang="en-US" altLang="zh-TW" sz="1200" dirty="0"/>
              <a:t>Log files including : synthesis, simulation, static timing report</a:t>
            </a:r>
          </a:p>
          <a:p>
            <a:pPr lvl="1"/>
            <a:r>
              <a:rPr lang="en-US" altLang="zh-TW" sz="1200" dirty="0"/>
              <a:t>Synthesis report – area usage, Including FF, LUT (Note: there should be no BRAM because BRAM is an external model, not in the  RTL design)</a:t>
            </a:r>
          </a:p>
          <a:p>
            <a:pPr lvl="1"/>
            <a:r>
              <a:rPr lang="en-US" altLang="zh-TW" sz="1200" dirty="0"/>
              <a:t>Timing Report, including slack, and max delay path</a:t>
            </a:r>
          </a:p>
          <a:p>
            <a:pPr lvl="1"/>
            <a:r>
              <a:rPr lang="en-US" altLang="zh-TW" sz="1200" dirty="0"/>
              <a:t>Waveform – show</a:t>
            </a:r>
          </a:p>
          <a:p>
            <a:pPr lvl="2"/>
            <a:r>
              <a:rPr lang="en-US" altLang="zh-TW" sz="1100" dirty="0"/>
              <a:t>Configuration write</a:t>
            </a:r>
          </a:p>
          <a:p>
            <a:pPr lvl="2"/>
            <a:r>
              <a:rPr lang="en-US" altLang="zh-TW" sz="1100" dirty="0" err="1"/>
              <a:t>a</a:t>
            </a:r>
            <a:r>
              <a:rPr lang="en-US" altLang="zh-CN" sz="1100" dirty="0" err="1"/>
              <a:t>p_start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ap_done</a:t>
            </a:r>
            <a:r>
              <a:rPr lang="en-US" altLang="zh-CN" sz="1100" dirty="0"/>
              <a:t>  ( measure # of clock cycles from </a:t>
            </a:r>
            <a:r>
              <a:rPr lang="en-US" altLang="zh-CN" sz="1100" dirty="0" err="1"/>
              <a:t>ap_start</a:t>
            </a:r>
            <a:r>
              <a:rPr lang="en-US" altLang="zh-CN" sz="1100" dirty="0"/>
              <a:t> to </a:t>
            </a:r>
            <a:r>
              <a:rPr lang="en-US" altLang="zh-CN" sz="1100" dirty="0" err="1"/>
              <a:t>ap_done</a:t>
            </a:r>
            <a:r>
              <a:rPr lang="en-US" altLang="zh-CN" sz="1100" dirty="0"/>
              <a:t>)</a:t>
            </a:r>
          </a:p>
          <a:p>
            <a:pPr lvl="2"/>
            <a:r>
              <a:rPr lang="en-US" altLang="zh-TW" sz="1100" dirty="0" err="1"/>
              <a:t>Xn</a:t>
            </a:r>
            <a:r>
              <a:rPr lang="en-US" altLang="zh-TW" sz="1100" dirty="0"/>
              <a:t> stream-in, and </a:t>
            </a:r>
            <a:r>
              <a:rPr lang="en-US" altLang="zh-TW" sz="1100" dirty="0" err="1"/>
              <a:t>Yn</a:t>
            </a:r>
            <a:r>
              <a:rPr lang="en-US" altLang="zh-TW" sz="1100" dirty="0"/>
              <a:t> stream-out </a:t>
            </a:r>
          </a:p>
          <a:p>
            <a:pPr lvl="1"/>
            <a:r>
              <a:rPr lang="en-US" altLang="zh-TW" sz="1200" dirty="0"/>
              <a:t>Report</a:t>
            </a:r>
          </a:p>
          <a:p>
            <a:r>
              <a:rPr lang="en-US" altLang="zh-TW" sz="1400" dirty="0"/>
              <a:t>Location of design (If use </a:t>
            </a:r>
            <a:r>
              <a:rPr lang="en-US" altLang="zh-TW" sz="1400" dirty="0" err="1"/>
              <a:t>vivado</a:t>
            </a:r>
            <a:r>
              <a:rPr lang="en-US" altLang="zh-TW" sz="1400" dirty="0"/>
              <a:t> to design) 	</a:t>
            </a:r>
          </a:p>
          <a:p>
            <a:pPr lvl="1"/>
            <a:r>
              <a:rPr lang="en-US" altLang="zh-TW" sz="1200" dirty="0" err="1"/>
              <a:t>hostproject</a:t>
            </a:r>
            <a:r>
              <a:rPr lang="en-US" altLang="zh-TW" sz="1200" dirty="0"/>
              <a:t>/</a:t>
            </a:r>
            <a:r>
              <a:rPr lang="en-US" altLang="zh-TW" sz="1200" dirty="0" err="1"/>
              <a:t>hostproject.srcs</a:t>
            </a:r>
            <a:r>
              <a:rPr lang="en-US" altLang="zh-TW" sz="1200" dirty="0"/>
              <a:t>/sources_1/new/</a:t>
            </a:r>
          </a:p>
          <a:p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124657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included in the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Block Diagram</a:t>
            </a:r>
          </a:p>
          <a:p>
            <a:pPr lvl="1"/>
            <a:r>
              <a:rPr lang="en-US" dirty="0" err="1"/>
              <a:t>Datapath</a:t>
            </a:r>
            <a:r>
              <a:rPr lang="en-US" dirty="0"/>
              <a:t> – dataflow</a:t>
            </a:r>
          </a:p>
          <a:p>
            <a:pPr lvl="1"/>
            <a:r>
              <a:rPr lang="en-US" dirty="0"/>
              <a:t>Control signals</a:t>
            </a:r>
          </a:p>
          <a:p>
            <a:r>
              <a:rPr lang="en-US" dirty="0"/>
              <a:t>Describe operation, e.g.</a:t>
            </a:r>
          </a:p>
          <a:p>
            <a:pPr lvl="1"/>
            <a:r>
              <a:rPr lang="en-US" dirty="0"/>
              <a:t>How to receive data-in and tap parameters and place into SRAM</a:t>
            </a:r>
          </a:p>
          <a:p>
            <a:pPr lvl="1"/>
            <a:r>
              <a:rPr lang="en-US" dirty="0"/>
              <a:t>How to access </a:t>
            </a:r>
            <a:r>
              <a:rPr lang="en-US" dirty="0" err="1"/>
              <a:t>shiftram</a:t>
            </a:r>
            <a:r>
              <a:rPr lang="en-US" dirty="0"/>
              <a:t> and </a:t>
            </a:r>
            <a:r>
              <a:rPr lang="en-US" dirty="0" err="1"/>
              <a:t>tapRAM</a:t>
            </a:r>
            <a:r>
              <a:rPr lang="en-US" dirty="0"/>
              <a:t> to do computation</a:t>
            </a:r>
          </a:p>
          <a:p>
            <a:pPr lvl="1"/>
            <a:r>
              <a:rPr lang="en-US" dirty="0"/>
              <a:t>How </a:t>
            </a:r>
            <a:r>
              <a:rPr lang="en-US" dirty="0" err="1"/>
              <a:t>ap_done</a:t>
            </a:r>
            <a:r>
              <a:rPr lang="en-US" dirty="0"/>
              <a:t> is generated.</a:t>
            </a:r>
          </a:p>
          <a:p>
            <a:pPr lvl="1"/>
            <a:r>
              <a:rPr lang="en-US" dirty="0"/>
              <a:t>…..</a:t>
            </a:r>
          </a:p>
          <a:p>
            <a:r>
              <a:rPr lang="en-US" dirty="0"/>
              <a:t>Resource usage: including FF, LUT, BRAM</a:t>
            </a:r>
          </a:p>
          <a:p>
            <a:r>
              <a:rPr lang="en-US" dirty="0"/>
              <a:t>Timing Report</a:t>
            </a:r>
          </a:p>
          <a:p>
            <a:pPr lvl="1"/>
            <a:r>
              <a:rPr lang="en-US" dirty="0"/>
              <a:t>Try to synthesize the design with maximum frequency </a:t>
            </a:r>
          </a:p>
          <a:p>
            <a:pPr lvl="1"/>
            <a:r>
              <a:rPr lang="en-US" dirty="0"/>
              <a:t>Report timing on longest path, slack</a:t>
            </a:r>
          </a:p>
          <a:p>
            <a:r>
              <a:rPr lang="en-US" dirty="0"/>
              <a:t>Simulation Waveform, show</a:t>
            </a:r>
          </a:p>
          <a:p>
            <a:pPr lvl="1"/>
            <a:r>
              <a:rPr lang="en-US" dirty="0"/>
              <a:t>Coefficient program, and read back</a:t>
            </a:r>
          </a:p>
          <a:p>
            <a:pPr lvl="1"/>
            <a:r>
              <a:rPr lang="en-US" dirty="0"/>
              <a:t>Data-in stream-in</a:t>
            </a:r>
          </a:p>
          <a:p>
            <a:pPr lvl="1"/>
            <a:r>
              <a:rPr lang="en-US" dirty="0"/>
              <a:t>Data-out stream-out </a:t>
            </a:r>
          </a:p>
          <a:p>
            <a:pPr lvl="1"/>
            <a:r>
              <a:rPr lang="en-US" dirty="0"/>
              <a:t>RAM access control</a:t>
            </a:r>
          </a:p>
          <a:p>
            <a:pPr lvl="1"/>
            <a:r>
              <a:rPr lang="en-US" dirty="0"/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36885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01D90-5B22-4B43-9222-6BCBB864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specification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F756605-CF74-46C5-878F-B8B54C25C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1" y="1825625"/>
            <a:ext cx="8573037" cy="4351338"/>
          </a:xfr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98509165-A5AD-4B6E-B6D1-11D21DD6D390}"/>
              </a:ext>
            </a:extLst>
          </p:cNvPr>
          <p:cNvSpPr/>
          <p:nvPr/>
        </p:nvSpPr>
        <p:spPr>
          <a:xfrm>
            <a:off x="3080553" y="2459114"/>
            <a:ext cx="3107184" cy="2929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TBD – Based on size of data file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38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AF567-15DC-485B-BB66-4B3684B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02B29-433D-45B2-BB98-3CA37F0E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Compress all above files in a single zip file named</a:t>
            </a:r>
          </a:p>
          <a:p>
            <a:pPr lvl="1"/>
            <a:r>
              <a:rPr lang="en-US" altLang="zh-TW" dirty="0"/>
              <a:t>StudentID_lab3.zip (e.g., 111061545_lab3.zip)</a:t>
            </a:r>
            <a:endParaRPr lang="zh-TW" altLang="en-US" dirty="0"/>
          </a:p>
          <a:p>
            <a:r>
              <a:rPr lang="en-US" altLang="zh-TW" dirty="0"/>
              <a:t>Submit to NTHU </a:t>
            </a:r>
            <a:r>
              <a:rPr lang="en-US" altLang="zh-TW" dirty="0" err="1"/>
              <a:t>eeclass</a:t>
            </a:r>
            <a:endParaRPr lang="en-US" altLang="zh-TW" dirty="0"/>
          </a:p>
          <a:p>
            <a:r>
              <a:rPr lang="en-US" altLang="zh-TW" dirty="0"/>
              <a:t>Deadline: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‐ 20% off for the late submission penalty within 3 days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9486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2749096"/>
            <a:ext cx="10515600" cy="1325563"/>
          </a:xfrm>
        </p:spPr>
        <p:txBody>
          <a:bodyPr/>
          <a:lstStyle/>
          <a:p>
            <a:r>
              <a:rPr lang="en-US" altLang="zh-CN" dirty="0"/>
              <a:t>Supplement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87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D1EA-3B78-9BFE-BA65-04D19960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2641981"/>
            <a:ext cx="10515600" cy="1325563"/>
          </a:xfrm>
        </p:spPr>
        <p:txBody>
          <a:bodyPr/>
          <a:lstStyle/>
          <a:p>
            <a:r>
              <a:rPr lang="en-US" altLang="zh-TW" dirty="0"/>
              <a:t>Refer </a:t>
            </a:r>
            <a:r>
              <a:rPr lang="en-US" altLang="zh-TW" dirty="0" err="1"/>
              <a:t>hls</a:t>
            </a:r>
            <a:r>
              <a:rPr lang="en-US" altLang="zh-TW" dirty="0"/>
              <a:t>-kernel-io-interface</a:t>
            </a:r>
            <a:br>
              <a:rPr lang="en-US" altLang="zh-TW" dirty="0"/>
            </a:br>
            <a:r>
              <a:rPr lang="en-US" altLang="zh-TW" dirty="0"/>
              <a:t>Block Level Protocol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2204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AP_CTRL_HS (Sequential Executed Kernel)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3277"/>
            <a:ext cx="6373091" cy="4351338"/>
          </a:xfrm>
        </p:spPr>
        <p:txBody>
          <a:bodyPr/>
          <a:lstStyle/>
          <a:p>
            <a:r>
              <a:rPr lang="en-US" dirty="0"/>
              <a:t>Host and Kernel Synchronization by</a:t>
            </a:r>
          </a:p>
          <a:p>
            <a:pPr lvl="1"/>
            <a:r>
              <a:rPr lang="en-US" dirty="0" err="1"/>
              <a:t>ap_start</a:t>
            </a:r>
            <a:endParaRPr lang="en-US" dirty="0"/>
          </a:p>
          <a:p>
            <a:pPr lvl="1"/>
            <a:r>
              <a:rPr lang="en-US" dirty="0" err="1"/>
              <a:t>ap_done</a:t>
            </a:r>
            <a:endParaRPr lang="en-US" dirty="0"/>
          </a:p>
          <a:p>
            <a:r>
              <a:rPr lang="en-US" dirty="0"/>
              <a:t>Kernel can only be restarted (</a:t>
            </a:r>
            <a:r>
              <a:rPr lang="en-US" dirty="0" err="1"/>
              <a:t>ap_start</a:t>
            </a:r>
            <a:r>
              <a:rPr lang="en-US" dirty="0"/>
              <a:t>), after it completes the current execution (</a:t>
            </a:r>
            <a:r>
              <a:rPr lang="en-US" dirty="0" err="1"/>
              <a:t>ap_done</a:t>
            </a:r>
            <a:r>
              <a:rPr lang="en-US" dirty="0"/>
              <a:t>)</a:t>
            </a:r>
          </a:p>
          <a:p>
            <a:r>
              <a:rPr lang="en-US" dirty="0"/>
              <a:t>Serving one execution request a 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661" y="2433041"/>
            <a:ext cx="4237087" cy="2158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8273" y="6407613"/>
            <a:ext cx="787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https://xilinx.github.io/XRT/master/html/xrt_kernel_executions.html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4929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22972"/>
            <a:ext cx="10491908" cy="10372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AP_CTRL_HS  Protocol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8959" y="1500305"/>
            <a:ext cx="6676586" cy="3845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ap_start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): set 1 to start until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ap_ready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asserted.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ap_ready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(o): design is ready to accept new input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ap_done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(o): design completes all operation.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	Indicates data 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ap_return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valid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ap_idle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(o): indicate design is idle if high.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ap_return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 return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Nonpipeline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depends on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ap_ready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timing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90833" y="6349980"/>
            <a:ext cx="9758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Ug902,p#78: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https://www.xilinx.com/support/documentation/sw_manuals/xilinx2018_3/ug902-vivado-high-level-synthesis.pdf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54016" y="1519515"/>
            <a:ext cx="5361306" cy="3825965"/>
            <a:chOff x="6754016" y="1284236"/>
            <a:chExt cx="5361306" cy="382596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4016" y="1726335"/>
              <a:ext cx="4612460" cy="309768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4016" y="1284236"/>
              <a:ext cx="5361306" cy="382596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V="1">
              <a:off x="8749145" y="2368799"/>
              <a:ext cx="1828800" cy="519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749145" y="1849253"/>
              <a:ext cx="0" cy="940377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749144" y="2051026"/>
              <a:ext cx="1828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latency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577945" y="2301830"/>
              <a:ext cx="0" cy="1592831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749145" y="2981862"/>
              <a:ext cx="0" cy="103389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789415" y="3197218"/>
              <a:ext cx="0" cy="475899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8749145" y="3532580"/>
              <a:ext cx="1040270" cy="1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890012" y="3501181"/>
              <a:ext cx="758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399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981"/>
            <a:ext cx="10515600" cy="571384"/>
          </a:xfrm>
        </p:spPr>
        <p:txBody>
          <a:bodyPr>
            <a:normAutofit fontScale="90000"/>
          </a:bodyPr>
          <a:lstStyle/>
          <a:p>
            <a:r>
              <a:rPr lang="en-US" dirty="0"/>
              <a:t>Host Control Pipeline Kernel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646" y="1049482"/>
            <a:ext cx="7999268" cy="2665268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Input Synchronization(</a:t>
            </a:r>
            <a:r>
              <a:rPr lang="en-US" dirty="0" err="1"/>
              <a:t>ap_start</a:t>
            </a:r>
            <a:r>
              <a:rPr lang="en-US" dirty="0"/>
              <a:t>, </a:t>
            </a:r>
            <a:r>
              <a:rPr lang="en-US" dirty="0" err="1"/>
              <a:t>ap_ready</a:t>
            </a:r>
            <a:r>
              <a:rPr lang="en-US" dirty="0"/>
              <a:t>)</a:t>
            </a:r>
          </a:p>
          <a:p>
            <a:pPr lvl="1"/>
            <a:r>
              <a:rPr lang="en-US" sz="2200" dirty="0">
                <a:solidFill>
                  <a:srgbClr val="1A202C"/>
                </a:solidFill>
                <a:latin typeface="-apple-system"/>
              </a:rPr>
              <a:t>XRT writes a 1 in </a:t>
            </a:r>
            <a:r>
              <a:rPr lang="en-US" sz="2200" dirty="0" err="1">
                <a:solidFill>
                  <a:srgbClr val="1A202C"/>
                </a:solidFill>
                <a:latin typeface="-apple-system"/>
              </a:rPr>
              <a:t>ap_start</a:t>
            </a:r>
            <a:r>
              <a:rPr lang="en-US" sz="2200" dirty="0">
                <a:solidFill>
                  <a:srgbClr val="1A202C"/>
                </a:solidFill>
                <a:latin typeface="-apple-system"/>
              </a:rPr>
              <a:t> to start the kernel</a:t>
            </a:r>
          </a:p>
          <a:p>
            <a:pPr lvl="1"/>
            <a:r>
              <a:rPr lang="en-US" sz="2200" dirty="0">
                <a:solidFill>
                  <a:srgbClr val="1A202C"/>
                </a:solidFill>
                <a:latin typeface="-apple-system"/>
              </a:rPr>
              <a:t>XRT waits for </a:t>
            </a:r>
            <a:r>
              <a:rPr lang="en-US" sz="2200" dirty="0" err="1">
                <a:solidFill>
                  <a:srgbClr val="1A202C"/>
                </a:solidFill>
                <a:latin typeface="-apple-system"/>
              </a:rPr>
              <a:t>ap_ready</a:t>
            </a:r>
            <a:r>
              <a:rPr lang="en-US" sz="2200" dirty="0">
                <a:solidFill>
                  <a:srgbClr val="1A202C"/>
                </a:solidFill>
                <a:latin typeface="-apple-system"/>
              </a:rPr>
              <a:t> </a:t>
            </a:r>
          </a:p>
          <a:p>
            <a:pPr lvl="1"/>
            <a:r>
              <a:rPr lang="en-US" sz="2200" dirty="0">
                <a:solidFill>
                  <a:srgbClr val="1A202C"/>
                </a:solidFill>
                <a:latin typeface="-apple-system"/>
              </a:rPr>
              <a:t>XRT write 1 in </a:t>
            </a:r>
            <a:r>
              <a:rPr lang="en-US" sz="2200" dirty="0" err="1">
                <a:solidFill>
                  <a:srgbClr val="1A202C"/>
                </a:solidFill>
                <a:latin typeface="-apple-system"/>
              </a:rPr>
              <a:t>ap_start</a:t>
            </a:r>
            <a:r>
              <a:rPr lang="en-US" sz="2200" dirty="0">
                <a:solidFill>
                  <a:srgbClr val="1A202C"/>
                </a:solidFill>
                <a:latin typeface="-apple-system"/>
              </a:rPr>
              <a:t> to start the kernel again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 Synchronization (</a:t>
            </a:r>
            <a:r>
              <a:rPr lang="en-US" dirty="0" err="1"/>
              <a:t>ap_done</a:t>
            </a:r>
            <a:r>
              <a:rPr lang="en-US" dirty="0"/>
              <a:t>, </a:t>
            </a:r>
            <a:r>
              <a:rPr lang="en-US" dirty="0" err="1"/>
              <a:t>ap_continue</a:t>
            </a:r>
            <a:r>
              <a:rPr lang="en-US" dirty="0"/>
              <a:t>)</a:t>
            </a:r>
          </a:p>
          <a:p>
            <a:pPr lvl="1"/>
            <a:r>
              <a:rPr lang="en-US" sz="2200" dirty="0">
                <a:solidFill>
                  <a:srgbClr val="1A202C"/>
                </a:solidFill>
                <a:latin typeface="-apple-system"/>
              </a:rPr>
              <a:t>XRT waits for </a:t>
            </a:r>
            <a:r>
              <a:rPr lang="en-US" sz="2200" dirty="0" err="1">
                <a:solidFill>
                  <a:srgbClr val="1A202C"/>
                </a:solidFill>
                <a:latin typeface="-apple-system"/>
              </a:rPr>
              <a:t>ap_done</a:t>
            </a:r>
            <a:r>
              <a:rPr lang="en-US" sz="2200" dirty="0">
                <a:solidFill>
                  <a:srgbClr val="1A202C"/>
                </a:solidFill>
                <a:latin typeface="-apple-system"/>
              </a:rPr>
              <a:t> asserted by the kernel ( output data is produced)</a:t>
            </a:r>
          </a:p>
          <a:p>
            <a:pPr lvl="1"/>
            <a:r>
              <a:rPr lang="en-US" sz="2200" dirty="0">
                <a:solidFill>
                  <a:srgbClr val="1A202C"/>
                </a:solidFill>
                <a:latin typeface="-apple-system"/>
              </a:rPr>
              <a:t>XRT write1 a 1 in </a:t>
            </a:r>
            <a:r>
              <a:rPr lang="en-US" sz="2200" dirty="0" err="1">
                <a:solidFill>
                  <a:srgbClr val="1A202C"/>
                </a:solidFill>
                <a:latin typeface="-apple-system"/>
              </a:rPr>
              <a:t>ap_continue</a:t>
            </a:r>
            <a:r>
              <a:rPr lang="en-US" sz="2200" dirty="0">
                <a:solidFill>
                  <a:srgbClr val="1A202C"/>
                </a:solidFill>
                <a:latin typeface="-apple-system"/>
              </a:rPr>
              <a:t> to keep kernel running.</a:t>
            </a:r>
            <a:endParaRPr lang="en-US" sz="2600" dirty="0">
              <a:solidFill>
                <a:srgbClr val="1A202C"/>
              </a:solidFill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solidFill>
                  <a:srgbClr val="1A202C"/>
                </a:solidFill>
                <a:latin typeface="-apple-system"/>
              </a:rPr>
              <a:t>The two processes (Input Synchronization, Output Synchronization) run asynchronously)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>
                <a:solidFill>
                  <a:srgbClr val="1A202C"/>
                </a:solidFill>
                <a:latin typeface="-apple-system"/>
              </a:rPr>
              <a:t>Enqueue</a:t>
            </a:r>
            <a:r>
              <a:rPr lang="en-US" sz="2600" dirty="0">
                <a:solidFill>
                  <a:srgbClr val="1A202C"/>
                </a:solidFill>
                <a:latin typeface="-apple-system"/>
              </a:rPr>
              <a:t> multiple requests, and data buffers ahead of time, e.g. </a:t>
            </a:r>
            <a:r>
              <a:rPr lang="en-US" sz="2600" dirty="0" err="1">
                <a:solidFill>
                  <a:srgbClr val="1A202C"/>
                </a:solidFill>
                <a:latin typeface="-apple-system"/>
              </a:rPr>
              <a:t>clEnqueueMigrateMemObjects</a:t>
            </a:r>
            <a:endParaRPr lang="en-US" sz="2600" dirty="0">
              <a:solidFill>
                <a:srgbClr val="1A202C"/>
              </a:solidFill>
              <a:latin typeface="-apple-syste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104" y="1883754"/>
            <a:ext cx="3441328" cy="1742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0" y="3825375"/>
            <a:ext cx="9406728" cy="2494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172" y="171338"/>
            <a:ext cx="4689506" cy="17124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9262" y="6408234"/>
            <a:ext cx="10234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https://docs.xilinx.com/r/en-US/ug1393-vitis-application-acceleration/Control-Requirements-for-XRT-Managed-Kernels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0107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/>
          <a:lstStyle/>
          <a:p>
            <a:r>
              <a:rPr lang="en-US" dirty="0"/>
              <a:t>Use Memory in ASIC Flow</a:t>
            </a:r>
          </a:p>
        </p:txBody>
      </p:sp>
    </p:spTree>
    <p:extLst>
      <p:ext uri="{BB962C8B-B14F-4D97-AF65-F5344CB8AC3E}">
        <p14:creationId xmlns:p14="http://schemas.microsoft.com/office/powerpoint/2010/main" val="3417563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Inference in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9435"/>
            <a:ext cx="10401301" cy="500875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333333"/>
                </a:solidFill>
                <a:latin typeface="Rubik-Light"/>
              </a:rPr>
              <a:t>ASIC Synthesis tool </a:t>
            </a:r>
            <a:r>
              <a:rPr lang="en-US" dirty="0">
                <a:solidFill>
                  <a:srgbClr val="0070C0"/>
                </a:solidFill>
                <a:latin typeface="Rubik-Light"/>
              </a:rPr>
              <a:t>does not infer memories from RTL 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in the way FPGA synthesis tools do. </a:t>
            </a:r>
          </a:p>
          <a:p>
            <a:endParaRPr lang="en-US" dirty="0">
              <a:solidFill>
                <a:srgbClr val="333333"/>
              </a:solidFill>
              <a:latin typeface="Rubik-Light"/>
            </a:endParaRPr>
          </a:p>
          <a:p>
            <a:r>
              <a:rPr lang="en-US" dirty="0">
                <a:solidFill>
                  <a:srgbClr val="0070C0"/>
                </a:solidFill>
                <a:latin typeface="Rubik-Light"/>
              </a:rPr>
              <a:t>Use Memory Compiler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Generate memory block with the specification (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bitwidth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, depth, # of port)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lef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– Library Exchange Format – containing placement information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Schematic &amp; Netlist (for LVS and functional verification)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(.v) Function model (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verilog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with timing check – for RTL simulation and gate-level simulation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(.lib/.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db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– Liberty Timing File – containing Timing delay Dynamic/Static timing analysis, and synthesis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gds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– Graphical Database System – containing final layout information</a:t>
            </a:r>
          </a:p>
          <a:p>
            <a:pPr marL="457200" lvl="1" indent="0">
              <a:buNone/>
            </a:pPr>
            <a:endParaRPr lang="en-US" dirty="0">
              <a:solidFill>
                <a:srgbClr val="333333"/>
              </a:solidFill>
              <a:latin typeface="Rubik-Light"/>
            </a:endParaRPr>
          </a:p>
          <a:p>
            <a:r>
              <a:rPr lang="en-US" dirty="0">
                <a:solidFill>
                  <a:srgbClr val="333333"/>
                </a:solidFill>
                <a:latin typeface="Rubik-Light"/>
              </a:rPr>
              <a:t>In RTL code, </a:t>
            </a:r>
            <a:r>
              <a:rPr lang="en-US" dirty="0">
                <a:solidFill>
                  <a:srgbClr val="0070C0"/>
                </a:solidFill>
                <a:latin typeface="Rubik-Light"/>
              </a:rPr>
              <a:t>explicitly instantiate the memory, and design its control signals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, e.g. Enable, read/write, address, input/output data</a:t>
            </a:r>
          </a:p>
        </p:txBody>
      </p:sp>
    </p:spTree>
    <p:extLst>
      <p:ext uri="{BB962C8B-B14F-4D97-AF65-F5344CB8AC3E}">
        <p14:creationId xmlns:p14="http://schemas.microsoft.com/office/powerpoint/2010/main" val="956947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 on ASIC Implementation with 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RTL design use memory instance directly. Need to provide </a:t>
            </a:r>
            <a:r>
              <a:rPr lang="en-US" dirty="0" err="1"/>
              <a:t>sram</a:t>
            </a:r>
            <a:r>
              <a:rPr lang="en-US" dirty="0"/>
              <a:t> synthesis library, either .lib, or .</a:t>
            </a:r>
            <a:r>
              <a:rPr lang="en-US" dirty="0" err="1"/>
              <a:t>db</a:t>
            </a:r>
            <a:r>
              <a:rPr lang="en-US" dirty="0"/>
              <a:t> (</a:t>
            </a:r>
            <a:r>
              <a:rPr lang="en-US" dirty="0" err="1"/>
              <a:t>synospsy</a:t>
            </a:r>
            <a:r>
              <a:rPr lang="en-US" dirty="0"/>
              <a:t> design-compiler).        There is no particular inference method. (note: Xilinx FPGA can use inference)</a:t>
            </a:r>
          </a:p>
          <a:p>
            <a:pPr marL="514350" indent="-514350">
              <a:buAutoNum type="arabicPeriod"/>
            </a:pPr>
            <a:r>
              <a:rPr lang="en-US" dirty="0"/>
              <a:t>If there is no </a:t>
            </a:r>
            <a:r>
              <a:rPr lang="en-US" dirty="0" err="1"/>
              <a:t>sram</a:t>
            </a:r>
            <a:r>
              <a:rPr lang="en-US" dirty="0"/>
              <a:t> .lib, or .</a:t>
            </a:r>
            <a:r>
              <a:rPr lang="en-US" dirty="0" err="1"/>
              <a:t>db</a:t>
            </a:r>
            <a:r>
              <a:rPr lang="en-US" dirty="0"/>
              <a:t>, you may put the </a:t>
            </a:r>
            <a:r>
              <a:rPr lang="en-US" dirty="0" err="1"/>
              <a:t>sram</a:t>
            </a:r>
            <a:r>
              <a:rPr lang="en-US" dirty="0"/>
              <a:t> outside using module ports. In this case, you can simulate with post-synthesis gate with </a:t>
            </a:r>
            <a:r>
              <a:rPr lang="en-US" dirty="0" err="1"/>
              <a:t>sram</a:t>
            </a:r>
            <a:r>
              <a:rPr lang="en-US" dirty="0"/>
              <a:t> behavior model. To get </a:t>
            </a:r>
            <a:r>
              <a:rPr lang="en-US" dirty="0" err="1"/>
              <a:t>sram</a:t>
            </a:r>
            <a:r>
              <a:rPr lang="en-US" dirty="0"/>
              <a:t> interface timing optimization, you will need to specify </a:t>
            </a:r>
            <a:r>
              <a:rPr lang="en-US" dirty="0" err="1"/>
              <a:t>sram</a:t>
            </a:r>
            <a:r>
              <a:rPr lang="en-US" dirty="0"/>
              <a:t> interface timing constraints, for example, output delay, input delay.</a:t>
            </a:r>
          </a:p>
        </p:txBody>
      </p:sp>
    </p:spTree>
    <p:extLst>
      <p:ext uri="{BB962C8B-B14F-4D97-AF65-F5344CB8AC3E}">
        <p14:creationId xmlns:p14="http://schemas.microsoft.com/office/powerpoint/2010/main" val="411845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with .</a:t>
            </a:r>
            <a:r>
              <a:rPr lang="en-US" dirty="0" err="1"/>
              <a:t>db</a:t>
            </a:r>
            <a:r>
              <a:rPr lang="en-US" dirty="0"/>
              <a:t>/.lib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435"/>
            <a:ext cx="6505280" cy="5008753"/>
          </a:xfrm>
        </p:spPr>
        <p:txBody>
          <a:bodyPr/>
          <a:lstStyle/>
          <a:p>
            <a:r>
              <a:rPr lang="en-US" dirty="0"/>
              <a:t>RTL Simulation</a:t>
            </a:r>
          </a:p>
          <a:p>
            <a:pPr lvl="1"/>
            <a:r>
              <a:rPr lang="en-US" dirty="0"/>
              <a:t>RTL code with instance of SRAM</a:t>
            </a:r>
          </a:p>
          <a:p>
            <a:pPr lvl="1"/>
            <a:r>
              <a:rPr lang="en-US" dirty="0"/>
              <a:t>Simulate with functional model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Refer to .lib for SRAM timing/area information</a:t>
            </a:r>
          </a:p>
          <a:p>
            <a:pPr lvl="1"/>
            <a:r>
              <a:rPr lang="en-US" dirty="0"/>
              <a:t>Optimize timing for SRAM interface timing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Post-Synthesis Gate-level Simulation</a:t>
            </a:r>
          </a:p>
          <a:p>
            <a:pPr lvl="1"/>
            <a:r>
              <a:rPr lang="en-US" dirty="0"/>
              <a:t>Post layout gate-level timing simulation</a:t>
            </a:r>
          </a:p>
          <a:p>
            <a:pPr lvl="1"/>
            <a:r>
              <a:rPr lang="en-US" dirty="0"/>
              <a:t>Use functional model with timing check (specify/</a:t>
            </a:r>
            <a:r>
              <a:rPr lang="en-US" dirty="0" err="1"/>
              <a:t>endspecify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2528" y="744655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RTL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your_design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instantiate SRAM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(CLK, WE, EN, ADDR, DI, 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2527" y="3036726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Functional Model with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 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specify    //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endspecify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2528" y="5328798"/>
            <a:ext cx="41415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Timing model : .lib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4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9396"/>
            <a:ext cx="10515600" cy="3840820"/>
          </a:xfrm>
        </p:spPr>
        <p:txBody>
          <a:bodyPr>
            <a:normAutofit fontScale="90000"/>
          </a:bodyPr>
          <a:lstStyle/>
          <a:p>
            <a:r>
              <a:rPr lang="en-US" dirty="0"/>
              <a:t>You will implement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 err="1">
                <a:solidFill>
                  <a:srgbClr val="0070C0"/>
                </a:solidFill>
              </a:rPr>
              <a:t>fir.v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 err="1">
                <a:solidFill>
                  <a:srgbClr val="0070C0"/>
                </a:solidFill>
              </a:rPr>
              <a:t>fir_tb.v</a:t>
            </a:r>
            <a:r>
              <a:rPr lang="en-US" dirty="0"/>
              <a:t>  (testbench – you can reference and modify from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fir_tb.v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Lab </a:t>
            </a:r>
            <a:r>
              <a:rPr lang="en-US" sz="3100" dirty="0" err="1"/>
              <a:t>Github</a:t>
            </a:r>
            <a:r>
              <a:rPr lang="en-US" sz="3100" dirty="0"/>
              <a:t>: </a:t>
            </a:r>
            <a:br>
              <a:rPr lang="en-US" sz="3100" dirty="0"/>
            </a:br>
            <a:r>
              <a:rPr lang="en-US" sz="3100" dirty="0">
                <a:hlinkClick r:id="rId2"/>
              </a:rPr>
              <a:t>https://github.com/bol-edu/caravel-soc_fpga-lab/tree/main/lab-fir</a:t>
            </a:r>
            <a:r>
              <a:rPr lang="en-US" sz="3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253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without .lib/.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435"/>
            <a:ext cx="6439293" cy="50087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SRAM instance could not be in RTL design for synthesis, instead, provide ports to interface with SRAM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RTL simulation</a:t>
            </a:r>
          </a:p>
          <a:p>
            <a:pPr lvl="1"/>
            <a:r>
              <a:rPr lang="en-US" dirty="0"/>
              <a:t>Simulate with SRAM model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Provide timing constrains (e.g. output delay, input delay ) for SRAM interface ports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 Synthesis with gate-level simulation</a:t>
            </a:r>
          </a:p>
          <a:p>
            <a:pPr lvl="1"/>
            <a:r>
              <a:rPr lang="en-US" dirty="0"/>
              <a:t>Simulate with SRAM functional model with timing check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2528" y="744655"/>
            <a:ext cx="4141509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RTL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your_design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SRAM interface 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SRAM_EN,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SRAM_ADDR,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No SRAM instance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SRAM32X32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(CLK, WE, EN, ADDR, DI, 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2528" y="3350767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Functional Model with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 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specify    //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endspecify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86527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Check Tasks in Verilog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Specify block can be used to specify setup and hold times for signals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specify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70C0"/>
                </a:solidFill>
              </a:rPr>
              <a:t>endspecify</a:t>
            </a:r>
            <a:r>
              <a:rPr lang="en-US" dirty="0"/>
              <a:t> (Use </a:t>
            </a:r>
            <a:r>
              <a:rPr lang="en-US" dirty="0" err="1"/>
              <a:t>specparam</a:t>
            </a:r>
            <a:r>
              <a:rPr lang="en-US" dirty="0"/>
              <a:t> to define parameters in specify block) </a:t>
            </a:r>
          </a:p>
          <a:p>
            <a:r>
              <a:rPr lang="en-US" b="1" dirty="0">
                <a:solidFill>
                  <a:srgbClr val="0070C0"/>
                </a:solidFill>
              </a:rPr>
              <a:t>$setup</a:t>
            </a:r>
            <a:r>
              <a:rPr lang="en-US" dirty="0"/>
              <a:t> (data, clock edge, limit)–Displays warning message if setup timing constraint is not met</a:t>
            </a:r>
          </a:p>
          <a:p>
            <a:pPr lvl="1"/>
            <a:r>
              <a:rPr lang="en-US" dirty="0"/>
              <a:t>$setup(d, 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10) </a:t>
            </a:r>
          </a:p>
          <a:p>
            <a:r>
              <a:rPr lang="en-US" b="1" dirty="0">
                <a:solidFill>
                  <a:srgbClr val="0070C0"/>
                </a:solidFill>
              </a:rPr>
              <a:t>$hold </a:t>
            </a:r>
            <a:r>
              <a:rPr lang="en-US" dirty="0"/>
              <a:t>(clock edge, data, limit)–Displays warning message if hold timing constraint is not met</a:t>
            </a:r>
          </a:p>
          <a:p>
            <a:pPr lvl="1"/>
            <a:r>
              <a:rPr lang="en-US" dirty="0"/>
              <a:t>$hold(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d, 2) </a:t>
            </a:r>
          </a:p>
          <a:p>
            <a:r>
              <a:rPr lang="en-US" b="1" dirty="0">
                <a:solidFill>
                  <a:srgbClr val="0070C0"/>
                </a:solidFill>
              </a:rPr>
              <a:t>$width </a:t>
            </a:r>
            <a:r>
              <a:rPr lang="en-US" dirty="0"/>
              <a:t>(pulse event, limit)–Displays warning message if pulse width is shorter than limit</a:t>
            </a:r>
          </a:p>
          <a:p>
            <a:pPr lvl="1"/>
            <a:r>
              <a:rPr lang="en-US" dirty="0"/>
              <a:t>$width(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20) –specify start edge of pulse </a:t>
            </a:r>
          </a:p>
          <a:p>
            <a:r>
              <a:rPr lang="en-US" b="1" dirty="0">
                <a:solidFill>
                  <a:srgbClr val="0070C0"/>
                </a:solidFill>
              </a:rPr>
              <a:t>$period </a:t>
            </a:r>
            <a:r>
              <a:rPr lang="en-US" dirty="0"/>
              <a:t>(pulse event, limit)–Check if period of signal is sufficiently long</a:t>
            </a:r>
          </a:p>
          <a:p>
            <a:pPr lvl="1"/>
            <a:r>
              <a:rPr lang="en-US" dirty="0"/>
              <a:t>$period(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50)</a:t>
            </a:r>
          </a:p>
        </p:txBody>
      </p:sp>
    </p:spTree>
    <p:extLst>
      <p:ext uri="{BB962C8B-B14F-4D97-AF65-F5344CB8AC3E}">
        <p14:creationId xmlns:p14="http://schemas.microsoft.com/office/powerpoint/2010/main" val="3537545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Block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386681"/>
            <a:ext cx="4991100" cy="4552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18" y="3265206"/>
            <a:ext cx="4669411" cy="964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53953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3" y="208385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SRAM Access in behavior model and Synthesizable Hardware Design </a:t>
            </a:r>
            <a:br>
              <a:rPr lang="en-US" dirty="0"/>
            </a:br>
            <a:r>
              <a:rPr lang="en-US" dirty="0"/>
              <a:t>ref : </a:t>
            </a:r>
            <a:r>
              <a:rPr lang="en-US" dirty="0" err="1"/>
              <a:t>spiflash-vip.v</a:t>
            </a:r>
            <a:r>
              <a:rPr lang="en-US" dirty="0"/>
              <a:t> 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 err="1"/>
              <a:t>spiflash.v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2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spiflash</a:t>
            </a:r>
            <a:r>
              <a:rPr lang="en-US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spiflash-vip.v</a:t>
            </a:r>
            <a:r>
              <a:rPr lang="en-US" dirty="0"/>
              <a:t>  - </a:t>
            </a:r>
            <a:r>
              <a:rPr lang="en-US" dirty="0" err="1"/>
              <a:t>spiflash</a:t>
            </a:r>
            <a:r>
              <a:rPr lang="en-US" dirty="0"/>
              <a:t> behavior model</a:t>
            </a:r>
          </a:p>
          <a:p>
            <a:pPr lvl="1"/>
            <a:r>
              <a:rPr lang="en-US" dirty="0"/>
              <a:t>access </a:t>
            </a:r>
            <a:r>
              <a:rPr lang="en-US" dirty="0" err="1"/>
              <a:t>sram</a:t>
            </a:r>
            <a:r>
              <a:rPr lang="en-US" dirty="0"/>
              <a:t> as an model </a:t>
            </a:r>
          </a:p>
          <a:p>
            <a:r>
              <a:rPr lang="en-US" dirty="0" err="1"/>
              <a:t>bram.v</a:t>
            </a:r>
            <a:r>
              <a:rPr lang="en-US" dirty="0"/>
              <a:t> – </a:t>
            </a:r>
            <a:r>
              <a:rPr lang="en-US" dirty="0" err="1"/>
              <a:t>BlockRAM</a:t>
            </a:r>
            <a:r>
              <a:rPr lang="en-US" dirty="0"/>
              <a:t> behavior model</a:t>
            </a:r>
          </a:p>
          <a:p>
            <a:r>
              <a:rPr lang="en-US" dirty="0" err="1"/>
              <a:t>spiflash.v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Adapt from </a:t>
            </a:r>
            <a:r>
              <a:rPr lang="en-US" dirty="0" err="1"/>
              <a:t>spiflash-vip.v</a:t>
            </a:r>
            <a:r>
              <a:rPr lang="en-US" dirty="0"/>
              <a:t>, synthesizable </a:t>
            </a:r>
            <a:r>
              <a:rPr lang="en-US" dirty="0" err="1"/>
              <a:t>verilog</a:t>
            </a:r>
            <a:r>
              <a:rPr lang="en-US" dirty="0"/>
              <a:t> design</a:t>
            </a:r>
          </a:p>
          <a:p>
            <a:pPr lvl="1"/>
            <a:r>
              <a:rPr lang="en-US" dirty="0"/>
              <a:t>Generate </a:t>
            </a:r>
            <a:r>
              <a:rPr lang="en-US" dirty="0" err="1"/>
              <a:t>bram</a:t>
            </a:r>
            <a:r>
              <a:rPr lang="en-US" dirty="0"/>
              <a:t> interface signal to access data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Reference code: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https://github.com/bol-edu/caravel-soc_fpga-lab/tree/main/spiflash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3499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Access Timing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31" y="2028004"/>
            <a:ext cx="7618338" cy="4196444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H="1">
            <a:off x="5799666" y="3048000"/>
            <a:ext cx="1286934" cy="355600"/>
          </a:xfrm>
          <a:prstGeom prst="curvedConnector3">
            <a:avLst>
              <a:gd name="adj1" fmla="val 256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6000" y="480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3667" y="322579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2133" y="282268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5200" y="240950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281421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3733" y="394156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666" y="395458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51033" y="49745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7799" y="1391780"/>
            <a:ext cx="183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data is written when WE/EN is sampled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77466" y="1391780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data is available in next cycle, when EN is sampled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3800" y="6265719"/>
            <a:ext cx="91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 access has different modes, refer to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https://docs.xilinx.com/r/en-US/am007-versal-memory/Read-Operation?tocId=VRYu0HURA1U147fufYDMNQ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6507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BRAM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8866" y="197942"/>
            <a:ext cx="5858934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#( parameter FILENAME = 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firmware.hex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CLK;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[3:0]   WE0;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EN0;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[31:0]  Di0;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output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[31:0]  Do0;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[31:0]   A0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[7:0] RAM[0:4*1024*1024-1];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Declare Memory Storage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7334" y="2486673"/>
            <a:ext cx="4707466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always @(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if(EN0)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Do0 &lt;= {RAM[{A0[31:2],2'b11}],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RAM[{A0[31:2],2'b10}],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RAM[{A0[31:2],2'b01}],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RAM[{A0[31:2],2'b00}]}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if(WE0[0]) RAM[{A0[31:2],2'b00}] &lt;= Di0[7:0];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if(WE0[1]) RAM[{A0[31:2],2'b01}] &lt;= Di0[15:8];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if(WE0[2]) RAM[{A0[31:2],2'b10}] &lt;= Di0[23:16];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if(WE0[3]) RAM[{A0[31:2],2'b11}] &lt;= Di0[31:24];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Do0 &lt;= 32'b0;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7334" y="5021625"/>
            <a:ext cx="5765799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$display("Reading %s",  FILENAME);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readmemh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(FILENAME, RAM);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$display("%s loaded into memory", FILENAME);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$display("Memory 5 bytes = 0x%02x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RAM[0], RAM[1], RAM[2], RAM[3], RAM[4]);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2300" y="2793999"/>
            <a:ext cx="35475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 if EN0 is sampled, output its memory content to Do0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4533" y="2887133"/>
            <a:ext cx="2159000" cy="714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4533" y="3643159"/>
            <a:ext cx="3073400" cy="7140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2300" y="3538526"/>
            <a:ext cx="354753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 if WE[3:0]  is sampled, RAM is written with Di0 per byte</a:t>
            </a:r>
          </a:p>
        </p:txBody>
      </p:sp>
    </p:spTree>
    <p:extLst>
      <p:ext uri="{BB962C8B-B14F-4D97-AF65-F5344CB8AC3E}">
        <p14:creationId xmlns:p14="http://schemas.microsoft.com/office/powerpoint/2010/main" val="4122571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05212"/>
            <a:ext cx="10515600" cy="1325563"/>
          </a:xfrm>
        </p:spPr>
        <p:txBody>
          <a:bodyPr/>
          <a:lstStyle/>
          <a:p>
            <a:r>
              <a:rPr lang="en-US" dirty="0" err="1"/>
              <a:t>spiflash-vip</a:t>
            </a:r>
            <a:r>
              <a:rPr lang="en-US" dirty="0"/>
              <a:t> – behavior model to access 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0751" y="2370668"/>
            <a:ext cx="484293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[7:0] memory [0:16*1024*1024-1]; // 16MB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begin    // memory content loaded data from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$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readmemh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(FILENAME, memory);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0751" y="1888067"/>
            <a:ext cx="48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defined and initialization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8484" y="4061993"/>
            <a:ext cx="4842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buffer = memory[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]; // memory 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3883" y="3500661"/>
            <a:ext cx="445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data is available the same time address is supplied. This is not feasible in the actual memory system.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0750" y="5683213"/>
            <a:ext cx="4842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= buffer;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9149" y="5342471"/>
            <a:ext cx="422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write access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89149" y="3706956"/>
            <a:ext cx="422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read access</a:t>
            </a:r>
          </a:p>
        </p:txBody>
      </p:sp>
    </p:spTree>
    <p:extLst>
      <p:ext uri="{BB962C8B-B14F-4D97-AF65-F5344CB8AC3E}">
        <p14:creationId xmlns:p14="http://schemas.microsoft.com/office/powerpoint/2010/main" val="1188015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spiflash.v</a:t>
            </a:r>
            <a:r>
              <a:rPr lang="en-US" dirty="0"/>
              <a:t> – Synthesizable hardware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1557"/>
            <a:ext cx="7755468" cy="1354790"/>
          </a:xfrm>
        </p:spPr>
        <p:txBody>
          <a:bodyPr>
            <a:noAutofit/>
          </a:bodyPr>
          <a:lstStyle/>
          <a:p>
            <a:r>
              <a:rPr lang="en-US" sz="1800" dirty="0"/>
              <a:t>Generate SRAM interface signals</a:t>
            </a:r>
          </a:p>
          <a:p>
            <a:pPr lvl="1"/>
            <a:r>
              <a:rPr lang="en-US" sz="1600" dirty="0" err="1"/>
              <a:t>Addr</a:t>
            </a:r>
            <a:r>
              <a:rPr lang="en-US" sz="1600" dirty="0"/>
              <a:t>, EN, WEN, Din, </a:t>
            </a:r>
            <a:r>
              <a:rPr lang="en-US" sz="1600" dirty="0" err="1"/>
              <a:t>Dout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0070C0"/>
                </a:solidFill>
              </a:rPr>
              <a:t>The interface signal is generated from internal control logic (FSM) </a:t>
            </a:r>
            <a:r>
              <a:rPr lang="en-US" sz="1800" dirty="0"/>
              <a:t>Interface signals follows the interface timing specification, e.g. </a:t>
            </a:r>
            <a:r>
              <a:rPr lang="en-US" sz="1800" dirty="0">
                <a:solidFill>
                  <a:srgbClr val="0070C0"/>
                </a:solidFill>
              </a:rPr>
              <a:t>read data is available in next clock cycle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059334" y="446228"/>
            <a:ext cx="16510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BRAM 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33" y="3699767"/>
            <a:ext cx="4491151" cy="24738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8667" y="3068064"/>
            <a:ext cx="4749799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BRAM 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romcode_Addr_A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{8'b0,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romcode_Din_A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32'b0;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romcode_EN_A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bytecount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&gt;= 4);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romcode_WEN_A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4'b0;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romcode_Clk_A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ap_clk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romcode_Rst_A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ap_rst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wire [7:0] memory;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 memory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2'b00)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[7:0]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2'b01)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[15:8]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2'b10)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[23:16]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[31:24] ;</a:t>
            </a:r>
          </a:p>
        </p:txBody>
      </p:sp>
    </p:spTree>
    <p:extLst>
      <p:ext uri="{BB962C8B-B14F-4D97-AF65-F5344CB8AC3E}">
        <p14:creationId xmlns:p14="http://schemas.microsoft.com/office/powerpoint/2010/main" val="405830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8DF74-FE57-4F7A-AF3C-38A1D16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 module interface (AXI-Lite, AXI-Stream)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F2764B-3FF8-4C94-B684-A49F80CF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AXI-lite: </a:t>
            </a:r>
          </a:p>
          <a:p>
            <a:pPr lvl="1"/>
            <a:r>
              <a:rPr lang="en-US" altLang="zh-TW" dirty="0">
                <a:hlinkClick r:id="rId2"/>
              </a:rPr>
              <a:t>https://www.realdigital.org/doc/a9fee931f7a172423e1ba73f66ca4081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https://docs.xilinx.com/r/en-US/pg202-mipi-dphy/AXI4-Lite-Interface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AXI-stream:</a:t>
            </a:r>
          </a:p>
          <a:p>
            <a:pPr lvl="1"/>
            <a:r>
              <a:rPr lang="en-US" altLang="zh-TW" dirty="0">
                <a:hlinkClick r:id="rId4"/>
              </a:rPr>
              <a:t>https://developer.arm.com/documentation/ihi0051/latest/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>
                <a:hlinkClick r:id="rId5"/>
              </a:rPr>
              <a:t>https://docs.xilinx.com/r/en-US/pg256-sdfec-integrated-block/AXI4-Stream-Interface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BRAM Interface: Synchronous read/write</a:t>
            </a:r>
          </a:p>
        </p:txBody>
      </p:sp>
    </p:spTree>
    <p:extLst>
      <p:ext uri="{BB962C8B-B14F-4D97-AF65-F5344CB8AC3E}">
        <p14:creationId xmlns:p14="http://schemas.microsoft.com/office/powerpoint/2010/main" val="376549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AXI4-Lite Read Transaction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218671"/>
            <a:ext cx="83153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0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AXI4-Lite Write Transaction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92" y="1307336"/>
            <a:ext cx="8054975" cy="47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9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75393"/>
            <a:ext cx="10515600" cy="706782"/>
          </a:xfrm>
        </p:spPr>
        <p:txBody>
          <a:bodyPr/>
          <a:lstStyle/>
          <a:p>
            <a:r>
              <a:rPr lang="en-US" dirty="0"/>
              <a:t>AXI4-Stream Transfer Protocol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46" y="1111354"/>
            <a:ext cx="6447171" cy="2231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4" y="3439583"/>
            <a:ext cx="68008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Handshake : TVALID, TREADY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87" y="3941843"/>
            <a:ext cx="3507296" cy="1688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51" y="3960763"/>
            <a:ext cx="3215452" cy="1474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972" y="3939405"/>
            <a:ext cx="3516577" cy="16913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087" y="3389153"/>
            <a:ext cx="350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TVALID asserted before TREADY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9451" y="3389153"/>
            <a:ext cx="321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TREADY asserted before TVALID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5895" y="3293074"/>
            <a:ext cx="343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TVALID and TREADY asserted simultaneously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119962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For a transfer to occur, both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must be asserted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 Transmitter is not permitted to wait until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is asserted before asserting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Once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is asserted, it must remain asserted until the handshake occurs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 Receiver is permitted to wait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to be asserted before asserting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85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White">
  <a:themeElements>
    <a:clrScheme name="自定义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思谋">
      <a:majorFont>
        <a:latin typeface="Arial"/>
        <a:ea typeface="微软雅黑"/>
        <a:cs typeface="Helvetica"/>
      </a:majorFont>
      <a:minorFont>
        <a:latin typeface="Arial"/>
        <a:ea typeface="微软雅黑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6130</TotalTime>
  <Words>3555</Words>
  <Application>Microsoft Office PowerPoint</Application>
  <PresentationFormat>Widescreen</PresentationFormat>
  <Paragraphs>443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-apple-system</vt:lpstr>
      <vt:lpstr>Helvetica Light</vt:lpstr>
      <vt:lpstr>Helvetica Neue Medium</vt:lpstr>
      <vt:lpstr>Rubik-Light</vt:lpstr>
      <vt:lpstr>TimesNewRomanPS-BoldMT</vt:lpstr>
      <vt:lpstr>TimesNewRomanPSMT</vt:lpstr>
      <vt:lpstr>苹方 中等</vt:lpstr>
      <vt:lpstr>苹方 常规</vt:lpstr>
      <vt:lpstr>苹方 粗体</vt:lpstr>
      <vt:lpstr>Arial</vt:lpstr>
      <vt:lpstr>Calibri</vt:lpstr>
      <vt:lpstr>Calibri Light</vt:lpstr>
      <vt:lpstr>Wingdings</vt:lpstr>
      <vt:lpstr>Office 佈景主題</vt:lpstr>
      <vt:lpstr>Office Theme</vt:lpstr>
      <vt:lpstr>1_Office Theme</vt:lpstr>
      <vt:lpstr>1_White</vt:lpstr>
      <vt:lpstr>FIR Workbook (lab_3)</vt:lpstr>
      <vt:lpstr>Function specification</vt:lpstr>
      <vt:lpstr>Design specification</vt:lpstr>
      <vt:lpstr>You will implement - fir.v - fir_tb.v  (testbench – you can reference and modify from Github fir_tb.v)  Lab Github:  https://github.com/bol-edu/caravel-soc_fpga-lab/tree/main/lab-fir </vt:lpstr>
      <vt:lpstr>FIR module interface (AXI-Lite, AXI-Stream)</vt:lpstr>
      <vt:lpstr>AXI4-Lite Read Transaction</vt:lpstr>
      <vt:lpstr>AXI4-Lite Write Transaction</vt:lpstr>
      <vt:lpstr>AXI4-Stream Transfer Protocol</vt:lpstr>
      <vt:lpstr>Data Transfer Handshake : TVALID, TREADY</vt:lpstr>
      <vt:lpstr>SRAM Access Timing </vt:lpstr>
      <vt:lpstr>Deliver module header</vt:lpstr>
      <vt:lpstr>Configuration Register Access Protocol</vt:lpstr>
      <vt:lpstr>Configuration Register Address map</vt:lpstr>
      <vt:lpstr>ap_start  protocol and implementation</vt:lpstr>
      <vt:lpstr>ap_done protocol and implementation</vt:lpstr>
      <vt:lpstr>ap_idle protocol and implementation</vt:lpstr>
      <vt:lpstr>Handle Configuration read/write while engine is active</vt:lpstr>
      <vt:lpstr>Testbench Specification</vt:lpstr>
      <vt:lpstr>Testbench</vt:lpstr>
      <vt:lpstr>Host software / Testbench Programming Sequence</vt:lpstr>
      <vt:lpstr>Testbench – Develop your own testbench  </vt:lpstr>
      <vt:lpstr>TestBench – Axilite write</vt:lpstr>
      <vt:lpstr>TestBench – Axilite read</vt:lpstr>
      <vt:lpstr>TestBench – axi-stream X input</vt:lpstr>
      <vt:lpstr>Testbench: axi-stream Y output</vt:lpstr>
      <vt:lpstr>Test dataset</vt:lpstr>
      <vt:lpstr>SRAM Interface Implementation</vt:lpstr>
      <vt:lpstr>Submission (1/2)</vt:lpstr>
      <vt:lpstr>What is included in the report</vt:lpstr>
      <vt:lpstr>Submission (2/2)</vt:lpstr>
      <vt:lpstr>Supplement</vt:lpstr>
      <vt:lpstr>Refer hls-kernel-io-interface Block Level Protocol</vt:lpstr>
      <vt:lpstr>AP_CTRL_HS (Sequential Executed Kernel)</vt:lpstr>
      <vt:lpstr>PowerPoint Presentation</vt:lpstr>
      <vt:lpstr>Host Control Pipeline Kernel Execution</vt:lpstr>
      <vt:lpstr>Use Memory in ASIC Flow</vt:lpstr>
      <vt:lpstr>Memory Inference in ASIC</vt:lpstr>
      <vt:lpstr>Note on ASIC Implementation with SRAM</vt:lpstr>
      <vt:lpstr>SRAM with .db/.lib </vt:lpstr>
      <vt:lpstr>SRAM without .lib/.db</vt:lpstr>
      <vt:lpstr>Timing Check Tasks in Verilog</vt:lpstr>
      <vt:lpstr>Specify Block Example</vt:lpstr>
      <vt:lpstr>SRAM Access in behavior model and Synthesizable Hardware Design  ref : spiflash-vip.v   v.s. spiflash.v</vt:lpstr>
      <vt:lpstr>Example: spiflash design</vt:lpstr>
      <vt:lpstr>SRAM Access Timing </vt:lpstr>
      <vt:lpstr>BRAM Model</vt:lpstr>
      <vt:lpstr>spiflash-vip – behavior model to access RAM</vt:lpstr>
      <vt:lpstr>spiflash.v – Synthesizable hardware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陳揚哲</dc:creator>
  <cp:lastModifiedBy>Jiin Lai (Taipei)</cp:lastModifiedBy>
  <cp:revision>180</cp:revision>
  <dcterms:created xsi:type="dcterms:W3CDTF">2023-08-15T13:07:35Z</dcterms:created>
  <dcterms:modified xsi:type="dcterms:W3CDTF">2024-07-22T02:15:51Z</dcterms:modified>
</cp:coreProperties>
</file>