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357" r:id="rId3"/>
    <p:sldId id="359" r:id="rId4"/>
    <p:sldId id="358" r:id="rId5"/>
    <p:sldId id="361" r:id="rId6"/>
    <p:sldId id="362" r:id="rId7"/>
    <p:sldId id="365" r:id="rId8"/>
    <p:sldId id="360" r:id="rId9"/>
    <p:sldId id="363" r:id="rId10"/>
    <p:sldId id="364" r:id="rId11"/>
    <p:sldId id="366" r:id="rId12"/>
    <p:sldId id="367" r:id="rId13"/>
    <p:sldId id="368" r:id="rId14"/>
    <p:sldId id="371" r:id="rId15"/>
    <p:sldId id="369" r:id="rId16"/>
    <p:sldId id="3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/>
    <p:restoredTop sz="94617"/>
  </p:normalViewPr>
  <p:slideViewPr>
    <p:cSldViewPr snapToGrid="0" snapToObjects="1">
      <p:cViewPr varScale="1">
        <p:scale>
          <a:sx n="108" d="100"/>
          <a:sy n="108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catapult_hl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SOC Design</a:t>
            </a:r>
            <a:br>
              <a:rPr lang="en-US" dirty="0"/>
            </a:br>
            <a:r>
              <a:rPr lang="en-US" dirty="0"/>
              <a:t>Lab catapult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6D1-C0CD-489B-BD7F-6957E299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Integrate to FSIC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C0EB1C-C8FA-4258-958C-B0C822CF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4" y="767776"/>
            <a:ext cx="10620652" cy="53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3CA11-13CE-4490-A4BC-1F71DC60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9513AD-C56F-4F7D-8BB8-F9071A266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001" y="924718"/>
            <a:ext cx="9419997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CB4AA-188A-46E8-857E-488DF285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3502C1-5F43-4D9F-943F-F28AD9F5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96" y="1158875"/>
            <a:ext cx="9486008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F773B-BF8F-49B7-9F6A-2F8D315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91C2A8-FA99-49DA-A87F-08E38A0E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1273"/>
            <a:ext cx="10515600" cy="44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9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B4311-BC8F-4D8F-BE36-C9E03EA3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Provided 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9D82F-A7A9-4D92-836A-84B3D5A4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content of lab1_fir(walkthrough, </a:t>
            </a:r>
            <a:r>
              <a:rPr lang="en-US" altLang="zh-TW" dirty="0" err="1"/>
              <a:t>mem_ifc</a:t>
            </a:r>
            <a:r>
              <a:rPr lang="en-US" altLang="zh-TW" dirty="0"/>
              <a:t>, </a:t>
            </a:r>
            <a:r>
              <a:rPr lang="en-US" altLang="zh-TW" dirty="0" err="1"/>
              <a:t>multi_blks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lab2_edgedetec_fsic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All content </a:t>
            </a:r>
            <a:r>
              <a:rPr lang="en-US" altLang="zh-TW" dirty="0"/>
              <a:t>of 01_edgedetect</a:t>
            </a:r>
          </a:p>
          <a:p>
            <a:pPr lvl="1"/>
            <a:r>
              <a:rPr lang="en-US" altLang="zh-TW" dirty="0"/>
              <a:t>Only provide the </a:t>
            </a:r>
            <a:r>
              <a:rPr lang="en-US" altLang="zh-TW" dirty="0">
                <a:solidFill>
                  <a:srgbClr val="FF0000"/>
                </a:solidFill>
              </a:rPr>
              <a:t>testbench</a:t>
            </a:r>
            <a:r>
              <a:rPr lang="en-US" altLang="zh-TW" dirty="0"/>
              <a:t> of 02_edgedetect_fsic,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modify the code of 01_edgedetect to satisfy specification.</a:t>
            </a:r>
          </a:p>
          <a:p>
            <a:pPr lvl="1"/>
            <a:r>
              <a:rPr lang="en-US" altLang="zh-TW"/>
              <a:t>crc32</a:t>
            </a:r>
            <a:r>
              <a:rPr lang="en-US" altLang="zh-TW" dirty="0"/>
              <a:t>.cpp can be accessed by </a:t>
            </a:r>
            <a:r>
              <a:rPr lang="en-US" altLang="zh-TW" dirty="0" err="1"/>
              <a:t>github</a:t>
            </a:r>
            <a:r>
              <a:rPr lang="en-US" altLang="zh-TW" dirty="0"/>
              <a:t>, which should be used in your design</a:t>
            </a: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https://github.com/bol-edu/caravel-soc_fpga-lab/tree/main/catapult_hls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03_fsic_prj, after you generate the </a:t>
            </a:r>
            <a:r>
              <a:rPr lang="en-US" altLang="zh-TW" dirty="0" err="1"/>
              <a:t>rtl</a:t>
            </a:r>
            <a:r>
              <a:rPr lang="en-US" altLang="zh-TW" dirty="0"/>
              <a:t> design of 02_edgedetect_fsic, integrate it to FSIC and save all design into this folder.</a:t>
            </a:r>
          </a:p>
          <a:p>
            <a:pPr lvl="1"/>
            <a:endParaRPr lang="en-US" altLang="zh-TW" dirty="0"/>
          </a:p>
          <a:p>
            <a:r>
              <a:rPr lang="en-US" altLang="zh-TW" b="1" dirty="0"/>
              <a:t>Note: This lab didn’t need to do synthesis, only need </a:t>
            </a:r>
            <a:r>
              <a:rPr lang="en-US" altLang="zh-TW" b="1" dirty="0">
                <a:solidFill>
                  <a:srgbClr val="FF0000"/>
                </a:solidFill>
              </a:rPr>
              <a:t>simulation</a:t>
            </a:r>
            <a:r>
              <a:rPr lang="en-US" altLang="zh-TW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98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FBFE7-8D58-48BD-AEA9-49176E8D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Submission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F14F2-C8BA-413B-A98F-D862B228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zh-TW" b="1" dirty="0"/>
              <a:t>Please submit the following files to {NTHU </a:t>
            </a:r>
            <a:r>
              <a:rPr lang="en-US" altLang="zh-TW" b="1" dirty="0" err="1"/>
              <a:t>eeclass</a:t>
            </a:r>
            <a:r>
              <a:rPr lang="en-US" altLang="zh-TW" b="1" dirty="0"/>
              <a:t> / NTU COOL / NYCU E3} </a:t>
            </a:r>
          </a:p>
          <a:p>
            <a:pPr lvl="1" fontAlgn="base"/>
            <a:r>
              <a:rPr lang="en-US" altLang="zh-TW" b="1" dirty="0" err="1"/>
              <a:t>hls</a:t>
            </a:r>
            <a:r>
              <a:rPr lang="en-US" altLang="zh-TW" b="1" dirty="0"/>
              <a:t> code</a:t>
            </a:r>
            <a:r>
              <a:rPr lang="zh-TW" altLang="en-US" b="1" dirty="0"/>
              <a:t> </a:t>
            </a:r>
            <a:r>
              <a:rPr lang="en-US" altLang="zh-TW" b="1" dirty="0"/>
              <a:t>of 02_edgedetect_fsic</a:t>
            </a:r>
          </a:p>
          <a:p>
            <a:pPr lvl="1" fontAlgn="base"/>
            <a:r>
              <a:rPr lang="en-US" altLang="zh-TW" b="1" dirty="0"/>
              <a:t>Testbench (no matter you modify it or not)</a:t>
            </a:r>
          </a:p>
          <a:p>
            <a:pPr lvl="1" fontAlgn="base"/>
            <a:r>
              <a:rPr lang="en-US" altLang="zh-TW" b="1" dirty="0"/>
              <a:t>Synthesis report of hardware design </a:t>
            </a:r>
          </a:p>
          <a:p>
            <a:pPr lvl="2" fontAlgn="base"/>
            <a:r>
              <a:rPr lang="en-US" altLang="zh-TW" b="1" dirty="0"/>
              <a:t>Screen shot of table in catapult (including general, run time, memory usage, timing, and area score)</a:t>
            </a:r>
          </a:p>
          <a:p>
            <a:pPr lvl="2" fontAlgn="base"/>
            <a:r>
              <a:rPr lang="en-US" altLang="zh-TW" b="1" dirty="0"/>
              <a:t>The file of </a:t>
            </a:r>
            <a:r>
              <a:rPr lang="en-US" altLang="zh-TW" b="1" dirty="0" err="1"/>
              <a:t>rtl</a:t>
            </a:r>
            <a:r>
              <a:rPr lang="en-US" altLang="zh-TW" b="1" dirty="0"/>
              <a:t> report (</a:t>
            </a:r>
            <a:r>
              <a:rPr lang="en-US" altLang="zh-TW" b="1" dirty="0" err="1"/>
              <a:t>rtl.rpt</a:t>
            </a:r>
            <a:r>
              <a:rPr lang="en-US" altLang="zh-TW" b="1" dirty="0"/>
              <a:t>)</a:t>
            </a:r>
          </a:p>
          <a:p>
            <a:pPr lvl="1" fontAlgn="base"/>
            <a:r>
              <a:rPr lang="en-US" altLang="zh-TW" b="1" dirty="0" err="1"/>
              <a:t>Questasim</a:t>
            </a:r>
            <a:r>
              <a:rPr lang="en-US" altLang="zh-TW" b="1" dirty="0"/>
              <a:t> simulation result</a:t>
            </a:r>
          </a:p>
          <a:p>
            <a:pPr lvl="1" fontAlgn="base"/>
            <a:r>
              <a:rPr lang="en-US" altLang="zh-TW" b="1" dirty="0" err="1"/>
              <a:t>tcl</a:t>
            </a:r>
            <a:r>
              <a:rPr lang="en-US" altLang="zh-TW" b="1" dirty="0"/>
              <a:t> file generate by catapult (</a:t>
            </a:r>
            <a:r>
              <a:rPr lang="en-US" altLang="zh-TW" b="1" dirty="0" err="1"/>
              <a:t>directives.tcl</a:t>
            </a:r>
            <a:r>
              <a:rPr lang="en-US" altLang="zh-TW" b="1" dirty="0"/>
              <a:t>)</a:t>
            </a:r>
          </a:p>
          <a:p>
            <a:pPr lvl="1" fontAlgn="base"/>
            <a:r>
              <a:rPr lang="en-US" altLang="zh-TW" b="1" dirty="0"/>
              <a:t>Integrate to FSIC (</a:t>
            </a:r>
            <a:r>
              <a:rPr lang="en-US" altLang="zh-TW" b="1" dirty="0" err="1"/>
              <a:t>rtl</a:t>
            </a:r>
            <a:r>
              <a:rPr lang="en-US" altLang="zh-TW" b="1" dirty="0"/>
              <a:t> design and testbench, we can use these file to execute simulation)</a:t>
            </a:r>
          </a:p>
          <a:p>
            <a:pPr lvl="1" fontAlgn="base"/>
            <a:r>
              <a:rPr lang="en-US" altLang="zh-TW" b="1" dirty="0"/>
              <a:t>Simulation result of FSIC</a:t>
            </a:r>
          </a:p>
          <a:p>
            <a:pPr lvl="1" fontAlgn="base"/>
            <a:r>
              <a:rPr lang="en-US" altLang="zh-TW" b="1" dirty="0"/>
              <a:t>report_StudentID.pdf</a:t>
            </a:r>
          </a:p>
          <a:p>
            <a:pPr lvl="1" fontAlgn="base"/>
            <a:r>
              <a:rPr lang="en-US" altLang="zh-TW" b="1" dirty="0">
                <a:solidFill>
                  <a:srgbClr val="FF0000"/>
                </a:solidFill>
              </a:rPr>
              <a:t>Github_link.txt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FAE7D-9F0B-4DDF-BDE6-67DFD077B3B5}"/>
              </a:ext>
            </a:extLst>
          </p:cNvPr>
          <p:cNvSpPr/>
          <p:nvPr/>
        </p:nvSpPr>
        <p:spPr>
          <a:xfrm>
            <a:off x="838200" y="579885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Note: Since the authorization of these lab content, don’t upload the file which is not mentioned above. </a:t>
            </a:r>
          </a:p>
        </p:txBody>
      </p:sp>
    </p:spTree>
    <p:extLst>
      <p:ext uri="{BB962C8B-B14F-4D97-AF65-F5344CB8AC3E}">
        <p14:creationId xmlns:p14="http://schemas.microsoft.com/office/powerpoint/2010/main" val="366796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6284-1859-4267-B6E9-0D905FA6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C305E-7648-41A8-AF1D-8D4468F9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How you design your work</a:t>
            </a:r>
          </a:p>
          <a:p>
            <a:r>
              <a:rPr lang="en-US" altLang="zh-TW" b="1" dirty="0"/>
              <a:t>What’s the test result of catapult design(C design checker, testbench)</a:t>
            </a:r>
          </a:p>
          <a:p>
            <a:r>
              <a:rPr lang="en-US" altLang="zh-TW" b="1" dirty="0"/>
              <a:t>How to integrate your design in FSIC</a:t>
            </a:r>
          </a:p>
          <a:p>
            <a:r>
              <a:rPr lang="en-US" altLang="zh-TW" b="1" dirty="0"/>
              <a:t>What’s the simulation result of FSIC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3529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4" y="1406293"/>
            <a:ext cx="10515600" cy="8868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Catapult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74" y="2522062"/>
            <a:ext cx="10515600" cy="122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High-level synthesis (HLS) creates RTL implementations from abstract specifications described with C / C++</a:t>
            </a:r>
            <a:r>
              <a:rPr lang="en-US" altLang="zh-TW" sz="4400" b="1" dirty="0"/>
              <a:t>.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75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84FEF-CA7E-43D1-B267-89FB535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Tool setup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C3649-D8CE-4637-8CD0-F77D16F3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You need to setup Catapult and </a:t>
            </a:r>
            <a:r>
              <a:rPr lang="en-US" altLang="zh-TW" b="1" dirty="0" err="1"/>
              <a:t>Questasim</a:t>
            </a:r>
            <a:r>
              <a:rPr lang="en-US" altLang="zh-TW" b="1" dirty="0"/>
              <a:t> in IC lab account.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</a:t>
            </a:r>
            <a:r>
              <a:rPr lang="en-US" altLang="zh-TW" b="1" dirty="0" err="1">
                <a:solidFill>
                  <a:srgbClr val="0000FF"/>
                </a:solidFill>
              </a:rPr>
              <a:t>run_catapult</a:t>
            </a:r>
            <a:r>
              <a:rPr lang="en-US" altLang="zh-TW" b="1" dirty="0">
                <a:solidFill>
                  <a:srgbClr val="0000FF"/>
                </a:solidFill>
              </a:rPr>
              <a:t>” to check the tool is correctly installed.</a:t>
            </a:r>
          </a:p>
          <a:p>
            <a:r>
              <a:rPr lang="en-US" altLang="zh-TW" b="1" dirty="0"/>
              <a:t>You also need to setup the directory of some e</a:t>
            </a:r>
            <a:r>
              <a:rPr lang="zh-TW" altLang="zh-TW" b="1" dirty="0"/>
              <a:t>nvironment </a:t>
            </a:r>
            <a:r>
              <a:rPr lang="en-US" altLang="zh-TW" b="1" dirty="0"/>
              <a:t>v</a:t>
            </a:r>
            <a:r>
              <a:rPr lang="zh-TW" altLang="zh-TW" b="1" dirty="0"/>
              <a:t>ariables</a:t>
            </a:r>
            <a:r>
              <a:rPr lang="en-US" altLang="zh-TW" b="1" dirty="0"/>
              <a:t> to run up our sample code.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“lab1_fir” to check the environment variables is setup correctly.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You may need to create “bin” folder to save execution file.</a:t>
            </a:r>
          </a:p>
          <a:p>
            <a:r>
              <a:rPr lang="en-US" altLang="zh-TW" b="1" dirty="0"/>
              <a:t>TA will give you another tool setup guide for tool setup.</a:t>
            </a:r>
          </a:p>
        </p:txBody>
      </p:sp>
    </p:spTree>
    <p:extLst>
      <p:ext uri="{BB962C8B-B14F-4D97-AF65-F5344CB8AC3E}">
        <p14:creationId xmlns:p14="http://schemas.microsoft.com/office/powerpoint/2010/main" val="2821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1922D-024D-4AE6-AF5E-96F6F9B5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B9AD9-6606-420E-B0AA-DAC8FF65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 this lab, we will provide the example code of lab1_fir and part of Lab2_edgedetect_fisc .</a:t>
            </a:r>
          </a:p>
          <a:p>
            <a:r>
              <a:rPr lang="en-US" altLang="zh-TW" b="1" dirty="0"/>
              <a:t>Lab1_fir is for you to understand how to use catapult.</a:t>
            </a:r>
          </a:p>
          <a:p>
            <a:r>
              <a:rPr lang="en-US" altLang="zh-TW" b="1" dirty="0"/>
              <a:t>Lab2_edgedetect_fisc needs rewrite the code to meet the spec.</a:t>
            </a:r>
          </a:p>
          <a:p>
            <a:pPr lvl="1"/>
            <a:r>
              <a:rPr lang="en-US" altLang="zh-TW" b="1" dirty="0"/>
              <a:t>Note: we will provide you a sample code in 01_edgedetect.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634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64E34-4CD8-45EF-BE82-801299D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01_edgedetect block design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9651A3-DF63-4023-921B-F8960FD5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470" y="1698719"/>
            <a:ext cx="7667517" cy="34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9E1C-D4CC-4FB5-9F06-3A30BD48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5650"/>
            <a:ext cx="10515600" cy="886884"/>
          </a:xfrm>
        </p:spPr>
        <p:txBody>
          <a:bodyPr/>
          <a:lstStyle/>
          <a:p>
            <a:r>
              <a:rPr lang="en-US" altLang="zh-TW" dirty="0"/>
              <a:t>01_edgedetect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DA7CAF-64F3-4B8B-85DD-F62F45299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915" y="1618997"/>
            <a:ext cx="603016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F514F-F25C-4502-8D0A-821503B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work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B612409-68B6-4D54-8E17-E2F3C8013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94" y="1158875"/>
            <a:ext cx="9377211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A7DB5-0978-445F-BF54-6A159DC1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 work - Few Modifications of Original </a:t>
            </a:r>
            <a:r>
              <a:rPr lang="en-US" altLang="zh-TW" b="1" dirty="0" err="1"/>
              <a:t>EdgeDetect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8A88B-3026-4A84-910A-ADB299AB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Process four pixels per clock cycle.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Change input data type to compress four 8-bit pixels data read in one read cycle.</a:t>
            </a:r>
          </a:p>
          <a:p>
            <a:r>
              <a:rPr lang="en-US" altLang="zh-TW" b="1" dirty="0"/>
              <a:t>Use sum of absolute difference (SAD) for edge magnitude calculation.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Originally, we use square root in sample code.</a:t>
            </a:r>
          </a:p>
          <a:p>
            <a:r>
              <a:rPr lang="en-US" altLang="zh-TW" b="1" dirty="0"/>
              <a:t>Add two crc32 calculation on image input / output.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We will provide you the crc32 code, you need to use it in your design.</a:t>
            </a:r>
          </a:p>
          <a:p>
            <a:r>
              <a:rPr lang="en-US" altLang="zh-TW" b="1" dirty="0"/>
              <a:t>Select the output source from input image or the calculated magnitude.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Add mux on the top of design.</a:t>
            </a:r>
          </a:p>
          <a:p>
            <a:r>
              <a:rPr lang="en-US" altLang="zh-TW" b="1" dirty="0"/>
              <a:t>Remove the angle calculation.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Integrate your edge detect into FSIC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6C93B8-4D57-4E7D-8A9E-70938E32721D}"/>
              </a:ext>
            </a:extLst>
          </p:cNvPr>
          <p:cNvSpPr txBox="1"/>
          <p:nvPr/>
        </p:nvSpPr>
        <p:spPr>
          <a:xfrm>
            <a:off x="1884013" y="6304911"/>
            <a:ext cx="842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About four pixels per clock cycle, you can check the file “hls_bluebook.pdf” page 102.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3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23015-88EB-4508-8F7C-6D2AC760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/>
              <a:t>Modified top design in 02_edgedetect_fsic (for your reference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17E805-1DDF-4359-91AD-A658BFD6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83" y="924718"/>
            <a:ext cx="8152234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40069</TotalTime>
  <Words>655</Words>
  <Application>Microsoft Office PowerPoint</Application>
  <PresentationFormat>寬螢幕</PresentationFormat>
  <Paragraphs>67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Theme</vt:lpstr>
      <vt:lpstr>Advanced SOC Design Lab catapult </vt:lpstr>
      <vt:lpstr>Catapult</vt:lpstr>
      <vt:lpstr>Tool setup </vt:lpstr>
      <vt:lpstr>Content</vt:lpstr>
      <vt:lpstr>01_edgedetect block design</vt:lpstr>
      <vt:lpstr>01_edgedetect</vt:lpstr>
      <vt:lpstr>Lab work</vt:lpstr>
      <vt:lpstr>Lab work - Few Modifications of Original EdgeDetect</vt:lpstr>
      <vt:lpstr>Modified top design in 02_edgedetect_fsic (for your reference)</vt:lpstr>
      <vt:lpstr>Integrate to FSIC</vt:lpstr>
      <vt:lpstr>Integrate to FSIC</vt:lpstr>
      <vt:lpstr>Integrate to FSIC</vt:lpstr>
      <vt:lpstr>Integrate to FSIC</vt:lpstr>
      <vt:lpstr>Provided Content</vt:lpstr>
      <vt:lpstr>Submission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陳揚哲</cp:lastModifiedBy>
  <cp:revision>392</cp:revision>
  <dcterms:created xsi:type="dcterms:W3CDTF">2021-09-21T21:35:46Z</dcterms:created>
  <dcterms:modified xsi:type="dcterms:W3CDTF">2024-02-29T14:46:33Z</dcterms:modified>
</cp:coreProperties>
</file>