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3" r:id="rId7"/>
    <p:sldId id="264" r:id="rId8"/>
    <p:sldId id="270" r:id="rId9"/>
    <p:sldId id="265" r:id="rId10"/>
    <p:sldId id="266" r:id="rId11"/>
    <p:sldId id="267" r:id="rId12"/>
    <p:sldId id="268" r:id="rId13"/>
    <p:sldId id="269" r:id="rId14"/>
    <p:sldId id="293" r:id="rId15"/>
    <p:sldId id="262" r:id="rId16"/>
    <p:sldId id="285" r:id="rId17"/>
    <p:sldId id="279" r:id="rId18"/>
    <p:sldId id="287" r:id="rId19"/>
    <p:sldId id="283" r:id="rId20"/>
    <p:sldId id="271" r:id="rId21"/>
    <p:sldId id="272" r:id="rId22"/>
    <p:sldId id="304" r:id="rId23"/>
    <p:sldId id="288" r:id="rId24"/>
    <p:sldId id="302" r:id="rId25"/>
    <p:sldId id="296" r:id="rId26"/>
    <p:sldId id="289" r:id="rId27"/>
    <p:sldId id="275" r:id="rId28"/>
    <p:sldId id="291" r:id="rId29"/>
    <p:sldId id="276" r:id="rId30"/>
    <p:sldId id="277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ikVylq5hRMIm/VpW8bj2iRRs41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B"/>
    <a:srgbClr val="006EBF"/>
    <a:srgbClr val="8B8BFF"/>
    <a:srgbClr val="FF00FF"/>
    <a:srgbClr val="0000FF"/>
    <a:srgbClr val="FFA7FF"/>
    <a:srgbClr val="A6A6A6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5070" autoAdjust="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45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377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7748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9380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2906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2758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940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5559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271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8479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2711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60458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 txBox="1"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90202" y="239775"/>
            <a:ext cx="6114818" cy="1707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>
            <a:off x="838200" y="174327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9"/>
          <p:cNvSpPr txBox="1"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9"/>
          <p:cNvSpPr txBox="1"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Google Shape;110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90202" y="239775"/>
            <a:ext cx="6114818" cy="1707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4" name="Google Shape;134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5" name="Google Shape;13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>
            <a:spLocks noGrp="1"/>
          </p:cNvSpPr>
          <p:nvPr>
            <p:ph type="title"/>
          </p:nvPr>
        </p:nvSpPr>
        <p:spPr>
          <a:xfrm>
            <a:off x="838200" y="84389"/>
            <a:ext cx="10515600" cy="88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body" idx="1"/>
          </p:nvPr>
        </p:nvSpPr>
        <p:spPr>
          <a:xfrm>
            <a:off x="838200" y="1159435"/>
            <a:ext cx="10515600" cy="500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2" name="Google Shape;14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>
            <a:spLocks noGrp="1"/>
          </p:cNvSpPr>
          <p:nvPr>
            <p:ph type="title"/>
          </p:nvPr>
        </p:nvSpPr>
        <p:spPr>
          <a:xfrm>
            <a:off x="838200" y="221690"/>
            <a:ext cx="10515600" cy="848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body" idx="1"/>
          </p:nvPr>
        </p:nvSpPr>
        <p:spPr>
          <a:xfrm>
            <a:off x="838200" y="1428376"/>
            <a:ext cx="5181600" cy="474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2"/>
          </p:nvPr>
        </p:nvSpPr>
        <p:spPr>
          <a:xfrm>
            <a:off x="6172200" y="1428376"/>
            <a:ext cx="5181600" cy="474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23"/>
          <p:cNvPicPr preferRelativeResize="0"/>
          <p:nvPr/>
        </p:nvPicPr>
        <p:blipFill rotWithShape="1">
          <a:blip r:embed="rId13">
            <a:alphaModFix/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3"/>
          <p:cNvSpPr txBox="1"/>
          <p:nvPr/>
        </p:nvSpPr>
        <p:spPr>
          <a:xfrm>
            <a:off x="0" y="6538912"/>
            <a:ext cx="17346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©BOLEDU</a:t>
            </a:r>
            <a:endParaRPr/>
          </a:p>
        </p:txBody>
      </p:sp>
      <p:sp>
        <p:nvSpPr>
          <p:cNvPr id="16" name="Google Shape;16;p23"/>
          <p:cNvSpPr/>
          <p:nvPr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26"/>
          <p:cNvPicPr preferRelativeResize="0"/>
          <p:nvPr/>
        </p:nvPicPr>
        <p:blipFill rotWithShape="1">
          <a:blip r:embed="rId13">
            <a:alphaModFix/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6"/>
          <p:cNvSpPr txBox="1"/>
          <p:nvPr/>
        </p:nvSpPr>
        <p:spPr>
          <a:xfrm>
            <a:off x="0" y="6538912"/>
            <a:ext cx="17346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©BOLEDU</a:t>
            </a:r>
            <a:endParaRPr/>
          </a:p>
        </p:txBody>
      </p:sp>
      <p:sp>
        <p:nvSpPr>
          <p:cNvPr id="90" name="Google Shape;90;p26"/>
          <p:cNvSpPr/>
          <p:nvPr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l-edu/caravel-soc_fpga-lab/blob/main/fsic-sim/fsic_fpga/rtl/user/testbench/tb_fsic.v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l-edu/caravel-soc_fpga-lab/blob/main/fsic-sim/fsic_fpga/rtl/user/testbench/tb_fsic.v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l-edu/caravel-soc_fpga-lab/blob/main/fsic-sim/fsic_fpga/rtl/user/testbench/tb_fsic.v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github.com/bol-edu/caravel-soc_fpga-lab/tree/main/fsic-sim" TargetMode="External"/><Relationship Id="rId7" Type="http://schemas.openxmlformats.org/officeDocument/2006/relationships/hyperlink" Target="https://github.com/bol-edu/caravel-soc_fpga-lab/blob/main/fsic-sim/fsic_fpga/rtl/user/testbench/tb_fsic.v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ol-edu/caravel-soc_fpga-lab/tree/main/fsic-sim/fsic_fpga/rtl/user/user_subsys/user_prj/user_prj1/rtl" TargetMode="External"/><Relationship Id="rId5" Type="http://schemas.openxmlformats.org/officeDocument/2006/relationships/hyperlink" Target="https://github.com/bol-edu/caravel-soc_fpga-lab/tree/main/fsic-sim/fsic_fpga/rtl/user/user_subsys/user_prj/user_prj0/rtl" TargetMode="External"/><Relationship Id="rId4" Type="http://schemas.openxmlformats.org/officeDocument/2006/relationships/hyperlink" Target="https://github.com/bol-edu/caravel-soc_fpga-lab/blob/main/fsic-sim/fsic_fpga/rtl/user/testbench/tc/run_xsi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github.com/bol-edu/caravel-soc_fpga-lab/tree/main/fsic-sim/fsic_fpga/rtl/user/user_subsys/user_prj/user_prj1/rt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bol-edu/caravel-soc_fpga-lab/blob/main/fsic-sim/fsic_fpga/rtl/user/rtl/fsic.v" TargetMode="External"/><Relationship Id="rId5" Type="http://schemas.openxmlformats.org/officeDocument/2006/relationships/hyperlink" Target="https://github.com/bol-edu/caravel-soc_fpga-lab/blob/main/fsic-sim/fsic_fpga/rtl/user/rtl/user_project_wrapper.v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l-edu/caravel-soc_fpga-lab/blob/main/fsic-sim/fsic_fpga/rtl/user/testbench/tc/log/xsim.lo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l-edu/caravel-soc_fpga-lab/tree/main/fsic-sim/reference_FI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hyperlink" Target="https://github.com/bol-edu/caravel-soc_fpga-lab/tree/main/fsic-sim/fsic_fpga/rtl/user/user_subsys/user_prj/user_prj1/rt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l-edu/fsic_fpga/blob/main/rtl/user/config_ctrl/rtl/config_ctrl.v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l-edu/caravel-soc_fpga-lab/blob/main/fsic-sim/fsic_fpga/rtl/user/testbench/tb_fsic.v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l-edu/fsic_fpga/tree/main/rtl/user/user_subsy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bol-edu/caravel-soc_fpga-lab/blob/main/fsic-sim/fsic_fpga/rtl/user/testbench/tc/filelist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github.com/bol-edu/fsic_fpga/tree/main/rtl/user/user_subsys/user_prj/user_prj0/rt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ol-edu/caravel-soc_fpga-lab/blob/main/fsic-sim/fsic_fpga/rtl/user/testbench/tc/run_xsim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github.com/bol-edu/caravel-soc_fpga-lab/blob/main/fsic-sim/fsic_fpga/rtl/user/testbench/tb_fsic.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TonyHo722/fsic_tony" TargetMode="External"/><Relationship Id="rId5" Type="http://schemas.openxmlformats.org/officeDocument/2006/relationships/hyperlink" Target="https://hackmd.io/@TonyHo/rk6Siw0k6" TargetMode="External"/><Relationship Id="rId4" Type="http://schemas.openxmlformats.org/officeDocument/2006/relationships/hyperlink" Target="https://github.com/bol-edu/caravel-soc_fpga-lab/blob/main/fsic-sim/fsic_fpga/rtl/user/testbench/tc/filelist" TargetMode="Externa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l-edu/caravel-soc_fpga-lab/blob/main/fsic-sim/fsic_fpga/rtl/user/testbench/tb_fsic.v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TonyHo722/fsic_tony" TargetMode="External"/><Relationship Id="rId4" Type="http://schemas.openxmlformats.org/officeDocument/2006/relationships/hyperlink" Target="https://hackmd.io/@TonyHo/rk6Siw0k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 txBox="1"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dirty="0"/>
              <a:t>Advanced SOC Design</a:t>
            </a:r>
            <a:br>
              <a:rPr lang="en-US" dirty="0"/>
            </a:br>
            <a:r>
              <a:rPr lang="en-US" dirty="0"/>
              <a:t>Lab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en-US" dirty="0"/>
              <a:t> – FSIC-SIM</a:t>
            </a:r>
            <a:endParaRPr sz="2500" dirty="0"/>
          </a:p>
        </p:txBody>
      </p:sp>
      <p:sp>
        <p:nvSpPr>
          <p:cNvPr id="162" name="Google Shape;162;p1"/>
          <p:cNvSpPr txBox="1"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400" dirty="0" err="1"/>
              <a:t>Jiin</a:t>
            </a:r>
            <a:r>
              <a:rPr lang="en-US" sz="2400" dirty="0"/>
              <a:t> Lai</a:t>
            </a:r>
            <a:endParaRPr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CACFC4-9760-46F8-9CBF-BB619BE8F6D2}"/>
              </a:ext>
            </a:extLst>
          </p:cNvPr>
          <p:cNvSpPr/>
          <p:nvPr/>
        </p:nvSpPr>
        <p:spPr>
          <a:xfrm>
            <a:off x="5852244" y="4208662"/>
            <a:ext cx="241925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500" dirty="0">
                <a:latin typeface="Calibri"/>
                <a:cs typeface="Calibri"/>
                <a:sym typeface="Calibri"/>
              </a:rPr>
              <a:t>(</a:t>
            </a:r>
            <a:r>
              <a:rPr lang="en-US" altLang="zh-TW" sz="2500" b="1" dirty="0">
                <a:latin typeface="Calibri"/>
                <a:cs typeface="Calibri"/>
                <a:sym typeface="Calibri"/>
              </a:rPr>
              <a:t>individual</a:t>
            </a:r>
            <a:r>
              <a:rPr lang="en-US" altLang="zh-TW" sz="2500" dirty="0">
                <a:latin typeface="Calibri"/>
                <a:cs typeface="Calibri"/>
                <a:sym typeface="Calibri"/>
              </a:rPr>
              <a:t> work)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>
            <a:spLocks noGrp="1"/>
          </p:cNvSpPr>
          <p:nvPr>
            <p:ph type="title"/>
          </p:nvPr>
        </p:nvSpPr>
        <p:spPr>
          <a:xfrm>
            <a:off x="838200" y="155980"/>
            <a:ext cx="10515600" cy="81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Task Definition – SOC Side Configuration Tasks</a:t>
            </a:r>
            <a:endParaRPr dirty="0"/>
          </a:p>
        </p:txBody>
      </p:sp>
      <p:sp>
        <p:nvSpPr>
          <p:cNvPr id="292" name="Google Shape;292;p12"/>
          <p:cNvSpPr txBox="1"/>
          <p:nvPr/>
        </p:nvSpPr>
        <p:spPr>
          <a:xfrm>
            <a:off x="944880" y="2244776"/>
            <a:ext cx="6583680" cy="147732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soc_cfg_write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             // soc side configuration write -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endParaRPr b="1"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input [3:0]  target;        // 4 bit for AA, IS, CC,  register range  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input [11:0] offset;        //4K range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input [3:0]  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          // byte enable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input [31:0] data;</a:t>
            </a:r>
            <a:endParaRPr dirty="0"/>
          </a:p>
        </p:txBody>
      </p:sp>
      <p:sp>
        <p:nvSpPr>
          <p:cNvPr id="293" name="Google Shape;293;p12"/>
          <p:cNvSpPr txBox="1"/>
          <p:nvPr/>
        </p:nvSpPr>
        <p:spPr>
          <a:xfrm>
            <a:off x="944880" y="4194789"/>
            <a:ext cx="7635240" cy="147732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soc_cfg_read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              // with auto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check value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input [3:0]     target;     // 4 bit for AA, IS, CC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input [11:0]    offset;     //4K range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input [31:0]    expected;   //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expected_value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input [31:0]    mask;       // bit set to 1 for expected value comparison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114F85B-841B-49C0-8EC3-29C71E141112}"/>
              </a:ext>
            </a:extLst>
          </p:cNvPr>
          <p:cNvSpPr txBox="1"/>
          <p:nvPr/>
        </p:nvSpPr>
        <p:spPr>
          <a:xfrm>
            <a:off x="838200" y="1936999"/>
            <a:ext cx="5357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(including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soc_</a:t>
            </a:r>
            <a:r>
              <a:rPr lang="en-US" altLang="zh-TW" b="1" dirty="0" err="1">
                <a:solidFill>
                  <a:schemeClr val="bg1">
                    <a:lumMod val="75000"/>
                  </a:schemeClr>
                </a:solidFill>
              </a:rPr>
              <a:t>is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_cfg_write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soc_</a:t>
            </a:r>
            <a:r>
              <a:rPr lang="en-US" altLang="zh-TW" b="1" dirty="0" err="1">
                <a:solidFill>
                  <a:schemeClr val="bg1">
                    <a:lumMod val="75000"/>
                  </a:schemeClr>
                </a:solidFill>
              </a:rPr>
              <a:t>aa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_cfg_write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soc_</a:t>
            </a:r>
            <a:r>
              <a:rPr lang="en-US" altLang="zh-TW" b="1" dirty="0" err="1">
                <a:solidFill>
                  <a:schemeClr val="bg1">
                    <a:lumMod val="75000"/>
                  </a:schemeClr>
                </a:solidFill>
              </a:rPr>
              <a:t>up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_cfg_write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61D90F4-4260-470A-BCFA-8ABC8B316E5C}"/>
              </a:ext>
            </a:extLst>
          </p:cNvPr>
          <p:cNvSpPr txBox="1"/>
          <p:nvPr/>
        </p:nvSpPr>
        <p:spPr>
          <a:xfrm>
            <a:off x="826609" y="3875992"/>
            <a:ext cx="5365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(including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soc_</a:t>
            </a:r>
            <a:r>
              <a:rPr lang="en-US" altLang="zh-TW" b="1" dirty="0" err="1">
                <a:solidFill>
                  <a:schemeClr val="bg1">
                    <a:lumMod val="75000"/>
                  </a:schemeClr>
                </a:solidFill>
              </a:rPr>
              <a:t>is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_cfg_read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soc_</a:t>
            </a:r>
            <a:r>
              <a:rPr lang="en-US" altLang="zh-TW" b="1" dirty="0" err="1">
                <a:solidFill>
                  <a:schemeClr val="bg1">
                    <a:lumMod val="75000"/>
                  </a:schemeClr>
                </a:solidFill>
              </a:rPr>
              <a:t>aa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_cfg_read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soc_</a:t>
            </a:r>
            <a:r>
              <a:rPr lang="en-US" altLang="zh-TW" b="1" dirty="0" err="1">
                <a:solidFill>
                  <a:schemeClr val="bg1">
                    <a:lumMod val="75000"/>
                  </a:schemeClr>
                </a:solidFill>
              </a:rPr>
              <a:t>up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_cfg_read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5CCC97A-260D-4757-BC2B-48A93E4782C3}"/>
              </a:ext>
            </a:extLst>
          </p:cNvPr>
          <p:cNvSpPr txBox="1"/>
          <p:nvPr/>
        </p:nvSpPr>
        <p:spPr>
          <a:xfrm>
            <a:off x="9142206" y="2447278"/>
            <a:ext cx="1519968" cy="738664"/>
          </a:xfrm>
          <a:prstGeom prst="rect">
            <a:avLst/>
          </a:prstGeom>
          <a:noFill/>
          <a:ln>
            <a:solidFill>
              <a:srgbClr val="8B8B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8B8BFF"/>
                </a:solidFill>
              </a:rPr>
              <a:t>IS: </a:t>
            </a:r>
            <a:r>
              <a:rPr lang="en-US" altLang="zh-TW" dirty="0" err="1">
                <a:solidFill>
                  <a:srgbClr val="8B8BFF"/>
                </a:solidFill>
              </a:rPr>
              <a:t>io-serdes</a:t>
            </a:r>
            <a:endParaRPr lang="en-US" altLang="zh-TW" dirty="0">
              <a:solidFill>
                <a:srgbClr val="8B8BFF"/>
              </a:solidFill>
            </a:endParaRPr>
          </a:p>
          <a:p>
            <a:r>
              <a:rPr lang="en-US" altLang="zh-TW" dirty="0">
                <a:solidFill>
                  <a:srgbClr val="8B8BFF"/>
                </a:solidFill>
              </a:rPr>
              <a:t>AA: AXIS-AXIL</a:t>
            </a:r>
          </a:p>
          <a:p>
            <a:r>
              <a:rPr lang="en-US" altLang="zh-TW" dirty="0">
                <a:solidFill>
                  <a:srgbClr val="8B8BFF"/>
                </a:solidFill>
              </a:rPr>
              <a:t>UP: User Project</a:t>
            </a:r>
            <a:endParaRPr lang="zh-TW" altLang="en-US" dirty="0">
              <a:solidFill>
                <a:srgbClr val="8B8BFF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7F12BA7-1404-4533-BED5-E5EDDA4BCCA8}"/>
              </a:ext>
            </a:extLst>
          </p:cNvPr>
          <p:cNvSpPr txBox="1"/>
          <p:nvPr/>
        </p:nvSpPr>
        <p:spPr>
          <a:xfrm>
            <a:off x="752475" y="1128813"/>
            <a:ext cx="959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You may </a:t>
            </a:r>
            <a:r>
              <a:rPr lang="en-US" altLang="zh-TW" sz="2000" b="1" dirty="0">
                <a:solidFill>
                  <a:srgbClr val="FF0000"/>
                </a:solidFill>
              </a:rPr>
              <a:t>use or modify </a:t>
            </a:r>
            <a:r>
              <a:rPr lang="en-US" altLang="zh-TW" sz="2000" dirty="0">
                <a:solidFill>
                  <a:srgbClr val="FF0000"/>
                </a:solidFill>
              </a:rPr>
              <a:t>these tasks </a:t>
            </a:r>
            <a:r>
              <a:rPr lang="en-US" altLang="zh-TW" sz="2000" dirty="0"/>
              <a:t>in </a:t>
            </a:r>
            <a:r>
              <a:rPr lang="en-US" altLang="zh-TW" sz="2000" u="sng" dirty="0" err="1">
                <a:solidFill>
                  <a:schemeClr val="hlink"/>
                </a:solidFill>
                <a:hlinkClick r:id="rId3"/>
              </a:rPr>
              <a:t>tb_fsic.v</a:t>
            </a:r>
            <a:r>
              <a:rPr lang="en-US" altLang="zh-TW" sz="2000" dirty="0"/>
              <a:t> to achieve your goal in this lab! 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/>
          <p:nvPr/>
        </p:nvSpPr>
        <p:spPr>
          <a:xfrm>
            <a:off x="666583" y="2222187"/>
            <a:ext cx="7483503" cy="12003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fpga_axilite_write_req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   //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axilite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axis conversion to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io_serdes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input [27:0] address;       // address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input [3:0] BE;             // byte-enable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input [31:0] data;          // data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3"/>
          <p:cNvSpPr txBox="1"/>
          <p:nvPr/>
        </p:nvSpPr>
        <p:spPr>
          <a:xfrm>
            <a:off x="666583" y="3876780"/>
            <a:ext cx="7483503" cy="12003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fpga_axilite_read_req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    //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axilite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read -&gt; axis conversion to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io_serdes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input [31:0] address;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input [31:0] expect;        // expected value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input [31:0] mask;          // bit set to 1 for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exepected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3"/>
          <p:cNvSpPr txBox="1"/>
          <p:nvPr/>
        </p:nvSpPr>
        <p:spPr>
          <a:xfrm>
            <a:off x="576470" y="327991"/>
            <a:ext cx="107938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Definition – FPGA Side Configuration Cycle (</a:t>
            </a:r>
            <a:r>
              <a:rPr lang="en-U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AxiLite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C71D7E-EF16-48D1-A4D2-EC692E58570B}"/>
              </a:ext>
            </a:extLst>
          </p:cNvPr>
          <p:cNvSpPr txBox="1"/>
          <p:nvPr/>
        </p:nvSpPr>
        <p:spPr>
          <a:xfrm>
            <a:off x="752475" y="1128813"/>
            <a:ext cx="959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You may </a:t>
            </a:r>
            <a:r>
              <a:rPr lang="en-US" altLang="zh-TW" sz="2000" b="1" dirty="0">
                <a:solidFill>
                  <a:srgbClr val="FF0000"/>
                </a:solidFill>
              </a:rPr>
              <a:t>use or modify </a:t>
            </a:r>
            <a:r>
              <a:rPr lang="en-US" altLang="zh-TW" sz="2000" dirty="0">
                <a:solidFill>
                  <a:srgbClr val="FF0000"/>
                </a:solidFill>
              </a:rPr>
              <a:t>these tasks </a:t>
            </a:r>
            <a:r>
              <a:rPr lang="en-US" altLang="zh-TW" sz="2000" dirty="0"/>
              <a:t>in </a:t>
            </a:r>
            <a:r>
              <a:rPr lang="en-US" altLang="zh-TW" sz="2000" u="sng" dirty="0" err="1">
                <a:solidFill>
                  <a:schemeClr val="hlink"/>
                </a:solidFill>
                <a:hlinkClick r:id="rId3"/>
              </a:rPr>
              <a:t>tb_fsic.v</a:t>
            </a:r>
            <a:r>
              <a:rPr lang="en-US" altLang="zh-TW" sz="2000" dirty="0"/>
              <a:t> to achieve your goal in this lab! 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"/>
          <p:cNvSpPr txBox="1"/>
          <p:nvPr/>
        </p:nvSpPr>
        <p:spPr>
          <a:xfrm>
            <a:off x="1074088" y="1695274"/>
            <a:ext cx="8549640" cy="31393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fpga_axis_req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            // switch to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io_serdes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 : downstream transfer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input [31:0] data;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input [1:0]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input mode; //0 for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noram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 for random data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reg [31:0]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tdata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`ifdef USER_PROJECT_SIDEBAND_SUPPORT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reg [pUSER_PROJECT_SIDEBAND_WIDTH-1:0]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tupsb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`endif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reg [3:0]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tstrb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reg [3:0]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tkeep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reg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tlast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</p:txBody>
      </p:sp>
      <p:sp>
        <p:nvSpPr>
          <p:cNvPr id="306" name="Google Shape;306;p14"/>
          <p:cNvSpPr txBox="1"/>
          <p:nvPr/>
        </p:nvSpPr>
        <p:spPr>
          <a:xfrm>
            <a:off x="1074088" y="5147220"/>
            <a:ext cx="7848600" cy="9233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fpga_is_as_data_valid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    //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serdes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switch : upstream transfer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input [31:0] expect;        // expected value to check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input [31:0] mask;          // bit set to 1 for expected value comparison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4"/>
          <p:cNvSpPr txBox="1"/>
          <p:nvPr/>
        </p:nvSpPr>
        <p:spPr>
          <a:xfrm>
            <a:off x="974035" y="377687"/>
            <a:ext cx="927320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Definition – FPGA Side Data Transfer (AXI Stream)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63C6C7-E80B-4F38-A6F9-EE53A990A1AD}"/>
              </a:ext>
            </a:extLst>
          </p:cNvPr>
          <p:cNvSpPr txBox="1"/>
          <p:nvPr/>
        </p:nvSpPr>
        <p:spPr>
          <a:xfrm>
            <a:off x="752475" y="1128813"/>
            <a:ext cx="959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You may </a:t>
            </a:r>
            <a:r>
              <a:rPr lang="en-US" altLang="zh-TW" sz="2000" b="1" dirty="0">
                <a:solidFill>
                  <a:srgbClr val="FF0000"/>
                </a:solidFill>
              </a:rPr>
              <a:t>use or modify </a:t>
            </a:r>
            <a:r>
              <a:rPr lang="en-US" altLang="zh-TW" sz="2000" dirty="0">
                <a:solidFill>
                  <a:srgbClr val="FF0000"/>
                </a:solidFill>
              </a:rPr>
              <a:t>these tasks </a:t>
            </a:r>
            <a:r>
              <a:rPr lang="en-US" altLang="zh-TW" sz="2000" dirty="0"/>
              <a:t>in </a:t>
            </a:r>
            <a:r>
              <a:rPr lang="en-US" altLang="zh-TW" sz="2000" u="sng" dirty="0" err="1">
                <a:solidFill>
                  <a:schemeClr val="hlink"/>
                </a:solidFill>
                <a:hlinkClick r:id="rId3"/>
              </a:rPr>
              <a:t>tb_fsic.v</a:t>
            </a:r>
            <a:r>
              <a:rPr lang="en-US" altLang="zh-TW" sz="2000" dirty="0"/>
              <a:t> to achieve your goal in this lab! 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>
            <a:spLocks noGrp="1"/>
          </p:cNvSpPr>
          <p:nvPr>
            <p:ph type="title"/>
          </p:nvPr>
        </p:nvSpPr>
        <p:spPr>
          <a:xfrm>
            <a:off x="838200" y="84389"/>
            <a:ext cx="10515600" cy="88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zh-TW" dirty="0">
                <a:sym typeface="Arial"/>
              </a:rPr>
              <a:t>FSIC Simulation Environment –– </a:t>
            </a:r>
            <a:r>
              <a:rPr lang="en-US" altLang="zh-TW" dirty="0" err="1"/>
              <a:t>Github</a:t>
            </a:r>
            <a:r>
              <a:rPr lang="en-US" altLang="zh-TW" dirty="0"/>
              <a:t> Folder (1/2)</a:t>
            </a:r>
            <a:endParaRPr dirty="0"/>
          </a:p>
        </p:txBody>
      </p:sp>
      <p:sp>
        <p:nvSpPr>
          <p:cNvPr id="204" name="Google Shape;204;p6"/>
          <p:cNvSpPr txBox="1">
            <a:spLocks noGrp="1"/>
          </p:cNvSpPr>
          <p:nvPr>
            <p:ph type="body" idx="1"/>
          </p:nvPr>
        </p:nvSpPr>
        <p:spPr>
          <a:xfrm>
            <a:off x="650220" y="1075465"/>
            <a:ext cx="10515600" cy="109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en-US" b="1" dirty="0" err="1"/>
              <a:t>Github</a:t>
            </a:r>
            <a:r>
              <a:rPr lang="en-US" b="1" dirty="0"/>
              <a:t> of this lab (</a:t>
            </a:r>
            <a:r>
              <a:rPr lang="en-US" altLang="zh-TW" b="1" dirty="0"/>
              <a:t>FSIC Design</a:t>
            </a:r>
            <a:r>
              <a:rPr lang="en-US" b="1" dirty="0"/>
              <a:t>)</a:t>
            </a:r>
            <a:endParaRPr b="1" dirty="0"/>
          </a:p>
          <a:p>
            <a:pPr marL="685800" lvl="1" indent="-228600"/>
            <a:r>
              <a:rPr lang="en-US" dirty="0">
                <a:hlinkClick r:id="rId3"/>
              </a:rPr>
              <a:t>https://github.com/bol-edu/caravel-soc_fpga-lab/tree/main/fsic-sim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5" name="Google Shape;204;p6">
            <a:extLst>
              <a:ext uri="{FF2B5EF4-FFF2-40B4-BE49-F238E27FC236}">
                <a16:creationId xmlns:a16="http://schemas.microsoft.com/office/drawing/2014/main" id="{533ADC20-13BF-460D-88BF-CD49B8A8FBAA}"/>
              </a:ext>
            </a:extLst>
          </p:cNvPr>
          <p:cNvSpPr txBox="1">
            <a:spLocks/>
          </p:cNvSpPr>
          <p:nvPr/>
        </p:nvSpPr>
        <p:spPr>
          <a:xfrm>
            <a:off x="650220" y="3523082"/>
            <a:ext cx="6340525" cy="2331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buClr>
                <a:srgbClr val="FF00FF"/>
              </a:buClr>
            </a:pPr>
            <a:r>
              <a:rPr lang="en-US" dirty="0">
                <a:hlinkClick r:id="rId4"/>
              </a:rPr>
              <a:t>run_xsim</a:t>
            </a:r>
            <a:r>
              <a:rPr lang="en-US" dirty="0"/>
              <a:t> (Script for Running Simulation)</a:t>
            </a:r>
          </a:p>
          <a:p>
            <a:pPr marL="228600" indent="-228600">
              <a:buClr>
                <a:schemeClr val="accent6"/>
              </a:buClr>
            </a:pPr>
            <a:r>
              <a:rPr lang="en-US" altLang="zh-TW" dirty="0">
                <a:hlinkClick r:id="rId5"/>
              </a:rPr>
              <a:t>user_prj0</a:t>
            </a:r>
            <a:r>
              <a:rPr lang="en-US" altLang="zh-TW" dirty="0"/>
              <a:t> (for your reference)</a:t>
            </a:r>
            <a:endParaRPr lang="en-US" dirty="0"/>
          </a:p>
          <a:p>
            <a:pPr marL="228600" indent="-228600">
              <a:buClr>
                <a:schemeClr val="accent2"/>
              </a:buClr>
            </a:pPr>
            <a:r>
              <a:rPr lang="en-US" dirty="0">
                <a:hlinkClick r:id="rId6"/>
              </a:rPr>
              <a:t>user_prj1</a:t>
            </a:r>
            <a:r>
              <a:rPr lang="en-US" dirty="0"/>
              <a:t> (where you put your design)</a:t>
            </a:r>
            <a:r>
              <a:rPr lang="en-US" altLang="zh-TW" dirty="0"/>
              <a:t> </a:t>
            </a:r>
          </a:p>
          <a:p>
            <a:pPr marL="228600" indent="-228600">
              <a:buClr>
                <a:srgbClr val="0000FF"/>
              </a:buClr>
            </a:pPr>
            <a:r>
              <a:rPr lang="en-US" dirty="0">
                <a:hlinkClick r:id="rId7"/>
              </a:rPr>
              <a:t>Testbench</a:t>
            </a:r>
            <a:r>
              <a:rPr lang="en-US" dirty="0"/>
              <a:t> (</a:t>
            </a:r>
            <a:r>
              <a:rPr lang="en-US" dirty="0" err="1"/>
              <a:t>tb_fsic.v</a:t>
            </a:r>
            <a:r>
              <a:rPr lang="en-US" dirty="0"/>
              <a:t>)</a:t>
            </a:r>
          </a:p>
          <a:p>
            <a:pPr marL="685800" lvl="1" indent="-76200">
              <a:buFont typeface="Arial"/>
              <a:buNone/>
            </a:pPr>
            <a:endParaRPr lang="en-US" dirty="0"/>
          </a:p>
          <a:p>
            <a:pPr marL="228600" indent="-50800">
              <a:buFont typeface="Arial"/>
              <a:buNone/>
            </a:pP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0B23AE-FE72-497E-A92C-3B3604F83B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036689"/>
            <a:ext cx="5257800" cy="46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16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711FA25B-A79D-4BD0-9E3E-63A1C353D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658" y="781050"/>
            <a:ext cx="2892328" cy="2956444"/>
          </a:xfrm>
          <a:prstGeom prst="rect">
            <a:avLst/>
          </a:prstGeom>
        </p:spPr>
      </p:pic>
      <p:sp>
        <p:nvSpPr>
          <p:cNvPr id="210" name="Google Shape;210;p7"/>
          <p:cNvSpPr txBox="1">
            <a:spLocks noGrp="1"/>
          </p:cNvSpPr>
          <p:nvPr>
            <p:ph type="title"/>
          </p:nvPr>
        </p:nvSpPr>
        <p:spPr>
          <a:xfrm>
            <a:off x="838199" y="155980"/>
            <a:ext cx="11236779" cy="98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ct val="100000"/>
            </a:pPr>
            <a:r>
              <a:rPr lang="en-US" dirty="0">
                <a:sym typeface="Arial"/>
              </a:rPr>
              <a:t>FSIC Simulation Environment –</a:t>
            </a:r>
            <a:r>
              <a:rPr lang="en-US" altLang="zh-TW" dirty="0">
                <a:sym typeface="Arial"/>
              </a:rPr>
              <a:t>– </a:t>
            </a:r>
            <a:r>
              <a:rPr lang="en-US" altLang="zh-TW" dirty="0" err="1"/>
              <a:t>Github</a:t>
            </a:r>
            <a:r>
              <a:rPr lang="en-US" altLang="zh-TW" dirty="0"/>
              <a:t> Folder (2/2)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14425" y="2068247"/>
            <a:ext cx="9963150" cy="351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7"/>
          <p:cNvCxnSpPr/>
          <p:nvPr/>
        </p:nvCxnSpPr>
        <p:spPr>
          <a:xfrm>
            <a:off x="10964636" y="4718957"/>
            <a:ext cx="85725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13" name="Google Shape;213;p7"/>
          <p:cNvSpPr txBox="1"/>
          <p:nvPr/>
        </p:nvSpPr>
        <p:spPr>
          <a:xfrm>
            <a:off x="11077575" y="4327071"/>
            <a:ext cx="9974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mprj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0" y="2261858"/>
            <a:ext cx="1397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Caravel/SOC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1114425" y="1405563"/>
            <a:ext cx="26955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user_project_wrapper</a:t>
            </a:r>
            <a:endParaRPr sz="1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973667" y="1210733"/>
            <a:ext cx="10419594" cy="4639734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1244600" y="2142067"/>
            <a:ext cx="11345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FSIC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9093200" y="2142067"/>
            <a:ext cx="1871436" cy="46166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FSIC Modules</a:t>
            </a:r>
            <a:endParaRPr sz="2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>
            <a:spLocks noGrp="1"/>
          </p:cNvSpPr>
          <p:nvPr>
            <p:ph type="title"/>
          </p:nvPr>
        </p:nvSpPr>
        <p:spPr>
          <a:xfrm>
            <a:off x="838200" y="25517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Lab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31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Lab-</a:t>
            </a:r>
            <a:r>
              <a:rPr lang="en-US" dirty="0" err="1"/>
              <a:t>fsic</a:t>
            </a:r>
            <a:r>
              <a:rPr lang="en-US" dirty="0"/>
              <a:t>-sim : Lab Work</a:t>
            </a:r>
            <a:endParaRPr dirty="0"/>
          </a:p>
        </p:txBody>
      </p:sp>
      <p:sp>
        <p:nvSpPr>
          <p:cNvPr id="331" name="Google Shape;331;p18"/>
          <p:cNvSpPr txBox="1">
            <a:spLocks noGrp="1"/>
          </p:cNvSpPr>
          <p:nvPr>
            <p:ph type="body" idx="1"/>
          </p:nvPr>
        </p:nvSpPr>
        <p:spPr>
          <a:xfrm>
            <a:off x="838200" y="1481543"/>
            <a:ext cx="11150600" cy="461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US" u="sng" dirty="0"/>
              <a:t>Goal</a:t>
            </a:r>
            <a:r>
              <a:rPr lang="en-US" dirty="0"/>
              <a:t>: </a:t>
            </a:r>
            <a:endParaRPr dirty="0">
              <a:solidFill>
                <a:schemeClr val="tx1"/>
              </a:solidFill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Calibri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Setup FSIC simulation environment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Calibri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Integrate your FIR into FSIC</a:t>
            </a:r>
            <a:endParaRPr dirty="0">
              <a:solidFill>
                <a:schemeClr val="tx1"/>
              </a:solidFill>
            </a:endParaRPr>
          </a:p>
          <a:p>
            <a:pPr marL="514350" lvl="0" indent="-514350">
              <a:buFont typeface="Calibri"/>
              <a:buAutoNum type="arabicPeriod"/>
            </a:pPr>
            <a:r>
              <a:rPr lang="en-US" dirty="0"/>
              <a:t>Write a testbench to feed FIR input data &amp; take </a:t>
            </a:r>
            <a:r>
              <a:rPr lang="en-US" altLang="zh-TW" dirty="0"/>
              <a:t>FIR </a:t>
            </a:r>
            <a:r>
              <a:rPr lang="en-US" dirty="0"/>
              <a:t>output data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indent="-457200"/>
            <a:r>
              <a:rPr lang="en-US" dirty="0"/>
              <a:t>Detailed implementation will be described in the next page.</a:t>
            </a:r>
          </a:p>
          <a:p>
            <a:pPr indent="-457200"/>
            <a:r>
              <a:rPr lang="en-US" dirty="0">
                <a:solidFill>
                  <a:srgbClr val="FF0000"/>
                </a:solidFill>
              </a:rPr>
              <a:t>You don’t need to do synthesis in this lab, just simulation!</a:t>
            </a:r>
          </a:p>
        </p:txBody>
      </p:sp>
    </p:spTree>
    <p:extLst>
      <p:ext uri="{BB962C8B-B14F-4D97-AF65-F5344CB8AC3E}">
        <p14:creationId xmlns:p14="http://schemas.microsoft.com/office/powerpoint/2010/main" val="3202595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Lab-</a:t>
            </a:r>
            <a:r>
              <a:rPr lang="en-US" dirty="0" err="1"/>
              <a:t>fsic</a:t>
            </a:r>
            <a:r>
              <a:rPr lang="en-US" dirty="0"/>
              <a:t>-sim : Lab Work</a:t>
            </a:r>
            <a:r>
              <a:rPr lang="en-US" altLang="zh-TW" dirty="0"/>
              <a:t> (detail) (1/3)</a:t>
            </a:r>
            <a:endParaRPr dirty="0"/>
          </a:p>
        </p:txBody>
      </p:sp>
      <p:sp>
        <p:nvSpPr>
          <p:cNvPr id="331" name="Google Shape;331;p18"/>
          <p:cNvSpPr txBox="1">
            <a:spLocks noGrp="1"/>
          </p:cNvSpPr>
          <p:nvPr>
            <p:ph type="body" idx="1"/>
          </p:nvPr>
        </p:nvSpPr>
        <p:spPr>
          <a:xfrm>
            <a:off x="838200" y="1150293"/>
            <a:ext cx="11155532" cy="524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US" u="sng" dirty="0"/>
              <a:t>Implementation</a:t>
            </a:r>
            <a:r>
              <a:rPr lang="en-US" dirty="0"/>
              <a:t>:</a:t>
            </a:r>
            <a:endParaRPr dirty="0"/>
          </a:p>
          <a:p>
            <a:pPr marL="514350" lvl="0" indent="-514350">
              <a:buClr>
                <a:srgbClr val="0070C0"/>
              </a:buClr>
              <a:buFont typeface="Calibri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Setup FSIC simulation environment</a:t>
            </a:r>
          </a:p>
          <a:p>
            <a:pPr lvl="1" indent="-457200">
              <a:buClrTx/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Use the following command:</a:t>
            </a:r>
          </a:p>
          <a:p>
            <a:pPr lvl="1" indent="-457200">
              <a:buClrTx/>
              <a:buFont typeface="+mj-lt"/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pPr lvl="1" indent="-457200">
              <a:buClrTx/>
              <a:buFont typeface="+mj-lt"/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pPr lvl="1" indent="-457200">
              <a:buClrTx/>
              <a:buFont typeface="+mj-lt"/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pPr lvl="1" indent="-457200">
              <a:lnSpc>
                <a:spcPct val="100000"/>
              </a:lnSpc>
              <a:buClrTx/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Wait for a few minutes to finish simulation.</a:t>
            </a:r>
          </a:p>
          <a:p>
            <a:pPr lvl="1" indent="-457200">
              <a:lnSpc>
                <a:spcPct val="100000"/>
              </a:lnSpc>
              <a:buClrTx/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Check whether there exists any simulation error.  The information printed on screen should be almost the same as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  <a:hlinkClick r:id="rId3"/>
              </a:rPr>
              <a:t>https://github.com/bol-edu/caravel-soc_fpga-lab/blob/main/fsic-sim/fsic_fpga/rtl/user/testbench/tc/log/xsim.log</a:t>
            </a:r>
            <a:endParaRPr lang="en-US" sz="2000" dirty="0">
              <a:solidFill>
                <a:srgbClr val="0070C0"/>
              </a:solidFill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Calibri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Integrate FIR into PRJ1 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axilite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axi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-stream in/out) 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Calibri"/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TestBench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(modify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fsic_tb.v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1115DCC-F77F-49FD-BC35-EB633BBD5CA3}"/>
              </a:ext>
            </a:extLst>
          </p:cNvPr>
          <p:cNvCxnSpPr>
            <a:cxnSpLocks/>
          </p:cNvCxnSpPr>
          <p:nvPr/>
        </p:nvCxnSpPr>
        <p:spPr>
          <a:xfrm>
            <a:off x="485775" y="1886693"/>
            <a:ext cx="35242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C8FCEA0B-F6E8-4E8E-B5C3-C9E0E424E894}"/>
              </a:ext>
            </a:extLst>
          </p:cNvPr>
          <p:cNvSpPr/>
          <p:nvPr/>
        </p:nvSpPr>
        <p:spPr>
          <a:xfrm>
            <a:off x="1842734" y="2526657"/>
            <a:ext cx="6053491" cy="1085444"/>
          </a:xfrm>
          <a:prstGeom prst="roundRect">
            <a:avLst>
              <a:gd name="adj" fmla="val 156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DD1BAA-62A9-493D-881D-0160516A331F}"/>
              </a:ext>
            </a:extLst>
          </p:cNvPr>
          <p:cNvSpPr/>
          <p:nvPr/>
        </p:nvSpPr>
        <p:spPr>
          <a:xfrm>
            <a:off x="2065913" y="2571310"/>
            <a:ext cx="49087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git clone https://github.com/bol-edu/caravel-soc_fpga-lab.git</a:t>
            </a:r>
          </a:p>
          <a:p>
            <a:r>
              <a:rPr lang="en-US" altLang="zh-TW" dirty="0"/>
              <a:t>cd caravel-</a:t>
            </a:r>
            <a:r>
              <a:rPr lang="en-US" altLang="zh-TW" dirty="0" err="1"/>
              <a:t>soc_fpga</a:t>
            </a:r>
            <a:r>
              <a:rPr lang="en-US" altLang="zh-TW" dirty="0"/>
              <a:t>-lab/</a:t>
            </a:r>
            <a:r>
              <a:rPr lang="en-US" altLang="zh-TW" dirty="0" err="1"/>
              <a:t>fsic</a:t>
            </a:r>
            <a:r>
              <a:rPr lang="en-US" altLang="zh-TW" dirty="0"/>
              <a:t>-sim</a:t>
            </a:r>
          </a:p>
          <a:p>
            <a:r>
              <a:rPr lang="en-US" altLang="zh-TW" dirty="0"/>
              <a:t>cd </a:t>
            </a:r>
            <a:r>
              <a:rPr lang="en-US" altLang="zh-TW" dirty="0" err="1"/>
              <a:t>fsic_fpga</a:t>
            </a:r>
            <a:r>
              <a:rPr lang="en-US" altLang="zh-TW" dirty="0"/>
              <a:t>/</a:t>
            </a:r>
            <a:r>
              <a:rPr lang="en-US" altLang="zh-TW" dirty="0" err="1"/>
              <a:t>rtl</a:t>
            </a:r>
            <a:r>
              <a:rPr lang="en-US" altLang="zh-TW" dirty="0"/>
              <a:t>/user/testbench/</a:t>
            </a:r>
            <a:r>
              <a:rPr lang="en-US" altLang="zh-TW" dirty="0" err="1"/>
              <a:t>tc</a:t>
            </a:r>
            <a:endParaRPr lang="en-US" altLang="zh-TW" dirty="0"/>
          </a:p>
          <a:p>
            <a:r>
              <a:rPr lang="en-US" altLang="zh-TW" dirty="0"/>
              <a:t>./</a:t>
            </a:r>
            <a:r>
              <a:rPr lang="en-US" altLang="zh-TW" dirty="0" err="1"/>
              <a:t>run_xsim</a:t>
            </a:r>
            <a:endParaRPr lang="en-US" altLang="zh-TW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2F6D30-5900-428D-A2BD-DEFD8141A03D}"/>
              </a:ext>
            </a:extLst>
          </p:cNvPr>
          <p:cNvSpPr/>
          <p:nvPr/>
        </p:nvSpPr>
        <p:spPr>
          <a:xfrm>
            <a:off x="1885787" y="2595044"/>
            <a:ext cx="2840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$</a:t>
            </a:r>
          </a:p>
          <a:p>
            <a:r>
              <a:rPr lang="en-US" altLang="zh-TW" dirty="0"/>
              <a:t>$</a:t>
            </a:r>
          </a:p>
          <a:p>
            <a:r>
              <a:rPr lang="en-US" altLang="zh-TW" dirty="0"/>
              <a:t>$</a:t>
            </a:r>
          </a:p>
          <a:p>
            <a:r>
              <a:rPr lang="en-US" altLang="zh-TW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765130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F071369-0B98-482F-A4E8-BEF0FC549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687" y="1017689"/>
            <a:ext cx="5242313" cy="4613072"/>
          </a:xfrm>
          <a:prstGeom prst="rect">
            <a:avLst/>
          </a:prstGeom>
        </p:spPr>
      </p:pic>
      <p:sp>
        <p:nvSpPr>
          <p:cNvPr id="330" name="Google Shape;330;p18"/>
          <p:cNvSpPr txBox="1"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Lab-</a:t>
            </a:r>
            <a:r>
              <a:rPr lang="en-US" dirty="0" err="1"/>
              <a:t>fsic</a:t>
            </a:r>
            <a:r>
              <a:rPr lang="en-US" dirty="0"/>
              <a:t>-sim : Lab Work</a:t>
            </a:r>
            <a:r>
              <a:rPr lang="en-US" altLang="zh-TW" dirty="0"/>
              <a:t> (detail) (2/3)</a:t>
            </a:r>
            <a:endParaRPr dirty="0"/>
          </a:p>
        </p:txBody>
      </p:sp>
      <p:sp>
        <p:nvSpPr>
          <p:cNvPr id="331" name="Google Shape;331;p18"/>
          <p:cNvSpPr txBox="1">
            <a:spLocks noGrp="1"/>
          </p:cNvSpPr>
          <p:nvPr>
            <p:ph type="body" idx="1"/>
          </p:nvPr>
        </p:nvSpPr>
        <p:spPr>
          <a:xfrm>
            <a:off x="838200" y="1310093"/>
            <a:ext cx="10515600" cy="461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US" u="sng" dirty="0"/>
              <a:t>Implementation</a:t>
            </a:r>
            <a:r>
              <a:rPr lang="en-US" dirty="0"/>
              <a:t>:</a:t>
            </a:r>
            <a:endParaRPr dirty="0"/>
          </a:p>
          <a:p>
            <a:pPr marL="514350" indent="-514350">
              <a:buClrTx/>
              <a:buFont typeface="Calibri"/>
              <a:buAutoNum type="arabicPeriod"/>
            </a:pPr>
            <a:r>
              <a:rPr lang="en-US" altLang="zh-TW" dirty="0"/>
              <a:t>Setup FSIC simulation environment</a:t>
            </a:r>
            <a:endParaRPr lang="en-US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Integrate FIR into PRJ1 (</a:t>
            </a:r>
            <a:r>
              <a:rPr lang="en-US" b="1" dirty="0" err="1">
                <a:solidFill>
                  <a:srgbClr val="0070C0"/>
                </a:solidFill>
              </a:rPr>
              <a:t>axilite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axi</a:t>
            </a:r>
            <a:r>
              <a:rPr lang="en-US" b="1" dirty="0">
                <a:solidFill>
                  <a:srgbClr val="0070C0"/>
                </a:solidFill>
              </a:rPr>
              <a:t>-stream in/out)</a:t>
            </a:r>
          </a:p>
          <a:p>
            <a:pPr lvl="1" indent="-457200">
              <a:spcBef>
                <a:spcPts val="1000"/>
              </a:spcBef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6EBF"/>
                </a:solidFill>
              </a:rPr>
              <a:t>Please see the next page for more information.</a:t>
            </a:r>
            <a:endParaRPr dirty="0">
              <a:solidFill>
                <a:srgbClr val="006EBF"/>
              </a:solidFill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Calibri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TestBench (modify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fsic_tb.v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1115DCC-F77F-49FD-BC35-EB633BBD5CA3}"/>
              </a:ext>
            </a:extLst>
          </p:cNvPr>
          <p:cNvCxnSpPr>
            <a:cxnSpLocks/>
          </p:cNvCxnSpPr>
          <p:nvPr/>
        </p:nvCxnSpPr>
        <p:spPr>
          <a:xfrm>
            <a:off x="485775" y="2549412"/>
            <a:ext cx="35242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42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How to integrate your design in PRJ1</a:t>
            </a:r>
            <a:endParaRPr dirty="0"/>
          </a:p>
        </p:txBody>
      </p:sp>
      <p:sp>
        <p:nvSpPr>
          <p:cNvPr id="319" name="Google Shape;319;p16"/>
          <p:cNvSpPr txBox="1">
            <a:spLocks noGrp="1"/>
          </p:cNvSpPr>
          <p:nvPr>
            <p:ph type="body" idx="1"/>
          </p:nvPr>
        </p:nvSpPr>
        <p:spPr>
          <a:xfrm>
            <a:off x="785070" y="1367406"/>
            <a:ext cx="10129007" cy="47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>
              <a:spcBef>
                <a:spcPts val="0"/>
              </a:spcBef>
            </a:pPr>
            <a:r>
              <a:rPr lang="en-US" altLang="zh-TW" dirty="0"/>
              <a:t>Use </a:t>
            </a:r>
            <a:r>
              <a:rPr lang="en-US" altLang="zh-TW" dirty="0" err="1"/>
              <a:t>fir.v</a:t>
            </a:r>
            <a:r>
              <a:rPr lang="en-US" altLang="zh-TW" dirty="0"/>
              <a:t> that you have designed in SoC-design course (last semester); </a:t>
            </a:r>
            <a:r>
              <a:rPr lang="en-US" altLang="zh-TW" dirty="0">
                <a:solidFill>
                  <a:srgbClr val="006EBF"/>
                </a:solidFill>
              </a:rPr>
              <a:t>for those who did not take last semester’s course, we have a reference </a:t>
            </a:r>
            <a:r>
              <a:rPr lang="en-US" altLang="zh-TW" dirty="0" err="1">
                <a:solidFill>
                  <a:srgbClr val="006EBF"/>
                </a:solidFill>
              </a:rPr>
              <a:t>fir.v</a:t>
            </a:r>
            <a:r>
              <a:rPr lang="en-US" altLang="zh-TW" dirty="0">
                <a:solidFill>
                  <a:srgbClr val="006EBF"/>
                </a:solidFill>
              </a:rPr>
              <a:t> in </a:t>
            </a:r>
            <a:r>
              <a:rPr lang="en-US" altLang="zh-TW" sz="2200" dirty="0">
                <a:solidFill>
                  <a:srgbClr val="006EBF"/>
                </a:solidFill>
                <a:hlinkClick r:id="rId3"/>
              </a:rPr>
              <a:t>https://github.com/bol-edu/caravel-soc_fpga-lab/tree/main/fsic-sim/reference_FIR</a:t>
            </a:r>
            <a:endParaRPr lang="en-US" altLang="zh-TW" sz="2200" dirty="0">
              <a:solidFill>
                <a:srgbClr val="006EBF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user_prj1 folder</a:t>
            </a:r>
            <a:endParaRPr dirty="0"/>
          </a:p>
          <a:p>
            <a:pPr marL="685800" lvl="1" indent="-228600"/>
            <a:r>
              <a:rPr lang="en-US" dirty="0">
                <a:hlinkClick r:id="rId4"/>
              </a:rPr>
              <a:t>https://github.com/bol-edu/caravel-soc_fpga-lab/tree/main/fsic-sim/fsic_fpga/rtl/user/user_subsys/user_prj/user_prj1/rtl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Use user_prj1.v as your module top interface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Define all your submodule in </a:t>
            </a:r>
            <a:r>
              <a:rPr lang="en-US" b="1" dirty="0" err="1"/>
              <a:t>rtl.f</a:t>
            </a:r>
            <a:r>
              <a:rPr lang="en-US" dirty="0"/>
              <a:t> &amp; </a:t>
            </a:r>
            <a:r>
              <a:rPr lang="en-US" b="1" dirty="0" err="1"/>
              <a:t>filelist</a:t>
            </a: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Enable PRJ1 in Caravel SOC, in firmware code (Run in Caravel SOC)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Program [‘h3000_5000] = </a:t>
            </a:r>
            <a:r>
              <a:rPr lang="en-US" b="1" dirty="0"/>
              <a:t>32’h01</a:t>
            </a:r>
            <a:r>
              <a:rPr lang="en-US" dirty="0"/>
              <a:t>; 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This will direct all   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C945FDA-6A13-44E3-A8E1-552C57C7C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0398" y="2692969"/>
            <a:ext cx="2897712" cy="21067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"/>
          <p:cNvSpPr txBox="1">
            <a:spLocks noGrp="1"/>
          </p:cNvSpPr>
          <p:nvPr>
            <p:ph type="title"/>
          </p:nvPr>
        </p:nvSpPr>
        <p:spPr>
          <a:xfrm>
            <a:off x="907774" y="1406293"/>
            <a:ext cx="10515600" cy="88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70C0"/>
                </a:solidFill>
              </a:rPr>
              <a:t>FSIC-SIM  - FSIC Simulation</a:t>
            </a:r>
            <a:endParaRPr sz="4400" b="1">
              <a:solidFill>
                <a:srgbClr val="0070C0"/>
              </a:solidFill>
            </a:endParaRPr>
          </a:p>
        </p:txBody>
      </p:sp>
      <p:sp>
        <p:nvSpPr>
          <p:cNvPr id="168" name="Google Shape;168;p2"/>
          <p:cNvSpPr txBox="1">
            <a:spLocks noGrp="1"/>
          </p:cNvSpPr>
          <p:nvPr>
            <p:ph type="body" idx="1"/>
          </p:nvPr>
        </p:nvSpPr>
        <p:spPr>
          <a:xfrm>
            <a:off x="907774" y="2779514"/>
            <a:ext cx="10515600" cy="122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A simulation environment dedicated for FSIC design verification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sz="4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sz="440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sz="440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sz="4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 txBox="1">
            <a:spLocks noGrp="1"/>
          </p:cNvSpPr>
          <p:nvPr>
            <p:ph type="title"/>
          </p:nvPr>
        </p:nvSpPr>
        <p:spPr>
          <a:xfrm>
            <a:off x="838200" y="155980"/>
            <a:ext cx="10515600" cy="97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CC – Configuration Register</a:t>
            </a:r>
            <a:endParaRPr/>
          </a:p>
        </p:txBody>
      </p:sp>
      <p:pic>
        <p:nvPicPr>
          <p:cNvPr id="325" name="Google Shape;325;p17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2361786" y="1131841"/>
            <a:ext cx="7468428" cy="51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47FBE9C-26AC-45BE-A956-B967A8A1BC37}"/>
              </a:ext>
            </a:extLst>
          </p:cNvPr>
          <p:cNvSpPr/>
          <p:nvPr/>
        </p:nvSpPr>
        <p:spPr>
          <a:xfrm>
            <a:off x="5575177" y="3295835"/>
            <a:ext cx="3835154" cy="1447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5’h0: User Project 0 enabled (Default)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5’h1: User Project 1 enabled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5’h2: User Project 2 enabled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5’h3: User Project 3 enabled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endParaRPr lang="zh-TW" alt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0107261-F950-45A9-8A46-F31693511DBE}"/>
              </a:ext>
            </a:extLst>
          </p:cNvPr>
          <p:cNvCxnSpPr>
            <a:cxnSpLocks/>
          </p:cNvCxnSpPr>
          <p:nvPr/>
        </p:nvCxnSpPr>
        <p:spPr>
          <a:xfrm>
            <a:off x="6470650" y="1498600"/>
            <a:ext cx="3619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F5CAC41-E26A-4FB7-B51C-151A34045782}"/>
              </a:ext>
            </a:extLst>
          </p:cNvPr>
          <p:cNvCxnSpPr>
            <a:cxnSpLocks/>
          </p:cNvCxnSpPr>
          <p:nvPr/>
        </p:nvCxnSpPr>
        <p:spPr>
          <a:xfrm>
            <a:off x="4953000" y="3905250"/>
            <a:ext cx="2857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2DE7E24F-08EA-4AE0-BE3E-3808F43AE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3608" y="3684429"/>
            <a:ext cx="3358392" cy="244170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Lab-</a:t>
            </a:r>
            <a:r>
              <a:rPr lang="en-US" dirty="0" err="1"/>
              <a:t>fsic</a:t>
            </a:r>
            <a:r>
              <a:rPr lang="en-US" dirty="0"/>
              <a:t>-sim : Lab Work</a:t>
            </a:r>
            <a:r>
              <a:rPr lang="en-US" altLang="zh-TW" dirty="0"/>
              <a:t> (detail) (3/3)</a:t>
            </a:r>
            <a:endParaRPr dirty="0"/>
          </a:p>
        </p:txBody>
      </p:sp>
      <p:sp>
        <p:nvSpPr>
          <p:cNvPr id="331" name="Google Shape;331;p18"/>
          <p:cNvSpPr txBox="1">
            <a:spLocks noGrp="1"/>
          </p:cNvSpPr>
          <p:nvPr>
            <p:ph type="body" idx="1"/>
          </p:nvPr>
        </p:nvSpPr>
        <p:spPr>
          <a:xfrm>
            <a:off x="838200" y="1203559"/>
            <a:ext cx="10515600" cy="5082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indent="-457200">
              <a:spcBef>
                <a:spcPts val="0"/>
              </a:spcBef>
            </a:pPr>
            <a:r>
              <a:rPr lang="en-US" u="sng" dirty="0"/>
              <a:t>Implementation</a:t>
            </a:r>
            <a:r>
              <a:rPr lang="en-US" dirty="0"/>
              <a:t>:</a:t>
            </a:r>
            <a:endParaRPr dirty="0"/>
          </a:p>
          <a:p>
            <a:pPr marL="514350" indent="-514350">
              <a:buClr>
                <a:schemeClr val="tx1"/>
              </a:buClr>
              <a:buFont typeface="Calibri"/>
              <a:buAutoNum type="arabicPeriod"/>
            </a:pPr>
            <a:r>
              <a:rPr lang="en-US" altLang="zh-TW" dirty="0"/>
              <a:t>Setup FSIC simulation environment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Calibri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Integrate FIR into PRJ1 (</a:t>
            </a:r>
            <a:r>
              <a:rPr lang="en-US" dirty="0" err="1">
                <a:solidFill>
                  <a:schemeClr val="tx1"/>
                </a:solidFill>
              </a:rPr>
              <a:t>axilite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axi</a:t>
            </a:r>
            <a:r>
              <a:rPr lang="en-US" dirty="0">
                <a:solidFill>
                  <a:schemeClr val="tx1"/>
                </a:solidFill>
              </a:rPr>
              <a:t>-stream in/out)</a:t>
            </a:r>
            <a:endParaRPr dirty="0">
              <a:solidFill>
                <a:schemeClr val="tx1"/>
              </a:solidFill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Calibri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TestBench (modify </a:t>
            </a:r>
            <a:r>
              <a:rPr lang="en-US" b="1" dirty="0" err="1">
                <a:solidFill>
                  <a:srgbClr val="0070C0"/>
                </a:solidFill>
              </a:rPr>
              <a:t>tb_fsic.v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endParaRPr b="1" dirty="0">
              <a:solidFill>
                <a:srgbClr val="0070C0"/>
              </a:solidFill>
            </a:endParaRPr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Test#1 – FIR initialization (tap parameter, length) from SOC side</a:t>
            </a:r>
            <a:endParaRPr dirty="0"/>
          </a:p>
          <a:p>
            <a:pPr marL="1143000" lvl="2" indent="-228600">
              <a:buClr>
                <a:srgbClr val="0070C0"/>
              </a:buClr>
            </a:pPr>
            <a:r>
              <a:rPr lang="en-US" altLang="zh-TW" dirty="0">
                <a:solidFill>
                  <a:srgbClr val="0070C0"/>
                </a:solidFill>
              </a:rPr>
              <a:t>FIR initialization (tap parameter, length) </a:t>
            </a:r>
            <a:r>
              <a:rPr lang="en-US" altLang="zh-TW" b="1" dirty="0">
                <a:solidFill>
                  <a:srgbClr val="0070C0"/>
                </a:solidFill>
              </a:rPr>
              <a:t>from SOC side</a:t>
            </a:r>
          </a:p>
          <a:p>
            <a:pPr marL="1143000" lvl="2" indent="-228600"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</a:rPr>
              <a:t>Use Mailbox to notify FPGA side to start X, Y stream transfer</a:t>
            </a:r>
          </a:p>
          <a:p>
            <a:pPr marL="1143000" lvl="2" indent="-228600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FIR data X, Y stream data from FPGA side</a:t>
            </a:r>
          </a:p>
          <a:p>
            <a:pPr marL="1143000" lvl="2" indent="-228600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Check if output data Y are correct</a:t>
            </a:r>
            <a:endParaRPr dirty="0">
              <a:solidFill>
                <a:srgbClr val="0070C0"/>
              </a:solidFill>
            </a:endParaRPr>
          </a:p>
          <a:p>
            <a:pPr marL="971550" lvl="1" indent="-514350">
              <a:buFont typeface="Calibri"/>
              <a:buAutoNum type="arabicPeriod"/>
            </a:pPr>
            <a:r>
              <a:rPr lang="en-US" dirty="0"/>
              <a:t>Test#2 – FIR initialization from FPGA side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1143000" lvl="2" indent="-228600">
              <a:buClr>
                <a:srgbClr val="0070C0"/>
              </a:buClr>
            </a:pPr>
            <a:r>
              <a:rPr lang="en-US" altLang="zh-TW" dirty="0">
                <a:solidFill>
                  <a:srgbClr val="0070C0"/>
                </a:solidFill>
              </a:rPr>
              <a:t>FIR initialization </a:t>
            </a:r>
            <a:r>
              <a:rPr lang="en-US" altLang="zh-TW" b="1" dirty="0">
                <a:solidFill>
                  <a:srgbClr val="0070C0"/>
                </a:solidFill>
              </a:rPr>
              <a:t>from FPGA side</a:t>
            </a:r>
          </a:p>
          <a:p>
            <a:pPr marL="1143000" lvl="2" indent="-228600">
              <a:buClr>
                <a:srgbClr val="0070C0"/>
              </a:buClr>
            </a:pPr>
            <a:r>
              <a:rPr lang="en-US" altLang="zh-TW" dirty="0">
                <a:solidFill>
                  <a:srgbClr val="0070C0"/>
                </a:solidFill>
              </a:rPr>
              <a:t>FIR data X, Y stream data from FPGA side</a:t>
            </a:r>
          </a:p>
          <a:p>
            <a:pPr marL="1143000" lvl="2" indent="-228600">
              <a:buClr>
                <a:srgbClr val="0070C0"/>
              </a:buClr>
            </a:pPr>
            <a:r>
              <a:rPr lang="en-US" altLang="zh-TW" dirty="0">
                <a:solidFill>
                  <a:srgbClr val="0070C0"/>
                </a:solidFill>
              </a:rPr>
              <a:t>Check if output data Y are correct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EDDACCB-57A5-4113-8B8A-4A677555715D}"/>
              </a:ext>
            </a:extLst>
          </p:cNvPr>
          <p:cNvSpPr txBox="1"/>
          <p:nvPr/>
        </p:nvSpPr>
        <p:spPr>
          <a:xfrm>
            <a:off x="8571273" y="3571688"/>
            <a:ext cx="3523318" cy="26069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solidFill>
                  <a:schemeClr val="bg1">
                    <a:lumMod val="50000"/>
                  </a:schemeClr>
                </a:solidFill>
              </a:rPr>
              <a:t>You can refer to:</a:t>
            </a:r>
          </a:p>
          <a:p>
            <a:pPr lvl="4"/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    test001();    //soc </a:t>
            </a:r>
            <a:r>
              <a:rPr lang="en-US" altLang="zh-TW" sz="1000" dirty="0" err="1">
                <a:solidFill>
                  <a:schemeClr val="bg1">
                    <a:lumMod val="50000"/>
                  </a:schemeClr>
                </a:solidFill>
              </a:rPr>
              <a:t>cfg</a:t>
            </a:r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 write/read test</a:t>
            </a:r>
          </a:p>
          <a:p>
            <a:pPr lvl="4"/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    test002();  //test002_fpga_axis_req</a:t>
            </a:r>
          </a:p>
          <a:p>
            <a:pPr lvl="4"/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    test003();  //test003_fpga_to_soc_cfg_read</a:t>
            </a:r>
          </a:p>
          <a:p>
            <a:pPr lvl="4"/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    test004();  //test004_fpga_to_soc_mail_box_write</a:t>
            </a:r>
          </a:p>
          <a:p>
            <a:pPr lvl="4"/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    test005();  //test005_aa_mailbox_soc_cfg</a:t>
            </a:r>
          </a:p>
          <a:p>
            <a:pPr lvl="4"/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    test006();  //test006_fpga_to_soc_cfg_write</a:t>
            </a:r>
          </a:p>
          <a:p>
            <a:pPr lvl="4"/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    test007();  //test007_mailbox_interrupt test</a:t>
            </a:r>
          </a:p>
          <a:p>
            <a:pPr lvl="4"/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task soc_{is/aa/up}_</a:t>
            </a:r>
            <a:r>
              <a:rPr lang="en-US" altLang="zh-TW" sz="1000" dirty="0" err="1">
                <a:solidFill>
                  <a:schemeClr val="bg1">
                    <a:lumMod val="50000"/>
                  </a:schemeClr>
                </a:solidFill>
              </a:rPr>
              <a:t>cfg_write</a:t>
            </a:r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lvl="4"/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task soc_{is/aa/up}_</a:t>
            </a:r>
            <a:r>
              <a:rPr lang="en-US" altLang="zh-TW" sz="1000" dirty="0" err="1">
                <a:solidFill>
                  <a:schemeClr val="bg1">
                    <a:lumMod val="50000"/>
                  </a:schemeClr>
                </a:solidFill>
              </a:rPr>
              <a:t>cfg_read</a:t>
            </a:r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lvl="4"/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task </a:t>
            </a:r>
            <a:r>
              <a:rPr lang="en-US" altLang="zh-TW" sz="1000" dirty="0" err="1">
                <a:solidFill>
                  <a:schemeClr val="bg1">
                    <a:lumMod val="50000"/>
                  </a:schemeClr>
                </a:solidFill>
              </a:rPr>
              <a:t>fpga_axilite_write_req</a:t>
            </a:r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lvl="4"/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task </a:t>
            </a:r>
            <a:r>
              <a:rPr lang="en-US" altLang="zh-TW" sz="1000" dirty="0" err="1">
                <a:solidFill>
                  <a:schemeClr val="bg1">
                    <a:lumMod val="50000"/>
                  </a:schemeClr>
                </a:solidFill>
              </a:rPr>
              <a:t>fpga_axilite_read_req</a:t>
            </a:r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lvl="4"/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task </a:t>
            </a:r>
            <a:r>
              <a:rPr lang="en-US" altLang="zh-TW" sz="1000" dirty="0" err="1">
                <a:solidFill>
                  <a:schemeClr val="bg1">
                    <a:lumMod val="50000"/>
                  </a:schemeClr>
                </a:solidFill>
              </a:rPr>
              <a:t>fpga_axis_req</a:t>
            </a:r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lvl="4"/>
            <a:r>
              <a:rPr lang="zh-TW" altLang="en-US" sz="10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task </a:t>
            </a:r>
            <a:r>
              <a:rPr lang="en-US" altLang="zh-TW" sz="1000" dirty="0" err="1">
                <a:solidFill>
                  <a:schemeClr val="bg1">
                    <a:lumMod val="50000"/>
                  </a:schemeClr>
                </a:solidFill>
              </a:rPr>
              <a:t>fpga_is_as_data_valid</a:t>
            </a:r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Modify them to finish Test#1 and Test#2 !!  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F6DA4FF-4F74-430D-8CDC-0D6B73B5A5C2}"/>
              </a:ext>
            </a:extLst>
          </p:cNvPr>
          <p:cNvCxnSpPr>
            <a:cxnSpLocks/>
          </p:cNvCxnSpPr>
          <p:nvPr/>
        </p:nvCxnSpPr>
        <p:spPr>
          <a:xfrm>
            <a:off x="485775" y="2817953"/>
            <a:ext cx="35242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2FC81EAE-B553-42ED-9370-7CEF4A2E9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12" y="160852"/>
            <a:ext cx="4876800" cy="1416162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6009998-617D-4B65-91A3-3ADFE19E714A}"/>
              </a:ext>
            </a:extLst>
          </p:cNvPr>
          <p:cNvSpPr txBox="1"/>
          <p:nvPr/>
        </p:nvSpPr>
        <p:spPr>
          <a:xfrm>
            <a:off x="357713" y="5993954"/>
            <a:ext cx="8071516" cy="369332"/>
          </a:xfrm>
          <a:prstGeom prst="rect">
            <a:avLst/>
          </a:prstGeom>
          <a:solidFill>
            <a:srgbClr val="FFFF8B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Don’t forget to call </a:t>
            </a:r>
            <a:r>
              <a:rPr lang="en-US" altLang="zh-TW" sz="1800" b="1" dirty="0">
                <a:solidFill>
                  <a:srgbClr val="FF0000"/>
                </a:solidFill>
              </a:rPr>
              <a:t>task </a:t>
            </a:r>
            <a:r>
              <a:rPr lang="en-US" altLang="zh-TW" sz="1800" b="1" dirty="0" err="1">
                <a:solidFill>
                  <a:srgbClr val="FF0000"/>
                </a:solidFill>
              </a:rPr>
              <a:t>fsic_system_initial</a:t>
            </a:r>
            <a:r>
              <a:rPr lang="en-US" altLang="zh-TW" sz="1800" b="1" dirty="0">
                <a:solidFill>
                  <a:srgbClr val="FF0000"/>
                </a:solidFill>
              </a:rPr>
              <a:t>()</a:t>
            </a:r>
            <a:r>
              <a:rPr lang="en-US" altLang="zh-TW" sz="1800" dirty="0">
                <a:solidFill>
                  <a:srgbClr val="FF0000"/>
                </a:solidFill>
              </a:rPr>
              <a:t> at the beginning of each Test !!! 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8A3DE39-EF06-4706-AFEC-A259B9E9B328}"/>
              </a:ext>
            </a:extLst>
          </p:cNvPr>
          <p:cNvSpPr txBox="1"/>
          <p:nvPr/>
        </p:nvSpPr>
        <p:spPr>
          <a:xfrm>
            <a:off x="10593501" y="5140144"/>
            <a:ext cx="1329210" cy="646331"/>
          </a:xfrm>
          <a:prstGeom prst="rect">
            <a:avLst/>
          </a:prstGeom>
          <a:noFill/>
          <a:ln>
            <a:solidFill>
              <a:srgbClr val="8B8B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8B8BFF"/>
                </a:solidFill>
              </a:rPr>
              <a:t>IS: </a:t>
            </a:r>
            <a:r>
              <a:rPr lang="en-US" altLang="zh-TW" sz="1200" dirty="0" err="1">
                <a:solidFill>
                  <a:srgbClr val="8B8BFF"/>
                </a:solidFill>
              </a:rPr>
              <a:t>io-serdes</a:t>
            </a:r>
            <a:endParaRPr lang="en-US" altLang="zh-TW" sz="1200" dirty="0">
              <a:solidFill>
                <a:srgbClr val="8B8BFF"/>
              </a:solidFill>
            </a:endParaRPr>
          </a:p>
          <a:p>
            <a:r>
              <a:rPr lang="en-US" altLang="zh-TW" sz="1200" dirty="0">
                <a:solidFill>
                  <a:srgbClr val="8B8BFF"/>
                </a:solidFill>
              </a:rPr>
              <a:t>AA: AXIS-AXIL</a:t>
            </a:r>
          </a:p>
          <a:p>
            <a:r>
              <a:rPr lang="en-US" altLang="zh-TW" sz="1200" dirty="0">
                <a:solidFill>
                  <a:srgbClr val="8B8BFF"/>
                </a:solidFill>
              </a:rPr>
              <a:t>UP: User Project</a:t>
            </a:r>
            <a:endParaRPr lang="zh-TW" altLang="en-US" sz="1200" dirty="0">
              <a:solidFill>
                <a:srgbClr val="8B8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40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"/>
          <p:cNvSpPr txBox="1">
            <a:spLocks noGrp="1"/>
          </p:cNvSpPr>
          <p:nvPr>
            <p:ph type="title"/>
          </p:nvPr>
        </p:nvSpPr>
        <p:spPr>
          <a:xfrm>
            <a:off x="677944" y="1559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Submission</a:t>
            </a:r>
            <a:endParaRPr dirty="0"/>
          </a:p>
        </p:txBody>
      </p:sp>
      <p:sp>
        <p:nvSpPr>
          <p:cNvPr id="337" name="Google Shape;337;p19"/>
          <p:cNvSpPr txBox="1">
            <a:spLocks noGrp="1"/>
          </p:cNvSpPr>
          <p:nvPr>
            <p:ph type="body" idx="1"/>
          </p:nvPr>
        </p:nvSpPr>
        <p:spPr>
          <a:xfrm>
            <a:off x="555395" y="1481543"/>
            <a:ext cx="11353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altLang="zh-TW" dirty="0"/>
              <a:t>Please submit the following files to {NTHU </a:t>
            </a:r>
            <a:r>
              <a:rPr lang="en-US" altLang="zh-TW" dirty="0" err="1"/>
              <a:t>eeclass</a:t>
            </a:r>
            <a:r>
              <a:rPr lang="en-US" altLang="zh-TW" dirty="0"/>
              <a:t> / NTU COOL / NYCU E3}</a:t>
            </a:r>
            <a:r>
              <a:rPr lang="zh-TW" altLang="en-US" dirty="0"/>
              <a:t> </a:t>
            </a:r>
            <a:r>
              <a:rPr lang="en-US" altLang="zh-TW" dirty="0"/>
              <a:t>before </a:t>
            </a:r>
            <a:r>
              <a:rPr lang="en-US" altLang="zh-TW" b="1" dirty="0">
                <a:solidFill>
                  <a:srgbClr val="FF0000"/>
                </a:solidFill>
              </a:rPr>
              <a:t>2024/3/14</a:t>
            </a:r>
            <a:r>
              <a:rPr lang="en-US" altLang="zh-TW" dirty="0"/>
              <a:t> :</a:t>
            </a:r>
            <a:endParaRPr lang="en-US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b="1" dirty="0"/>
              <a:t>report_</a:t>
            </a:r>
            <a:r>
              <a:rPr lang="en-US" b="1" dirty="0">
                <a:solidFill>
                  <a:srgbClr val="0070C0"/>
                </a:solidFill>
              </a:rPr>
              <a:t>StudentID</a:t>
            </a:r>
            <a:r>
              <a:rPr lang="en-US" b="1" dirty="0"/>
              <a:t>.pdf</a:t>
            </a:r>
            <a:endParaRPr b="1" dirty="0"/>
          </a:p>
          <a:p>
            <a:pPr marL="971550" lvl="1" indent="-514350">
              <a:spcBef>
                <a:spcPts val="1000"/>
              </a:spcBef>
              <a:buSzPct val="100000"/>
              <a:buFont typeface="+mj-lt"/>
              <a:buAutoNum type="arabicPeriod"/>
            </a:pPr>
            <a:r>
              <a:rPr lang="en-US" b="1" dirty="0"/>
              <a:t>Github</a:t>
            </a:r>
            <a:r>
              <a:rPr lang="en-US" altLang="zh-TW" b="1" dirty="0"/>
              <a:t>_link.txt</a:t>
            </a:r>
          </a:p>
          <a:p>
            <a:pPr marL="457200" lvl="1" indent="0">
              <a:spcBef>
                <a:spcPts val="1000"/>
              </a:spcBef>
              <a:buSzPct val="100000"/>
              <a:buNone/>
            </a:pPr>
            <a:endParaRPr lang="en-US" b="1" dirty="0"/>
          </a:p>
          <a:p>
            <a:pPr marL="457200" lvl="1" indent="0">
              <a:spcBef>
                <a:spcPts val="1000"/>
              </a:spcBef>
              <a:buSzPct val="100000"/>
              <a:buNone/>
            </a:pPr>
            <a:endParaRPr lang="en-US" b="1" dirty="0"/>
          </a:p>
          <a:p>
            <a:pPr indent="-457200">
              <a:buSzPct val="100000"/>
            </a:pPr>
            <a:r>
              <a:rPr lang="en-US" dirty="0"/>
              <a:t>Please check the next pages for more detailed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3945345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"/>
          <p:cNvSpPr txBox="1"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What should be included in </a:t>
            </a:r>
            <a:r>
              <a:rPr lang="en-US" b="1" dirty="0"/>
              <a:t>report_StudentID.pdf </a:t>
            </a:r>
            <a:r>
              <a:rPr lang="en-US" dirty="0"/>
              <a:t>(1/2)</a:t>
            </a:r>
            <a:endParaRPr dirty="0"/>
          </a:p>
        </p:txBody>
      </p:sp>
      <p:sp>
        <p:nvSpPr>
          <p:cNvPr id="337" name="Google Shape;337;p19"/>
          <p:cNvSpPr txBox="1">
            <a:spLocks noGrp="1"/>
          </p:cNvSpPr>
          <p:nvPr>
            <p:ph type="body" idx="1"/>
          </p:nvPr>
        </p:nvSpPr>
        <p:spPr>
          <a:xfrm>
            <a:off x="469085" y="1213096"/>
            <a:ext cx="11125200" cy="489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71550" lvl="1" indent="-514350">
              <a:lnSpc>
                <a:spcPct val="12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altLang="zh-TW" b="1" dirty="0"/>
              <a:t>Show the code </a:t>
            </a:r>
            <a:r>
              <a:rPr lang="en-US" altLang="zh-TW" dirty="0"/>
              <a:t>that you use to program configuration address [‘h3000_5000].</a:t>
            </a:r>
          </a:p>
          <a:p>
            <a:pPr marL="971550" lvl="1" indent="-514350">
              <a:lnSpc>
                <a:spcPct val="120000"/>
              </a:lnSpc>
              <a:buSzPct val="100000"/>
              <a:buFont typeface="+mj-lt"/>
              <a:buAutoNum type="arabicPeriod"/>
            </a:pPr>
            <a:r>
              <a:rPr lang="en-US" altLang="zh-TW" dirty="0"/>
              <a:t>Explain </a:t>
            </a:r>
            <a:r>
              <a:rPr lang="en-US" altLang="zh-TW" b="1" dirty="0"/>
              <a:t>why</a:t>
            </a:r>
            <a:r>
              <a:rPr lang="en-US" altLang="zh-TW" dirty="0"/>
              <a:t> “By programming configuration address [‘h3000_5000], signal </a:t>
            </a:r>
            <a:r>
              <a:rPr lang="en-US" altLang="zh-TW" dirty="0" err="1"/>
              <a:t>user_prj_sel</a:t>
            </a:r>
            <a:r>
              <a:rPr lang="en-US" altLang="zh-TW" dirty="0"/>
              <a:t>[4:0] will change accordingly”? 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(Hint:  trace code in </a:t>
            </a:r>
            <a:r>
              <a:rPr lang="en-US" altLang="zh-TW" dirty="0" err="1">
                <a:hlinkClick r:id="rId3"/>
              </a:rPr>
              <a:t>config_ctrl.v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 indent="-457200">
              <a:buSzPct val="100000"/>
              <a:buFont typeface="+mj-lt"/>
              <a:buAutoNum type="arabicPeriod"/>
            </a:pPr>
            <a:endParaRPr lang="en-US" altLang="zh-TW" dirty="0"/>
          </a:p>
          <a:p>
            <a:pPr lvl="1" indent="-457200">
              <a:buSzPct val="100000"/>
              <a:buFont typeface="+mj-lt"/>
              <a:buAutoNum type="arabicPeriod"/>
            </a:pPr>
            <a:r>
              <a:rPr lang="en-US" altLang="zh-TW" dirty="0"/>
              <a:t>Briefly describe how you do FIR initialization (tap parameter, length) </a:t>
            </a:r>
            <a:r>
              <a:rPr lang="en-US" altLang="zh-TW" b="1" dirty="0"/>
              <a:t>from SOC side </a:t>
            </a:r>
            <a:r>
              <a:rPr lang="en-US" altLang="zh-TW" dirty="0"/>
              <a:t>(Test#1).</a:t>
            </a:r>
          </a:p>
          <a:p>
            <a:pPr lvl="1" indent="-457200">
              <a:buSzPct val="100000"/>
              <a:buFont typeface="+mj-lt"/>
              <a:buAutoNum type="arabicPeriod"/>
            </a:pPr>
            <a:r>
              <a:rPr lang="en-US" altLang="zh-TW" dirty="0"/>
              <a:t>Briefly describe how you do FIR initialization (tap parameter, length) </a:t>
            </a:r>
            <a:r>
              <a:rPr lang="en-US" altLang="zh-TW" b="1" dirty="0"/>
              <a:t>from FPGA side</a:t>
            </a:r>
            <a:r>
              <a:rPr lang="en-US" altLang="zh-TW" dirty="0"/>
              <a:t> (Test#2).</a:t>
            </a:r>
          </a:p>
          <a:p>
            <a:pPr lvl="1" indent="-457200">
              <a:buSzPct val="100000"/>
              <a:buFont typeface="+mj-lt"/>
              <a:buAutoNum type="arabicPeriod"/>
            </a:pPr>
            <a:endParaRPr lang="en-US" altLang="zh-TW" dirty="0"/>
          </a:p>
          <a:p>
            <a:pPr lvl="1" indent="-457200">
              <a:buSzPct val="100000"/>
              <a:buFont typeface="+mj-lt"/>
              <a:buAutoNum type="arabicPeriod"/>
            </a:pPr>
            <a:r>
              <a:rPr lang="en-US" altLang="zh-TW" dirty="0"/>
              <a:t>Briefly describe how you </a:t>
            </a:r>
            <a:r>
              <a:rPr lang="en-US" altLang="zh-TW" b="1" dirty="0"/>
              <a:t>feed in X data </a:t>
            </a:r>
            <a:r>
              <a:rPr lang="en-US" altLang="zh-TW" dirty="0"/>
              <a:t>from FPGA side.</a:t>
            </a:r>
          </a:p>
          <a:p>
            <a:pPr lvl="1" indent="-457200">
              <a:buSzPct val="100000"/>
              <a:buFont typeface="+mj-lt"/>
              <a:buAutoNum type="arabicPeriod"/>
            </a:pPr>
            <a:r>
              <a:rPr lang="en-US" altLang="zh-TW" dirty="0"/>
              <a:t>Briefly describe how you </a:t>
            </a:r>
            <a:r>
              <a:rPr lang="en-US" altLang="zh-TW" b="1" dirty="0"/>
              <a:t>get output Y data </a:t>
            </a:r>
            <a:r>
              <a:rPr lang="en-US" altLang="zh-TW" dirty="0"/>
              <a:t>in testbench, and </a:t>
            </a:r>
            <a:r>
              <a:rPr lang="en-US" altLang="zh-TW" b="1" dirty="0"/>
              <a:t>how to do comparison</a:t>
            </a:r>
            <a:r>
              <a:rPr lang="en-US" altLang="zh-TW" dirty="0"/>
              <a:t> with golden values.</a:t>
            </a:r>
          </a:p>
        </p:txBody>
      </p:sp>
    </p:spTree>
    <p:extLst>
      <p:ext uri="{BB962C8B-B14F-4D97-AF65-F5344CB8AC3E}">
        <p14:creationId xmlns:p14="http://schemas.microsoft.com/office/powerpoint/2010/main" val="3873557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"/>
          <p:cNvSpPr txBox="1"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What should be included in </a:t>
            </a:r>
            <a:r>
              <a:rPr lang="en-US" b="1" dirty="0"/>
              <a:t>report_StudentID.pdf</a:t>
            </a:r>
            <a:r>
              <a:rPr lang="en-US" altLang="zh-TW" b="1" dirty="0"/>
              <a:t> </a:t>
            </a:r>
            <a:r>
              <a:rPr lang="en-US" altLang="zh-TW" dirty="0"/>
              <a:t>(2/2)</a:t>
            </a:r>
            <a:endParaRPr dirty="0"/>
          </a:p>
        </p:txBody>
      </p:sp>
      <p:sp>
        <p:nvSpPr>
          <p:cNvPr id="5" name="Google Shape;337;p19">
            <a:extLst>
              <a:ext uri="{FF2B5EF4-FFF2-40B4-BE49-F238E27FC236}">
                <a16:creationId xmlns:a16="http://schemas.microsoft.com/office/drawing/2014/main" id="{DB8FC0E3-FF36-42C0-8749-20599AC24699}"/>
              </a:ext>
            </a:extLst>
          </p:cNvPr>
          <p:cNvSpPr txBox="1">
            <a:spLocks/>
          </p:cNvSpPr>
          <p:nvPr/>
        </p:nvSpPr>
        <p:spPr>
          <a:xfrm>
            <a:off x="469085" y="1481543"/>
            <a:ext cx="10515600" cy="4583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indent="-457200">
              <a:buSzPct val="100000"/>
              <a:buFont typeface="+mj-lt"/>
              <a:buAutoNum type="arabicPeriod" startAt="7"/>
            </a:pPr>
            <a:r>
              <a:rPr lang="en-US" altLang="zh-TW" b="1" dirty="0"/>
              <a:t>Screenshot</a:t>
            </a:r>
            <a:r>
              <a:rPr lang="en-US" altLang="zh-TW" dirty="0"/>
              <a:t> simulation results printed on screen, to show that your Test#1 &amp; Test#2 complete successfully</a:t>
            </a:r>
          </a:p>
          <a:p>
            <a:pPr lvl="1" indent="-457200">
              <a:buSzPct val="100000"/>
              <a:buFont typeface="+mj-lt"/>
              <a:buAutoNum type="arabicPeriod" startAt="7"/>
            </a:pPr>
            <a:endParaRPr lang="en-US" altLang="zh-TW" b="1" dirty="0"/>
          </a:p>
          <a:p>
            <a:pPr lvl="1" indent="-457200">
              <a:buSzPct val="100000"/>
              <a:buFont typeface="+mj-lt"/>
              <a:buAutoNum type="arabicPeriod" startAt="7"/>
            </a:pPr>
            <a:r>
              <a:rPr lang="en-US" altLang="zh-TW" b="1" dirty="0"/>
              <a:t>Screenshot</a:t>
            </a:r>
            <a:r>
              <a:rPr lang="en-US" altLang="zh-TW" dirty="0"/>
              <a:t> simulation waveform: </a:t>
            </a:r>
          </a:p>
          <a:p>
            <a:pPr marL="1143000" lvl="2" indent="-228600">
              <a:buSzPct val="100000"/>
            </a:pPr>
            <a:r>
              <a:rPr lang="en-US" altLang="zh-TW" dirty="0"/>
              <a:t>Configuration cycle </a:t>
            </a:r>
            <a:r>
              <a:rPr lang="en-US" altLang="zh-TW" sz="1500" dirty="0"/>
              <a:t>(when we program [‘h</a:t>
            </a:r>
            <a:r>
              <a:rPr lang="en-US" altLang="zh-TW" sz="1500" b="1" dirty="0"/>
              <a:t>3000_5000</a:t>
            </a:r>
            <a:r>
              <a:rPr lang="en-US" altLang="zh-TW" sz="1500" dirty="0"/>
              <a:t>] = </a:t>
            </a:r>
            <a:r>
              <a:rPr lang="en-US" altLang="zh-TW" sz="1500" b="1" dirty="0"/>
              <a:t>32’h01</a:t>
            </a:r>
            <a:r>
              <a:rPr lang="en-US" altLang="zh-TW" sz="1500" dirty="0"/>
              <a:t>, signal </a:t>
            </a:r>
            <a:r>
              <a:rPr lang="en-US" altLang="zh-TW" sz="1500" b="1" dirty="0" err="1"/>
              <a:t>user_prj_sel</a:t>
            </a:r>
            <a:r>
              <a:rPr lang="en-US" altLang="zh-TW" sz="1500" b="1" dirty="0"/>
              <a:t> </a:t>
            </a:r>
            <a:r>
              <a:rPr lang="en-US" altLang="zh-TW" sz="1500" dirty="0"/>
              <a:t>changes accordingly)</a:t>
            </a:r>
          </a:p>
          <a:p>
            <a:pPr marL="1143000" lvl="2" indent="-228600">
              <a:buSzPct val="100000"/>
            </a:pPr>
            <a:r>
              <a:rPr lang="en-US" altLang="zh-TW" dirty="0"/>
              <a:t>AXI-Lite transaction cycles </a:t>
            </a:r>
            <a:r>
              <a:rPr lang="en-US" altLang="zh-TW" sz="1500" dirty="0"/>
              <a:t>(feed in tap parameters, </a:t>
            </a:r>
            <a:r>
              <a:rPr lang="en-US" altLang="zh-TW" sz="1500" dirty="0" err="1"/>
              <a:t>data_length</a:t>
            </a:r>
            <a:r>
              <a:rPr lang="en-US" altLang="zh-TW" sz="1500" dirty="0"/>
              <a:t>)</a:t>
            </a:r>
          </a:p>
          <a:p>
            <a:pPr marL="1143000" lvl="2" indent="-228600">
              <a:buSzPct val="100000"/>
            </a:pPr>
            <a:r>
              <a:rPr lang="en-US" altLang="zh-TW" dirty="0"/>
              <a:t>Stream-in, Stream-out</a:t>
            </a:r>
          </a:p>
          <a:p>
            <a:pPr lvl="1" indent="-457200">
              <a:buSzPct val="100000"/>
              <a:buFont typeface="+mj-lt"/>
              <a:buAutoNum type="arabicPeriod" startAt="7"/>
            </a:pPr>
            <a:endParaRPr lang="en-US" altLang="zh-TW" dirty="0"/>
          </a:p>
          <a:p>
            <a:pPr lvl="1" indent="-457200">
              <a:buSzPct val="100000"/>
              <a:buFont typeface="+mj-lt"/>
              <a:buAutoNum type="arabicPeriod" startAt="7"/>
            </a:pPr>
            <a:r>
              <a:rPr lang="en-US" altLang="zh-TW" dirty="0"/>
              <a:t>(optional) Debug experience (bug found, and how to fix it)</a:t>
            </a:r>
          </a:p>
        </p:txBody>
      </p:sp>
    </p:spTree>
    <p:extLst>
      <p:ext uri="{BB962C8B-B14F-4D97-AF65-F5344CB8AC3E}">
        <p14:creationId xmlns:p14="http://schemas.microsoft.com/office/powerpoint/2010/main" val="2967488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"/>
          <p:cNvSpPr txBox="1"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What should be uploaded to </a:t>
            </a:r>
            <a:r>
              <a:rPr lang="en-US" dirty="0" err="1"/>
              <a:t>Github</a:t>
            </a:r>
            <a:endParaRPr dirty="0"/>
          </a:p>
        </p:txBody>
      </p:sp>
      <p:sp>
        <p:nvSpPr>
          <p:cNvPr id="337" name="Google Shape;337;p19"/>
          <p:cNvSpPr txBox="1">
            <a:spLocks noGrp="1"/>
          </p:cNvSpPr>
          <p:nvPr>
            <p:ph type="body" idx="1"/>
          </p:nvPr>
        </p:nvSpPr>
        <p:spPr>
          <a:xfrm>
            <a:off x="838200" y="148154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 err="1"/>
              <a:t>Design_sources</a:t>
            </a:r>
            <a:endParaRPr lang="en-US" dirty="0"/>
          </a:p>
          <a:p>
            <a:pPr marL="685800" lvl="1" indent="-228600">
              <a:buSzPct val="100000"/>
            </a:pPr>
            <a:r>
              <a:rPr lang="en-US" b="1" dirty="0"/>
              <a:t>All files </a:t>
            </a:r>
            <a:r>
              <a:rPr lang="en-US" dirty="0"/>
              <a:t>in </a:t>
            </a:r>
            <a:r>
              <a:rPr lang="en-US" altLang="zh-TW" dirty="0"/>
              <a:t>“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fsic_fpga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rtl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/user/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user_subsys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user_prj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/user_prj1/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rtl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dirty="0"/>
              <a:t>”</a:t>
            </a:r>
            <a:endParaRPr lang="en-US" sz="1500"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zh-TW" dirty="0"/>
          </a:p>
          <a:p>
            <a:pPr marL="514350" indent="-514350">
              <a:spcBef>
                <a:spcPts val="500"/>
              </a:spcBef>
              <a:buSzPct val="100000"/>
              <a:buFont typeface="+mj-lt"/>
              <a:buAutoNum type="arabicPeriod"/>
            </a:pPr>
            <a:r>
              <a:rPr lang="en-US" dirty="0"/>
              <a:t>Testbench</a:t>
            </a:r>
          </a:p>
          <a:p>
            <a:pPr marL="685800" lvl="1" indent="-228600">
              <a:buSzPct val="100000"/>
            </a:pPr>
            <a:r>
              <a:rPr lang="en-US" altLang="zh-TW" dirty="0" err="1"/>
              <a:t>filelist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-US" altLang="zh-TW" sz="1500" dirty="0"/>
              <a:t>(located at /</a:t>
            </a:r>
            <a:r>
              <a:rPr lang="en-US" altLang="zh-TW" sz="1500" dirty="0" err="1"/>
              <a:t>fsic_fpga</a:t>
            </a:r>
            <a:r>
              <a:rPr lang="en-US" altLang="zh-TW" sz="1500" dirty="0"/>
              <a:t>/</a:t>
            </a:r>
            <a:r>
              <a:rPr lang="en-US" altLang="zh-TW" sz="1500" dirty="0" err="1"/>
              <a:t>rtl</a:t>
            </a:r>
            <a:r>
              <a:rPr lang="en-US" altLang="zh-TW" sz="1500" dirty="0"/>
              <a:t>/user/testbench/</a:t>
            </a:r>
            <a:r>
              <a:rPr lang="en-US" altLang="zh-TW" sz="1500" dirty="0" err="1"/>
              <a:t>tc</a:t>
            </a:r>
            <a:r>
              <a:rPr lang="en-US" altLang="zh-TW" sz="1500" dirty="0"/>
              <a:t>/</a:t>
            </a:r>
            <a:r>
              <a:rPr lang="en-US" altLang="zh-TW" sz="1500" dirty="0" err="1"/>
              <a:t>filelist</a:t>
            </a:r>
            <a:r>
              <a:rPr lang="en-US" altLang="zh-TW" sz="1500" dirty="0"/>
              <a:t>)</a:t>
            </a:r>
          </a:p>
          <a:p>
            <a:pPr marL="685800" lvl="1" indent="-228600">
              <a:buSzPct val="100000"/>
            </a:pPr>
            <a:r>
              <a:rPr lang="en-US" dirty="0" err="1"/>
              <a:t>tb_fsic.v</a:t>
            </a:r>
            <a:r>
              <a:rPr lang="zh-TW" altLang="en-US" dirty="0"/>
              <a:t>  </a:t>
            </a:r>
            <a:r>
              <a:rPr lang="en-US" altLang="zh-TW" sz="1500" dirty="0"/>
              <a:t>(located at /</a:t>
            </a:r>
            <a:r>
              <a:rPr lang="en-US" altLang="zh-TW" sz="1500" dirty="0" err="1"/>
              <a:t>fsic_fpga</a:t>
            </a:r>
            <a:r>
              <a:rPr lang="en-US" altLang="zh-TW" sz="1500" dirty="0"/>
              <a:t>/</a:t>
            </a:r>
            <a:r>
              <a:rPr lang="en-US" altLang="zh-TW" sz="1500" dirty="0" err="1"/>
              <a:t>rtl</a:t>
            </a:r>
            <a:r>
              <a:rPr lang="en-US" altLang="zh-TW" sz="1500" dirty="0"/>
              <a:t>/user/testbench/</a:t>
            </a:r>
            <a:r>
              <a:rPr lang="en-US" altLang="zh-TW" sz="1500" dirty="0" err="1"/>
              <a:t>tb_fsic.v</a:t>
            </a:r>
            <a:r>
              <a:rPr lang="en-US" altLang="zh-TW" sz="1500" dirty="0"/>
              <a:t>)</a:t>
            </a:r>
          </a:p>
          <a:p>
            <a:pPr marL="685800" lvl="1" indent="-228600">
              <a:buSzPct val="100000"/>
            </a:pPr>
            <a:r>
              <a:rPr lang="en-US" dirty="0"/>
              <a:t>xsim.log (after integrating your FIR) </a:t>
            </a:r>
            <a:r>
              <a:rPr lang="en-US" altLang="zh-TW" sz="1500" dirty="0"/>
              <a:t>(located at /</a:t>
            </a:r>
            <a:r>
              <a:rPr lang="en-US" altLang="zh-TW" sz="1500" dirty="0" err="1"/>
              <a:t>fsic_fpga</a:t>
            </a:r>
            <a:r>
              <a:rPr lang="en-US" altLang="zh-TW" sz="1500" dirty="0"/>
              <a:t>/</a:t>
            </a:r>
            <a:r>
              <a:rPr lang="en-US" altLang="zh-TW" sz="1500" dirty="0" err="1"/>
              <a:t>rtl</a:t>
            </a:r>
            <a:r>
              <a:rPr lang="en-US" altLang="zh-TW" sz="1500" dirty="0"/>
              <a:t>/user/testbench/</a:t>
            </a:r>
            <a:r>
              <a:rPr lang="en-US" altLang="zh-TW" sz="1500" dirty="0" err="1"/>
              <a:t>tc</a:t>
            </a:r>
            <a:r>
              <a:rPr lang="en-US" altLang="zh-TW" sz="1500" dirty="0"/>
              <a:t>/xsim.log)</a:t>
            </a:r>
          </a:p>
          <a:p>
            <a:pPr marL="685800" lvl="1" indent="-228600">
              <a:buSzPct val="10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41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>
            <a:spLocks noGrp="1"/>
          </p:cNvSpPr>
          <p:nvPr>
            <p:ph type="title"/>
          </p:nvPr>
        </p:nvSpPr>
        <p:spPr>
          <a:xfrm>
            <a:off x="838200" y="25517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Supplement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How to generate .</a:t>
            </a:r>
            <a:r>
              <a:rPr lang="en-US" dirty="0" err="1"/>
              <a:t>vcd</a:t>
            </a:r>
            <a:r>
              <a:rPr lang="en-US" dirty="0"/>
              <a:t> wave file for debugging?</a:t>
            </a:r>
            <a:endParaRPr dirty="0"/>
          </a:p>
        </p:txBody>
      </p:sp>
      <p:sp>
        <p:nvSpPr>
          <p:cNvPr id="348" name="Google Shape;348;p21"/>
          <p:cNvSpPr txBox="1">
            <a:spLocks noGrp="1"/>
          </p:cNvSpPr>
          <p:nvPr>
            <p:ph type="body" idx="1"/>
          </p:nvPr>
        </p:nvSpPr>
        <p:spPr>
          <a:xfrm>
            <a:off x="838200" y="1481543"/>
            <a:ext cx="10515600" cy="121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you’d like to use </a:t>
            </a:r>
            <a:r>
              <a:rPr lang="en-US" dirty="0" err="1"/>
              <a:t>GTKWave</a:t>
            </a:r>
            <a:r>
              <a:rPr lang="en-US" dirty="0"/>
              <a:t> to see waveform, you can follow the following steps: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arabicPeriod"/>
            </a:pPr>
            <a:endParaRPr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AEC898A-58D7-44BD-AFF5-905B1A47F0C0}"/>
              </a:ext>
            </a:extLst>
          </p:cNvPr>
          <p:cNvSpPr txBox="1"/>
          <p:nvPr/>
        </p:nvSpPr>
        <p:spPr>
          <a:xfrm>
            <a:off x="1159933" y="2747752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500" dirty="0"/>
              <a:t>Add these codes into </a:t>
            </a:r>
            <a:r>
              <a:rPr lang="en-US" altLang="zh-TW" sz="2500" dirty="0" err="1"/>
              <a:t>tb_fsic.v</a:t>
            </a:r>
            <a:r>
              <a:rPr lang="en-US" altLang="zh-TW" sz="2500" dirty="0"/>
              <a:t>: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2500" dirty="0"/>
          </a:p>
          <a:p>
            <a:pPr marL="342900" indent="-342900">
              <a:buFont typeface="+mj-lt"/>
              <a:buAutoNum type="arabicPeriod"/>
            </a:pPr>
            <a:endParaRPr lang="en-US" altLang="zh-TW" sz="2500" dirty="0"/>
          </a:p>
          <a:p>
            <a:pPr marL="342900" indent="-342900">
              <a:buFont typeface="+mj-lt"/>
              <a:buAutoNum type="arabicPeriod"/>
            </a:pPr>
            <a:endParaRPr lang="en-US" altLang="zh-TW" sz="2500" dirty="0"/>
          </a:p>
          <a:p>
            <a:pPr marL="342900" indent="-342900">
              <a:buFont typeface="+mj-lt"/>
              <a:buAutoNum type="arabicPeriod"/>
            </a:pPr>
            <a:endParaRPr lang="en-US" altLang="zh-TW" sz="25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500" dirty="0"/>
              <a:t>After simulation, it will generate a waveform file named “</a:t>
            </a:r>
            <a:r>
              <a:rPr lang="en-US" altLang="zh-TW" sz="2500" dirty="0" err="1"/>
              <a:t>FSIC_FIR.vcd</a:t>
            </a:r>
            <a:r>
              <a:rPr lang="en-US" altLang="zh-TW" sz="2500" dirty="0"/>
              <a:t>”, which can be read by </a:t>
            </a:r>
            <a:r>
              <a:rPr lang="en-US" altLang="zh-TW" sz="2500" dirty="0" err="1"/>
              <a:t>GTKWave</a:t>
            </a:r>
            <a:r>
              <a:rPr lang="en-US" altLang="zh-TW" sz="2500"/>
              <a:t>.</a:t>
            </a:r>
            <a:endParaRPr lang="en-US" altLang="zh-TW" sz="2500" dirty="0"/>
          </a:p>
          <a:p>
            <a:pPr marL="342900" indent="-342900">
              <a:buFont typeface="+mj-lt"/>
              <a:buAutoNum type="arabicPeriod"/>
            </a:pPr>
            <a:endParaRPr lang="en-US" altLang="zh-TW" sz="25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BA8A5E5-BD56-4069-985C-C06CD48CD254}"/>
              </a:ext>
            </a:extLst>
          </p:cNvPr>
          <p:cNvSpPr txBox="1"/>
          <p:nvPr/>
        </p:nvSpPr>
        <p:spPr>
          <a:xfrm>
            <a:off x="6096000" y="2807106"/>
            <a:ext cx="3292553" cy="120032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initial begin</a:t>
            </a:r>
          </a:p>
          <a:p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    $</a:t>
            </a:r>
            <a:r>
              <a:rPr lang="en-US" altLang="zh-TW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dumpfile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altLang="zh-TW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FSIC_FIR.vcd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");</a:t>
            </a:r>
          </a:p>
          <a:p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    $</a:t>
            </a:r>
            <a:r>
              <a:rPr lang="en-US" altLang="zh-TW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dumpvars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(0, </a:t>
            </a:r>
            <a:r>
              <a:rPr lang="en-US" altLang="zh-TW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tb_fsic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99882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Review: </a:t>
            </a:r>
            <a:r>
              <a:rPr lang="en-US" u="sng" dirty="0" err="1">
                <a:solidFill>
                  <a:schemeClr val="hlink"/>
                </a:solidFill>
                <a:hlinkClick r:id="rId3"/>
              </a:rPr>
              <a:t>tb_fsic.v</a:t>
            </a:r>
            <a:endParaRPr dirty="0"/>
          </a:p>
        </p:txBody>
      </p:sp>
      <p:sp>
        <p:nvSpPr>
          <p:cNvPr id="348" name="Google Shape;348;p21"/>
          <p:cNvSpPr txBox="1">
            <a:spLocks noGrp="1"/>
          </p:cNvSpPr>
          <p:nvPr>
            <p:ph type="body" idx="1"/>
          </p:nvPr>
        </p:nvSpPr>
        <p:spPr>
          <a:xfrm>
            <a:off x="838200" y="174327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Address mapping table: SOC -&gt; FPGA, FPGA -&gt; SOC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Explain macro definition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USE_EDGEDETECT_IP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USER_PROJECT_SIDEBAND_SUPPORT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`USE_POWER_PINS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Clocking scheme: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 err="1"/>
              <a:t>Ioclk_source</a:t>
            </a:r>
            <a:r>
              <a:rPr lang="en-US" dirty="0"/>
              <a:t> -&gt; </a:t>
            </a:r>
            <a:r>
              <a:rPr lang="en-US" dirty="0" err="1"/>
              <a:t>soc_coreclk</a:t>
            </a:r>
            <a:r>
              <a:rPr lang="en-US" dirty="0"/>
              <a:t>, </a:t>
            </a:r>
            <a:r>
              <a:rPr lang="en-US" dirty="0" err="1"/>
              <a:t>fpga_coreclk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Interface FSIC + FPGA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FPGA Internal block Diagram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Test Items</a:t>
            </a:r>
            <a:endParaRPr dirty="0"/>
          </a:p>
        </p:txBody>
      </p:sp>
      <p:sp>
        <p:nvSpPr>
          <p:cNvPr id="349" name="Google Shape;349;p21"/>
          <p:cNvSpPr txBox="1"/>
          <p:nvPr/>
        </p:nvSpPr>
        <p:spPr>
          <a:xfrm>
            <a:off x="946869" y="6346851"/>
            <a:ext cx="10515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https://github.com/bol-edu/caravel-soc_fpga-lab/blob/main/fsic-sim/fsic_fpga/rtl/user/testbench/tb_fsic.v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"/>
          <p:cNvSpPr txBox="1"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What is this for?</a:t>
            </a:r>
            <a:endParaRPr dirty="0"/>
          </a:p>
        </p:txBody>
      </p:sp>
      <p:sp>
        <p:nvSpPr>
          <p:cNvPr id="355" name="Google Shape;355;p22"/>
          <p:cNvSpPr txBox="1"/>
          <p:nvPr/>
        </p:nvSpPr>
        <p:spPr>
          <a:xfrm>
            <a:off x="2336359" y="3335829"/>
            <a:ext cx="7635240" cy="147732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fpga_cfg_write             // confguration write from fpga side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input [pADDR_WIDTH-1:0] awaddr;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input [pDATA_WIDTH-1:0] wdata;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input [3:0] wstrb;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//   input [7:0] valid_delay;   - removed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838200" y="155980"/>
            <a:ext cx="10515600" cy="5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Location in Caravel SOC  - in User Project Wrapper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2797" y="894859"/>
            <a:ext cx="6272646" cy="524854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"/>
          <p:cNvSpPr/>
          <p:nvPr/>
        </p:nvSpPr>
        <p:spPr>
          <a:xfrm>
            <a:off x="5541428" y="894859"/>
            <a:ext cx="261257" cy="884955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4407761" y="3998031"/>
            <a:ext cx="2535442" cy="1577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"/>
          <p:cNvSpPr txBox="1"/>
          <p:nvPr/>
        </p:nvSpPr>
        <p:spPr>
          <a:xfrm rot="-5400000">
            <a:off x="4164498" y="4394379"/>
            <a:ext cx="15405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wishbond</a:t>
            </a:r>
            <a:endParaRPr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"/>
          <p:cNvSpPr txBox="1"/>
          <p:nvPr/>
        </p:nvSpPr>
        <p:spPr>
          <a:xfrm>
            <a:off x="5119447" y="3404447"/>
            <a:ext cx="11827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mprj</a:t>
            </a:r>
            <a:endParaRPr sz="2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12C0AD4-9A18-4132-9C9C-39BFE437608B}"/>
              </a:ext>
            </a:extLst>
          </p:cNvPr>
          <p:cNvSpPr txBox="1"/>
          <p:nvPr/>
        </p:nvSpPr>
        <p:spPr>
          <a:xfrm>
            <a:off x="6688052" y="3562773"/>
            <a:ext cx="514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6EBF"/>
              </a:buClr>
              <a:buFont typeface="Wingdings" panose="05000000000000000000" pitchFamily="2" charset="2"/>
              <a:buChar char="u"/>
            </a:pPr>
            <a:r>
              <a:rPr lang="en-US" altLang="zh-TW" sz="1800" dirty="0">
                <a:solidFill>
                  <a:srgbClr val="006EBF"/>
                </a:solidFill>
              </a:rPr>
              <a:t>Put </a:t>
            </a:r>
            <a:r>
              <a:rPr lang="en-US" altLang="zh-TW" sz="1800" b="1" u="sng" dirty="0">
                <a:solidFill>
                  <a:srgbClr val="006EBF"/>
                </a:solidFill>
              </a:rPr>
              <a:t>FSIC</a:t>
            </a:r>
            <a:r>
              <a:rPr lang="en-US" altLang="zh-TW" sz="1800" dirty="0">
                <a:solidFill>
                  <a:srgbClr val="006EBF"/>
                </a:solidFill>
              </a:rPr>
              <a:t> into Caravel SoC </a:t>
            </a:r>
            <a:r>
              <a:rPr lang="en-US" altLang="zh-TW" sz="1800" b="1" u="sng" dirty="0">
                <a:solidFill>
                  <a:srgbClr val="006EBF"/>
                </a:solidFill>
              </a:rPr>
              <a:t>user project area</a:t>
            </a:r>
            <a:endParaRPr lang="zh-TW" altLang="en-US" sz="1800" b="1" u="sng" dirty="0">
              <a:solidFill>
                <a:srgbClr val="006EBF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774DA4-C07F-43F4-87DD-E4796CE53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8960" y="895134"/>
            <a:ext cx="3262356" cy="1874524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F609E0B-B723-4F12-B431-BFA4D3262FC8}"/>
              </a:ext>
            </a:extLst>
          </p:cNvPr>
          <p:cNvCxnSpPr>
            <a:cxnSpLocks/>
          </p:cNvCxnSpPr>
          <p:nvPr/>
        </p:nvCxnSpPr>
        <p:spPr>
          <a:xfrm flipH="1" flipV="1">
            <a:off x="10546080" y="2370342"/>
            <a:ext cx="297180" cy="28141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1C4E180-D919-473B-A22D-8984303BCEF9}"/>
              </a:ext>
            </a:extLst>
          </p:cNvPr>
          <p:cNvSpPr/>
          <p:nvPr/>
        </p:nvSpPr>
        <p:spPr>
          <a:xfrm>
            <a:off x="10835640" y="2636520"/>
            <a:ext cx="640080" cy="3261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006EBF"/>
                </a:solidFill>
              </a:rPr>
              <a:t>FSIC</a:t>
            </a:r>
            <a:endParaRPr lang="zh-TW" altLang="en-US" b="1" dirty="0">
              <a:solidFill>
                <a:srgbClr val="006EB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Modules in FSIC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14425" y="2068247"/>
            <a:ext cx="9963150" cy="351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4"/>
          <p:cNvCxnSpPr/>
          <p:nvPr/>
        </p:nvCxnSpPr>
        <p:spPr>
          <a:xfrm>
            <a:off x="10964636" y="4718957"/>
            <a:ext cx="85725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89" name="Google Shape;189;p4"/>
          <p:cNvSpPr txBox="1"/>
          <p:nvPr/>
        </p:nvSpPr>
        <p:spPr>
          <a:xfrm>
            <a:off x="11077575" y="4327071"/>
            <a:ext cx="9974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mprj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0" y="2261858"/>
            <a:ext cx="1397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Caravel/SOC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(WB)</a:t>
            </a:r>
            <a:endParaRPr sz="1600" b="0" i="0" u="none" strike="noStrike" cap="none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5032512" y="1040703"/>
            <a:ext cx="390607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you put your Application Accelerator</a:t>
            </a:r>
            <a:endParaRPr sz="24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4"/>
          <p:cNvCxnSpPr/>
          <p:nvPr/>
        </p:nvCxnSpPr>
        <p:spPr>
          <a:xfrm flipH="1">
            <a:off x="5794512" y="1897041"/>
            <a:ext cx="864705" cy="657204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685F346B-FD64-47D4-99FA-85A581824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719" y="143280"/>
            <a:ext cx="3516267" cy="35942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51;p9">
            <a:extLst>
              <a:ext uri="{FF2B5EF4-FFF2-40B4-BE49-F238E27FC236}">
                <a16:creationId xmlns:a16="http://schemas.microsoft.com/office/drawing/2014/main" id="{80E622B8-5F1A-4C80-8114-778E9EE164F7}"/>
              </a:ext>
            </a:extLst>
          </p:cNvPr>
          <p:cNvSpPr/>
          <p:nvPr/>
        </p:nvSpPr>
        <p:spPr>
          <a:xfrm>
            <a:off x="6739600" y="2920937"/>
            <a:ext cx="5399059" cy="2634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304798" y="1378498"/>
            <a:ext cx="6273800" cy="47244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 txBox="1">
            <a:spLocks noGrp="1"/>
          </p:cNvSpPr>
          <p:nvPr>
            <p:ph type="title"/>
          </p:nvPr>
        </p:nvSpPr>
        <p:spPr>
          <a:xfrm>
            <a:off x="304798" y="-1695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in </a:t>
            </a:r>
            <a:r>
              <a:rPr lang="en-US" dirty="0" err="1"/>
              <a:t>User_Subsys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224" name="Google Shape;224;p8"/>
          <p:cNvSpPr txBox="1"/>
          <p:nvPr/>
        </p:nvSpPr>
        <p:spPr>
          <a:xfrm>
            <a:off x="4189082" y="2493462"/>
            <a:ext cx="1823720" cy="523220"/>
          </a:xfrm>
          <a:prstGeom prst="rect">
            <a:avLst/>
          </a:prstGeom>
          <a:solidFill>
            <a:srgbClr val="FEE599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axil_slav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 txBox="1"/>
          <p:nvPr/>
        </p:nvSpPr>
        <p:spPr>
          <a:xfrm>
            <a:off x="575733" y="1464282"/>
            <a:ext cx="25061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user_subsys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/>
          <p:cNvSpPr txBox="1"/>
          <p:nvPr/>
        </p:nvSpPr>
        <p:spPr>
          <a:xfrm>
            <a:off x="4189082" y="3024474"/>
            <a:ext cx="1823720" cy="523220"/>
          </a:xfrm>
          <a:prstGeom prst="rect">
            <a:avLst/>
          </a:prstGeom>
          <a:solidFill>
            <a:srgbClr val="FEE599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axis_mstr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4189082" y="3532109"/>
            <a:ext cx="1823720" cy="523220"/>
          </a:xfrm>
          <a:prstGeom prst="rect">
            <a:avLst/>
          </a:prstGeom>
          <a:solidFill>
            <a:srgbClr val="FEE599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axis_slav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4189082" y="4056022"/>
            <a:ext cx="1823720" cy="523220"/>
          </a:xfrm>
          <a:prstGeom prst="rect">
            <a:avLst/>
          </a:prstGeom>
          <a:solidFill>
            <a:srgbClr val="FEE599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irq_mux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"/>
          <p:cNvSpPr txBox="1"/>
          <p:nvPr/>
        </p:nvSpPr>
        <p:spPr>
          <a:xfrm>
            <a:off x="4189082" y="4555719"/>
            <a:ext cx="1823720" cy="523220"/>
          </a:xfrm>
          <a:prstGeom prst="rect">
            <a:avLst/>
          </a:prstGeom>
          <a:solidFill>
            <a:srgbClr val="FEE599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a_mux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 txBox="1"/>
          <p:nvPr/>
        </p:nvSpPr>
        <p:spPr>
          <a:xfrm>
            <a:off x="443649" y="2387609"/>
            <a:ext cx="3318934" cy="1231106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user_prj0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user_prj0.v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concat_EdgeDetect_Top_fsic.v</a:t>
            </a:r>
            <a:endParaRPr sz="16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spram.v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428408" y="3740698"/>
            <a:ext cx="1994747" cy="646331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user_prj1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 txBox="1"/>
          <p:nvPr/>
        </p:nvSpPr>
        <p:spPr>
          <a:xfrm>
            <a:off x="431796" y="4394150"/>
            <a:ext cx="1994747" cy="646331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user_prj2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"/>
          <p:cNvSpPr txBox="1"/>
          <p:nvPr/>
        </p:nvSpPr>
        <p:spPr>
          <a:xfrm>
            <a:off x="431795" y="5040481"/>
            <a:ext cx="1994747" cy="646331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user_prj3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6713857" y="2900803"/>
            <a:ext cx="5482524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user_subsys.v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axil_slav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axil_slav.v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axis_mstr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axis_mstr.v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axis_slav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axis_slav.v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irq_mux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irq_mux.v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la_mux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la_mux.v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4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4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user_prj</a:t>
            </a: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/user_prj0/</a:t>
            </a:r>
            <a:r>
              <a:rPr lang="en-US" sz="14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/user_prj0.v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4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4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user_prj</a:t>
            </a: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/user_prj0/</a:t>
            </a:r>
            <a:r>
              <a:rPr lang="en-US" sz="14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4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concat_EdgeDetect_Top_fsic.v</a:t>
            </a:r>
            <a:endParaRPr sz="14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4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4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user_prj</a:t>
            </a: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/user_prj0/</a:t>
            </a:r>
            <a:r>
              <a:rPr lang="en-US" sz="14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4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spram.v</a:t>
            </a:r>
            <a:endParaRPr sz="14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user_prj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/user_prj1/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/user_prj1.v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user_prj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/user_prj2/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/user_prj2.v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user_prj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/user_prj3/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/user_prj3.v</a:t>
            </a:r>
            <a:endParaRPr dirty="0"/>
          </a:p>
        </p:txBody>
      </p:sp>
      <p:sp>
        <p:nvSpPr>
          <p:cNvPr id="236" name="Google Shape;236;p8"/>
          <p:cNvSpPr txBox="1"/>
          <p:nvPr/>
        </p:nvSpPr>
        <p:spPr>
          <a:xfrm>
            <a:off x="6742916" y="5598593"/>
            <a:ext cx="503913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Currently, we only have user_prj0 ( </a:t>
            </a:r>
            <a:r>
              <a:rPr lang="en-US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EdgeDetect</a:t>
            </a:r>
            <a:r>
              <a:rPr 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IP generated from Catapult HLS)</a:t>
            </a:r>
            <a:endParaRPr dirty="0"/>
          </a:p>
        </p:txBody>
      </p:sp>
      <p:sp>
        <p:nvSpPr>
          <p:cNvPr id="237" name="Google Shape;237;p8"/>
          <p:cNvSpPr txBox="1"/>
          <p:nvPr/>
        </p:nvSpPr>
        <p:spPr>
          <a:xfrm>
            <a:off x="4393427" y="2089184"/>
            <a:ext cx="32204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Mux out the selected user_proj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8"/>
          <p:cNvCxnSpPr/>
          <p:nvPr/>
        </p:nvCxnSpPr>
        <p:spPr>
          <a:xfrm>
            <a:off x="4368109" y="990428"/>
            <a:ext cx="0" cy="4109647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8" name="Google Shape;238;p8"/>
          <p:cNvSpPr txBox="1"/>
          <p:nvPr/>
        </p:nvSpPr>
        <p:spPr>
          <a:xfrm>
            <a:off x="2001440" y="786299"/>
            <a:ext cx="4783974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[4: 0] </a:t>
            </a:r>
            <a:r>
              <a:rPr lang="en-US" sz="1800" b="1" dirty="0" err="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user_prj_sel</a:t>
            </a: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(defined in </a:t>
            </a:r>
            <a:r>
              <a:rPr lang="en-US" sz="1500" dirty="0" err="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config_ctrl</a:t>
            </a:r>
            <a:r>
              <a:rPr lang="en-US" sz="1500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module, </a:t>
            </a:r>
            <a:r>
              <a:rPr lang="en-US" sz="1500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32‘h3000_5000</a:t>
            </a:r>
            <a:r>
              <a:rPr lang="en-US" altLang="zh-TW" sz="1500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500" dirty="0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52;p9">
            <a:extLst>
              <a:ext uri="{FF2B5EF4-FFF2-40B4-BE49-F238E27FC236}">
                <a16:creationId xmlns:a16="http://schemas.microsoft.com/office/drawing/2014/main" id="{03B6BA8D-DB04-4219-82F2-53C1F6867610}"/>
              </a:ext>
            </a:extLst>
          </p:cNvPr>
          <p:cNvSpPr txBox="1"/>
          <p:nvPr/>
        </p:nvSpPr>
        <p:spPr>
          <a:xfrm>
            <a:off x="10703265" y="2920937"/>
            <a:ext cx="141754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endParaRPr sz="16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D34DC1A-3056-4B7D-940D-0B753056F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9478" y="31042"/>
            <a:ext cx="4417166" cy="28465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Google Shape;248;p9">
            <a:extLst>
              <a:ext uri="{FF2B5EF4-FFF2-40B4-BE49-F238E27FC236}">
                <a16:creationId xmlns:a16="http://schemas.microsoft.com/office/drawing/2014/main" id="{EBB5AAB5-7A2F-4CC8-83A2-186C8B1EA617}"/>
              </a:ext>
            </a:extLst>
          </p:cNvPr>
          <p:cNvSpPr txBox="1"/>
          <p:nvPr/>
        </p:nvSpPr>
        <p:spPr>
          <a:xfrm>
            <a:off x="6656134" y="2576859"/>
            <a:ext cx="141754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 “</a:t>
            </a:r>
            <a:r>
              <a:rPr lang="en-US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filelist</a:t>
            </a:r>
            <a:r>
              <a:rPr 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”:</a:t>
            </a:r>
            <a:endParaRPr sz="1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82" y="1274583"/>
            <a:ext cx="8052356" cy="455108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" name="Google Shape;251;p9">
            <a:extLst>
              <a:ext uri="{FF2B5EF4-FFF2-40B4-BE49-F238E27FC236}">
                <a16:creationId xmlns:a16="http://schemas.microsoft.com/office/drawing/2014/main" id="{BDC824FE-3707-4697-85BC-D33603CD5785}"/>
              </a:ext>
            </a:extLst>
          </p:cNvPr>
          <p:cNvSpPr/>
          <p:nvPr/>
        </p:nvSpPr>
        <p:spPr>
          <a:xfrm>
            <a:off x="8138568" y="1411632"/>
            <a:ext cx="4010476" cy="291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51;p9">
            <a:extLst>
              <a:ext uri="{FF2B5EF4-FFF2-40B4-BE49-F238E27FC236}">
                <a16:creationId xmlns:a16="http://schemas.microsoft.com/office/drawing/2014/main" id="{A3C53D58-298C-4A14-9109-ADED679A5E2B}"/>
              </a:ext>
            </a:extLst>
          </p:cNvPr>
          <p:cNvSpPr/>
          <p:nvPr/>
        </p:nvSpPr>
        <p:spPr>
          <a:xfrm>
            <a:off x="8153136" y="4326096"/>
            <a:ext cx="4010476" cy="1942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9"/>
          <p:cNvSpPr txBox="1"/>
          <p:nvPr/>
        </p:nvSpPr>
        <p:spPr>
          <a:xfrm>
            <a:off x="8153135" y="1392948"/>
            <a:ext cx="4301066" cy="493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fpga.v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fsic_clock.v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fsic.v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../../axilite_axis/rtl/axi_ctrl_logic.sv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../../axilite_axis/rtl/axil_axis.sv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../../axilite_axis/rtl/axilite_master.sv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../../axilite_axis/rtl/axilite_slave.sv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../../axilite_axis/rtl/axis_master.sv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../../axilite_axis/rtl/axis_slave.sv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../../axis_switch/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sw_caravel.v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../../config_ctrl/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config_ctrl.v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fsic_clkrst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fsic_clkrst.v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io_serdes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fsic_coreclk_phase_cnt.v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io_serdes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fsic_io_serdes_rx.v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io_serdes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io_serdes.v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logic_analyzer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LogicAnalyzer.v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logic_analyzer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Sram.v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mprj_io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fsic_mprj_io.v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user_subsys.v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axil_slav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axil_slav.v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axis_mstr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axis_mstr.v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axis_slav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axis_slav.v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irq_mux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irq_mux.v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la_mux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la_mux.v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user_prj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/user_prj0/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/user_prj0.v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user_prj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/user_prj0/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concat_EdgeDetect_Top_fsic.v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user_prj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/user_prj0/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spram.v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user_prj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/user_prj1/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/user_prj1.v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user_prj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/user_prj2/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/user_prj2.v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../../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user_prj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/user_prj3/</a:t>
            </a:r>
            <a:r>
              <a:rPr lang="en-US" sz="10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rtl</a:t>
            </a: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/user_prj3.v</a:t>
            </a:r>
            <a:endParaRPr dirty="0"/>
          </a:p>
        </p:txBody>
      </p:sp>
      <p:sp>
        <p:nvSpPr>
          <p:cNvPr id="21" name="Google Shape;252;p9">
            <a:extLst>
              <a:ext uri="{FF2B5EF4-FFF2-40B4-BE49-F238E27FC236}">
                <a16:creationId xmlns:a16="http://schemas.microsoft.com/office/drawing/2014/main" id="{AC69109E-43A3-4EBD-A897-51275A5C4530}"/>
              </a:ext>
            </a:extLst>
          </p:cNvPr>
          <p:cNvSpPr txBox="1"/>
          <p:nvPr/>
        </p:nvSpPr>
        <p:spPr>
          <a:xfrm>
            <a:off x="10731499" y="4326095"/>
            <a:ext cx="141754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user_subsys</a:t>
            </a:r>
            <a:endParaRPr sz="16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52;p9">
            <a:extLst>
              <a:ext uri="{FF2B5EF4-FFF2-40B4-BE49-F238E27FC236}">
                <a16:creationId xmlns:a16="http://schemas.microsoft.com/office/drawing/2014/main" id="{650DCABD-553B-4320-9B95-7F8C24674D31}"/>
              </a:ext>
            </a:extLst>
          </p:cNvPr>
          <p:cNvSpPr txBox="1"/>
          <p:nvPr/>
        </p:nvSpPr>
        <p:spPr>
          <a:xfrm>
            <a:off x="10708948" y="1425745"/>
            <a:ext cx="141754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fsic</a:t>
            </a:r>
            <a:endParaRPr sz="1600" b="1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48;p9">
            <a:extLst>
              <a:ext uri="{FF2B5EF4-FFF2-40B4-BE49-F238E27FC236}">
                <a16:creationId xmlns:a16="http://schemas.microsoft.com/office/drawing/2014/main" id="{26E07C62-61D3-4B1E-9331-F8BFCFF9AB13}"/>
              </a:ext>
            </a:extLst>
          </p:cNvPr>
          <p:cNvSpPr txBox="1"/>
          <p:nvPr/>
        </p:nvSpPr>
        <p:spPr>
          <a:xfrm>
            <a:off x="8013496" y="1170146"/>
            <a:ext cx="141754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 “</a:t>
            </a:r>
            <a:r>
              <a:rPr lang="en-US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filelist</a:t>
            </a:r>
            <a:r>
              <a:rPr 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”:</a:t>
            </a:r>
            <a:endParaRPr sz="1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DDCCCFF7-8E53-4DFB-BABC-BF944BC2A8C6}"/>
              </a:ext>
            </a:extLst>
          </p:cNvPr>
          <p:cNvSpPr/>
          <p:nvPr/>
        </p:nvSpPr>
        <p:spPr>
          <a:xfrm>
            <a:off x="4987698" y="37286"/>
            <a:ext cx="7106460" cy="1157119"/>
          </a:xfrm>
          <a:prstGeom prst="roundRect">
            <a:avLst>
              <a:gd name="adj" fmla="val 756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Google Shape;244;p9"/>
          <p:cNvSpPr txBox="1">
            <a:spLocks noGrp="1"/>
          </p:cNvSpPr>
          <p:nvPr>
            <p:ph type="title"/>
          </p:nvPr>
        </p:nvSpPr>
        <p:spPr>
          <a:xfrm>
            <a:off x="838200" y="155981"/>
            <a:ext cx="2218269" cy="66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Testbench</a:t>
            </a:r>
            <a:endParaRPr dirty="0"/>
          </a:p>
        </p:txBody>
      </p:sp>
      <p:sp>
        <p:nvSpPr>
          <p:cNvPr id="246" name="Google Shape;246;p9"/>
          <p:cNvSpPr txBox="1"/>
          <p:nvPr/>
        </p:nvSpPr>
        <p:spPr>
          <a:xfrm>
            <a:off x="1282699" y="5930101"/>
            <a:ext cx="9448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HackMD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https://hackmd.io/@TonyHo/rk6Siw0k6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https://github.com/TonyHo722/fsic_tony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9"/>
          <p:cNvSpPr txBox="1"/>
          <p:nvPr/>
        </p:nvSpPr>
        <p:spPr>
          <a:xfrm>
            <a:off x="5147024" y="276094"/>
            <a:ext cx="76454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xvlog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../ ../</a:t>
            </a:r>
            <a:r>
              <a:rPr lang="en-US" sz="180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tb_fsic.v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-f </a:t>
            </a:r>
            <a:r>
              <a:rPr lang="en-US" sz="1800" dirty="0" err="1">
                <a:solidFill>
                  <a:srgbClr val="006EBF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filelist</a:t>
            </a:r>
            <a:endParaRPr sz="1800" dirty="0">
              <a:solidFill>
                <a:srgbClr val="006EBF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xelab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tb_fsic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-debug typical --snapshot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tb_fsic_xelab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--timescale 1ns/1ns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xsim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tb_fsic_xelab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tclbatch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log_wave.tcl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9"/>
          <p:cNvSpPr txBox="1"/>
          <p:nvPr/>
        </p:nvSpPr>
        <p:spPr>
          <a:xfrm>
            <a:off x="4987698" y="14280"/>
            <a:ext cx="119246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06EBF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run_xsim</a:t>
            </a:r>
            <a:r>
              <a:rPr lang="zh-TW" altLang="en-US" sz="1800" b="1" dirty="0">
                <a:solidFill>
                  <a:srgbClr val="006E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1800" b="1" dirty="0">
                <a:solidFill>
                  <a:srgbClr val="006EB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b="1" dirty="0">
              <a:solidFill>
                <a:srgbClr val="006E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9"/>
          <p:cNvSpPr txBox="1"/>
          <p:nvPr/>
        </p:nvSpPr>
        <p:spPr>
          <a:xfrm>
            <a:off x="1400175" y="2763901"/>
            <a:ext cx="2152652" cy="4924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FSIC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  <a:p>
            <a:pPr algn="ctr"/>
            <a:r>
              <a:rPr lang="en-US" altLang="zh-TW" sz="800" dirty="0">
                <a:solidFill>
                  <a:srgbClr val="0070C0"/>
                </a:solidFill>
              </a:rPr>
              <a:t>(This is the </a:t>
            </a:r>
            <a:r>
              <a:rPr lang="en-US" altLang="zh-TW" sz="800" b="1" dirty="0">
                <a:solidFill>
                  <a:srgbClr val="0070C0"/>
                </a:solidFill>
              </a:rPr>
              <a:t>same module</a:t>
            </a:r>
            <a:r>
              <a:rPr lang="en-US" altLang="zh-TW" sz="800" dirty="0">
                <a:solidFill>
                  <a:srgbClr val="0070C0"/>
                </a:solidFill>
              </a:rPr>
              <a:t> as FSIC in p.4)</a:t>
            </a:r>
          </a:p>
        </p:txBody>
      </p:sp>
      <p:sp>
        <p:nvSpPr>
          <p:cNvPr id="256" name="Google Shape;256;p9"/>
          <p:cNvSpPr txBox="1"/>
          <p:nvPr/>
        </p:nvSpPr>
        <p:spPr>
          <a:xfrm>
            <a:off x="4837523" y="2878240"/>
            <a:ext cx="175212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fpga fpga_fsic()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9"/>
          <p:cNvSpPr txBox="1"/>
          <p:nvPr/>
        </p:nvSpPr>
        <p:spPr>
          <a:xfrm>
            <a:off x="3369124" y="5136989"/>
            <a:ext cx="1618574" cy="36933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Fsic_clock_div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9"/>
          <p:cNvSpPr txBox="1"/>
          <p:nvPr/>
        </p:nvSpPr>
        <p:spPr>
          <a:xfrm>
            <a:off x="1992964" y="4760434"/>
            <a:ext cx="12821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soc_coreclk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9"/>
          <p:cNvSpPr txBox="1"/>
          <p:nvPr/>
        </p:nvSpPr>
        <p:spPr>
          <a:xfrm>
            <a:off x="4837523" y="4804130"/>
            <a:ext cx="15405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fpga_coreclk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0" name="Google Shape;260;p9"/>
          <p:cNvCxnSpPr/>
          <p:nvPr/>
        </p:nvCxnSpPr>
        <p:spPr>
          <a:xfrm rot="10800000" flipH="1">
            <a:off x="5009869" y="4944997"/>
            <a:ext cx="703800" cy="369900"/>
          </a:xfrm>
          <a:prstGeom prst="bentConnector3">
            <a:avLst>
              <a:gd name="adj1" fmla="val 102246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1" name="Google Shape;261;p9"/>
          <p:cNvCxnSpPr>
            <a:stCxn id="257" idx="1"/>
          </p:cNvCxnSpPr>
          <p:nvPr/>
        </p:nvCxnSpPr>
        <p:spPr>
          <a:xfrm rot="10800000">
            <a:off x="2484424" y="4945155"/>
            <a:ext cx="884700" cy="376500"/>
          </a:xfrm>
          <a:prstGeom prst="bentConnector3">
            <a:avLst>
              <a:gd name="adj1" fmla="val 105041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6" name="Google Shape;187;p4">
            <a:extLst>
              <a:ext uri="{FF2B5EF4-FFF2-40B4-BE49-F238E27FC236}">
                <a16:creationId xmlns:a16="http://schemas.microsoft.com/office/drawing/2014/main" id="{4D9FB611-9D54-42E1-A932-0BD9642ADA3B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9">
            <a:alphaModFix/>
          </a:blip>
          <a:srcRect/>
          <a:stretch/>
        </p:blipFill>
        <p:spPr>
          <a:xfrm>
            <a:off x="2882374" y="3069435"/>
            <a:ext cx="504963" cy="17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"/>
          <p:cNvSpPr txBox="1"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Test Items in </a:t>
            </a:r>
            <a:r>
              <a:rPr lang="en-US" altLang="zh-TW" u="sng" dirty="0" err="1">
                <a:solidFill>
                  <a:schemeClr val="hlink"/>
                </a:solidFill>
                <a:hlinkClick r:id="rId3"/>
              </a:rPr>
              <a:t>tb_fsic.v</a:t>
            </a:r>
            <a:endParaRPr dirty="0"/>
          </a:p>
        </p:txBody>
      </p:sp>
      <p:sp>
        <p:nvSpPr>
          <p:cNvPr id="313" name="Google Shape;313;p15"/>
          <p:cNvSpPr txBox="1">
            <a:spLocks noGrp="1"/>
          </p:cNvSpPr>
          <p:nvPr>
            <p:ph type="body" idx="1"/>
          </p:nvPr>
        </p:nvSpPr>
        <p:spPr>
          <a:xfrm>
            <a:off x="838200" y="174327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test001();    //soc </a:t>
            </a:r>
            <a:r>
              <a:rPr lang="en-US" dirty="0" err="1"/>
              <a:t>cfg</a:t>
            </a:r>
            <a:r>
              <a:rPr lang="en-US" dirty="0"/>
              <a:t> write/read test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test002();  //test002_fpga_axis_req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test003();  //test003_fpga_to_soc_cfg_read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test004();  //test004_fpga_to_soc_mail_box_write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test005();  //test005_aa_mailbox_soc_cfg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test006();  //test006_fpga_to_soc_cfg_write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test007();  //test007_mailbox_interrupt test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DDF4E29-25F2-4E3D-9661-4FA960734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624" y="155980"/>
            <a:ext cx="5666376" cy="16454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 txBox="1">
            <a:spLocks noGrp="1"/>
          </p:cNvSpPr>
          <p:nvPr>
            <p:ph type="title"/>
          </p:nvPr>
        </p:nvSpPr>
        <p:spPr>
          <a:xfrm>
            <a:off x="838200" y="155981"/>
            <a:ext cx="5900530" cy="66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Testbench </a:t>
            </a:r>
            <a:r>
              <a:rPr lang="en-US" altLang="zh-TW" dirty="0"/>
              <a:t>–– </a:t>
            </a:r>
            <a:r>
              <a:rPr lang="en-US" dirty="0"/>
              <a:t>Task Definition</a:t>
            </a:r>
            <a:endParaRPr dirty="0"/>
          </a:p>
        </p:txBody>
      </p:sp>
      <p:pic>
        <p:nvPicPr>
          <p:cNvPr id="268" name="Google Shape;26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1074" y="1274583"/>
            <a:ext cx="8052356" cy="455108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9" name="Google Shape;269;p10"/>
          <p:cNvSpPr txBox="1"/>
          <p:nvPr/>
        </p:nvSpPr>
        <p:spPr>
          <a:xfrm>
            <a:off x="1253067" y="5891584"/>
            <a:ext cx="9448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HackMD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https://hackmd.io/@TonyHo/rk6Siw0k6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https://github.com/TonyHo722/fsic_tony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0"/>
          <p:cNvSpPr txBox="1"/>
          <p:nvPr/>
        </p:nvSpPr>
        <p:spPr>
          <a:xfrm>
            <a:off x="4000583" y="2763901"/>
            <a:ext cx="1352976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FSIC dut()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0"/>
          <p:cNvSpPr txBox="1"/>
          <p:nvPr/>
        </p:nvSpPr>
        <p:spPr>
          <a:xfrm>
            <a:off x="6944615" y="2878240"/>
            <a:ext cx="175212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fpga fpga_fsic()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0"/>
          <p:cNvSpPr txBox="1"/>
          <p:nvPr/>
        </p:nvSpPr>
        <p:spPr>
          <a:xfrm>
            <a:off x="5476216" y="5136989"/>
            <a:ext cx="1618574" cy="36933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Fsic_clock_div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0"/>
          <p:cNvSpPr txBox="1"/>
          <p:nvPr/>
        </p:nvSpPr>
        <p:spPr>
          <a:xfrm>
            <a:off x="4100056" y="4760434"/>
            <a:ext cx="12821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soc_coreclk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0"/>
          <p:cNvSpPr txBox="1"/>
          <p:nvPr/>
        </p:nvSpPr>
        <p:spPr>
          <a:xfrm>
            <a:off x="6944615" y="4804130"/>
            <a:ext cx="15405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fpga_coreclk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p10"/>
          <p:cNvCxnSpPr/>
          <p:nvPr/>
        </p:nvCxnSpPr>
        <p:spPr>
          <a:xfrm rot="10800000" flipH="1">
            <a:off x="7116961" y="4944997"/>
            <a:ext cx="703800" cy="369900"/>
          </a:xfrm>
          <a:prstGeom prst="bentConnector3">
            <a:avLst>
              <a:gd name="adj1" fmla="val 102246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6" name="Google Shape;276;p10"/>
          <p:cNvCxnSpPr>
            <a:stCxn id="272" idx="1"/>
          </p:cNvCxnSpPr>
          <p:nvPr/>
        </p:nvCxnSpPr>
        <p:spPr>
          <a:xfrm rot="10800000">
            <a:off x="4591516" y="4945155"/>
            <a:ext cx="884700" cy="376500"/>
          </a:xfrm>
          <a:prstGeom prst="bentConnector3">
            <a:avLst>
              <a:gd name="adj1" fmla="val 105041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7" name="Google Shape;277;p10"/>
          <p:cNvSpPr txBox="1"/>
          <p:nvPr/>
        </p:nvSpPr>
        <p:spPr>
          <a:xfrm>
            <a:off x="228599" y="3259918"/>
            <a:ext cx="21809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soc_cfg_write</a:t>
            </a:r>
            <a:r>
              <a:rPr 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dirty="0"/>
          </a:p>
          <a:p>
            <a:pPr lvl="0"/>
            <a:r>
              <a:rPr lang="en-US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soc_</a:t>
            </a:r>
            <a:r>
              <a:rPr lang="en-US" altLang="zh-TW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cfg</a:t>
            </a:r>
            <a:r>
              <a:rPr lang="en-US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_read</a:t>
            </a:r>
            <a:r>
              <a:rPr 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0"/>
          <p:cNvSpPr txBox="1"/>
          <p:nvPr/>
        </p:nvSpPr>
        <p:spPr>
          <a:xfrm>
            <a:off x="9199196" y="4371569"/>
            <a:ext cx="28667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fpga_axilite_write_req()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fpga_axilite_read_req()</a:t>
            </a:r>
            <a:endParaRPr sz="1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0"/>
          <p:cNvSpPr txBox="1"/>
          <p:nvPr/>
        </p:nvSpPr>
        <p:spPr>
          <a:xfrm>
            <a:off x="5632542" y="709012"/>
            <a:ext cx="2212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fsic_system_initial</a:t>
            </a:r>
            <a:r>
              <a:rPr lang="en-US" altLang="zh-TW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0"/>
          <p:cNvSpPr txBox="1"/>
          <p:nvPr/>
        </p:nvSpPr>
        <p:spPr>
          <a:xfrm>
            <a:off x="9157426" y="3004169"/>
            <a:ext cx="269001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fpga_axis_req()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fpga_is_as_data_valid()</a:t>
            </a:r>
            <a:endParaRPr sz="1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"/>
          <p:cNvSpPr txBox="1">
            <a:spLocks noGrp="1"/>
          </p:cNvSpPr>
          <p:nvPr>
            <p:ph type="title"/>
          </p:nvPr>
        </p:nvSpPr>
        <p:spPr>
          <a:xfrm>
            <a:off x="838200" y="155981"/>
            <a:ext cx="10515600" cy="758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Task Definition: </a:t>
            </a:r>
            <a:r>
              <a:rPr lang="en-US" dirty="0" err="1"/>
              <a:t>fsic_system_initial</a:t>
            </a:r>
            <a:r>
              <a:rPr lang="en-US" dirty="0"/>
              <a:t>() </a:t>
            </a:r>
            <a:r>
              <a:rPr lang="en-US" altLang="zh-TW" dirty="0"/>
              <a:t>––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Explained</a:t>
            </a:r>
            <a:endParaRPr b="1" dirty="0">
              <a:solidFill>
                <a:srgbClr val="0070C0"/>
              </a:solidFill>
            </a:endParaRPr>
          </a:p>
        </p:txBody>
      </p:sp>
      <p:sp>
        <p:nvSpPr>
          <p:cNvPr id="286" name="Google Shape;286;p11"/>
          <p:cNvSpPr txBox="1"/>
          <p:nvPr/>
        </p:nvSpPr>
        <p:spPr>
          <a:xfrm>
            <a:off x="-98388" y="914401"/>
            <a:ext cx="8348870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// SOC &amp; FPGA Reset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fork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soc_apply_reset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(40, 40);      //change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coreclk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phase in soc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fpga_apply_reset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(40,40);        	//fix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coreclk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phase in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fpga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join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#40;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</a:t>
            </a:r>
            <a:r>
              <a:rPr lang="en-US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fpga_as_to_is_init</a:t>
            </a:r>
            <a:r>
              <a:rPr 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//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soc_cc_is_enable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</a:t>
            </a:r>
            <a:r>
              <a:rPr lang="en-US" sz="18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fpga_cc_is_enable</a:t>
            </a:r>
            <a:r>
              <a:rPr lang="en-US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=1;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Enable RX on SOC and FPGA side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fork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soc_is_cfg_write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4'b0001, 1);                //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ioserdes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rxen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fpga_cfg_write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(0,1,1,0);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join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           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Enable TX on SOC and FPGA side</a:t>
            </a:r>
            <a:b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#400;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fork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soc_is_cfg_write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4'b0001, 3);                //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ioserdes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txen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fpga_cfg_write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(0,3,1,0);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 join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</a:t>
            </a:r>
            <a:endParaRPr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7A6A9F-55BC-476B-87E0-4918FA1B5177}"/>
              </a:ext>
            </a:extLst>
          </p:cNvPr>
          <p:cNvSpPr/>
          <p:nvPr/>
        </p:nvSpPr>
        <p:spPr>
          <a:xfrm>
            <a:off x="4876801" y="3458423"/>
            <a:ext cx="1794081" cy="369332"/>
          </a:xfrm>
          <a:prstGeom prst="rect">
            <a:avLst/>
          </a:prstGeom>
          <a:ln w="28575">
            <a:solidFill>
              <a:schemeClr val="accent4"/>
            </a:solidFill>
            <a:prstDash val="sysDot"/>
          </a:ln>
        </p:spPr>
        <p:txBody>
          <a:bodyPr wrap="none">
            <a:spAutoFit/>
          </a:bodyPr>
          <a:lstStyle/>
          <a:p>
            <a:r>
              <a:rPr lang="zh-TW" altLang="en-US" sz="1800" b="1" dirty="0">
                <a:solidFill>
                  <a:srgbClr val="FFC000"/>
                </a:solidFill>
              </a:rPr>
              <a:t>soc rxen_ctl=1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EAA3DB-AC3C-4D9D-B1C8-2C1EF4A42444}"/>
              </a:ext>
            </a:extLst>
          </p:cNvPr>
          <p:cNvSpPr/>
          <p:nvPr/>
        </p:nvSpPr>
        <p:spPr>
          <a:xfrm>
            <a:off x="4070313" y="4388713"/>
            <a:ext cx="1883849" cy="369332"/>
          </a:xfrm>
          <a:prstGeom prst="rect">
            <a:avLst/>
          </a:prstGeom>
          <a:ln w="28575">
            <a:solidFill>
              <a:schemeClr val="accent4"/>
            </a:solidFill>
            <a:prstDash val="sysDot"/>
          </a:ln>
        </p:spPr>
        <p:txBody>
          <a:bodyPr wrap="none">
            <a:spAutoFit/>
          </a:bodyPr>
          <a:lstStyle/>
          <a:p>
            <a:r>
              <a:rPr lang="zh-TW" altLang="en-US" sz="1800" b="1" dirty="0">
                <a:solidFill>
                  <a:srgbClr val="FFC000"/>
                </a:solidFill>
              </a:rPr>
              <a:t>fpga rxen_ctl=1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254B34-28C6-45FD-924C-FC0A7681FC07}"/>
              </a:ext>
            </a:extLst>
          </p:cNvPr>
          <p:cNvSpPr/>
          <p:nvPr/>
        </p:nvSpPr>
        <p:spPr>
          <a:xfrm>
            <a:off x="4876801" y="5151243"/>
            <a:ext cx="1781257" cy="369332"/>
          </a:xfrm>
          <a:prstGeom prst="rect">
            <a:avLst/>
          </a:prstGeom>
          <a:ln w="28575">
            <a:solidFill>
              <a:srgbClr val="FF00FF"/>
            </a:solidFill>
            <a:prstDash val="sysDot"/>
          </a:ln>
        </p:spPr>
        <p:txBody>
          <a:bodyPr wrap="none">
            <a:spAutoFit/>
          </a:bodyPr>
          <a:lstStyle/>
          <a:p>
            <a:r>
              <a:rPr lang="zh-TW" altLang="en-US" sz="1800" b="1" dirty="0">
                <a:solidFill>
                  <a:srgbClr val="FF00FF"/>
                </a:solidFill>
              </a:rPr>
              <a:t>soc txen_ctl=1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6C3A6E-DF16-4360-817C-395B4387DBF1}"/>
              </a:ext>
            </a:extLst>
          </p:cNvPr>
          <p:cNvSpPr/>
          <p:nvPr/>
        </p:nvSpPr>
        <p:spPr>
          <a:xfrm>
            <a:off x="4083137" y="5970963"/>
            <a:ext cx="1871025" cy="369332"/>
          </a:xfrm>
          <a:prstGeom prst="rect">
            <a:avLst/>
          </a:prstGeom>
          <a:ln w="28575">
            <a:solidFill>
              <a:srgbClr val="FF00FF"/>
            </a:solidFill>
            <a:prstDash val="sysDot"/>
          </a:ln>
        </p:spPr>
        <p:txBody>
          <a:bodyPr wrap="none">
            <a:spAutoFit/>
          </a:bodyPr>
          <a:lstStyle/>
          <a:p>
            <a:r>
              <a:rPr lang="zh-TW" altLang="en-US" sz="1800" b="1" dirty="0">
                <a:solidFill>
                  <a:srgbClr val="FF00FF"/>
                </a:solidFill>
              </a:rPr>
              <a:t>fpga txen_ctl=1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720F2-9D71-481B-81DA-00E4BB49D8CA}"/>
              </a:ext>
            </a:extLst>
          </p:cNvPr>
          <p:cNvSpPr/>
          <p:nvPr/>
        </p:nvSpPr>
        <p:spPr>
          <a:xfrm>
            <a:off x="964734" y="3995515"/>
            <a:ext cx="3112316" cy="2490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4B730FC-7B03-4189-B548-82670012420C}"/>
              </a:ext>
            </a:extLst>
          </p:cNvPr>
          <p:cNvCxnSpPr>
            <a:cxnSpLocks/>
          </p:cNvCxnSpPr>
          <p:nvPr/>
        </p:nvCxnSpPr>
        <p:spPr>
          <a:xfrm flipH="1">
            <a:off x="4076047" y="3715167"/>
            <a:ext cx="800755" cy="280348"/>
          </a:xfrm>
          <a:prstGeom prst="straightConnector1">
            <a:avLst/>
          </a:prstGeom>
          <a:noFill/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D4145A7-3425-4FF3-B791-F0F836A4329E}"/>
              </a:ext>
            </a:extLst>
          </p:cNvPr>
          <p:cNvSpPr/>
          <p:nvPr/>
        </p:nvSpPr>
        <p:spPr>
          <a:xfrm>
            <a:off x="964734" y="4264192"/>
            <a:ext cx="2399252" cy="2490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F04C0F1-E2A9-4321-959A-AD4C06D5EC19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3363987" y="4435033"/>
            <a:ext cx="706326" cy="138346"/>
          </a:xfrm>
          <a:prstGeom prst="straightConnector1">
            <a:avLst/>
          </a:prstGeom>
          <a:noFill/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60537F6-4372-4103-8BC7-A943B0DABF6F}"/>
              </a:ext>
            </a:extLst>
          </p:cNvPr>
          <p:cNvSpPr/>
          <p:nvPr/>
        </p:nvSpPr>
        <p:spPr>
          <a:xfrm>
            <a:off x="964733" y="5637910"/>
            <a:ext cx="3112316" cy="24904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8DD475A-AE4F-4CF2-9826-578CCB98D686}"/>
              </a:ext>
            </a:extLst>
          </p:cNvPr>
          <p:cNvCxnSpPr>
            <a:cxnSpLocks/>
          </p:cNvCxnSpPr>
          <p:nvPr/>
        </p:nvCxnSpPr>
        <p:spPr>
          <a:xfrm flipH="1">
            <a:off x="4076046" y="5357562"/>
            <a:ext cx="800755" cy="280348"/>
          </a:xfrm>
          <a:prstGeom prst="straightConnector1">
            <a:avLst/>
          </a:prstGeom>
          <a:noFill/>
          <a:ln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36E2E6B-2236-4714-9879-43F92F7C63FC}"/>
              </a:ext>
            </a:extLst>
          </p:cNvPr>
          <p:cNvSpPr/>
          <p:nvPr/>
        </p:nvSpPr>
        <p:spPr>
          <a:xfrm>
            <a:off x="964733" y="5906587"/>
            <a:ext cx="2399252" cy="24904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27F1BD6-F46F-499C-9718-7FDBC36FBF39}"/>
              </a:ext>
            </a:extLst>
          </p:cNvPr>
          <p:cNvCxnSpPr>
            <a:cxnSpLocks/>
          </p:cNvCxnSpPr>
          <p:nvPr/>
        </p:nvCxnSpPr>
        <p:spPr>
          <a:xfrm flipH="1" flipV="1">
            <a:off x="3363986" y="6077428"/>
            <a:ext cx="706326" cy="138346"/>
          </a:xfrm>
          <a:prstGeom prst="straightConnector1">
            <a:avLst/>
          </a:prstGeom>
          <a:noFill/>
          <a:ln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DD763F9B-64C6-4F74-954E-5A08F6C1F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361" y="3020487"/>
            <a:ext cx="5228845" cy="30569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8D1819FE-C512-4360-A44B-307ED2133D92}"/>
              </a:ext>
            </a:extLst>
          </p:cNvPr>
          <p:cNvSpPr/>
          <p:nvPr/>
        </p:nvSpPr>
        <p:spPr>
          <a:xfrm>
            <a:off x="6887361" y="3020487"/>
            <a:ext cx="998290" cy="1337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9818558-3902-43B7-B379-47D1A180E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073" y="3704396"/>
            <a:ext cx="1943775" cy="206054"/>
          </a:xfrm>
          <a:prstGeom prst="rect">
            <a:avLst/>
          </a:prstGeom>
          <a:noFill/>
          <a:ln w="28575">
            <a:solidFill>
              <a:srgbClr val="8B8B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6E64E305-5D35-410E-9721-2AA3B24FC263}"/>
              </a:ext>
            </a:extLst>
          </p:cNvPr>
          <p:cNvSpPr/>
          <p:nvPr/>
        </p:nvSpPr>
        <p:spPr>
          <a:xfrm>
            <a:off x="8052947" y="3892488"/>
            <a:ext cx="322703" cy="146112"/>
          </a:xfrm>
          <a:prstGeom prst="rect">
            <a:avLst/>
          </a:prstGeom>
          <a:noFill/>
          <a:ln>
            <a:solidFill>
              <a:srgbClr val="8B8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93FF5238-5612-4C1B-A151-C6BB02F4DCEF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75650" y="3827755"/>
            <a:ext cx="562555" cy="137789"/>
          </a:xfrm>
          <a:prstGeom prst="straightConnector1">
            <a:avLst/>
          </a:prstGeom>
          <a:noFill/>
          <a:ln>
            <a:solidFill>
              <a:srgbClr val="8B8BF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3EF42921-17F1-4AED-9A21-1994C379B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8049" y="853509"/>
            <a:ext cx="3470589" cy="19671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3889</Words>
  <Application>Microsoft Office PowerPoint</Application>
  <PresentationFormat>寬螢幕</PresentationFormat>
  <Paragraphs>354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新細明體</vt:lpstr>
      <vt:lpstr>Arial</vt:lpstr>
      <vt:lpstr>Calibri</vt:lpstr>
      <vt:lpstr>Wingdings</vt:lpstr>
      <vt:lpstr>Office Theme</vt:lpstr>
      <vt:lpstr>3_Office Theme</vt:lpstr>
      <vt:lpstr>Advanced SOC Design Lab 1 – FSIC-SIM</vt:lpstr>
      <vt:lpstr>FSIC-SIM  - FSIC Simulation</vt:lpstr>
      <vt:lpstr>Location in Caravel SOC  - in User Project Wrapper</vt:lpstr>
      <vt:lpstr>Modules in FSIC</vt:lpstr>
      <vt:lpstr>in User_Subsys:</vt:lpstr>
      <vt:lpstr>Testbench</vt:lpstr>
      <vt:lpstr>Test Items in tb_fsic.v</vt:lpstr>
      <vt:lpstr>Testbench –– Task Definition</vt:lpstr>
      <vt:lpstr>Task Definition: fsic_system_initial() –– Explained</vt:lpstr>
      <vt:lpstr>Task Definition – SOC Side Configuration Tasks</vt:lpstr>
      <vt:lpstr>PowerPoint 簡報</vt:lpstr>
      <vt:lpstr>PowerPoint 簡報</vt:lpstr>
      <vt:lpstr>FSIC Simulation Environment –– Github Folder (1/2)</vt:lpstr>
      <vt:lpstr>FSIC Simulation Environment –– Github Folder (2/2)</vt:lpstr>
      <vt:lpstr>Lab work</vt:lpstr>
      <vt:lpstr>Lab-fsic-sim : Lab Work</vt:lpstr>
      <vt:lpstr>Lab-fsic-sim : Lab Work (detail) (1/3)</vt:lpstr>
      <vt:lpstr>Lab-fsic-sim : Lab Work (detail) (2/3)</vt:lpstr>
      <vt:lpstr>How to integrate your design in PRJ1</vt:lpstr>
      <vt:lpstr>CC – Configuration Register</vt:lpstr>
      <vt:lpstr>Lab-fsic-sim : Lab Work (detail) (3/3)</vt:lpstr>
      <vt:lpstr>Submission</vt:lpstr>
      <vt:lpstr>What should be included in report_StudentID.pdf (1/2)</vt:lpstr>
      <vt:lpstr>What should be included in report_StudentID.pdf (2/2)</vt:lpstr>
      <vt:lpstr>What should be uploaded to Github</vt:lpstr>
      <vt:lpstr>Supplement</vt:lpstr>
      <vt:lpstr>How to generate .vcd wave file for debugging?</vt:lpstr>
      <vt:lpstr>Review: tb_fsic.v</vt:lpstr>
      <vt:lpstr>What is this for?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SOC Design Lab 1 – FSIC-SIM</dc:title>
  <dc:creator>Jenny Lai</dc:creator>
  <cp:lastModifiedBy>acer</cp:lastModifiedBy>
  <cp:revision>87</cp:revision>
  <dcterms:created xsi:type="dcterms:W3CDTF">2021-09-21T21:35:46Z</dcterms:created>
  <dcterms:modified xsi:type="dcterms:W3CDTF">2024-02-20T20:10:20Z</dcterms:modified>
</cp:coreProperties>
</file>