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68" r:id="rId2"/>
    <p:sldId id="1259" r:id="rId3"/>
    <p:sldId id="1460" r:id="rId4"/>
    <p:sldId id="1487" r:id="rId5"/>
    <p:sldId id="1488" r:id="rId6"/>
    <p:sldId id="1461" r:id="rId7"/>
    <p:sldId id="1462" r:id="rId8"/>
    <p:sldId id="1471" r:id="rId9"/>
    <p:sldId id="1495" r:id="rId10"/>
    <p:sldId id="1484" r:id="rId11"/>
    <p:sldId id="1463" r:id="rId12"/>
    <p:sldId id="1491" r:id="rId13"/>
    <p:sldId id="1464" r:id="rId14"/>
    <p:sldId id="1496" r:id="rId15"/>
    <p:sldId id="1465" r:id="rId16"/>
    <p:sldId id="1497" r:id="rId17"/>
    <p:sldId id="1467" r:id="rId18"/>
    <p:sldId id="1485" r:id="rId19"/>
    <p:sldId id="1503" r:id="rId20"/>
    <p:sldId id="1498" r:id="rId21"/>
    <p:sldId id="1468" r:id="rId22"/>
    <p:sldId id="1493" r:id="rId23"/>
    <p:sldId id="1494" r:id="rId24"/>
    <p:sldId id="1501" r:id="rId25"/>
    <p:sldId id="1500" r:id="rId26"/>
    <p:sldId id="1502" r:id="rId27"/>
    <p:sldId id="1504" r:id="rId28"/>
    <p:sldId id="1499" r:id="rId29"/>
  </p:sldIdLst>
  <p:sldSz cx="13004800" cy="9753600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75000" autoAdjust="0"/>
  </p:normalViewPr>
  <p:slideViewPr>
    <p:cSldViewPr>
      <p:cViewPr varScale="1">
        <p:scale>
          <a:sx n="44" d="100"/>
          <a:sy n="44" d="100"/>
        </p:scale>
        <p:origin x="2045" y="5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86CADA4-D3B4-4F62-94B3-6BF2CFF8839F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02909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661AF3-F31E-4E27-BCD0-9F12EDE7A80A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027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268413" y="684213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40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82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4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0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5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6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5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5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15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595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1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796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>
            <a:lvl1pPr>
              <a:defRPr b="1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8C0B39-7624-4C73-BC83-31B003820BDE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BD4CC-6ECB-4AB4-A942-D074BC9937BE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77375" y="63500"/>
            <a:ext cx="3006725" cy="91567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3500"/>
            <a:ext cx="8867775" cy="91567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5CF155-738B-4040-8051-82BF068701A7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47FED-9BC7-453D-A8C9-A0A21A82CB6E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65597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63500"/>
            <a:ext cx="12001500" cy="1284908"/>
          </a:xfrm>
        </p:spPr>
        <p:txBody>
          <a:bodyPr/>
          <a:lstStyle>
            <a:lvl1pPr>
              <a:defRPr sz="40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Click to edit the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348408"/>
            <a:ext cx="12026900" cy="7992888"/>
          </a:xfrm>
        </p:spPr>
        <p:txBody>
          <a:bodyPr/>
          <a:lstStyle>
            <a:lvl1pPr>
              <a:defRPr sz="32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altLang="zh-TW" dirty="0"/>
              <a:t>Click to edit the master title style</a:t>
            </a:r>
            <a:endParaRPr lang="zh-TW" altLang="en-US" dirty="0"/>
          </a:p>
          <a:p>
            <a:pPr lvl="1"/>
            <a:r>
              <a:rPr lang="en-US" altLang="zh-TW" dirty="0"/>
              <a:t>Click to edit the master title style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B4AD68-C2A9-40CE-B4DE-8329351EC16B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C1EC8F-C8FB-442D-95BA-AC084DF91616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92300"/>
            <a:ext cx="5937250" cy="732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46850" y="1892300"/>
            <a:ext cx="5937250" cy="732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F88CB4-FDF1-4D27-A0BE-040D1ED1B93B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604EB1-4504-4709-9523-8CF0D3D57CDE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54A226-472F-4458-9AF4-96661BDA3313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6BA9D8-F856-4C33-82C9-248530B77C97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227151-8D2A-4CC5-BDC9-C33E566CB9D0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6F085E-59BD-4A02-A384-1F6536C9A3F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500"/>
            <a:ext cx="12001500" cy="1356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57799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>
                <a:sym typeface="Palatino" charset="0"/>
              </a:rPr>
              <a:t>Click to edit the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20416"/>
            <a:ext cx="12026900" cy="77997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177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altLang="zh-TW" dirty="0">
                <a:sym typeface="Palatino" charset="0"/>
              </a:rPr>
              <a:t>Second level</a:t>
            </a:r>
          </a:p>
          <a:p>
            <a:pPr lvl="2"/>
            <a:r>
              <a:rPr lang="en-US" altLang="zh-TW" dirty="0">
                <a:sym typeface="Palatino" charset="0"/>
              </a:rPr>
              <a:t>Third level</a:t>
            </a:r>
          </a:p>
          <a:p>
            <a:pPr lvl="3"/>
            <a:r>
              <a:rPr lang="en-US" altLang="zh-TW" dirty="0">
                <a:sym typeface="Palatino" charset="0"/>
              </a:rPr>
              <a:t>Fourth level</a:t>
            </a:r>
          </a:p>
          <a:p>
            <a:pPr lvl="4"/>
            <a:r>
              <a:rPr lang="en-US" altLang="zh-TW" dirty="0">
                <a:sym typeface="Palatino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479338" y="9269413"/>
            <a:ext cx="36512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tx1"/>
                </a:solidFill>
                <a:ea typeface="新細明體" pitchFamily="18" charset="-120"/>
                <a:cs typeface="Arial" charset="0"/>
              </a:defRPr>
            </a:lvl1pPr>
          </a:lstStyle>
          <a:p>
            <a:fld id="{39A47FED-9BC7-453D-A8C9-A0A21A82CB6E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2052" name="Rectangle 4"/>
          <p:cNvSpPr>
            <a:spLocks/>
          </p:cNvSpPr>
          <p:nvPr/>
        </p:nvSpPr>
        <p:spPr bwMode="auto">
          <a:xfrm>
            <a:off x="34794" y="9425368"/>
            <a:ext cx="1968954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7799" bIns="0"/>
          <a:lstStyle/>
          <a:p>
            <a:pPr marL="5715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0" i="0" kern="1200" dirty="0">
                <a:solidFill>
                  <a:srgbClr val="000000"/>
                </a:solidFill>
                <a:effectLst/>
                <a:latin typeface="Arial" charset="0"/>
                <a:ea typeface="+mn-ea"/>
                <a:cs typeface="+mn-cs"/>
                <a:sym typeface="Arial" charset="0"/>
              </a:rPr>
              <a:t>DE HAO ZHAO</a:t>
            </a:r>
            <a:endParaRPr lang="en-US" altLang="zh-TW" sz="1400" b="1" dirty="0">
              <a:latin typeface="+mn-l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998"/>
            <a:ext cx="1993900" cy="762000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dt="0"/>
  <p:txStyles>
    <p:titleStyle>
      <a:lvl1pPr marL="44450" indent="-4445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  <a:sym typeface="Palatino" charset="0"/>
        </a:defRPr>
      </a:lvl1pPr>
      <a:lvl2pPr marL="444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2pPr>
      <a:lvl3pPr marL="444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3pPr>
      <a:lvl4pPr marL="444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4pPr>
      <a:lvl5pPr marL="444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5pPr>
      <a:lvl6pPr marL="5016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6pPr>
      <a:lvl7pPr marL="9588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7pPr>
      <a:lvl8pPr marL="14160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8pPr>
      <a:lvl9pPr marL="18732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9pPr>
    </p:titleStyle>
    <p:bodyStyle>
      <a:lvl1pPr marL="415925" indent="-371475" algn="l" rtl="0" fontAlgn="base">
        <a:spcBef>
          <a:spcPts val="1100"/>
        </a:spcBef>
        <a:spcAft>
          <a:spcPct val="0"/>
        </a:spcAft>
        <a:buSzPct val="100000"/>
        <a:buFont typeface="Palatino" charset="0"/>
        <a:buChar char="•"/>
        <a:defRPr sz="4000" b="1">
          <a:solidFill>
            <a:srgbClr val="660066"/>
          </a:solidFill>
          <a:effectLst/>
          <a:latin typeface="+mn-lt"/>
          <a:ea typeface="+mn-ea"/>
          <a:cs typeface="+mn-cs"/>
          <a:sym typeface="Palatino" charset="0"/>
        </a:defRPr>
      </a:lvl1pPr>
      <a:lvl2pPr marL="796925" indent="-295275" algn="l" rtl="0" fontAlgn="base">
        <a:spcBef>
          <a:spcPts val="1000"/>
        </a:spcBef>
        <a:spcAft>
          <a:spcPct val="0"/>
        </a:spcAft>
        <a:buClr>
          <a:srgbClr val="808080"/>
        </a:buClr>
        <a:buSzPct val="100000"/>
        <a:buFont typeface="Palatino" charset="0"/>
        <a:buChar char="–"/>
        <a:defRPr sz="3200">
          <a:solidFill>
            <a:srgbClr val="333333"/>
          </a:solidFill>
          <a:effectLst/>
          <a:latin typeface="+mn-lt"/>
          <a:sym typeface="Palatino" charset="0"/>
        </a:defRPr>
      </a:lvl2pPr>
      <a:lvl3pPr marL="1260475" indent="-250825" algn="l" rtl="0" fontAlgn="base">
        <a:spcBef>
          <a:spcPts val="800"/>
        </a:spcBef>
        <a:spcAft>
          <a:spcPct val="0"/>
        </a:spcAft>
        <a:buClr>
          <a:srgbClr val="808080"/>
        </a:buClr>
        <a:buSzPct val="100000"/>
        <a:buFont typeface="Palatino" charset="0"/>
        <a:buChar char="•"/>
        <a:defRPr sz="3000">
          <a:solidFill>
            <a:srgbClr val="333333"/>
          </a:solidFill>
          <a:effectLst/>
          <a:latin typeface="+mn-lt"/>
          <a:sym typeface="Palatino" charset="0"/>
        </a:defRPr>
      </a:lvl3pPr>
      <a:lvl4pPr marL="17557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–"/>
        <a:defRPr sz="2400">
          <a:solidFill>
            <a:srgbClr val="333333"/>
          </a:solidFill>
          <a:effectLst/>
          <a:latin typeface="+mn-lt"/>
          <a:sym typeface="Palatino" charset="0"/>
        </a:defRPr>
      </a:lvl4pPr>
      <a:lvl5pPr marL="22637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2400">
          <a:solidFill>
            <a:srgbClr val="333333"/>
          </a:solidFill>
          <a:effectLst/>
          <a:latin typeface="+mn-lt"/>
          <a:sym typeface="Palatino" charset="0"/>
        </a:defRPr>
      </a:lvl5pPr>
      <a:lvl6pPr marL="27209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2400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6pPr>
      <a:lvl7pPr marL="31781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2400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7pPr>
      <a:lvl8pPr marL="36353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2400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8pPr>
      <a:lvl9pPr marL="40925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2400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xilinx.github.io/XRT/2021.2/html/xrt_native_apis.html" TargetMode="External"/><Relationship Id="rId2" Type="http://schemas.openxmlformats.org/officeDocument/2006/relationships/hyperlink" Target="https://github.com/Xilinx/Vitis_Accel_Examples/tree/master/host_xrt/streaming_free_running_k2k_x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428528"/>
            <a:ext cx="11379200" cy="2808312"/>
          </a:xfrm>
        </p:spPr>
        <p:txBody>
          <a:bodyPr/>
          <a:lstStyle/>
          <a:p>
            <a:r>
              <a:rPr lang="en-US" altLang="zh-TW" sz="4400" dirty="0"/>
              <a:t>Accelerated Algorithmic </a:t>
            </a:r>
            <a:r>
              <a:rPr lang="en-US" altLang="zh-TW" sz="4400" dirty="0" smtClean="0"/>
              <a:t>Trading</a:t>
            </a:r>
            <a:br>
              <a:rPr lang="en-US" altLang="zh-TW" sz="4400" dirty="0" smtClean="0"/>
            </a:br>
            <a:r>
              <a:rPr lang="en-US" altLang="zh-TW" sz="4400" dirty="0" smtClean="0"/>
              <a:t>(AAT)</a:t>
            </a:r>
            <a:endParaRPr lang="en-US" altLang="zh-TW" sz="440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3251200" y="6172944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Lecturer: Howard</a:t>
            </a:r>
            <a:r>
              <a:rPr lang="zh-TW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Zhao</a:t>
            </a:r>
          </a:p>
          <a:p>
            <a:pPr algn="ctr"/>
            <a:r>
              <a:rPr lang="en-US" altLang="zh-TW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2022/05/11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OrderBook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Block </a:t>
            </a:r>
            <a:r>
              <a:rPr lang="en-US" altLang="zh-TW" b="0" dirty="0" smtClean="0">
                <a:ea typeface="標楷體" panose="03000509000000000000" pitchFamily="65" charset="-120"/>
              </a:rPr>
              <a:t>Diagram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10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6" y="1986452"/>
            <a:ext cx="6817968" cy="24792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59" y="5103758"/>
            <a:ext cx="6830378" cy="322942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/>
          <a:srcRect t="14288"/>
          <a:stretch/>
        </p:blipFill>
        <p:spPr>
          <a:xfrm>
            <a:off x="4053254" y="6833434"/>
            <a:ext cx="8608646" cy="22014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7200" y="4473656"/>
            <a:ext cx="2570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5925" indent="-371475">
              <a:spcBef>
                <a:spcPts val="1100"/>
              </a:spcBef>
              <a:buSzPct val="100000"/>
              <a:buFont typeface="Palatino" charset="0"/>
              <a:buChar char="•"/>
            </a:pPr>
            <a:r>
              <a:rPr 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Top </a:t>
            </a:r>
            <a:r>
              <a:rPr lang="en-US" sz="3200" dirty="0" smtClean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2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OrderBook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Submodule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11</a:t>
            </a:fld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8" y="2500536"/>
            <a:ext cx="4752528" cy="60863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06" y="2469743"/>
            <a:ext cx="6186694" cy="5210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9119248" y="1982877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8590632" y="1671702"/>
            <a:ext cx="1800000" cy="0"/>
          </a:xfrm>
          <a:prstGeom prst="straightConnector1">
            <a:avLst/>
          </a:prstGeom>
          <a:solidFill>
            <a:srgbClr val="FFCC66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單箭頭接點 13"/>
          <p:cNvCxnSpPr/>
          <p:nvPr/>
        </p:nvCxnSpPr>
        <p:spPr bwMode="auto">
          <a:xfrm>
            <a:off x="8662639" y="1959734"/>
            <a:ext cx="1800000" cy="0"/>
          </a:xfrm>
          <a:prstGeom prst="straightConnector1">
            <a:avLst/>
          </a:prstGeom>
          <a:solidFill>
            <a:srgbClr val="FFCC66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9213024" y="1204392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142360" y="7987660"/>
            <a:ext cx="6336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If </a:t>
            </a:r>
            <a:r>
              <a:rPr lang="en-US" sz="1600" dirty="0"/>
              <a:t>the stream data type is an user-defined </a:t>
            </a:r>
            <a:r>
              <a:rPr lang="en-US" sz="1600" dirty="0" err="1"/>
              <a:t>struct</a:t>
            </a:r>
            <a:r>
              <a:rPr lang="en-US" sz="1600" dirty="0"/>
              <a:t>, the default procedure is to keep the </a:t>
            </a:r>
            <a:r>
              <a:rPr lang="en-US" sz="1600" dirty="0" err="1"/>
              <a:t>struct</a:t>
            </a:r>
            <a:r>
              <a:rPr lang="en-US" sz="1600" dirty="0"/>
              <a:t> aggregated and </a:t>
            </a:r>
            <a:r>
              <a:rPr lang="en-US" sz="1600" dirty="0">
                <a:solidFill>
                  <a:srgbClr val="FF0000"/>
                </a:solidFill>
              </a:rPr>
              <a:t>align the </a:t>
            </a:r>
            <a:r>
              <a:rPr lang="en-US" sz="1600" dirty="0" err="1">
                <a:solidFill>
                  <a:srgbClr val="FF0000"/>
                </a:solidFill>
              </a:rPr>
              <a:t>struct</a:t>
            </a:r>
            <a:r>
              <a:rPr lang="en-US" sz="1600" dirty="0">
                <a:solidFill>
                  <a:srgbClr val="FF0000"/>
                </a:solidFill>
              </a:rPr>
              <a:t> to the size of the largest data element to the nearest byte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en-US" sz="1600" dirty="0"/>
              <a:t> The only exception to this rule is if the </a:t>
            </a:r>
            <a:r>
              <a:rPr lang="en-US" sz="1600" dirty="0" err="1"/>
              <a:t>struct</a:t>
            </a:r>
            <a:r>
              <a:rPr lang="en-US" sz="1600" dirty="0"/>
              <a:t> contains a </a:t>
            </a:r>
            <a:r>
              <a:rPr lang="en-US" sz="1600" dirty="0" err="1"/>
              <a:t>hls</a:t>
            </a:r>
            <a:r>
              <a:rPr lang="en-US" sz="1600" dirty="0"/>
              <a:t>::stream object. In this special case, the </a:t>
            </a:r>
            <a:r>
              <a:rPr lang="en-US" sz="1600" dirty="0" err="1"/>
              <a:t>struct</a:t>
            </a:r>
            <a:r>
              <a:rPr lang="en-US" sz="1600" dirty="0"/>
              <a:t> will be disaggregated and an </a:t>
            </a:r>
            <a:r>
              <a:rPr lang="en-US" sz="1600" dirty="0" err="1"/>
              <a:t>axi</a:t>
            </a:r>
            <a:r>
              <a:rPr lang="en-US" sz="1600" dirty="0"/>
              <a:t> stream will be created for each member element of the </a:t>
            </a:r>
            <a:r>
              <a:rPr lang="en-US" sz="1600" dirty="0" err="1"/>
              <a:t>struct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83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OrderBook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Order book in memory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 err="1" smtClean="0">
                <a:ea typeface="標楷體" panose="03000509000000000000" pitchFamily="65" charset="-120"/>
              </a:rPr>
              <a:t>operationProcess</a:t>
            </a:r>
            <a:endParaRPr lang="en-US" altLang="zh-TW" b="0" dirty="0" smtClean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12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b="64861"/>
          <a:stretch/>
        </p:blipFill>
        <p:spPr>
          <a:xfrm>
            <a:off x="2647577" y="5281629"/>
            <a:ext cx="7620746" cy="12406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72" y="6695758"/>
            <a:ext cx="7644292" cy="24295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394164" y="8621010"/>
            <a:ext cx="2616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operationAdd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2528898" y="7698175"/>
            <a:ext cx="6480720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957" y="2123565"/>
            <a:ext cx="5709985" cy="190762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59887"/>
              </p:ext>
            </p:extLst>
          </p:nvPr>
        </p:nvGraphicFramePr>
        <p:xfrm>
          <a:off x="1605856" y="4233009"/>
          <a:ext cx="1011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1585401278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505962096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26449674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6242376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17949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&lt;32 bits&gt;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price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&lt;32 bits&gt;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&lt;32 bits&gt;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&lt;32 bits&gt;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&lt;32 bits&gt;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price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56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79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PriceEngine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Block Diagram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13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08" y="2196483"/>
            <a:ext cx="6730174" cy="20938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77" y="5138391"/>
            <a:ext cx="7491655" cy="35283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200" y="4476454"/>
            <a:ext cx="2570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5925" indent="-371475">
              <a:spcBef>
                <a:spcPts val="1100"/>
              </a:spcBef>
              <a:buSzPct val="100000"/>
              <a:buFont typeface="Palatino" charset="0"/>
              <a:buChar char="•"/>
            </a:pPr>
            <a:r>
              <a:rPr 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Top </a:t>
            </a:r>
            <a:r>
              <a:rPr lang="en-US" sz="3200" dirty="0" smtClean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module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4979184" y="2428528"/>
            <a:ext cx="792088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521" t="3469" r="696" b="5177"/>
          <a:stretch/>
        </p:blipFill>
        <p:spPr>
          <a:xfrm>
            <a:off x="5952792" y="6772223"/>
            <a:ext cx="7020000" cy="575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6"/>
          <a:srcRect l="562" t="2244" r="692" b="4594"/>
          <a:stretch/>
        </p:blipFill>
        <p:spPr>
          <a:xfrm>
            <a:off x="5952792" y="7625079"/>
            <a:ext cx="7020000" cy="124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1985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PriceEngine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14</a:t>
            </a:fld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8" y="5250420"/>
            <a:ext cx="6636597" cy="177313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t="33910" b="3115"/>
          <a:stretch/>
        </p:blipFill>
        <p:spPr>
          <a:xfrm>
            <a:off x="6919645" y="4882543"/>
            <a:ext cx="5895133" cy="374441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9755515" y="7140070"/>
            <a:ext cx="272382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Order Entry operation</a:t>
            </a:r>
            <a:endParaRPr lang="en-US" sz="2000" dirty="0"/>
          </a:p>
        </p:txBody>
      </p:sp>
      <p:sp>
        <p:nvSpPr>
          <p:cNvPr id="13" name="矩形 12"/>
          <p:cNvSpPr/>
          <p:nvPr/>
        </p:nvSpPr>
        <p:spPr bwMode="auto">
          <a:xfrm>
            <a:off x="7699243" y="5915934"/>
            <a:ext cx="3816424" cy="1224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692" y="1996480"/>
            <a:ext cx="6134563" cy="2128318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8408"/>
            <a:ext cx="12026900" cy="7992888"/>
          </a:xfrm>
        </p:spPr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Strategy select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PEG</a:t>
            </a:r>
            <a:r>
              <a:rPr lang="zh-TW" altLang="en-US" b="0" dirty="0" smtClean="0">
                <a:ea typeface="標楷體" panose="03000509000000000000" pitchFamily="65" charset="-120"/>
              </a:rPr>
              <a:t> </a:t>
            </a:r>
            <a:r>
              <a:rPr lang="en-US" altLang="zh-TW" b="0" dirty="0">
                <a:ea typeface="標楷體" panose="03000509000000000000" pitchFamily="65" charset="-120"/>
              </a:rPr>
              <a:t>strategy (undone)</a:t>
            </a:r>
          </a:p>
        </p:txBody>
      </p:sp>
    </p:spTree>
    <p:extLst>
      <p:ext uri="{BB962C8B-B14F-4D97-AF65-F5344CB8AC3E}">
        <p14:creationId xmlns:p14="http://schemas.microsoft.com/office/powerpoint/2010/main" val="266336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OrderEntry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Block </a:t>
            </a:r>
            <a:r>
              <a:rPr lang="en-US" altLang="zh-TW" b="0" dirty="0" smtClean="0">
                <a:ea typeface="標楷體" panose="03000509000000000000" pitchFamily="65" charset="-120"/>
              </a:rPr>
              <a:t>Diagram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15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29" y="2068488"/>
            <a:ext cx="7466242" cy="23042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7" y="5373261"/>
            <a:ext cx="9426276" cy="38660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200" y="4476454"/>
            <a:ext cx="2570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5925" indent="-371475">
              <a:spcBef>
                <a:spcPts val="1100"/>
              </a:spcBef>
              <a:buSzPct val="100000"/>
              <a:buFont typeface="Palatino" charset="0"/>
              <a:buChar char="•"/>
            </a:pPr>
            <a:r>
              <a:rPr 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Top </a:t>
            </a:r>
            <a:r>
              <a:rPr lang="en-US" sz="3200" dirty="0" smtClean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module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3838104" y="6460976"/>
            <a:ext cx="5616624" cy="71706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38103" y="7850130"/>
            <a:ext cx="6352967" cy="68427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肘形接點 18"/>
          <p:cNvCxnSpPr>
            <a:stCxn id="8" idx="1"/>
            <a:endCxn id="9" idx="1"/>
          </p:cNvCxnSpPr>
          <p:nvPr/>
        </p:nvCxnSpPr>
        <p:spPr bwMode="auto">
          <a:xfrm rot="10800000" flipV="1">
            <a:off x="3838104" y="6819507"/>
            <a:ext cx="1" cy="1372757"/>
          </a:xfrm>
          <a:prstGeom prst="bentConnector3">
            <a:avLst>
              <a:gd name="adj1" fmla="val 22860100000"/>
            </a:avLst>
          </a:prstGeom>
          <a:solidFill>
            <a:srgbClr val="FFCC66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1208841" y="6808708"/>
            <a:ext cx="221481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Connection-related</a:t>
            </a:r>
            <a:endParaRPr lang="en-US" sz="1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805460" y="5884909"/>
            <a:ext cx="328808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Operation from </a:t>
            </a:r>
            <a:r>
              <a:rPr lang="en-US" sz="1800" dirty="0" err="1" smtClean="0"/>
              <a:t>pricingEngine</a:t>
            </a:r>
            <a:endParaRPr lang="en-US" sz="1800" dirty="0" smtClean="0"/>
          </a:p>
          <a:p>
            <a:r>
              <a:rPr lang="en-US" sz="1800" dirty="0"/>
              <a:t>Operation from </a:t>
            </a:r>
            <a:r>
              <a:rPr lang="en-US" sz="1800" dirty="0" smtClean="0"/>
              <a:t>Host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703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OrderEntry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Submodule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operationPull</a:t>
            </a:r>
          </a:p>
          <a:p>
            <a:pPr lvl="1"/>
            <a:r>
              <a:rPr lang="en-US" altLang="zh-TW" dirty="0" err="1" smtClean="0">
                <a:ea typeface="標楷體" panose="03000509000000000000" pitchFamily="65" charset="-120"/>
              </a:rPr>
              <a:t>operationEncode</a:t>
            </a:r>
            <a:r>
              <a:rPr lang="en-US" altLang="zh-TW" dirty="0" smtClean="0">
                <a:ea typeface="標楷體" panose="03000509000000000000" pitchFamily="65" charset="-120"/>
              </a:rPr>
              <a:t> (</a:t>
            </a:r>
            <a:r>
              <a:rPr lang="en-US" dirty="0" smtClean="0"/>
              <a:t>uint32ToAscii</a:t>
            </a:r>
            <a:r>
              <a:rPr lang="en-US" altLang="zh-TW" dirty="0" smtClean="0">
                <a:ea typeface="標楷體" panose="03000509000000000000" pitchFamily="65" charset="-120"/>
              </a:rPr>
              <a:t>)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 smtClean="0">
                <a:ea typeface="標楷體" panose="03000509000000000000" pitchFamily="65" charset="-120"/>
              </a:rPr>
              <a:t>operationProcessTcp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16</a:t>
            </a:fld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3868688"/>
            <a:ext cx="5234840" cy="475252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512" y="1348408"/>
            <a:ext cx="4058998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61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Datamover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Data plan partitioned b/w FPGA hardware and host software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17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8893" b="12246"/>
          <a:stretch/>
        </p:blipFill>
        <p:spPr>
          <a:xfrm>
            <a:off x="1553078" y="2356520"/>
            <a:ext cx="5269350" cy="60258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9153" t="-69" r="-260" b="12638"/>
          <a:stretch/>
        </p:blipFill>
        <p:spPr>
          <a:xfrm>
            <a:off x="6953264" y="2261693"/>
            <a:ext cx="5400000" cy="615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360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Datamover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sz="2000" b="0" dirty="0" smtClean="0">
                <a:ea typeface="標楷體" panose="03000509000000000000" pitchFamily="65" charset="-120"/>
              </a:rPr>
              <a:t>XDMA: XDMA is used to transfer information between the host and DDR memory on the</a:t>
            </a:r>
            <a:r>
              <a:rPr lang="zh-TW" altLang="en-US" sz="2000" b="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Alveo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card. The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OrderBook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DataMover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kernel transfers information between the hardware</a:t>
            </a:r>
            <a:r>
              <a:rPr lang="zh-TW" altLang="en-US" sz="2000" b="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pipeline and the DDR memory.</a:t>
            </a:r>
          </a:p>
          <a:p>
            <a:pPr algn="just"/>
            <a:r>
              <a:rPr lang="en-US" altLang="zh-TW" sz="2000" b="0" dirty="0" smtClean="0">
                <a:ea typeface="標楷體" panose="03000509000000000000" pitchFamily="65" charset="-120"/>
              </a:rPr>
              <a:t>Slave bridge: The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PCIe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slave bridge is used to transfer information between the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OrderBook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DataMover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kernel and host memory. The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OrderBook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DataMover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kernel transfers  information between the hardware pipeline and the port on the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PCIe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slave bridge.</a:t>
            </a:r>
            <a:endParaRPr lang="en-US" altLang="zh-TW" sz="2000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18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510" y="3220616"/>
            <a:ext cx="7920880" cy="59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878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Datamover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TW" sz="2000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19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2727" t="74084" r="1818" b="4055"/>
          <a:stretch/>
        </p:blipFill>
        <p:spPr>
          <a:xfrm>
            <a:off x="3621882" y="1447180"/>
            <a:ext cx="5672136" cy="20419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62201"/>
          <a:stretch/>
        </p:blipFill>
        <p:spPr>
          <a:xfrm>
            <a:off x="2429175" y="3727091"/>
            <a:ext cx="8057550" cy="144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244" y="5444729"/>
            <a:ext cx="9655411" cy="396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062240" y="4833257"/>
            <a:ext cx="5184576" cy="27432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15263" y="6343085"/>
            <a:ext cx="5976664" cy="28803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253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System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Overview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Kernel Functions Overview</a:t>
            </a: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FeedHandler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OrderBook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PriceEngine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OrderEntry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 err="1">
                <a:ea typeface="標楷體" panose="03000509000000000000" pitchFamily="65" charset="-120"/>
              </a:rPr>
              <a:t>Datamover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Interfaces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Host -&gt; kernel (FPGA)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Streaming Interface between kernels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Verification System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Host Program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Lab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</a:t>
            </a:fld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24374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Interfaces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Read/Write kernel register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#pragma </a:t>
            </a:r>
            <a:r>
              <a:rPr lang="en-US" dirty="0" smtClean="0"/>
              <a:t>HLS </a:t>
            </a:r>
            <a:r>
              <a:rPr lang="en-US" dirty="0"/>
              <a:t>INTERFACE </a:t>
            </a:r>
            <a:r>
              <a:rPr lang="en-US" dirty="0" err="1" smtClean="0"/>
              <a:t>s_axilite</a:t>
            </a:r>
            <a:r>
              <a:rPr lang="en-US" dirty="0" smtClean="0"/>
              <a:t> port=_______</a:t>
            </a:r>
            <a:endParaRPr lang="en-US" dirty="0"/>
          </a:p>
          <a:p>
            <a:r>
              <a:rPr lang="en-US" altLang="zh-TW" b="0" dirty="0">
                <a:ea typeface="標楷體" panose="03000509000000000000" pitchFamily="65" charset="-120"/>
              </a:rPr>
              <a:t>Streaming Interface between kernels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#pragma HLS INTERFACE </a:t>
            </a:r>
            <a:r>
              <a:rPr lang="en-US" altLang="zh-TW" dirty="0" err="1">
                <a:ea typeface="標楷體" panose="03000509000000000000" pitchFamily="65" charset="-120"/>
              </a:rPr>
              <a:t>ap_ctrl_none</a:t>
            </a:r>
            <a:r>
              <a:rPr lang="en-US" altLang="zh-TW" dirty="0">
                <a:ea typeface="標楷體" panose="03000509000000000000" pitchFamily="65" charset="-120"/>
              </a:rPr>
              <a:t> port=return</a:t>
            </a: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Streaming data to kernel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Buffer map API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20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57200" y="8340441"/>
            <a:ext cx="11604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Reference: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github.com/Xilinx/Vitis_Accel_Examples/tree/master/host_xrt/streaming_free_running_k2k_xrt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xilinx.github.io/XRT/2021.2/html/xrt_native_apis.html</a:t>
            </a:r>
            <a:endParaRPr 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011" y="6184989"/>
            <a:ext cx="6653602" cy="20512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011" y="4449134"/>
            <a:ext cx="5296639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1331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Verification System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21</a:t>
            </a:fld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7BAA169-3233-4941-8DAA-845559F5CF5A}"/>
              </a:ext>
            </a:extLst>
          </p:cNvPr>
          <p:cNvGrpSpPr/>
          <p:nvPr/>
        </p:nvGrpSpPr>
        <p:grpSpPr>
          <a:xfrm>
            <a:off x="2389497" y="1358462"/>
            <a:ext cx="8136905" cy="3130437"/>
            <a:chOff x="1144815" y="1161847"/>
            <a:chExt cx="9902369" cy="380964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1990371-7C8F-4BE3-9CB2-CB53087FD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982"/>
            <a:stretch/>
          </p:blipFill>
          <p:spPr>
            <a:xfrm>
              <a:off x="1144815" y="1161849"/>
              <a:ext cx="9902369" cy="380964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75EB9A-46FA-44B8-A11A-8AF648492DD9}"/>
                </a:ext>
              </a:extLst>
            </p:cNvPr>
            <p:cNvSpPr/>
            <p:nvPr/>
          </p:nvSpPr>
          <p:spPr>
            <a:xfrm>
              <a:off x="1144815" y="1161848"/>
              <a:ext cx="3258509" cy="38096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AA8A85-3253-49E7-B275-78D5AA6CEFB1}"/>
                </a:ext>
              </a:extLst>
            </p:cNvPr>
            <p:cNvSpPr/>
            <p:nvPr/>
          </p:nvSpPr>
          <p:spPr>
            <a:xfrm>
              <a:off x="4864559" y="1161847"/>
              <a:ext cx="6182625" cy="380964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5DA651-3500-4AB3-8F3B-37A9A30336DE}"/>
                </a:ext>
              </a:extLst>
            </p:cNvPr>
            <p:cNvSpPr/>
            <p:nvPr/>
          </p:nvSpPr>
          <p:spPr>
            <a:xfrm>
              <a:off x="1144815" y="1642369"/>
              <a:ext cx="3258509" cy="1136342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4870C2-B141-473C-8726-5BAD5612D831}"/>
                </a:ext>
              </a:extLst>
            </p:cNvPr>
            <p:cNvSpPr/>
            <p:nvPr/>
          </p:nvSpPr>
          <p:spPr>
            <a:xfrm>
              <a:off x="1144815" y="3151573"/>
              <a:ext cx="3258509" cy="1136342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B0D4D18-E11F-4951-9882-508D70D9C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01" y="5428520"/>
            <a:ext cx="6264696" cy="399408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81586" y="1291648"/>
            <a:ext cx="1218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Trading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715903" y="1358462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Networking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6817" y="4795284"/>
            <a:ext cx="577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Remove Network related module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29974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Verification System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mm2s</a:t>
            </a:r>
            <a:r>
              <a:rPr lang="zh-TW" altLang="en-US" b="0" dirty="0" smtClean="0">
                <a:ea typeface="標楷體" panose="03000509000000000000" pitchFamily="65" charset="-120"/>
              </a:rPr>
              <a:t> </a:t>
            </a:r>
            <a:r>
              <a:rPr lang="en-US" altLang="zh-TW" b="0" dirty="0" smtClean="0">
                <a:ea typeface="標楷體" panose="03000509000000000000" pitchFamily="65" charset="-120"/>
              </a:rPr>
              <a:t>(</a:t>
            </a:r>
            <a:r>
              <a:rPr lang="en-US" altLang="zh-TW" b="0" dirty="0" err="1" smtClean="0">
                <a:ea typeface="標楷體" panose="03000509000000000000" pitchFamily="65" charset="-120"/>
              </a:rPr>
              <a:t>memRead</a:t>
            </a:r>
            <a:r>
              <a:rPr lang="en-US" altLang="zh-TW" b="0" dirty="0" smtClean="0">
                <a:ea typeface="標楷體" panose="03000509000000000000" pitchFamily="65" charset="-120"/>
              </a:rPr>
              <a:t>)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pPr marL="44450" indent="0">
              <a:buNone/>
            </a:pPr>
            <a:endParaRPr lang="en-US" altLang="zh-TW" b="0" dirty="0"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0" dirty="0" smtClean="0">
                <a:ea typeface="標楷體" panose="03000509000000000000" pitchFamily="65" charset="-120"/>
              </a:rPr>
              <a:t>S2mm (</a:t>
            </a:r>
            <a:r>
              <a:rPr lang="en-US" altLang="zh-TW" b="0" dirty="0" err="1" smtClean="0">
                <a:ea typeface="標楷體" panose="03000509000000000000" pitchFamily="65" charset="-120"/>
              </a:rPr>
              <a:t>memWrite</a:t>
            </a:r>
            <a:r>
              <a:rPr lang="en-US" altLang="zh-TW" b="0" dirty="0" smtClean="0">
                <a:ea typeface="標楷體" panose="03000509000000000000" pitchFamily="65" charset="-120"/>
              </a:rPr>
              <a:t>)</a:t>
            </a:r>
            <a:endParaRPr lang="en-US" altLang="zh-TW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22</a:t>
            </a:fld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6626"/>
          <a:stretch/>
        </p:blipFill>
        <p:spPr>
          <a:xfrm>
            <a:off x="3255514" y="1980559"/>
            <a:ext cx="6430272" cy="28553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60" y="5524872"/>
            <a:ext cx="719237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139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Verification System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err="1" smtClean="0">
                <a:ea typeface="標楷體" panose="03000509000000000000" pitchFamily="65" charset="-120"/>
              </a:rPr>
              <a:t>Ip_m</a:t>
            </a:r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 err="1" smtClean="0">
                <a:ea typeface="標楷體" panose="03000509000000000000" pitchFamily="65" charset="-120"/>
              </a:rPr>
              <a:t>Ip_s</a:t>
            </a:r>
            <a:endParaRPr lang="en-US" altLang="zh-TW" b="0" dirty="0" smtClean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23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51741"/>
          <a:stretch/>
        </p:blipFill>
        <p:spPr>
          <a:xfrm>
            <a:off x="457200" y="2428648"/>
            <a:ext cx="5436000" cy="10792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52071"/>
          <a:stretch/>
        </p:blipFill>
        <p:spPr>
          <a:xfrm>
            <a:off x="457200" y="3768006"/>
            <a:ext cx="6139942" cy="108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282" y="2428646"/>
            <a:ext cx="5040000" cy="242593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546" y="1966982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Connectivity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565230" y="1966981"/>
            <a:ext cx="230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Network setting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t="51518"/>
          <a:stretch/>
        </p:blipFill>
        <p:spPr>
          <a:xfrm>
            <a:off x="457200" y="6170304"/>
            <a:ext cx="5474106" cy="109181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t="51856"/>
          <a:stretch/>
        </p:blipFill>
        <p:spPr>
          <a:xfrm>
            <a:off x="446582" y="7534921"/>
            <a:ext cx="6140624" cy="108496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57200" y="5708639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Connectivity</a:t>
            </a:r>
            <a:endParaRPr 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282" y="6170304"/>
            <a:ext cx="5040000" cy="84319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609797" y="5708639"/>
            <a:ext cx="230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Network setting</a:t>
            </a:r>
          </a:p>
        </p:txBody>
      </p:sp>
    </p:spTree>
    <p:extLst>
      <p:ext uri="{BB962C8B-B14F-4D97-AF65-F5344CB8AC3E}">
        <p14:creationId xmlns:p14="http://schemas.microsoft.com/office/powerpoint/2010/main" val="426044695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Host </a:t>
            </a:r>
            <a:r>
              <a:rPr lang="en-US" altLang="zh-TW" dirty="0" smtClean="0">
                <a:ea typeface="標楷體" panose="03000509000000000000" pitchFamily="65" charset="-120"/>
              </a:rPr>
              <a:t>program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Set kernel &amp; </a:t>
            </a:r>
            <a:r>
              <a:rPr lang="en-US" altLang="zh-TW" b="0" dirty="0" err="1" smtClean="0">
                <a:ea typeface="標楷體" panose="03000509000000000000" pitchFamily="65" charset="-120"/>
              </a:rPr>
              <a:t>ip</a:t>
            </a:r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Set Feed Handler symbols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Input</a:t>
            </a:r>
            <a:r>
              <a:rPr lang="zh-TW" altLang="en-US" b="0" dirty="0" smtClean="0">
                <a:ea typeface="標楷體" panose="03000509000000000000" pitchFamily="65" charset="-120"/>
              </a:rPr>
              <a:t> </a:t>
            </a:r>
            <a:r>
              <a:rPr lang="en-US" altLang="zh-TW" b="0" dirty="0" smtClean="0">
                <a:ea typeface="標楷體" panose="03000509000000000000" pitchFamily="65" charset="-120"/>
              </a:rPr>
              <a:t>/</a:t>
            </a:r>
            <a:r>
              <a:rPr lang="zh-TW" altLang="en-US" b="0" dirty="0" smtClean="0">
                <a:ea typeface="標楷體" panose="03000509000000000000" pitchFamily="65" charset="-120"/>
              </a:rPr>
              <a:t> </a:t>
            </a:r>
            <a:r>
              <a:rPr lang="en-US" altLang="zh-TW" b="0" dirty="0" smtClean="0">
                <a:ea typeface="標楷體" panose="03000509000000000000" pitchFamily="65" charset="-120"/>
              </a:rPr>
              <a:t>Output map</a:t>
            </a:r>
            <a:endParaRPr lang="en-US" altLang="zh-TW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24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042" y="2068647"/>
            <a:ext cx="6853215" cy="22333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7" y="5248686"/>
            <a:ext cx="11955543" cy="6763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550" y="7107980"/>
            <a:ext cx="734480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3834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Host </a:t>
            </a:r>
            <a:r>
              <a:rPr lang="en-US" altLang="zh-TW" dirty="0" smtClean="0">
                <a:ea typeface="標楷體" panose="03000509000000000000" pitchFamily="65" charset="-120"/>
              </a:rPr>
              <a:t>program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</a:t>
            </a:r>
            <a:r>
              <a:rPr lang="en-US" b="0" dirty="0" smtClean="0"/>
              <a:t>eclare </a:t>
            </a:r>
            <a:r>
              <a:rPr lang="en-US" b="0" dirty="0"/>
              <a:t>kernel </a:t>
            </a:r>
            <a:r>
              <a:rPr lang="en-US" b="0" dirty="0" smtClean="0"/>
              <a:t>run</a:t>
            </a:r>
          </a:p>
          <a:p>
            <a:endParaRPr lang="en-US" b="0" dirty="0"/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>
                <a:ea typeface="標楷體" panose="03000509000000000000" pitchFamily="65" charset="-120"/>
              </a:rPr>
              <a:t>D</a:t>
            </a:r>
            <a:r>
              <a:rPr lang="en-US" altLang="zh-TW" b="0" dirty="0" smtClean="0">
                <a:ea typeface="標楷體" panose="03000509000000000000" pitchFamily="65" charset="-120"/>
              </a:rPr>
              <a:t>ata transfer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25</a:t>
            </a:fld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49" y="5128533"/>
            <a:ext cx="8792802" cy="36485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82" y="1996480"/>
            <a:ext cx="393453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89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Lab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Pricing</a:t>
            </a:r>
            <a:r>
              <a:rPr lang="zh-TW" altLang="en-US" b="0" dirty="0">
                <a:ea typeface="標楷體" panose="03000509000000000000" pitchFamily="65" charset="-120"/>
              </a:rPr>
              <a:t> </a:t>
            </a:r>
            <a:r>
              <a:rPr lang="en-US" altLang="zh-TW" b="0" dirty="0" smtClean="0">
                <a:ea typeface="標楷體" panose="03000509000000000000" pitchFamily="65" charset="-120"/>
              </a:rPr>
              <a:t>Strategy</a:t>
            </a:r>
          </a:p>
          <a:p>
            <a:pPr marL="882650" lvl="1" indent="-457200"/>
            <a:r>
              <a:rPr lang="en-US" altLang="zh-TW" dirty="0" err="1" smtClean="0">
                <a:ea typeface="標楷體" panose="03000509000000000000" pitchFamily="65" charset="-120"/>
              </a:rPr>
              <a:t>AAT_demo</a:t>
            </a:r>
            <a:r>
              <a:rPr lang="en-US" altLang="zh-TW" dirty="0" smtClean="0">
                <a:ea typeface="標楷體" panose="03000509000000000000" pitchFamily="65" charset="-120"/>
              </a:rPr>
              <a:t>\</a:t>
            </a:r>
            <a:r>
              <a:rPr lang="en-US" altLang="zh-TW" dirty="0" err="1" smtClean="0">
                <a:ea typeface="標楷體" panose="03000509000000000000" pitchFamily="65" charset="-120"/>
              </a:rPr>
              <a:t>pricingEngine</a:t>
            </a:r>
            <a:r>
              <a:rPr lang="en-US" altLang="zh-TW" dirty="0" smtClean="0">
                <a:ea typeface="標楷體" panose="03000509000000000000" pitchFamily="65" charset="-120"/>
              </a:rPr>
              <a:t>\pricingengine.cpp</a:t>
            </a:r>
          </a:p>
          <a:p>
            <a:pPr marL="882650" lvl="1" indent="-457200"/>
            <a:r>
              <a:rPr lang="en-US" dirty="0" err="1" smtClean="0"/>
              <a:t>pricingStrategyLimit</a:t>
            </a:r>
            <a:endParaRPr lang="en-US" dirty="0" smtClean="0"/>
          </a:p>
          <a:p>
            <a:pPr marL="882650" lvl="1" indent="-457200"/>
            <a:endParaRPr lang="en-US" dirty="0"/>
          </a:p>
          <a:p>
            <a:pPr marL="882650" lvl="1" indent="-457200"/>
            <a:endParaRPr lang="en-US" dirty="0" smtClean="0"/>
          </a:p>
          <a:p>
            <a:pPr marL="882650" lvl="1" indent="-457200"/>
            <a:endParaRPr lang="en-US" dirty="0" smtClean="0"/>
          </a:p>
          <a:p>
            <a:pPr marL="425450" lvl="1" indent="0">
              <a:buNone/>
            </a:pPr>
            <a:endParaRPr lang="en-US" dirty="0" smtClean="0"/>
          </a:p>
          <a:p>
            <a:pPr marL="501650" indent="-457200"/>
            <a:r>
              <a:rPr lang="en-US" b="0" dirty="0"/>
              <a:t>Run C </a:t>
            </a:r>
            <a:r>
              <a:rPr lang="en-US" b="0" dirty="0" smtClean="0"/>
              <a:t>simulation</a:t>
            </a:r>
            <a:endParaRPr lang="en-US" b="0" dirty="0"/>
          </a:p>
          <a:p>
            <a:pPr marL="882650" lvl="1" indent="-457200"/>
            <a:endParaRPr lang="en-US" dirty="0"/>
          </a:p>
          <a:p>
            <a:pPr marL="882650" lvl="1" indent="-457200"/>
            <a:endParaRPr lang="en-US" altLang="zh-TW" dirty="0" smtClean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26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25" y="3125157"/>
            <a:ext cx="4797315" cy="20637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90" y="7181056"/>
            <a:ext cx="9812119" cy="10669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51890" y="8384678"/>
            <a:ext cx="792088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ORDER_ENTRY_OPERATION: {0,0,1,800,5853400,0}</a:t>
            </a:r>
          </a:p>
        </p:txBody>
      </p:sp>
      <p:sp>
        <p:nvSpPr>
          <p:cNvPr id="15" name="矩形 14"/>
          <p:cNvSpPr/>
          <p:nvPr/>
        </p:nvSpPr>
        <p:spPr>
          <a:xfrm>
            <a:off x="3743702" y="5986534"/>
            <a:ext cx="504056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$ </a:t>
            </a:r>
            <a:r>
              <a:rPr lang="en-US" dirty="0"/>
              <a:t>cd </a:t>
            </a:r>
            <a:r>
              <a:rPr lang="en-US" dirty="0" err="1"/>
              <a:t>AAT_demo</a:t>
            </a:r>
            <a:r>
              <a:rPr lang="en-US" dirty="0"/>
              <a:t>/</a:t>
            </a:r>
            <a:r>
              <a:rPr lang="en-US" dirty="0" err="1"/>
              <a:t>pricingEngine</a:t>
            </a:r>
            <a:r>
              <a:rPr lang="en-US" dirty="0"/>
              <a:t>/test/</a:t>
            </a:r>
          </a:p>
          <a:p>
            <a:r>
              <a:rPr lang="en-US" dirty="0" smtClean="0"/>
              <a:t>$ </a:t>
            </a:r>
            <a:r>
              <a:rPr lang="en-US" dirty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241874452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Lab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5925" lvl="1" indent="-371475">
              <a:spcBef>
                <a:spcPts val="1100"/>
              </a:spcBef>
              <a:buClrTx/>
              <a:buFont typeface="Palatino" charset="0"/>
              <a:buChar char="•"/>
            </a:pPr>
            <a:r>
              <a:rPr lang="en-US" sz="3200" dirty="0" err="1">
                <a:solidFill>
                  <a:srgbClr val="660066"/>
                </a:solidFill>
                <a:ea typeface="標楷體" panose="03000509000000000000" pitchFamily="65" charset="-120"/>
              </a:rPr>
              <a:t>AAT_demo</a:t>
            </a:r>
            <a:r>
              <a:rPr lang="en-US" sz="3200" dirty="0">
                <a:solidFill>
                  <a:srgbClr val="660066"/>
                </a:solidFill>
                <a:ea typeface="標楷體" panose="03000509000000000000" pitchFamily="65" charset="-120"/>
              </a:rPr>
              <a:t>/</a:t>
            </a:r>
            <a:r>
              <a:rPr lang="en-US" sz="3200" dirty="0" err="1">
                <a:solidFill>
                  <a:srgbClr val="660066"/>
                </a:solidFill>
                <a:ea typeface="標楷體" panose="03000509000000000000" pitchFamily="65" charset="-120"/>
              </a:rPr>
              <a:t>pricingEngine</a:t>
            </a:r>
            <a:r>
              <a:rPr lang="en-US" sz="3200" dirty="0">
                <a:solidFill>
                  <a:srgbClr val="660066"/>
                </a:solidFill>
                <a:ea typeface="標楷體" panose="03000509000000000000" pitchFamily="65" charset="-120"/>
              </a:rPr>
              <a:t>/test/</a:t>
            </a:r>
            <a:r>
              <a:rPr lang="en-US" altLang="zh-TW" sz="3200" dirty="0">
                <a:solidFill>
                  <a:srgbClr val="660066"/>
                </a:solidFill>
                <a:ea typeface="標楷體" panose="03000509000000000000" pitchFamily="65" charset="-120"/>
              </a:rPr>
              <a:t>tb_pricingengine.cpp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err="1" smtClean="0">
                <a:ea typeface="標楷體" panose="03000509000000000000" pitchFamily="65" charset="-120"/>
              </a:rPr>
              <a:t>AAT_demo</a:t>
            </a:r>
            <a:r>
              <a:rPr lang="en-US" b="0" dirty="0" smtClean="0">
                <a:ea typeface="標楷體" panose="03000509000000000000" pitchFamily="65" charset="-120"/>
              </a:rPr>
              <a:t>/</a:t>
            </a:r>
            <a:r>
              <a:rPr lang="en-US" b="0" dirty="0" err="1" smtClean="0">
                <a:ea typeface="標楷體" panose="03000509000000000000" pitchFamily="65" charset="-120"/>
              </a:rPr>
              <a:t>aat_host</a:t>
            </a:r>
            <a:r>
              <a:rPr lang="en-US" b="0" dirty="0" smtClean="0">
                <a:ea typeface="標楷體" panose="03000509000000000000" pitchFamily="65" charset="-120"/>
              </a:rPr>
              <a:t>/host.cpp</a:t>
            </a:r>
          </a:p>
          <a:p>
            <a:endParaRPr lang="en-US" b="0" dirty="0">
              <a:ea typeface="標楷體" panose="03000509000000000000" pitchFamily="65" charset="-120"/>
            </a:endParaRPr>
          </a:p>
          <a:p>
            <a:endParaRPr lang="en-US" b="0" dirty="0" smtClean="0">
              <a:ea typeface="標楷體" panose="03000509000000000000" pitchFamily="65" charset="-120"/>
            </a:endParaRPr>
          </a:p>
          <a:p>
            <a:endParaRPr lang="en-US" b="0" dirty="0" smtClean="0">
              <a:ea typeface="標楷體" panose="03000509000000000000" pitchFamily="65" charset="-120"/>
            </a:endParaRPr>
          </a:p>
          <a:p>
            <a:r>
              <a:rPr lang="en-US" b="0" dirty="0" smtClean="0"/>
              <a:t>HW result</a:t>
            </a:r>
          </a:p>
          <a:p>
            <a:pPr lvl="1"/>
            <a:r>
              <a:rPr lang="en-US" dirty="0" err="1" smtClean="0">
                <a:ea typeface="標楷體" panose="03000509000000000000" pitchFamily="65" charset="-120"/>
              </a:rPr>
              <a:t>Orderbook</a:t>
            </a:r>
            <a:r>
              <a:rPr lang="en-US" dirty="0" smtClean="0">
                <a:ea typeface="標楷體" panose="03000509000000000000" pitchFamily="65" charset="-120"/>
              </a:rPr>
              <a:t> log</a:t>
            </a:r>
            <a:endParaRPr lang="en-US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27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13" y="7115279"/>
            <a:ext cx="10008000" cy="6736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35784"/>
          <a:stretch/>
        </p:blipFill>
        <p:spPr>
          <a:xfrm>
            <a:off x="10493230" y="5274121"/>
            <a:ext cx="1986108" cy="4356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301" y="4024738"/>
            <a:ext cx="7668695" cy="124794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514" y="2153419"/>
            <a:ext cx="5634271" cy="84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5115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Lab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8408"/>
            <a:ext cx="12022138" cy="7992888"/>
          </a:xfrm>
        </p:spPr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Build</a:t>
            </a:r>
            <a:r>
              <a:rPr lang="zh-TW" altLang="en-US" b="0" dirty="0">
                <a:ea typeface="標楷體" panose="03000509000000000000" pitchFamily="65" charset="-120"/>
              </a:rPr>
              <a:t> </a:t>
            </a:r>
            <a:r>
              <a:rPr lang="en-US" altLang="zh-TW" b="0" dirty="0">
                <a:ea typeface="標楷體" panose="03000509000000000000" pitchFamily="65" charset="-120"/>
              </a:rPr>
              <a:t>&amp;</a:t>
            </a:r>
            <a:r>
              <a:rPr lang="zh-TW" altLang="en-US" b="0" dirty="0">
                <a:ea typeface="標楷體" panose="03000509000000000000" pitchFamily="65" charset="-120"/>
              </a:rPr>
              <a:t> </a:t>
            </a:r>
            <a:r>
              <a:rPr lang="en-US" altLang="zh-TW" b="0" dirty="0">
                <a:ea typeface="標楷體" panose="03000509000000000000" pitchFamily="65" charset="-120"/>
              </a:rPr>
              <a:t>Run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./run.sh &gt;&gt; output.log</a:t>
            </a: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Report</a:t>
            </a:r>
          </a:p>
          <a:p>
            <a:pPr lvl="1"/>
            <a:r>
              <a:rPr lang="en-US" altLang="zh-TW" dirty="0" smtClean="0">
                <a:ea typeface="標楷體" panose="03000509000000000000" pitchFamily="65" charset="-120"/>
              </a:rPr>
              <a:t>Code modification</a:t>
            </a:r>
          </a:p>
          <a:p>
            <a:pPr lvl="1"/>
            <a:r>
              <a:rPr lang="en-US" altLang="zh-TW" b="0" dirty="0" smtClean="0">
                <a:ea typeface="標楷體" panose="03000509000000000000" pitchFamily="65" charset="-120"/>
              </a:rPr>
              <a:t>Result </a:t>
            </a:r>
            <a:r>
              <a:rPr lang="en-US" dirty="0"/>
              <a:t>analyze</a:t>
            </a:r>
            <a:endParaRPr lang="en-US" altLang="zh-TW" b="0" dirty="0">
              <a:ea typeface="標楷體" panose="03000509000000000000" pitchFamily="65" charset="-120"/>
            </a:endParaRP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Submission</a:t>
            </a:r>
          </a:p>
          <a:p>
            <a:pPr marL="425450" lvl="1" indent="0">
              <a:buNone/>
            </a:pPr>
            <a:r>
              <a:rPr lang="en-US" altLang="zh-TW" b="0" dirty="0" err="1" smtClean="0">
                <a:ea typeface="標楷體" panose="03000509000000000000" pitchFamily="65" charset="-120"/>
              </a:rPr>
              <a:t>StudentID_Lab_AAT</a:t>
            </a:r>
            <a:r>
              <a:rPr lang="en-US" altLang="zh-TW" b="0" dirty="0" smtClean="0">
                <a:ea typeface="標楷體" panose="03000509000000000000" pitchFamily="65" charset="-120"/>
              </a:rPr>
              <a:t>/</a:t>
            </a:r>
          </a:p>
          <a:p>
            <a:pPr marL="425450" lvl="1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ea typeface="標楷體" panose="03000509000000000000" pitchFamily="65" charset="-120"/>
              </a:rPr>
              <a:t>pricingengine.cpp</a:t>
            </a:r>
            <a:endParaRPr lang="en-US" altLang="zh-TW" b="0" dirty="0" smtClean="0">
              <a:ea typeface="標楷體" panose="03000509000000000000" pitchFamily="65" charset="-120"/>
            </a:endParaRPr>
          </a:p>
          <a:p>
            <a:pPr marL="889000" lvl="2" indent="0">
              <a:buNone/>
            </a:pPr>
            <a:r>
              <a:rPr lang="en-US" altLang="zh-TW" sz="2800" b="0" dirty="0" smtClean="0">
                <a:ea typeface="標楷體" panose="03000509000000000000" pitchFamily="65" charset="-120"/>
              </a:rPr>
              <a:t>Output.log</a:t>
            </a:r>
          </a:p>
          <a:p>
            <a:pPr marL="889000" lvl="2" indent="0">
              <a:buNone/>
            </a:pPr>
            <a:r>
              <a:rPr lang="en-US" altLang="zh-TW" sz="2800" dirty="0" smtClean="0">
                <a:ea typeface="標楷體" panose="03000509000000000000" pitchFamily="65" charset="-120"/>
              </a:rPr>
              <a:t>StudentID_Report.pdf</a:t>
            </a:r>
          </a:p>
          <a:p>
            <a:pPr marL="44450" indent="0" algn="just">
              <a:buNone/>
            </a:pPr>
            <a:r>
              <a:rPr lang="en-US" altLang="zh-TW" sz="2800" dirty="0">
                <a:solidFill>
                  <a:srgbClr val="333333"/>
                </a:solidFill>
                <a:ea typeface="標楷體" panose="03000509000000000000" pitchFamily="65" charset="-120"/>
              </a:rPr>
              <a:t>   </a:t>
            </a:r>
            <a:r>
              <a:rPr lang="en-US" altLang="zh-TW" sz="2800" b="0" dirty="0">
                <a:solidFill>
                  <a:srgbClr val="333333"/>
                </a:solidFill>
                <a:ea typeface="標楷體" panose="03000509000000000000" pitchFamily="65" charset="-120"/>
              </a:rPr>
              <a:t>※Compress all above files in a single zip file named </a:t>
            </a:r>
            <a:r>
              <a:rPr lang="en-US" altLang="zh-TW" sz="2800" b="0" dirty="0" smtClean="0">
                <a:solidFill>
                  <a:srgbClr val="333333"/>
                </a:solidFill>
                <a:ea typeface="標楷體" panose="03000509000000000000" pitchFamily="65" charset="-120"/>
              </a:rPr>
              <a:t>StudentID_Lab_AAT.zip</a:t>
            </a:r>
            <a:endParaRPr lang="en-US" altLang="zh-TW" b="0" dirty="0" smtClean="0">
              <a:solidFill>
                <a:srgbClr val="660066"/>
              </a:solidFill>
              <a:ea typeface="標楷體" panose="03000509000000000000" pitchFamily="65" charset="-120"/>
            </a:endParaRPr>
          </a:p>
          <a:p>
            <a:pPr marL="501650" indent="-457200"/>
            <a:r>
              <a:rPr lang="en-US" altLang="zh-TW" b="0" dirty="0" smtClean="0">
                <a:solidFill>
                  <a:srgbClr val="660066"/>
                </a:solidFill>
                <a:ea typeface="標楷體" panose="03000509000000000000" pitchFamily="65" charset="-120"/>
              </a:rPr>
              <a:t>Due: 2022/6/24</a:t>
            </a:r>
            <a:endParaRPr lang="en-US" altLang="zh-TW" b="0" dirty="0">
              <a:solidFill>
                <a:srgbClr val="660066"/>
              </a:solidFill>
              <a:ea typeface="標楷體" panose="03000509000000000000" pitchFamily="65" charset="-120"/>
            </a:endParaRPr>
          </a:p>
          <a:p>
            <a:pPr marL="501650" lvl="1" indent="0">
              <a:buNone/>
            </a:pPr>
            <a:endParaRPr lang="en-US" altLang="zh-TW" sz="3200" dirty="0" smtClean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28580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System Overview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3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0" y="1924472"/>
            <a:ext cx="12900607" cy="59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34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System Overview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51331"/>
          <a:stretch/>
        </p:blipFill>
        <p:spPr>
          <a:xfrm>
            <a:off x="165696" y="2356520"/>
            <a:ext cx="5446562" cy="51845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780" y="1348409"/>
            <a:ext cx="6840000" cy="39300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780" y="5587336"/>
            <a:ext cx="6840000" cy="33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17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System Overview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5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49228" t="13699"/>
          <a:stretch/>
        </p:blipFill>
        <p:spPr>
          <a:xfrm>
            <a:off x="2902000" y="2140496"/>
            <a:ext cx="8064896" cy="63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8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Kernel Functions Overview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Network </a:t>
            </a:r>
            <a:r>
              <a:rPr lang="en-US" altLang="zh-TW" b="0" dirty="0" smtClean="0"/>
              <a:t>Kernel</a:t>
            </a:r>
            <a:endParaRPr lang="en-US" altLang="zh-TW" b="0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ea typeface="標楷體" panose="03000509000000000000" pitchFamily="65" charset="-120"/>
              </a:rPr>
              <a:t>Ethernet</a:t>
            </a:r>
          </a:p>
          <a:p>
            <a:pPr lvl="1"/>
            <a:r>
              <a:rPr lang="en-US" altLang="zh-TW" dirty="0" smtClean="0">
                <a:ea typeface="標楷體" panose="03000509000000000000" pitchFamily="65" charset="-120"/>
              </a:rPr>
              <a:t>TCP/UDP/IP</a:t>
            </a: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lineHandler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b="0" dirty="0">
                <a:ea typeface="標楷體" panose="03000509000000000000" pitchFamily="65" charset="-120"/>
              </a:rPr>
              <a:t>Market </a:t>
            </a:r>
            <a:r>
              <a:rPr lang="en-US" altLang="zh-TW" b="0" dirty="0" smtClean="0"/>
              <a:t>Kernel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feedHandler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orderbook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orderEntry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b="0" dirty="0">
                <a:ea typeface="標楷體" panose="03000509000000000000" pitchFamily="65" charset="-120"/>
              </a:rPr>
              <a:t>Strategy </a:t>
            </a:r>
            <a:r>
              <a:rPr lang="en-US" altLang="zh-TW" b="0" dirty="0"/>
              <a:t>Kernel</a:t>
            </a:r>
            <a:endParaRPr lang="en-US" altLang="zh-TW" b="0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 smtClean="0">
                <a:ea typeface="標楷體" panose="03000509000000000000" pitchFamily="65" charset="-120"/>
              </a:rPr>
              <a:t>PricingEngine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6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331" y="2860576"/>
            <a:ext cx="8655770" cy="3935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885776" y="4300736"/>
            <a:ext cx="2664296" cy="16201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85776" y="6532984"/>
            <a:ext cx="2664296" cy="6728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7222480" y="2068488"/>
            <a:ext cx="72008" cy="5616624"/>
          </a:xfrm>
          <a:prstGeom prst="line">
            <a:avLst/>
          </a:prstGeom>
          <a:solidFill>
            <a:srgbClr val="FFCC66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728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FeedHandler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Block </a:t>
            </a:r>
            <a:r>
              <a:rPr lang="en-US" altLang="zh-TW" b="0" dirty="0" smtClean="0">
                <a:ea typeface="標楷體" panose="03000509000000000000" pitchFamily="65" charset="-120"/>
              </a:rPr>
              <a:t>Diagram</a:t>
            </a:r>
          </a:p>
          <a:p>
            <a:pPr marL="44450" indent="0">
              <a:lnSpc>
                <a:spcPct val="150000"/>
              </a:lnSpc>
              <a:buNone/>
            </a:pPr>
            <a:endParaRPr lang="en-US" b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7</a:t>
            </a:fld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42C4F1E-EA72-437E-A592-FF8B868A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72" y="2004517"/>
            <a:ext cx="6246264" cy="220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36" y="5119729"/>
            <a:ext cx="6935168" cy="34294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829992" y="5855449"/>
            <a:ext cx="460851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151" y="5053891"/>
            <a:ext cx="5220000" cy="86617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151" y="6037961"/>
            <a:ext cx="5220000" cy="287128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615151" y="4592226"/>
            <a:ext cx="2016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Register Map</a:t>
            </a:r>
          </a:p>
        </p:txBody>
      </p:sp>
      <p:sp>
        <p:nvSpPr>
          <p:cNvPr id="17" name="矩形 16"/>
          <p:cNvSpPr/>
          <p:nvPr/>
        </p:nvSpPr>
        <p:spPr>
          <a:xfrm>
            <a:off x="457200" y="4459482"/>
            <a:ext cx="2570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5925" indent="-371475">
              <a:spcBef>
                <a:spcPts val="1100"/>
              </a:spcBef>
              <a:buSzPct val="100000"/>
              <a:buFont typeface="Palatino" charset="0"/>
              <a:buChar char="•"/>
            </a:pPr>
            <a:r>
              <a:rPr 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Top </a:t>
            </a:r>
            <a:r>
              <a:rPr lang="en-US" sz="3200" dirty="0" smtClean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80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FeedHandler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#HLS </a:t>
            </a:r>
            <a:r>
              <a:rPr lang="en-US" altLang="zh-TW" b="0" dirty="0">
                <a:ea typeface="標楷體" panose="03000509000000000000" pitchFamily="65" charset="-120"/>
              </a:rPr>
              <a:t>DATAFLOW </a:t>
            </a:r>
            <a:r>
              <a:rPr lang="en-US" altLang="zh-TW" b="0" dirty="0" err="1" smtClean="0">
                <a:ea typeface="標楷體" panose="03000509000000000000" pitchFamily="65" charset="-120"/>
              </a:rPr>
              <a:t>disable_start_propagation</a:t>
            </a:r>
            <a:endParaRPr lang="en-US" altLang="zh-TW" b="0" dirty="0" smtClean="0">
              <a:ea typeface="標楷體" panose="03000509000000000000" pitchFamily="65" charset="-120"/>
            </a:endParaRPr>
          </a:p>
          <a:p>
            <a:pPr lvl="1" algn="just"/>
            <a:r>
              <a:rPr lang="en-US" altLang="zh-TW" dirty="0" err="1">
                <a:ea typeface="標楷體" panose="03000509000000000000" pitchFamily="65" charset="-120"/>
              </a:rPr>
              <a:t>disable_start_propagation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: </a:t>
            </a:r>
            <a:r>
              <a:rPr lang="en-US" altLang="zh-TW" dirty="0">
                <a:ea typeface="標楷體" panose="03000509000000000000" pitchFamily="65" charset="-120"/>
              </a:rPr>
              <a:t>Optionally disables the creation of a start FIFO used to propagate a start token to an internal process. </a:t>
            </a:r>
            <a:r>
              <a:rPr lang="en-US" altLang="zh-TW" dirty="0" smtClean="0">
                <a:ea typeface="標楷體" panose="03000509000000000000" pitchFamily="65" charset="-120"/>
              </a:rPr>
              <a:t>Such </a:t>
            </a:r>
            <a:r>
              <a:rPr lang="en-US" altLang="zh-TW" dirty="0">
                <a:ea typeface="標楷體" panose="03000509000000000000" pitchFamily="65" charset="-120"/>
              </a:rPr>
              <a:t>FIFOs can sometimes be a bottleneck for performance</a:t>
            </a:r>
            <a:r>
              <a:rPr lang="en-US" altLang="zh-TW" dirty="0" smtClean="0">
                <a:ea typeface="標楷體" panose="03000509000000000000" pitchFamily="65" charset="-120"/>
              </a:rPr>
              <a:t>.</a:t>
            </a: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Submodule</a:t>
            </a:r>
            <a:endParaRPr lang="en-US" altLang="zh-TW" b="0" dirty="0">
              <a:ea typeface="標楷體" panose="03000509000000000000" pitchFamily="65" charset="-120"/>
            </a:endParaRP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8</a:t>
            </a:fld>
            <a:endParaRPr lang="en-US" altLang="zh-TW" dirty="0"/>
          </a:p>
        </p:txBody>
      </p:sp>
      <p:grpSp>
        <p:nvGrpSpPr>
          <p:cNvPr id="59" name="群組 58"/>
          <p:cNvGrpSpPr/>
          <p:nvPr/>
        </p:nvGrpSpPr>
        <p:grpSpPr>
          <a:xfrm>
            <a:off x="813768" y="4174501"/>
            <a:ext cx="4717515" cy="5193803"/>
            <a:chOff x="948775" y="4395237"/>
            <a:chExt cx="4361681" cy="480204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775" y="4395237"/>
              <a:ext cx="4361681" cy="4802043"/>
            </a:xfrm>
            <a:prstGeom prst="rect">
              <a:avLst/>
            </a:prstGeom>
          </p:spPr>
        </p:pic>
        <p:cxnSp>
          <p:nvCxnSpPr>
            <p:cNvPr id="15" name="肘形接點 14"/>
            <p:cNvCxnSpPr/>
            <p:nvPr/>
          </p:nvCxnSpPr>
          <p:spPr bwMode="auto">
            <a:xfrm>
              <a:off x="4093092" y="5142067"/>
              <a:ext cx="189178" cy="607027"/>
            </a:xfrm>
            <a:prstGeom prst="bentConnector3">
              <a:avLst>
                <a:gd name="adj1" fmla="val 777416"/>
              </a:avLst>
            </a:prstGeom>
            <a:solidFill>
              <a:srgbClr val="FFCC66"/>
            </a:solidFill>
            <a:ln w="571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肘形接點 24"/>
            <p:cNvCxnSpPr/>
            <p:nvPr/>
          </p:nvCxnSpPr>
          <p:spPr bwMode="auto">
            <a:xfrm flipH="1">
              <a:off x="4041079" y="6081074"/>
              <a:ext cx="527718" cy="834493"/>
            </a:xfrm>
            <a:prstGeom prst="bentConnector3">
              <a:avLst>
                <a:gd name="adj1" fmla="val -190116"/>
              </a:avLst>
            </a:prstGeom>
            <a:solidFill>
              <a:srgbClr val="FFCC66"/>
            </a:solidFill>
            <a:ln w="571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肘形接點 28"/>
            <p:cNvCxnSpPr/>
            <p:nvPr/>
          </p:nvCxnSpPr>
          <p:spPr bwMode="auto">
            <a:xfrm flipH="1">
              <a:off x="4041079" y="7319868"/>
              <a:ext cx="52013" cy="1433417"/>
            </a:xfrm>
            <a:prstGeom prst="bentConnector3">
              <a:avLst>
                <a:gd name="adj1" fmla="val -2793059"/>
              </a:avLst>
            </a:prstGeom>
            <a:solidFill>
              <a:srgbClr val="FFCC66"/>
            </a:solidFill>
            <a:ln w="571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58" name="圖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998" y="6301192"/>
            <a:ext cx="5418762" cy="3040104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723581" y="4805059"/>
            <a:ext cx="39144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mdpData</a:t>
            </a:r>
            <a:r>
              <a:rPr lang="en-US" dirty="0" smtClean="0"/>
              <a:t>, </a:t>
            </a:r>
            <a:r>
              <a:rPr lang="en-US" dirty="0" err="1" smtClean="0"/>
              <a:t>fixMsg</a:t>
            </a:r>
            <a:r>
              <a:rPr lang="en-US" dirty="0" smtClean="0"/>
              <a:t>: 64 bits</a:t>
            </a:r>
          </a:p>
          <a:p>
            <a:r>
              <a:rPr lang="en-US" dirty="0"/>
              <a:t>Template ID: message type</a:t>
            </a:r>
          </a:p>
          <a:p>
            <a:r>
              <a:rPr lang="en-US" dirty="0"/>
              <a:t>Security ID: symbol </a:t>
            </a:r>
            <a:r>
              <a:rPr lang="en-US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FeedHandler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9</a:t>
            </a:fld>
            <a:endParaRPr lang="en-US" altLang="zh-TW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9" y="6729503"/>
            <a:ext cx="7373289" cy="2417865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808" y="1522439"/>
            <a:ext cx="5612925" cy="50330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489" y="1803533"/>
            <a:ext cx="4648849" cy="443927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094688" y="152243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814617" y="1309799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symbolLookup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1154563" y="1068162"/>
            <a:ext cx="165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fixDecoder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1079" y="751862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16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THU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66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sym typeface="Arial" charset="0"/>
          </a:defRPr>
        </a:defPPr>
      </a:lstStyle>
    </a:spDef>
    <a:lnDef>
      <a:spPr bwMode="auto">
        <a:solidFill>
          <a:srgbClr val="FFCC66"/>
        </a:solidFill>
        <a:ln w="57150" cap="flat" cmpd="sng" algn="ctr">
          <a:solidFill>
            <a:srgbClr val="00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NTH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526</Words>
  <Characters>0</Characters>
  <Application>Microsoft Office PowerPoint</Application>
  <PresentationFormat>自訂</PresentationFormat>
  <Lines>0</Lines>
  <Paragraphs>207</Paragraphs>
  <Slides>28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Palatino</vt:lpstr>
      <vt:lpstr>新細明體</vt:lpstr>
      <vt:lpstr>標楷體</vt:lpstr>
      <vt:lpstr>Arial</vt:lpstr>
      <vt:lpstr>Palatino Linotype</vt:lpstr>
      <vt:lpstr>Times New Roman</vt:lpstr>
      <vt:lpstr>NTHU</vt:lpstr>
      <vt:lpstr>Accelerated Algorithmic Trading (AAT)</vt:lpstr>
      <vt:lpstr>Outline</vt:lpstr>
      <vt:lpstr>System Overview</vt:lpstr>
      <vt:lpstr>System Overview</vt:lpstr>
      <vt:lpstr>System Overview</vt:lpstr>
      <vt:lpstr>Kernel Functions Overview</vt:lpstr>
      <vt:lpstr>FeedHandler</vt:lpstr>
      <vt:lpstr>FeedHandler</vt:lpstr>
      <vt:lpstr>FeedHandler</vt:lpstr>
      <vt:lpstr>OrderBook</vt:lpstr>
      <vt:lpstr>OrderBook</vt:lpstr>
      <vt:lpstr>OrderBook</vt:lpstr>
      <vt:lpstr>PriceEngine</vt:lpstr>
      <vt:lpstr>PriceEngine</vt:lpstr>
      <vt:lpstr>OrderEntry</vt:lpstr>
      <vt:lpstr>OrderEntry</vt:lpstr>
      <vt:lpstr>Datamover</vt:lpstr>
      <vt:lpstr>Datamover</vt:lpstr>
      <vt:lpstr>Datamover</vt:lpstr>
      <vt:lpstr>Interfaces</vt:lpstr>
      <vt:lpstr>Verification System </vt:lpstr>
      <vt:lpstr>Verification System </vt:lpstr>
      <vt:lpstr>Verification System </vt:lpstr>
      <vt:lpstr>Host program</vt:lpstr>
      <vt:lpstr>Host program</vt:lpstr>
      <vt:lpstr>Lab</vt:lpstr>
      <vt:lpstr>Lab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2022-05-10T15:38:00Z</dcterms:created>
  <dcterms:modified xsi:type="dcterms:W3CDTF">2022-05-10T15:38:06Z</dcterms:modified>
</cp:coreProperties>
</file>