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57" r:id="rId5"/>
    <p:sldId id="271" r:id="rId6"/>
    <p:sldId id="268" r:id="rId7"/>
    <p:sldId id="269" r:id="rId8"/>
    <p:sldId id="270" r:id="rId9"/>
    <p:sldId id="288" r:id="rId10"/>
    <p:sldId id="289" r:id="rId11"/>
    <p:sldId id="290" r:id="rId12"/>
    <p:sldId id="258" r:id="rId13"/>
    <p:sldId id="277" r:id="rId14"/>
    <p:sldId id="278" r:id="rId15"/>
    <p:sldId id="260" r:id="rId16"/>
    <p:sldId id="273" r:id="rId17"/>
    <p:sldId id="261" r:id="rId18"/>
    <p:sldId id="279" r:id="rId19"/>
    <p:sldId id="262" r:id="rId20"/>
    <p:sldId id="280" r:id="rId21"/>
    <p:sldId id="294" r:id="rId22"/>
    <p:sldId id="274" r:id="rId23"/>
    <p:sldId id="259" r:id="rId24"/>
    <p:sldId id="263" r:id="rId25"/>
    <p:sldId id="282" r:id="rId26"/>
    <p:sldId id="281" r:id="rId27"/>
    <p:sldId id="292" r:id="rId28"/>
    <p:sldId id="293" r:id="rId29"/>
    <p:sldId id="283" r:id="rId30"/>
    <p:sldId id="296" r:id="rId31"/>
    <p:sldId id="264" r:id="rId32"/>
    <p:sldId id="284" r:id="rId33"/>
    <p:sldId id="285" r:id="rId34"/>
    <p:sldId id="286" r:id="rId35"/>
    <p:sldId id="287" r:id="rId36"/>
    <p:sldId id="297" r:id="rId37"/>
    <p:sldId id="298" r:id="rId38"/>
    <p:sldId id="299" r:id="rId39"/>
    <p:sldId id="300" r:id="rId40"/>
    <p:sldId id="301" r:id="rId41"/>
    <p:sldId id="265" r:id="rId42"/>
    <p:sldId id="295" r:id="rId43"/>
    <p:sldId id="302" r:id="rId44"/>
    <p:sldId id="304" r:id="rId45"/>
    <p:sldId id="291" r:id="rId4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100" d="100"/>
          <a:sy n="100" d="100"/>
        </p:scale>
        <p:origin x="44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6T09:51:15.8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0:14:53.283"/>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0:14:53.93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0:15:04.28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6T09:51:18.3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15,'2'0,"5"0,2 0,4 0,2 0,1 0,0 0,1-3,0 0,-1-1,1 2,-4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6T09:51:23.3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1,'1625'0,"-1611"0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6T09:51:25.05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1428 18,'-1428'0,"2414"0,-1504 0,1164 0,-599-1,-32-1,-39-2,-449-6,329 10,-57 0,141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09:51:43.228"/>
    </inkml:context>
    <inkml:brush xml:id="br0">
      <inkml:brushProperty name="width" value="0.35" units="cm"/>
      <inkml:brushProperty name="height" value="0.35" units="cm"/>
      <inkml:brushProperty name="color" value="#FFFFFF"/>
    </inkml:brush>
  </inkml:definitions>
  <inkml:trace contextRef="#ctx0" brushRef="#br0">992 1 24575,'24'1'0,"-1"1"0,42 10 0,-13-1 0,190 10 0,-1-19 0,-147-3 0,-179 1 0,-280 10 0,-59-2 0,271-9 0,-59 1 0,207 0 0,0 0 0,0 1 0,0-1 0,0 1 0,-9 3 0,14-4 0,0 0 0,0 0 0,-1 1 0,1-1 0,0 0 0,0 0 0,0 0 0,-1 0 0,1 0 0,0 0 0,0 0 0,0 0 0,0 0 0,-1 1 0,1-1 0,0 0 0,0 0 0,0 0 0,0 0 0,0 0 0,0 1 0,-1-1 0,1 0 0,0 0 0,0 0 0,0 1 0,0-1 0,0 0 0,0 0 0,0 0 0,0 1 0,0-1 0,0 0 0,0 0 0,0 0 0,0 1 0,0-1 0,0 0 0,0 0 0,0 0 0,0 0 0,0 1 0,1-1 0,16 9 0,35 3 0,0-3 0,0-2 0,70 1 0,-75-5 0,-24-2 0,4 0 0,-27-1 0,0 0 0,0 0 0,0 0 0,0 0 0,0 0 0,0 0 0,0 0 0,0 0 0,0 0 0,0 0 0,0 0 0,-1 0 0,1 0 0,0 0 0,0 0 0,0 0 0,0 0 0,0 0 0,0 0 0,0 0 0,0 1 0,0-1 0,0 0 0,0 0 0,0 0 0,0 0 0,0 0 0,0 0 0,0 0 0,0 0 0,0 0 0,0 0 0,0 0 0,0 0 0,0 0 0,0 0 0,0 0 0,0 1 0,0-1 0,0 0 0,0 0 0,0 0 0,0 0 0,0 0 0,0 0 0,0 0 0,0 0 0,0 0 0,0 0 0,0 0 0,0 0 0,0 0 0,0 0 0,0 0 0,-18 5 0,-24 1 0,-1-1 0,1-3 0,-64-4 0,23 1 0,26 0 0,-62 2 0,109 1 0,1 0 0,0 0 0,0 1 0,0 0 0,0 1 0,0 0 0,-13 8 0,14-7 0,0 0 0,-1-1 0,1 0 0,-1 0 0,0-1 0,0 0 0,0-1 0,-14 2 0,15-4 0,-4 2 0,1-2 0,0 1 0,-1-1 0,1-1 0,-1 0 0,1-1 0,-22-6 0,31 7 12,1 0 0,-1 0 0,0 0 1,1-1-1,-1 1 0,1 0 0,0-1 0,-1 1 0,1-1 0,0 0 0,0 1 0,0-1 0,0 0 0,0 0 0,0 0 0,1 0 0,-1 1 1,0-1-1,1 0 0,0 0 0,-1 0 0,1 0 0,0 0 0,0-3 0,0 2-164,0 0 1,0 0-1,-1 0 1,1 0-1,-1 0 1,0 0-1,0 0 1,0 0-1,-1 1 1,0-4-1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09:51:47.15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09:51:48.65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0:14:51.22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0:14:52.18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D31E4-55F9-5807-8258-2940C9AEB00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502FB81-B561-AF74-FFD8-AB8D312C9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F508C5F-A7A1-86B3-6677-BDB42595C6DF}"/>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5" name="頁尾版面配置區 4">
            <a:extLst>
              <a:ext uri="{FF2B5EF4-FFF2-40B4-BE49-F238E27FC236}">
                <a16:creationId xmlns:a16="http://schemas.microsoft.com/office/drawing/2014/main" id="{EBFD7922-1AC8-0DFB-123A-878D98B657D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1E848EE-942F-A9F1-90B3-8D9D5D77E8FD}"/>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120716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CDED30-0B6E-7ABD-AA96-997AE840426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3FCBE0E-FA02-8400-3379-1FDF90BBA7D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206F09-877E-3E6B-0B75-1FFDD66046A0}"/>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5" name="頁尾版面配置區 4">
            <a:extLst>
              <a:ext uri="{FF2B5EF4-FFF2-40B4-BE49-F238E27FC236}">
                <a16:creationId xmlns:a16="http://schemas.microsoft.com/office/drawing/2014/main" id="{7A026941-ACA9-5099-6934-DB282DA423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8148DF5-FE65-90B6-3910-13B43EDBD56B}"/>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122614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74A368B-4805-3429-1002-FD28B007462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BFB1CEA-EF82-6BA2-823A-749F8B4F774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E7D3C7-3533-B263-090A-8DAAC55D4C72}"/>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5" name="頁尾版面配置區 4">
            <a:extLst>
              <a:ext uri="{FF2B5EF4-FFF2-40B4-BE49-F238E27FC236}">
                <a16:creationId xmlns:a16="http://schemas.microsoft.com/office/drawing/2014/main" id="{AF721C5F-3F14-90E1-7A36-216DE0B2D5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EA91DD-B281-AB16-D7E1-1C1F6EC2B481}"/>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270379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A24B3E-9A79-C123-6C49-D4A1055B515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8415C06-DE2C-5852-18A5-49B3274E146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7CDDA4F-B006-FF6F-85E7-22D3A6DF8853}"/>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5" name="頁尾版面配置區 4">
            <a:extLst>
              <a:ext uri="{FF2B5EF4-FFF2-40B4-BE49-F238E27FC236}">
                <a16:creationId xmlns:a16="http://schemas.microsoft.com/office/drawing/2014/main" id="{5609C4D7-BF15-30F4-D2DA-88B38DA01F9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46C4D36-CE48-AE99-5918-5624B9A98837}"/>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263906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4891BC-528F-67E1-34E6-465EE2018A8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BC745BA-22D1-7F15-1374-AC70088F1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3D8E8A5-203A-A4EA-8738-426737BEBA0A}"/>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5" name="頁尾版面配置區 4">
            <a:extLst>
              <a:ext uri="{FF2B5EF4-FFF2-40B4-BE49-F238E27FC236}">
                <a16:creationId xmlns:a16="http://schemas.microsoft.com/office/drawing/2014/main" id="{26CAABDA-3B65-9F0D-2CD1-A17A92BBA6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C61A36D-F5FE-0A33-6F73-186426BB62F4}"/>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244384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1D2159-8938-5E31-45EA-55B415D1A9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0340FAB-BBBF-EB1B-E722-C5BCE7052DA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4E67693-3ADF-0655-1F30-7215AF33CA2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582AAF8-DBBB-BA23-D612-CDDB5C1F887F}"/>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6" name="頁尾版面配置區 5">
            <a:extLst>
              <a:ext uri="{FF2B5EF4-FFF2-40B4-BE49-F238E27FC236}">
                <a16:creationId xmlns:a16="http://schemas.microsoft.com/office/drawing/2014/main" id="{48072702-C8AC-FACC-A9FD-5415AC99064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4449FD6-DABB-F23A-9476-D60F1088CCB6}"/>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172455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1D4F5B-4D50-0EBD-788C-46C7E9B4E1A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E4B1533-3BE8-AF5F-6F97-A17FD8B87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533A794-D489-3259-CCA1-804952A5080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0A63057-47D3-15F2-21CB-0948C2191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31A921C-DE43-F956-9273-6ECF4E4272B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0F006FC-8F6D-DBBA-15D0-8C857CADC67E}"/>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8" name="頁尾版面配置區 7">
            <a:extLst>
              <a:ext uri="{FF2B5EF4-FFF2-40B4-BE49-F238E27FC236}">
                <a16:creationId xmlns:a16="http://schemas.microsoft.com/office/drawing/2014/main" id="{EA22C594-95DC-0A2D-7D7B-23697FA5644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A12EA36-6ECE-5026-FE9D-C114524E55CB}"/>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127269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DDF8D2-5CD2-7A1E-743C-94645699DDA9}"/>
              </a:ext>
            </a:extLst>
          </p:cNvPr>
          <p:cNvSpPr>
            <a:spLocks noGrp="1"/>
          </p:cNvSpPr>
          <p:nvPr>
            <p:ph type="title"/>
          </p:nvPr>
        </p:nvSpPr>
        <p:spPr/>
        <p:txBody>
          <a:body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ED393E6B-036C-0F23-FC97-AF340394E7C5}"/>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4" name="頁尾版面配置區 3">
            <a:extLst>
              <a:ext uri="{FF2B5EF4-FFF2-40B4-BE49-F238E27FC236}">
                <a16:creationId xmlns:a16="http://schemas.microsoft.com/office/drawing/2014/main" id="{2BF0034E-E889-353D-74E3-B93DC442EBD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40D20B6-2A11-244A-6529-732067BEC6A8}"/>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212445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6EE1FF8-E59A-6B11-C65D-D87B3EB53B47}"/>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3" name="頁尾版面配置區 2">
            <a:extLst>
              <a:ext uri="{FF2B5EF4-FFF2-40B4-BE49-F238E27FC236}">
                <a16:creationId xmlns:a16="http://schemas.microsoft.com/office/drawing/2014/main" id="{9AE7F830-BF3E-C050-10D4-7461533F53B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50321A6-3857-2502-84DD-7D94341BA6CC}"/>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108925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BFF692-AD87-BA42-A106-8F2BAE7F8B4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70E3862-5233-82D7-5AA1-51E96323C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33467D1-CEF6-9C7F-6B90-74F746A92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0B692A9-275E-169D-6619-A0E95BA3724F}"/>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6" name="頁尾版面配置區 5">
            <a:extLst>
              <a:ext uri="{FF2B5EF4-FFF2-40B4-BE49-F238E27FC236}">
                <a16:creationId xmlns:a16="http://schemas.microsoft.com/office/drawing/2014/main" id="{ED1A0D97-7A2D-F2A8-88D6-C8178ECBA90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1F5B4B-2E7A-7576-ED02-B7587B4EAFD2}"/>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45077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241BC4-C083-EF27-FC05-8F6577576EF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C04EFBD-32EE-F047-C116-E841C3229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03B1C8D-3390-CA12-F8C0-5914B3C58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CC84C74-579D-7070-CC29-1D5B838CDF0B}"/>
              </a:ext>
            </a:extLst>
          </p:cNvPr>
          <p:cNvSpPr>
            <a:spLocks noGrp="1"/>
          </p:cNvSpPr>
          <p:nvPr>
            <p:ph type="dt" sz="half" idx="10"/>
          </p:nvPr>
        </p:nvSpPr>
        <p:spPr/>
        <p:txBody>
          <a:bodyPr/>
          <a:lstStyle/>
          <a:p>
            <a:fld id="{663947BE-CBE5-4A4F-A350-DD624B3182AC}" type="datetimeFigureOut">
              <a:rPr lang="zh-TW" altLang="en-US" smtClean="0"/>
              <a:t>2023/4/19</a:t>
            </a:fld>
            <a:endParaRPr lang="zh-TW" altLang="en-US"/>
          </a:p>
        </p:txBody>
      </p:sp>
      <p:sp>
        <p:nvSpPr>
          <p:cNvPr id="6" name="頁尾版面配置區 5">
            <a:extLst>
              <a:ext uri="{FF2B5EF4-FFF2-40B4-BE49-F238E27FC236}">
                <a16:creationId xmlns:a16="http://schemas.microsoft.com/office/drawing/2014/main" id="{B972656B-3A4E-194B-84C9-D563221E448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E9EA52B-3EFF-913C-E1A5-4F0E6ECB2264}"/>
              </a:ext>
            </a:extLst>
          </p:cNvPr>
          <p:cNvSpPr>
            <a:spLocks noGrp="1"/>
          </p:cNvSpPr>
          <p:nvPr>
            <p:ph type="sldNum" sz="quarter" idx="12"/>
          </p:nvPr>
        </p:nvSpPr>
        <p:spPr/>
        <p:txBody>
          <a:body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357668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E8DAAD9-30B3-5D09-7B2B-E977F4901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53AD335-DCFD-16F5-D8FD-5F294F30A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EF4A11-94B3-AFFF-DC93-79ECE8816B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947BE-CBE5-4A4F-A350-DD624B3182AC}" type="datetimeFigureOut">
              <a:rPr lang="zh-TW" altLang="en-US" smtClean="0"/>
              <a:t>2023/4/19</a:t>
            </a:fld>
            <a:endParaRPr lang="zh-TW" altLang="en-US"/>
          </a:p>
        </p:txBody>
      </p:sp>
      <p:sp>
        <p:nvSpPr>
          <p:cNvPr id="5" name="頁尾版面配置區 4">
            <a:extLst>
              <a:ext uri="{FF2B5EF4-FFF2-40B4-BE49-F238E27FC236}">
                <a16:creationId xmlns:a16="http://schemas.microsoft.com/office/drawing/2014/main" id="{3A51E021-B21E-D75F-0328-89ADD7C71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057AC40-FEE8-4F79-4AE3-503C2A2A5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7765E-AA0B-47EA-A1C4-7DBEB024F628}" type="slidenum">
              <a:rPr lang="zh-TW" altLang="en-US" smtClean="0"/>
              <a:t>‹#›</a:t>
            </a:fld>
            <a:endParaRPr lang="zh-TW" altLang="en-US"/>
          </a:p>
        </p:txBody>
      </p:sp>
    </p:spTree>
    <p:extLst>
      <p:ext uri="{BB962C8B-B14F-4D97-AF65-F5344CB8AC3E}">
        <p14:creationId xmlns:p14="http://schemas.microsoft.com/office/powerpoint/2010/main" val="860154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18" Type="http://schemas.openxmlformats.org/officeDocument/2006/relationships/customXml" Target="../ink/ink10.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8.png"/><Relationship Id="rId17" Type="http://schemas.openxmlformats.org/officeDocument/2006/relationships/customXml" Target="../ink/ink9.xml"/><Relationship Id="rId2" Type="http://schemas.openxmlformats.org/officeDocument/2006/relationships/image" Target="../media/image13.png"/><Relationship Id="rId16" Type="http://schemas.openxmlformats.org/officeDocument/2006/relationships/customXml" Target="../ink/ink8.xml"/><Relationship Id="rId20"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7.png"/><Relationship Id="rId19" Type="http://schemas.openxmlformats.org/officeDocument/2006/relationships/customXml" Target="../ink/ink11.xml"/><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E41D48-0BED-F1D2-3B90-6CB4BEF14F85}"/>
              </a:ext>
            </a:extLst>
          </p:cNvPr>
          <p:cNvSpPr>
            <a:spLocks noGrp="1"/>
          </p:cNvSpPr>
          <p:nvPr>
            <p:ph type="ctrTitle"/>
          </p:nvPr>
        </p:nvSpPr>
        <p:spPr>
          <a:xfrm>
            <a:off x="1524000" y="2506242"/>
            <a:ext cx="9144000" cy="1058115"/>
          </a:xfrm>
        </p:spPr>
        <p:txBody>
          <a:bodyPr>
            <a:normAutofit/>
          </a:bodyPr>
          <a:lstStyle/>
          <a:p>
            <a:r>
              <a:rPr lang="en-US" altLang="zh-TW" dirty="0"/>
              <a:t>Stereo matching</a:t>
            </a:r>
            <a:endParaRPr lang="zh-TW" altLang="en-US" dirty="0"/>
          </a:p>
        </p:txBody>
      </p:sp>
      <p:sp>
        <p:nvSpPr>
          <p:cNvPr id="4" name="文字方塊 3">
            <a:extLst>
              <a:ext uri="{FF2B5EF4-FFF2-40B4-BE49-F238E27FC236}">
                <a16:creationId xmlns:a16="http://schemas.microsoft.com/office/drawing/2014/main" id="{8FE32D73-8725-A26E-EA2F-1FEFD5D4C6A8}"/>
              </a:ext>
            </a:extLst>
          </p:cNvPr>
          <p:cNvSpPr txBox="1"/>
          <p:nvPr/>
        </p:nvSpPr>
        <p:spPr>
          <a:xfrm>
            <a:off x="5054118" y="4271862"/>
            <a:ext cx="1762021" cy="369332"/>
          </a:xfrm>
          <a:prstGeom prst="rect">
            <a:avLst/>
          </a:prstGeom>
          <a:noFill/>
        </p:spPr>
        <p:txBody>
          <a:bodyPr wrap="none" rtlCol="0">
            <a:spAutoFit/>
          </a:bodyPr>
          <a:lstStyle/>
          <a:p>
            <a:r>
              <a:rPr lang="zh-TW" altLang="en-US" dirty="0"/>
              <a:t>報告者 </a:t>
            </a:r>
            <a:r>
              <a:rPr lang="en-US" altLang="zh-TW" dirty="0"/>
              <a:t>: </a:t>
            </a:r>
            <a:r>
              <a:rPr lang="zh-TW" altLang="en-US" dirty="0"/>
              <a:t>林妤諠</a:t>
            </a:r>
          </a:p>
        </p:txBody>
      </p:sp>
    </p:spTree>
    <p:extLst>
      <p:ext uri="{BB962C8B-B14F-4D97-AF65-F5344CB8AC3E}">
        <p14:creationId xmlns:p14="http://schemas.microsoft.com/office/powerpoint/2010/main" val="243511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E6E636A1-7EF0-CE7C-E53A-1AC0A1A165B0}"/>
              </a:ext>
            </a:extLst>
          </p:cNvPr>
          <p:cNvSpPr>
            <a:spLocks noGrp="1"/>
          </p:cNvSpPr>
          <p:nvPr>
            <p:ph idx="1"/>
          </p:nvPr>
        </p:nvSpPr>
        <p:spPr>
          <a:xfrm>
            <a:off x="838200" y="3855467"/>
            <a:ext cx="10515600" cy="2580502"/>
          </a:xfrm>
        </p:spPr>
        <p:txBody>
          <a:bodyPr>
            <a:normAutofit fontScale="92500" lnSpcReduction="20000"/>
          </a:bodyPr>
          <a:lstStyle/>
          <a:p>
            <a:pPr marL="0" indent="0" algn="just">
              <a:lnSpc>
                <a:spcPct val="120000"/>
              </a:lnSpc>
              <a:buNone/>
            </a:pPr>
            <a:r>
              <a:rPr lang="en-US" altLang="zh-TW" sz="2800" dirty="0" err="1">
                <a:latin typeface="微軟正黑體" panose="020B0604030504040204" pitchFamily="34" charset="-120"/>
                <a:ea typeface="微軟正黑體" panose="020B0604030504040204" pitchFamily="34" charset="-120"/>
              </a:rPr>
              <a:t>Xleft</a:t>
            </a:r>
            <a:r>
              <a:rPr lang="zh-TW" altLang="en-US" sz="2800" dirty="0">
                <a:latin typeface="微軟正黑體" panose="020B0604030504040204" pitchFamily="34" charset="-120"/>
                <a:ea typeface="微軟正黑體" panose="020B0604030504040204" pitchFamily="34" charset="-120"/>
              </a:rPr>
              <a:t>是該物體在左攝像機內相對位置，</a:t>
            </a:r>
            <a:r>
              <a:rPr lang="en-US" altLang="zh-TW" sz="2800" dirty="0" err="1">
                <a:latin typeface="微軟正黑體" panose="020B0604030504040204" pitchFamily="34" charset="-120"/>
                <a:ea typeface="微軟正黑體" panose="020B0604030504040204" pitchFamily="34" charset="-120"/>
              </a:rPr>
              <a:t>Xright</a:t>
            </a:r>
            <a:r>
              <a:rPr lang="zh-TW" altLang="en-US" sz="2800" dirty="0">
                <a:latin typeface="微軟正黑體" panose="020B0604030504040204" pitchFamily="34" charset="-120"/>
                <a:ea typeface="微軟正黑體" panose="020B0604030504040204" pitchFamily="34" charset="-120"/>
              </a:rPr>
              <a:t>是該物體在右攝像機內相對位置。兩個攝像機相距</a:t>
            </a:r>
            <a:r>
              <a:rPr lang="en-US" altLang="zh-TW" sz="2800" dirty="0">
                <a:latin typeface="微軟正黑體" panose="020B0604030504040204" pitchFamily="34" charset="-120"/>
                <a:ea typeface="微軟正黑體" panose="020B0604030504040204" pitchFamily="34" charset="-120"/>
              </a:rPr>
              <a:t>S</a:t>
            </a:r>
            <a:r>
              <a:rPr lang="zh-TW" altLang="en-US" sz="2800" dirty="0">
                <a:latin typeface="微軟正黑體" panose="020B0604030504040204" pitchFamily="34" charset="-120"/>
                <a:ea typeface="微軟正黑體" panose="020B0604030504040204" pitchFamily="34" charset="-120"/>
              </a:rPr>
              <a:t>，焦距為</a:t>
            </a:r>
            <a:r>
              <a:rPr lang="en-US" altLang="zh-TW" sz="2800" dirty="0">
                <a:latin typeface="微軟正黑體" panose="020B0604030504040204" pitchFamily="34" charset="-120"/>
                <a:ea typeface="微軟正黑體" panose="020B0604030504040204" pitchFamily="34" charset="-120"/>
              </a:rPr>
              <a:t>f</a:t>
            </a:r>
            <a:r>
              <a:rPr lang="zh-TW" altLang="en-US" sz="2800" dirty="0">
                <a:latin typeface="微軟正黑體" panose="020B0604030504040204" pitchFamily="34" charset="-120"/>
                <a:ea typeface="微軟正黑體" panose="020B0604030504040204" pitchFamily="34" charset="-120"/>
              </a:rPr>
              <a:t>，物體</a:t>
            </a:r>
            <a:r>
              <a:rPr lang="en-US" altLang="zh-TW" sz="2800" dirty="0">
                <a:latin typeface="微軟正黑體" panose="020B0604030504040204" pitchFamily="34" charset="-120"/>
                <a:ea typeface="微軟正黑體" panose="020B0604030504040204" pitchFamily="34" charset="-120"/>
              </a:rPr>
              <a:t>P</a:t>
            </a:r>
            <a:r>
              <a:rPr lang="zh-TW" altLang="en-US" sz="2800" dirty="0">
                <a:latin typeface="微軟正黑體" panose="020B0604030504040204" pitchFamily="34" charset="-120"/>
                <a:ea typeface="微軟正黑體" panose="020B0604030504040204" pitchFamily="34" charset="-120"/>
              </a:rPr>
              <a:t>距離攝像機</a:t>
            </a:r>
            <a:r>
              <a:rPr lang="en-US" altLang="zh-TW" sz="2800" dirty="0">
                <a:latin typeface="微軟正黑體" panose="020B0604030504040204" pitchFamily="34" charset="-120"/>
                <a:ea typeface="微軟正黑體" panose="020B0604030504040204" pitchFamily="34" charset="-120"/>
              </a:rPr>
              <a:t>z</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z</a:t>
            </a:r>
            <a:r>
              <a:rPr lang="zh-TW" altLang="en-US" sz="2800" dirty="0">
                <a:latin typeface="微軟正黑體" panose="020B0604030504040204" pitchFamily="34" charset="-120"/>
                <a:ea typeface="微軟正黑體" panose="020B0604030504040204" pitchFamily="34" charset="-120"/>
              </a:rPr>
              <a:t>也就是景深</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深度</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。當我們將兩幅圖像重疊在一起的時候，左攝像機上</a:t>
            </a:r>
            <a:r>
              <a:rPr lang="en-US" altLang="zh-TW" sz="2800" dirty="0">
                <a:latin typeface="微軟正黑體" panose="020B0604030504040204" pitchFamily="34" charset="-120"/>
                <a:ea typeface="微軟正黑體" panose="020B0604030504040204" pitchFamily="34" charset="-120"/>
              </a:rPr>
              <a:t>P</a:t>
            </a:r>
            <a:r>
              <a:rPr lang="zh-TW" altLang="en-US" sz="2800" dirty="0">
                <a:latin typeface="微軟正黑體" panose="020B0604030504040204" pitchFamily="34" charset="-120"/>
                <a:ea typeface="微軟正黑體" panose="020B0604030504040204" pitchFamily="34" charset="-120"/>
              </a:rPr>
              <a:t>的投影和右攝像機上</a:t>
            </a:r>
            <a:r>
              <a:rPr lang="en-US" altLang="zh-TW" sz="2800" dirty="0">
                <a:latin typeface="微軟正黑體" panose="020B0604030504040204" pitchFamily="34" charset="-120"/>
                <a:ea typeface="微軟正黑體" panose="020B0604030504040204" pitchFamily="34" charset="-120"/>
              </a:rPr>
              <a:t>P</a:t>
            </a:r>
            <a:r>
              <a:rPr lang="zh-TW" altLang="en-US" sz="2800" dirty="0">
                <a:latin typeface="微軟正黑體" panose="020B0604030504040204" pitchFamily="34" charset="-120"/>
                <a:ea typeface="微軟正黑體" panose="020B0604030504040204" pitchFamily="34" charset="-120"/>
              </a:rPr>
              <a:t>的投影位置有一個距離</a:t>
            </a:r>
            <a:r>
              <a:rPr lang="en-US" altLang="zh-TW" sz="2800" dirty="0">
                <a:latin typeface="微軟正黑體" panose="020B0604030504040204" pitchFamily="34" charset="-120"/>
                <a:ea typeface="微軟正黑體" panose="020B0604030504040204" pitchFamily="34" charset="-120"/>
              </a:rPr>
              <a:t>|</a:t>
            </a:r>
            <a:r>
              <a:rPr lang="en-US" altLang="zh-TW" sz="2800" dirty="0" err="1">
                <a:latin typeface="微軟正黑體" panose="020B0604030504040204" pitchFamily="34" charset="-120"/>
                <a:ea typeface="微軟正黑體" panose="020B0604030504040204" pitchFamily="34" charset="-120"/>
              </a:rPr>
              <a:t>Xleft</a:t>
            </a:r>
            <a:r>
              <a:rPr lang="en-US" altLang="zh-TW" sz="2800" dirty="0">
                <a:latin typeface="微軟正黑體" panose="020B0604030504040204" pitchFamily="34" charset="-120"/>
                <a:ea typeface="微軟正黑體" panose="020B0604030504040204" pitchFamily="34" charset="-120"/>
              </a:rPr>
              <a:t>|+|</a:t>
            </a:r>
            <a:r>
              <a:rPr lang="en-US" altLang="zh-TW" sz="2800" dirty="0" err="1">
                <a:latin typeface="微軟正黑體" panose="020B0604030504040204" pitchFamily="34" charset="-120"/>
                <a:ea typeface="微軟正黑體" panose="020B0604030504040204" pitchFamily="34" charset="-120"/>
              </a:rPr>
              <a:t>Xright</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，這個距離稱為</a:t>
            </a:r>
            <a:r>
              <a:rPr lang="en-US" altLang="zh-TW" sz="2800" dirty="0">
                <a:latin typeface="微軟正黑體" panose="020B0604030504040204" pitchFamily="34" charset="-120"/>
                <a:ea typeface="微軟正黑體" panose="020B0604030504040204" pitchFamily="34" charset="-120"/>
              </a:rPr>
              <a:t>Disparity</a:t>
            </a:r>
            <a:r>
              <a:rPr lang="zh-TW" altLang="en-US" sz="2800" dirty="0">
                <a:latin typeface="微軟正黑體" panose="020B0604030504040204" pitchFamily="34" charset="-120"/>
                <a:ea typeface="微軟正黑體" panose="020B0604030504040204" pitchFamily="34" charset="-120"/>
              </a:rPr>
              <a:t>，根據相似三角形圖</a:t>
            </a:r>
            <a:r>
              <a:rPr lang="en-US" altLang="zh-TW" sz="2800" dirty="0">
                <a:latin typeface="微軟正黑體" panose="020B0604030504040204" pitchFamily="34" charset="-120"/>
                <a:ea typeface="微軟正黑體" panose="020B0604030504040204" pitchFamily="34" charset="-120"/>
              </a:rPr>
              <a:t>3</a:t>
            </a:r>
            <a:r>
              <a:rPr lang="zh-TW" altLang="en-US" sz="2800" dirty="0">
                <a:latin typeface="微軟正黑體" panose="020B0604030504040204" pitchFamily="34" charset="-120"/>
                <a:ea typeface="微軟正黑體" panose="020B0604030504040204" pitchFamily="34" charset="-120"/>
              </a:rPr>
              <a:t>可以得到</a:t>
            </a:r>
            <a:r>
              <a:rPr lang="en-US" altLang="zh-TW" sz="2800" dirty="0">
                <a:latin typeface="微軟正黑體" panose="020B0604030504040204" pitchFamily="34" charset="-120"/>
                <a:ea typeface="微軟正黑體" panose="020B0604030504040204" pitchFamily="34" charset="-120"/>
              </a:rPr>
              <a:t>z=sf/d. </a:t>
            </a:r>
            <a:r>
              <a:rPr lang="zh-TW" altLang="en-US" sz="2800" dirty="0">
                <a:latin typeface="微軟正黑體" panose="020B0604030504040204" pitchFamily="34" charset="-120"/>
                <a:ea typeface="微軟正黑體" panose="020B0604030504040204" pitchFamily="34" charset="-120"/>
              </a:rPr>
              <a:t>也就是只要計算得到了</a:t>
            </a:r>
            <a:r>
              <a:rPr lang="en-US" altLang="zh-TW" sz="2800" dirty="0">
                <a:latin typeface="微軟正黑體" panose="020B0604030504040204" pitchFamily="34" charset="-120"/>
                <a:ea typeface="微軟正黑體" panose="020B0604030504040204" pitchFamily="34" charset="-120"/>
              </a:rPr>
              <a:t>d</a:t>
            </a:r>
            <a:r>
              <a:rPr lang="zh-TW" altLang="en-US" sz="2800" dirty="0">
                <a:latin typeface="微軟正黑體" panose="020B0604030504040204" pitchFamily="34" charset="-120"/>
                <a:ea typeface="微軟正黑體" panose="020B0604030504040204" pitchFamily="34" charset="-120"/>
              </a:rPr>
              <a:t>的值，就可以計算得到深度圖。</a:t>
            </a:r>
            <a:endParaRPr lang="zh-CN" altLang="en-US" sz="26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403376F8-177F-914E-84BB-65E7B28C57D4}"/>
              </a:ext>
            </a:extLst>
          </p:cNvPr>
          <p:cNvPicPr>
            <a:picLocks noChangeAspect="1"/>
          </p:cNvPicPr>
          <p:nvPr/>
        </p:nvPicPr>
        <p:blipFill>
          <a:blip r:embed="rId2"/>
          <a:stretch>
            <a:fillRect/>
          </a:stretch>
        </p:blipFill>
        <p:spPr>
          <a:xfrm>
            <a:off x="2671284" y="675891"/>
            <a:ext cx="6849431" cy="2753109"/>
          </a:xfrm>
          <a:prstGeom prst="rect">
            <a:avLst/>
          </a:prstGeom>
        </p:spPr>
      </p:pic>
    </p:spTree>
    <p:extLst>
      <p:ext uri="{BB962C8B-B14F-4D97-AF65-F5344CB8AC3E}">
        <p14:creationId xmlns:p14="http://schemas.microsoft.com/office/powerpoint/2010/main" val="244208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E6E636A1-7EF0-CE7C-E53A-1AC0A1A165B0}"/>
              </a:ext>
            </a:extLst>
          </p:cNvPr>
          <p:cNvSpPr>
            <a:spLocks noGrp="1"/>
          </p:cNvSpPr>
          <p:nvPr>
            <p:ph idx="1"/>
          </p:nvPr>
        </p:nvSpPr>
        <p:spPr>
          <a:xfrm>
            <a:off x="838200" y="3855467"/>
            <a:ext cx="10515600" cy="2580502"/>
          </a:xfrm>
        </p:spPr>
        <p:txBody>
          <a:bodyPr>
            <a:normAutofit/>
          </a:bodyPr>
          <a:lstStyle/>
          <a:p>
            <a:pPr marL="0" indent="0" algn="just">
              <a:lnSpc>
                <a:spcPct val="100000"/>
              </a:lnSpc>
              <a:buNone/>
            </a:pPr>
            <a:r>
              <a:rPr lang="zh-TW" altLang="en-US" sz="2600" dirty="0">
                <a:latin typeface="微軟正黑體" panose="020B0604030504040204" pitchFamily="34" charset="-120"/>
                <a:ea typeface="微軟正黑體" panose="020B0604030504040204" pitchFamily="34" charset="-120"/>
              </a:rPr>
              <a:t>而在計算</a:t>
            </a:r>
            <a:r>
              <a:rPr lang="en-US" altLang="zh-TW" sz="2600" dirty="0">
                <a:latin typeface="微軟正黑體" panose="020B0604030504040204" pitchFamily="34" charset="-120"/>
                <a:ea typeface="微軟正黑體" panose="020B0604030504040204" pitchFamily="34" charset="-120"/>
              </a:rPr>
              <a:t>d</a:t>
            </a:r>
            <a:r>
              <a:rPr lang="zh-TW" altLang="en-US" sz="2600" dirty="0">
                <a:latin typeface="微軟正黑體" panose="020B0604030504040204" pitchFamily="34" charset="-120"/>
                <a:ea typeface="微軟正黑體" panose="020B0604030504040204" pitchFamily="34" charset="-120"/>
              </a:rPr>
              <a:t>的值的過程中需要對兩幅圖像進行匹配，尋找到物體</a:t>
            </a:r>
            <a:r>
              <a:rPr lang="en-US" altLang="zh-TW" sz="2600" dirty="0">
                <a:latin typeface="微軟正黑體" panose="020B0604030504040204" pitchFamily="34" charset="-120"/>
                <a:ea typeface="微軟正黑體" panose="020B0604030504040204" pitchFamily="34" charset="-120"/>
              </a:rPr>
              <a:t>P</a:t>
            </a:r>
            <a:r>
              <a:rPr lang="zh-TW" altLang="en-US" sz="2600" dirty="0">
                <a:latin typeface="微軟正黑體" panose="020B0604030504040204" pitchFamily="34" charset="-120"/>
                <a:ea typeface="微軟正黑體" panose="020B0604030504040204" pitchFamily="34" charset="-120"/>
              </a:rPr>
              <a:t>在兩幅圖像中的相對位置。在對圖像進行匹配的過程中，需要用到</a:t>
            </a:r>
            <a:r>
              <a:rPr lang="en-US" altLang="zh-TW" sz="2600" dirty="0">
                <a:latin typeface="微軟正黑體" panose="020B0604030504040204" pitchFamily="34" charset="-120"/>
                <a:ea typeface="微軟正黑體" panose="020B0604030504040204" pitchFamily="34" charset="-120"/>
              </a:rPr>
              <a:t>cost computation</a:t>
            </a:r>
            <a:r>
              <a:rPr lang="zh-TW" altLang="en-US" sz="2600" dirty="0">
                <a:latin typeface="微軟正黑體" panose="020B0604030504040204" pitchFamily="34" charset="-120"/>
                <a:ea typeface="微軟正黑體" panose="020B0604030504040204" pitchFamily="34" charset="-120"/>
              </a:rPr>
              <a:t>，即通過尋找同一水平線上兩幅圖像上的點的最小誤差來確定這兩個點是否是同一個物體所成的像。由於一個點所能提供的訊息太少，因此往往需要擴大對比的範圍。</a:t>
            </a:r>
            <a:endParaRPr lang="zh-CN" altLang="en-US" sz="26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403376F8-177F-914E-84BB-65E7B28C57D4}"/>
              </a:ext>
            </a:extLst>
          </p:cNvPr>
          <p:cNvPicPr>
            <a:picLocks noChangeAspect="1"/>
          </p:cNvPicPr>
          <p:nvPr/>
        </p:nvPicPr>
        <p:blipFill>
          <a:blip r:embed="rId2"/>
          <a:stretch>
            <a:fillRect/>
          </a:stretch>
        </p:blipFill>
        <p:spPr>
          <a:xfrm>
            <a:off x="2671284" y="675891"/>
            <a:ext cx="6849431" cy="2753109"/>
          </a:xfrm>
          <a:prstGeom prst="rect">
            <a:avLst/>
          </a:prstGeom>
        </p:spPr>
      </p:pic>
    </p:spTree>
    <p:extLst>
      <p:ext uri="{BB962C8B-B14F-4D97-AF65-F5344CB8AC3E}">
        <p14:creationId xmlns:p14="http://schemas.microsoft.com/office/powerpoint/2010/main" val="323424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StereoBM</a:t>
            </a:r>
            <a:r>
              <a:rPr lang="en-US" altLang="zh-TW" dirty="0"/>
              <a:t>- matching cost computation </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a:xfrm>
            <a:off x="838200" y="1690688"/>
            <a:ext cx="10515600" cy="4351338"/>
          </a:xfrm>
        </p:spPr>
        <p:txBody>
          <a:bodyPr>
            <a:noAutofit/>
          </a:bodyPr>
          <a:lstStyle/>
          <a:p>
            <a:pPr marL="0" indent="0" algn="just">
              <a:lnSpc>
                <a:spcPct val="100000"/>
              </a:lnSpc>
              <a:spcBef>
                <a:spcPts val="2000"/>
              </a:spcBef>
              <a:buNone/>
            </a:pPr>
            <a:r>
              <a:rPr lang="en-US" altLang="zh-TW" sz="2600" dirty="0">
                <a:ea typeface="微軟正黑體" panose="020B0604030504040204" pitchFamily="34" charset="-120"/>
                <a:cs typeface="Arial" panose="020B0604020202020204" pitchFamily="34" charset="0"/>
                <a:sym typeface="Wingdings" panose="05000000000000000000" pitchFamily="2" charset="2"/>
              </a:rPr>
              <a:t></a:t>
            </a:r>
            <a:r>
              <a:rPr lang="zh-TW" altLang="en-US" sz="2600" dirty="0">
                <a:ea typeface="微軟正黑體" panose="020B0604030504040204" pitchFamily="34" charset="-120"/>
                <a:cs typeface="Arial" panose="020B0604020202020204" pitchFamily="34" charset="0"/>
              </a:rPr>
              <a:t>對不同視差下進行灰度相似性測量，是立體匹配演算法的基礎</a:t>
            </a:r>
            <a:endParaRPr lang="en-US" altLang="zh-TW" sz="2600" dirty="0">
              <a:ea typeface="微軟正黑體" panose="020B0604030504040204" pitchFamily="34" charset="-120"/>
              <a:cs typeface="Arial" panose="020B0604020202020204" pitchFamily="34" charset="0"/>
            </a:endParaRPr>
          </a:p>
          <a:p>
            <a:pPr marL="0" indent="0" algn="just">
              <a:lnSpc>
                <a:spcPct val="100000"/>
              </a:lnSpc>
              <a:spcBef>
                <a:spcPts val="2000"/>
              </a:spcBef>
              <a:buNone/>
            </a:pPr>
            <a:r>
              <a:rPr lang="en-US" altLang="zh-TW" sz="2600" dirty="0">
                <a:ea typeface="微軟正黑體" panose="020B0604030504040204" pitchFamily="34" charset="-120"/>
                <a:cs typeface="Arial" panose="020B0604020202020204" pitchFamily="34" charset="0"/>
                <a:sym typeface="Wingdings" panose="05000000000000000000" pitchFamily="2" charset="2"/>
              </a:rPr>
              <a:t></a:t>
            </a:r>
            <a:r>
              <a:rPr lang="zh-TW" altLang="en-US" sz="2600" dirty="0">
                <a:ea typeface="微軟正黑體" panose="020B0604030504040204" pitchFamily="34" charset="-120"/>
                <a:cs typeface="Arial" panose="020B0604020202020204" pitchFamily="34" charset="0"/>
              </a:rPr>
              <a:t>在求原始匹配代價時可以設定一個上限值，來減弱疊加過程中的誤差匹配的影響</a:t>
            </a:r>
            <a:endParaRPr lang="en-US" altLang="zh-TW" sz="2600" dirty="0"/>
          </a:p>
          <a:p>
            <a:pPr algn="just">
              <a:lnSpc>
                <a:spcPct val="100000"/>
              </a:lnSpc>
              <a:spcBef>
                <a:spcPts val="2000"/>
              </a:spcBef>
            </a:pPr>
            <a:r>
              <a:rPr lang="en-US" altLang="zh-TW" sz="2600" dirty="0"/>
              <a:t>SAD (sum of absolute differences)</a:t>
            </a:r>
          </a:p>
          <a:p>
            <a:pPr marL="0" indent="0" algn="just">
              <a:lnSpc>
                <a:spcPct val="100000"/>
              </a:lnSpc>
              <a:spcBef>
                <a:spcPts val="2000"/>
              </a:spcBef>
              <a:buNone/>
            </a:pPr>
            <a:r>
              <a:rPr lang="en-US" altLang="zh-TW" sz="2600" dirty="0">
                <a:sym typeface="Wingdings" panose="05000000000000000000" pitchFamily="2" charset="2"/>
              </a:rPr>
              <a:t></a:t>
            </a:r>
            <a:r>
              <a:rPr lang="zh-TW" altLang="en-US" sz="2600" dirty="0">
                <a:latin typeface="微軟正黑體" panose="020B0604030504040204" pitchFamily="34" charset="-120"/>
                <a:ea typeface="微軟正黑體" panose="020B0604030504040204" pitchFamily="34" charset="-120"/>
                <a:sym typeface="Wingdings" panose="05000000000000000000" pitchFamily="2" charset="2"/>
              </a:rPr>
              <a:t>是一種圖像局部性匹配演算法，此演算法常用於圖像塊的匹配，在計算視差圖之前，會先兩個圖轉化成灰度圖，再將每個像素對應數值之差的絕對值求和，據此評估兩個圖像塊的相似度，此演算法快速、但並不精確。</a:t>
            </a:r>
            <a:endParaRPr lang="en-US" altLang="zh-TW" sz="2600" dirty="0">
              <a:latin typeface="微軟正黑體" panose="020B0604030504040204" pitchFamily="34" charset="-120"/>
              <a:ea typeface="微軟正黑體" panose="020B0604030504040204" pitchFamily="34" charset="-120"/>
            </a:endParaRPr>
          </a:p>
          <a:p>
            <a:pPr algn="just">
              <a:lnSpc>
                <a:spcPct val="100000"/>
              </a:lnSpc>
              <a:spcBef>
                <a:spcPts val="2000"/>
              </a:spcBef>
            </a:pPr>
            <a:endParaRPr lang="zh-TW" altLang="en-US" sz="2600" dirty="0"/>
          </a:p>
        </p:txBody>
      </p:sp>
    </p:spTree>
    <p:extLst>
      <p:ext uri="{BB962C8B-B14F-4D97-AF65-F5344CB8AC3E}">
        <p14:creationId xmlns:p14="http://schemas.microsoft.com/office/powerpoint/2010/main" val="16898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433302-50DE-14C8-6849-73E598DDB28E}"/>
              </a:ext>
            </a:extLst>
          </p:cNvPr>
          <p:cNvSpPr>
            <a:spLocks noGrp="1"/>
          </p:cNvSpPr>
          <p:nvPr>
            <p:ph type="title"/>
          </p:nvPr>
        </p:nvSpPr>
        <p:spPr>
          <a:xfrm>
            <a:off x="838200" y="270531"/>
            <a:ext cx="10515600" cy="1325563"/>
          </a:xfrm>
        </p:spPr>
        <p:txBody>
          <a:bodyPr/>
          <a:lstStyle/>
          <a:p>
            <a:r>
              <a:rPr lang="en-US" altLang="zh-TW" dirty="0" err="1"/>
              <a:t>StereoBM</a:t>
            </a:r>
            <a:r>
              <a:rPr lang="en-US" altLang="zh-TW" dirty="0"/>
              <a:t>- matching cost computation </a:t>
            </a:r>
            <a:endParaRPr lang="zh-TW" altLang="en-US" dirty="0"/>
          </a:p>
        </p:txBody>
      </p:sp>
      <p:sp>
        <p:nvSpPr>
          <p:cNvPr id="3" name="內容版面配置區 2">
            <a:extLst>
              <a:ext uri="{FF2B5EF4-FFF2-40B4-BE49-F238E27FC236}">
                <a16:creationId xmlns:a16="http://schemas.microsoft.com/office/drawing/2014/main" id="{49BFDD4A-5196-50F6-A84B-C746774FDB76}"/>
              </a:ext>
            </a:extLst>
          </p:cNvPr>
          <p:cNvSpPr>
            <a:spLocks noGrp="1"/>
          </p:cNvSpPr>
          <p:nvPr>
            <p:ph idx="1"/>
          </p:nvPr>
        </p:nvSpPr>
        <p:spPr>
          <a:xfrm>
            <a:off x="838200" y="1510315"/>
            <a:ext cx="10515600" cy="5077154"/>
          </a:xfrm>
        </p:spPr>
        <p:txBody>
          <a:bodyPr>
            <a:noAutofit/>
          </a:bodyPr>
          <a:lstStyle/>
          <a:p>
            <a:pPr marL="0" indent="0">
              <a:lnSpc>
                <a:spcPct val="100000"/>
              </a:lnSpc>
              <a:buNone/>
            </a:pPr>
            <a:r>
              <a:rPr lang="en-US" altLang="zh-TW" sz="2600" dirty="0"/>
              <a:t>SAD:</a:t>
            </a:r>
          </a:p>
          <a:p>
            <a:pPr marL="0" indent="0">
              <a:lnSpc>
                <a:spcPct val="100000"/>
              </a:lnSpc>
              <a:buNone/>
            </a:pPr>
            <a:r>
              <a:rPr lang="en-US" altLang="zh-TW" sz="2600" dirty="0">
                <a:latin typeface="微軟正黑體" panose="020B0604030504040204" pitchFamily="34" charset="-120"/>
                <a:ea typeface="微軟正黑體" panose="020B0604030504040204" pitchFamily="34" charset="-120"/>
              </a:rPr>
              <a:t>1.</a:t>
            </a:r>
            <a:r>
              <a:rPr lang="zh-TW" altLang="en-US" sz="2600" dirty="0">
                <a:latin typeface="微軟正黑體" panose="020B0604030504040204" pitchFamily="34" charset="-120"/>
                <a:ea typeface="微軟正黑體" panose="020B0604030504040204" pitchFamily="34" charset="-120"/>
              </a:rPr>
              <a:t>構造一個小窗口，類似於卷積核。</a:t>
            </a:r>
          </a:p>
          <a:p>
            <a:pPr marL="0" indent="0">
              <a:lnSpc>
                <a:spcPct val="100000"/>
              </a:lnSpc>
              <a:buNone/>
            </a:pPr>
            <a:r>
              <a:rPr lang="en-US" altLang="zh-TW" sz="2600" dirty="0">
                <a:latin typeface="微軟正黑體" panose="020B0604030504040204" pitchFamily="34" charset="-120"/>
                <a:ea typeface="微軟正黑體" panose="020B0604030504040204" pitchFamily="34" charset="-120"/>
              </a:rPr>
              <a:t>2.</a:t>
            </a:r>
            <a:r>
              <a:rPr lang="zh-TW" altLang="en-US" sz="2600" dirty="0">
                <a:latin typeface="微軟正黑體" panose="020B0604030504040204" pitchFamily="34" charset="-120"/>
                <a:ea typeface="微軟正黑體" panose="020B0604030504040204" pitchFamily="34" charset="-120"/>
              </a:rPr>
              <a:t>用視窗覆蓋左邊的圖像，選擇出視窗覆蓋區域內的所有圖元點。</a:t>
            </a:r>
          </a:p>
          <a:p>
            <a:pPr marL="0" indent="0">
              <a:lnSpc>
                <a:spcPct val="100000"/>
              </a:lnSpc>
              <a:buNone/>
            </a:pPr>
            <a:r>
              <a:rPr lang="en-US" altLang="zh-TW" sz="2600" dirty="0">
                <a:latin typeface="微軟正黑體" panose="020B0604030504040204" pitchFamily="34" charset="-120"/>
                <a:ea typeface="微軟正黑體" panose="020B0604030504040204" pitchFamily="34" charset="-120"/>
              </a:rPr>
              <a:t>3.</a:t>
            </a:r>
            <a:r>
              <a:rPr lang="zh-TW" altLang="en-US" sz="2600" dirty="0">
                <a:latin typeface="微軟正黑體" panose="020B0604030504040204" pitchFamily="34" charset="-120"/>
                <a:ea typeface="微軟正黑體" panose="020B0604030504040204" pitchFamily="34" charset="-120"/>
              </a:rPr>
              <a:t>同樣用視窗覆蓋右邊的圖像並選擇出覆蓋區域的圖元點。</a:t>
            </a:r>
          </a:p>
          <a:p>
            <a:pPr marL="0" indent="0">
              <a:lnSpc>
                <a:spcPct val="100000"/>
              </a:lnSpc>
              <a:buNone/>
            </a:pPr>
            <a:r>
              <a:rPr lang="en-US" altLang="zh-TW" sz="2600" dirty="0">
                <a:latin typeface="微軟正黑體" panose="020B0604030504040204" pitchFamily="34" charset="-120"/>
                <a:ea typeface="微軟正黑體" panose="020B0604030504040204" pitchFamily="34" charset="-120"/>
              </a:rPr>
              <a:t>4.</a:t>
            </a:r>
            <a:r>
              <a:rPr lang="zh-TW" altLang="en-US" sz="2600" dirty="0">
                <a:latin typeface="微軟正黑體" panose="020B0604030504040204" pitchFamily="34" charset="-120"/>
                <a:ea typeface="微軟正黑體" panose="020B0604030504040204" pitchFamily="34" charset="-120"/>
              </a:rPr>
              <a:t>左邊覆蓋區域減去右邊覆蓋區域，並求出所有像素點差的絕對值的和。</a:t>
            </a:r>
          </a:p>
          <a:p>
            <a:pPr marL="0" indent="0">
              <a:lnSpc>
                <a:spcPct val="100000"/>
              </a:lnSpc>
              <a:buNone/>
            </a:pPr>
            <a:r>
              <a:rPr lang="en-US" altLang="zh-TW" sz="2600" dirty="0">
                <a:latin typeface="微軟正黑體" panose="020B0604030504040204" pitchFamily="34" charset="-120"/>
                <a:ea typeface="微軟正黑體" panose="020B0604030504040204" pitchFamily="34" charset="-120"/>
              </a:rPr>
              <a:t>5.</a:t>
            </a:r>
            <a:r>
              <a:rPr lang="zh-TW" altLang="en-US" sz="2600" dirty="0">
                <a:latin typeface="微軟正黑體" panose="020B0604030504040204" pitchFamily="34" charset="-120"/>
                <a:ea typeface="微軟正黑體" panose="020B0604030504040204" pitchFamily="34" charset="-120"/>
              </a:rPr>
              <a:t>移動右邊圖像的視窗，重複</a:t>
            </a:r>
            <a:r>
              <a:rPr lang="en-US" altLang="zh-TW" sz="2600" dirty="0">
                <a:latin typeface="微軟正黑體" panose="020B0604030504040204" pitchFamily="34" charset="-120"/>
                <a:ea typeface="微軟正黑體" panose="020B0604030504040204" pitchFamily="34" charset="-120"/>
              </a:rPr>
              <a:t>3</a:t>
            </a:r>
            <a:r>
              <a:rPr lang="zh-TW" altLang="en-US" sz="2600" dirty="0">
                <a:latin typeface="微軟正黑體" panose="020B0604030504040204" pitchFamily="34" charset="-120"/>
                <a:ea typeface="微軟正黑體" panose="020B0604030504040204" pitchFamily="34" charset="-120"/>
              </a:rPr>
              <a:t>，</a:t>
            </a:r>
            <a:r>
              <a:rPr lang="en-US" altLang="zh-TW" sz="2600" dirty="0">
                <a:latin typeface="微軟正黑體" panose="020B0604030504040204" pitchFamily="34" charset="-120"/>
                <a:ea typeface="微軟正黑體" panose="020B0604030504040204" pitchFamily="34" charset="-120"/>
              </a:rPr>
              <a:t>4</a:t>
            </a:r>
            <a:r>
              <a:rPr lang="zh-TW" altLang="en-US" sz="2600" dirty="0">
                <a:latin typeface="微軟正黑體" panose="020B0604030504040204" pitchFamily="34" charset="-120"/>
                <a:ea typeface="微軟正黑體" panose="020B0604030504040204" pitchFamily="34" charset="-120"/>
              </a:rPr>
              <a:t>的動作。 （這裡有個搜索範圍，超過這個範圍跳出）</a:t>
            </a:r>
          </a:p>
          <a:p>
            <a:pPr marL="0" indent="0" algn="just">
              <a:lnSpc>
                <a:spcPct val="100000"/>
              </a:lnSpc>
              <a:buNone/>
            </a:pPr>
            <a:r>
              <a:rPr lang="en-US" altLang="zh-TW" sz="2600" dirty="0">
                <a:latin typeface="微軟正黑體" panose="020B0604030504040204" pitchFamily="34" charset="-120"/>
                <a:ea typeface="微軟正黑體" panose="020B0604030504040204" pitchFamily="34" charset="-120"/>
              </a:rPr>
              <a:t>6.</a:t>
            </a:r>
            <a:r>
              <a:rPr lang="zh-TW" altLang="en-US" sz="2600" dirty="0">
                <a:latin typeface="微軟正黑體" panose="020B0604030504040204" pitchFamily="34" charset="-120"/>
                <a:ea typeface="微軟正黑體" panose="020B0604030504040204" pitchFamily="34" charset="-120"/>
              </a:rPr>
              <a:t>找到這個範圍內</a:t>
            </a:r>
            <a:r>
              <a:rPr lang="en-US" altLang="zh-TW" sz="2600" dirty="0">
                <a:latin typeface="微軟正黑體" panose="020B0604030504040204" pitchFamily="34" charset="-120"/>
                <a:ea typeface="微軟正黑體" panose="020B0604030504040204" pitchFamily="34" charset="-120"/>
              </a:rPr>
              <a:t>SAD</a:t>
            </a:r>
            <a:r>
              <a:rPr lang="zh-TW" altLang="en-US" sz="2600" dirty="0">
                <a:latin typeface="微軟正黑體" panose="020B0604030504040204" pitchFamily="34" charset="-120"/>
                <a:ea typeface="微軟正黑體" panose="020B0604030504040204" pitchFamily="34" charset="-120"/>
              </a:rPr>
              <a:t>值最小的視窗，就代表兩個像素塊越相似，即找到了左邊圖像的最佳匹配的像素塊。</a:t>
            </a:r>
            <a:endParaRPr lang="en-US" altLang="zh-TW" sz="2600" dirty="0"/>
          </a:p>
        </p:txBody>
      </p:sp>
    </p:spTree>
    <p:extLst>
      <p:ext uri="{BB962C8B-B14F-4D97-AF65-F5344CB8AC3E}">
        <p14:creationId xmlns:p14="http://schemas.microsoft.com/office/powerpoint/2010/main" val="326022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5CFDAB62-6864-77EC-016B-B5F583CACDB1}"/>
              </a:ext>
            </a:extLst>
          </p:cNvPr>
          <p:cNvPicPr>
            <a:picLocks noGrp="1" noChangeAspect="1"/>
          </p:cNvPicPr>
          <p:nvPr>
            <p:ph idx="1"/>
          </p:nvPr>
        </p:nvPicPr>
        <p:blipFill>
          <a:blip r:embed="rId2"/>
          <a:stretch>
            <a:fillRect/>
          </a:stretch>
        </p:blipFill>
        <p:spPr>
          <a:xfrm>
            <a:off x="2585986" y="807688"/>
            <a:ext cx="7020028" cy="4182625"/>
          </a:xfrm>
          <a:prstGeom prst="rect">
            <a:avLst/>
          </a:prstGeom>
        </p:spPr>
      </p:pic>
      <p:pic>
        <p:nvPicPr>
          <p:cNvPr id="6" name="圖片 5">
            <a:extLst>
              <a:ext uri="{FF2B5EF4-FFF2-40B4-BE49-F238E27FC236}">
                <a16:creationId xmlns:a16="http://schemas.microsoft.com/office/drawing/2014/main" id="{7AF1AA19-0EFB-96CD-2BBF-2A31A85AEDD2}"/>
              </a:ext>
            </a:extLst>
          </p:cNvPr>
          <p:cNvPicPr>
            <a:picLocks noChangeAspect="1"/>
          </p:cNvPicPr>
          <p:nvPr/>
        </p:nvPicPr>
        <p:blipFill>
          <a:blip r:embed="rId3"/>
          <a:stretch>
            <a:fillRect/>
          </a:stretch>
        </p:blipFill>
        <p:spPr>
          <a:xfrm>
            <a:off x="3956357" y="5231666"/>
            <a:ext cx="4279285" cy="818646"/>
          </a:xfrm>
          <a:prstGeom prst="rect">
            <a:avLst/>
          </a:prstGeom>
        </p:spPr>
      </p:pic>
    </p:spTree>
    <p:extLst>
      <p:ext uri="{BB962C8B-B14F-4D97-AF65-F5344CB8AC3E}">
        <p14:creationId xmlns:p14="http://schemas.microsoft.com/office/powerpoint/2010/main" val="321287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StereoBM</a:t>
            </a:r>
            <a:r>
              <a:rPr lang="en-US" altLang="zh-TW" dirty="0"/>
              <a:t>- </a:t>
            </a:r>
            <a:r>
              <a:rPr lang="en-US" altLang="zh-TW" dirty="0">
                <a:ea typeface="微軟正黑體" panose="020B0604030504040204" pitchFamily="34" charset="-120"/>
                <a:cs typeface="Arial" panose="020B0604020202020204" pitchFamily="34" charset="0"/>
              </a:rPr>
              <a:t>cost aggregation </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p:txBody>
          <a:bodyPr>
            <a:normAutofit/>
          </a:bodyPr>
          <a:lstStyle/>
          <a:p>
            <a:pPr algn="just">
              <a:lnSpc>
                <a:spcPct val="150000"/>
              </a:lnSpc>
            </a:pPr>
            <a:r>
              <a:rPr lang="zh-TW" altLang="en-US" sz="2600" dirty="0">
                <a:latin typeface="微軟正黑體" panose="020B0604030504040204" pitchFamily="34" charset="-120"/>
                <a:ea typeface="微軟正黑體" panose="020B0604030504040204" pitchFamily="34" charset="-120"/>
              </a:rPr>
              <a:t>計算區域內圖元差值，可以為單個圖元也可以為一定區域</a:t>
            </a:r>
            <a:r>
              <a:rPr lang="en-US" altLang="zh-TW" sz="2600" dirty="0">
                <a:latin typeface="微軟正黑體" panose="020B0604030504040204" pitchFamily="34" charset="-120"/>
                <a:ea typeface="微軟正黑體" panose="020B0604030504040204" pitchFamily="34" charset="-120"/>
              </a:rPr>
              <a:t>(</a:t>
            </a:r>
            <a:r>
              <a:rPr lang="zh-TW" altLang="en-US" sz="2600" dirty="0">
                <a:latin typeface="微軟正黑體" panose="020B0604030504040204" pitchFamily="34" charset="-120"/>
                <a:ea typeface="微軟正黑體" panose="020B0604030504040204" pitchFamily="34" charset="-120"/>
              </a:rPr>
              <a:t>固定窗口</a:t>
            </a:r>
            <a:r>
              <a:rPr lang="en-US" altLang="zh-TW" sz="2600" dirty="0">
                <a:latin typeface="微軟正黑體" panose="020B0604030504040204" pitchFamily="34" charset="-120"/>
                <a:ea typeface="微軟正黑體" panose="020B0604030504040204" pitchFamily="34" charset="-120"/>
              </a:rPr>
              <a:t>)</a:t>
            </a:r>
            <a:r>
              <a:rPr lang="zh-TW" altLang="en-US" sz="2600" dirty="0">
                <a:latin typeface="微軟正黑體" panose="020B0604030504040204" pitchFamily="34" charset="-120"/>
                <a:ea typeface="微軟正黑體" panose="020B0604030504040204" pitchFamily="34" charset="-120"/>
              </a:rPr>
              <a:t>內，主要看</a:t>
            </a:r>
            <a:r>
              <a:rPr lang="en-US" altLang="zh-TW" sz="2600" dirty="0">
                <a:latin typeface="微軟正黑體" panose="020B0604030504040204" pitchFamily="34" charset="-120"/>
                <a:ea typeface="微軟正黑體" panose="020B0604030504040204" pitchFamily="34" charset="-120"/>
              </a:rPr>
              <a:t>SAD</a:t>
            </a:r>
            <a:r>
              <a:rPr lang="zh-TW" altLang="en-US" sz="2600" dirty="0">
                <a:latin typeface="微軟正黑體" panose="020B0604030504040204" pitchFamily="34" charset="-120"/>
                <a:ea typeface="微軟正黑體" panose="020B0604030504040204" pitchFamily="34" charset="-120"/>
              </a:rPr>
              <a:t>的視窗大小的設置，同時</a:t>
            </a:r>
            <a:r>
              <a:rPr lang="en-US" altLang="zh-TW" sz="2600" dirty="0">
                <a:latin typeface="微軟正黑體" panose="020B0604030504040204" pitchFamily="34" charset="-120"/>
                <a:ea typeface="微軟正黑體" panose="020B0604030504040204" pitchFamily="34" charset="-120"/>
              </a:rPr>
              <a:t>SAD</a:t>
            </a:r>
            <a:r>
              <a:rPr lang="zh-TW" altLang="en-US" sz="2600" dirty="0">
                <a:latin typeface="微軟正黑體" panose="020B0604030504040204" pitchFamily="34" charset="-120"/>
                <a:ea typeface="微軟正黑體" panose="020B0604030504040204" pitchFamily="34" charset="-120"/>
              </a:rPr>
              <a:t>設置決定誤差匹配的多少和運算效率問題</a:t>
            </a:r>
          </a:p>
          <a:p>
            <a:pPr>
              <a:lnSpc>
                <a:spcPct val="150000"/>
              </a:lnSpc>
            </a:pPr>
            <a:r>
              <a:rPr lang="zh-TW" altLang="en-US" sz="2600" dirty="0">
                <a:latin typeface="微軟正黑體" panose="020B0604030504040204" pitchFamily="34" charset="-120"/>
                <a:ea typeface="微軟正黑體" panose="020B0604030504040204" pitchFamily="34" charset="-120"/>
              </a:rPr>
              <a:t>全域演算法基於原始匹配代價進行後續演算法計算。 </a:t>
            </a:r>
            <a:endParaRPr lang="en-US" altLang="zh-TW" sz="2600" dirty="0">
              <a:latin typeface="微軟正黑體" panose="020B0604030504040204" pitchFamily="34" charset="-120"/>
              <a:ea typeface="微軟正黑體" panose="020B0604030504040204" pitchFamily="34" charset="-120"/>
            </a:endParaRPr>
          </a:p>
          <a:p>
            <a:pPr>
              <a:lnSpc>
                <a:spcPct val="150000"/>
              </a:lnSpc>
            </a:pPr>
            <a:r>
              <a:rPr lang="zh-TW" altLang="en-US" sz="2600" dirty="0">
                <a:latin typeface="微軟正黑體" panose="020B0604030504040204" pitchFamily="34" charset="-120"/>
                <a:ea typeface="微軟正黑體" panose="020B0604030504040204" pitchFamily="34" charset="-120"/>
              </a:rPr>
              <a:t>區域演算法則需要通過視窗疊加來增強匹配代價的可靠性。</a:t>
            </a:r>
          </a:p>
        </p:txBody>
      </p:sp>
    </p:spTree>
    <p:extLst>
      <p:ext uri="{BB962C8B-B14F-4D97-AF65-F5344CB8AC3E}">
        <p14:creationId xmlns:p14="http://schemas.microsoft.com/office/powerpoint/2010/main" val="95586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4F2D69-1BCD-D7ED-5752-AC47F6A5AD8A}"/>
              </a:ext>
            </a:extLst>
          </p:cNvPr>
          <p:cNvSpPr>
            <a:spLocks noGrp="1"/>
          </p:cNvSpPr>
          <p:nvPr>
            <p:ph type="title"/>
          </p:nvPr>
        </p:nvSpPr>
        <p:spPr/>
        <p:txBody>
          <a:bodyPr/>
          <a:lstStyle/>
          <a:p>
            <a:r>
              <a:rPr lang="en-US" altLang="zh-TW" dirty="0" err="1"/>
              <a:t>StereoBM</a:t>
            </a:r>
            <a:r>
              <a:rPr lang="en-US" altLang="zh-TW" dirty="0"/>
              <a:t>- </a:t>
            </a:r>
            <a:r>
              <a:rPr lang="en-US" altLang="zh-TW" dirty="0">
                <a:ea typeface="微軟正黑體" panose="020B0604030504040204" pitchFamily="34" charset="-120"/>
                <a:cs typeface="Arial" panose="020B0604020202020204" pitchFamily="34" charset="0"/>
              </a:rPr>
              <a:t>cost aggregation </a:t>
            </a:r>
            <a:endParaRPr lang="zh-TW" altLang="en-US" dirty="0"/>
          </a:p>
        </p:txBody>
      </p:sp>
      <p:sp>
        <p:nvSpPr>
          <p:cNvPr id="3" name="內容版面配置區 2">
            <a:extLst>
              <a:ext uri="{FF2B5EF4-FFF2-40B4-BE49-F238E27FC236}">
                <a16:creationId xmlns:a16="http://schemas.microsoft.com/office/drawing/2014/main" id="{756F5949-5E0F-8111-1244-4B12A4BAB85E}"/>
              </a:ext>
            </a:extLst>
          </p:cNvPr>
          <p:cNvSpPr>
            <a:spLocks noGrp="1"/>
          </p:cNvSpPr>
          <p:nvPr>
            <p:ph idx="1"/>
          </p:nvPr>
        </p:nvSpPr>
        <p:spPr>
          <a:xfrm>
            <a:off x="838200" y="1557268"/>
            <a:ext cx="10515600" cy="4351338"/>
          </a:xfrm>
        </p:spPr>
        <p:txBody>
          <a:bodyPr>
            <a:normAutofit/>
          </a:bodyPr>
          <a:lstStyle/>
          <a:p>
            <a:r>
              <a:rPr lang="zh-TW" altLang="en-US" sz="2600" b="0" i="0" dirty="0">
                <a:solidFill>
                  <a:srgbClr val="121212"/>
                </a:solidFill>
                <a:effectLst/>
                <a:latin typeface="-apple-system"/>
              </a:rPr>
              <a:t>每個像素點的</a:t>
            </a:r>
            <a:r>
              <a:rPr lang="en-US" altLang="zh-TW" sz="2600" b="0" i="0" dirty="0">
                <a:solidFill>
                  <a:srgbClr val="121212"/>
                </a:solidFill>
                <a:effectLst/>
                <a:latin typeface="-apple-system"/>
              </a:rPr>
              <a:t>matching cost</a:t>
            </a:r>
            <a:r>
              <a:rPr lang="zh-TW" altLang="en-US" sz="2600" dirty="0">
                <a:solidFill>
                  <a:srgbClr val="121212"/>
                </a:solidFill>
                <a:latin typeface="-apple-system"/>
              </a:rPr>
              <a:t>有</a:t>
            </a:r>
            <a:r>
              <a:rPr lang="zh-TW" altLang="en-US" sz="2600" b="0" i="0" dirty="0">
                <a:solidFill>
                  <a:srgbClr val="121212"/>
                </a:solidFill>
                <a:effectLst/>
                <a:latin typeface="-apple-system"/>
              </a:rPr>
              <a:t>下圖所示的兩種方式表示 </a:t>
            </a:r>
            <a:r>
              <a:rPr lang="en-US" altLang="zh-TW" sz="2600" b="0" i="0" dirty="0">
                <a:solidFill>
                  <a:srgbClr val="121212"/>
                </a:solidFill>
                <a:effectLst/>
                <a:latin typeface="-apple-system"/>
              </a:rPr>
              <a:t>:</a:t>
            </a:r>
            <a:r>
              <a:rPr lang="zh-TW" altLang="en-US" sz="2600" b="0" i="0" dirty="0">
                <a:solidFill>
                  <a:srgbClr val="121212"/>
                </a:solidFill>
                <a:effectLst/>
                <a:latin typeface="-apple-system"/>
              </a:rPr>
              <a:t> </a:t>
            </a:r>
            <a:endParaRPr lang="en-US" altLang="zh-TW" sz="2600" b="0" i="0" dirty="0">
              <a:solidFill>
                <a:srgbClr val="121212"/>
              </a:solidFill>
              <a:effectLst/>
              <a:latin typeface="-apple-system"/>
            </a:endParaRPr>
          </a:p>
          <a:p>
            <a:endParaRPr lang="en-US" altLang="zh-TW" sz="2600" dirty="0">
              <a:solidFill>
                <a:srgbClr val="121212"/>
              </a:solidFill>
              <a:latin typeface="-apple-system"/>
            </a:endParaRPr>
          </a:p>
          <a:p>
            <a:endParaRPr lang="en-US" altLang="zh-TW" sz="2600" b="0" i="0" dirty="0">
              <a:solidFill>
                <a:srgbClr val="121212"/>
              </a:solidFill>
              <a:effectLst/>
              <a:latin typeface="-apple-system"/>
            </a:endParaRPr>
          </a:p>
          <a:p>
            <a:endParaRPr lang="en-US" altLang="zh-TW" sz="2600" dirty="0">
              <a:solidFill>
                <a:srgbClr val="121212"/>
              </a:solidFill>
              <a:latin typeface="-apple-system"/>
            </a:endParaRPr>
          </a:p>
          <a:p>
            <a:pPr marL="0" indent="0">
              <a:buNone/>
            </a:pPr>
            <a:endParaRPr lang="en-US" altLang="zh-TW" sz="2600" b="0" i="0" dirty="0">
              <a:solidFill>
                <a:srgbClr val="121212"/>
              </a:solidFill>
              <a:effectLst/>
              <a:latin typeface="-apple-system"/>
            </a:endParaRPr>
          </a:p>
          <a:p>
            <a:pPr marL="0" indent="0">
              <a:buNone/>
            </a:pPr>
            <a:endParaRPr lang="en-US" altLang="zh-TW" sz="2600" b="0" i="0" dirty="0">
              <a:solidFill>
                <a:srgbClr val="121212"/>
              </a:solidFill>
              <a:effectLst/>
              <a:latin typeface="-apple-system"/>
            </a:endParaRPr>
          </a:p>
          <a:p>
            <a:r>
              <a:rPr lang="zh-TW" altLang="en-US" sz="2600" b="0" i="0" dirty="0">
                <a:solidFill>
                  <a:srgbClr val="121212"/>
                </a:solidFill>
                <a:effectLst/>
                <a:latin typeface="-apple-system"/>
              </a:rPr>
              <a:t>將所有圖元的</a:t>
            </a:r>
            <a:r>
              <a:rPr lang="en-US" altLang="zh-TW" sz="2600" b="0" i="0" dirty="0">
                <a:solidFill>
                  <a:srgbClr val="121212"/>
                </a:solidFill>
                <a:effectLst/>
                <a:latin typeface="-apple-system"/>
              </a:rPr>
              <a:t>Cost</a:t>
            </a:r>
            <a:r>
              <a:rPr lang="zh-TW" altLang="en-US" sz="2600" b="0" i="0" dirty="0">
                <a:solidFill>
                  <a:srgbClr val="121212"/>
                </a:solidFill>
                <a:effectLst/>
                <a:latin typeface="-apple-system"/>
              </a:rPr>
              <a:t>累加起來，選擇和</a:t>
            </a:r>
            <a:r>
              <a:rPr lang="en-US" altLang="zh-TW" sz="2600" b="0" i="0" dirty="0">
                <a:solidFill>
                  <a:srgbClr val="121212"/>
                </a:solidFill>
                <a:effectLst/>
                <a:latin typeface="-apple-system"/>
              </a:rPr>
              <a:t>(su</a:t>
            </a:r>
            <a:r>
              <a:rPr lang="en-US" altLang="zh-TW" sz="2600" dirty="0">
                <a:solidFill>
                  <a:srgbClr val="121212"/>
                </a:solidFill>
                <a:latin typeface="-apple-system"/>
              </a:rPr>
              <a:t>m</a:t>
            </a:r>
            <a:r>
              <a:rPr lang="en-US" altLang="zh-TW" sz="2600" b="0" i="0" dirty="0">
                <a:solidFill>
                  <a:srgbClr val="121212"/>
                </a:solidFill>
                <a:effectLst/>
                <a:latin typeface="-apple-system"/>
              </a:rPr>
              <a:t>)</a:t>
            </a:r>
            <a:r>
              <a:rPr lang="zh-TW" altLang="en-US" sz="2600" b="0" i="0" dirty="0">
                <a:solidFill>
                  <a:srgbClr val="121212"/>
                </a:solidFill>
                <a:effectLst/>
                <a:latin typeface="-apple-system"/>
              </a:rPr>
              <a:t>最小的方案。</a:t>
            </a:r>
            <a:endParaRPr lang="zh-TW" altLang="en-US" sz="2600" dirty="0"/>
          </a:p>
        </p:txBody>
      </p:sp>
      <p:pic>
        <p:nvPicPr>
          <p:cNvPr id="4" name="圖片 3">
            <a:extLst>
              <a:ext uri="{FF2B5EF4-FFF2-40B4-BE49-F238E27FC236}">
                <a16:creationId xmlns:a16="http://schemas.microsoft.com/office/drawing/2014/main" id="{697D1F1C-1932-CD93-80DF-4C6C53CEB6FF}"/>
              </a:ext>
            </a:extLst>
          </p:cNvPr>
          <p:cNvPicPr>
            <a:picLocks noChangeAspect="1"/>
          </p:cNvPicPr>
          <p:nvPr/>
        </p:nvPicPr>
        <p:blipFill>
          <a:blip r:embed="rId2"/>
          <a:stretch>
            <a:fillRect/>
          </a:stretch>
        </p:blipFill>
        <p:spPr>
          <a:xfrm>
            <a:off x="3340348" y="2099057"/>
            <a:ext cx="5544323" cy="2175621"/>
          </a:xfrm>
          <a:prstGeom prst="rect">
            <a:avLst/>
          </a:prstGeom>
        </p:spPr>
      </p:pic>
      <p:pic>
        <p:nvPicPr>
          <p:cNvPr id="5" name="圖片 4" descr="一張含有 文字 的圖片&#10;&#10;自動產生的描述">
            <a:extLst>
              <a:ext uri="{FF2B5EF4-FFF2-40B4-BE49-F238E27FC236}">
                <a16:creationId xmlns:a16="http://schemas.microsoft.com/office/drawing/2014/main" id="{0615B79E-1E90-EED0-EFF3-7E1A0B7098D4}"/>
              </a:ext>
            </a:extLst>
          </p:cNvPr>
          <p:cNvPicPr>
            <a:picLocks noChangeAspect="1"/>
          </p:cNvPicPr>
          <p:nvPr/>
        </p:nvPicPr>
        <p:blipFill>
          <a:blip r:embed="rId3"/>
          <a:stretch>
            <a:fillRect/>
          </a:stretch>
        </p:blipFill>
        <p:spPr>
          <a:xfrm>
            <a:off x="838200" y="4960757"/>
            <a:ext cx="5274310" cy="1091565"/>
          </a:xfrm>
          <a:prstGeom prst="rect">
            <a:avLst/>
          </a:prstGeom>
        </p:spPr>
      </p:pic>
      <p:pic>
        <p:nvPicPr>
          <p:cNvPr id="6" name="圖片 5" descr="一張含有 文字 的圖片&#10;&#10;自動產生的描述">
            <a:extLst>
              <a:ext uri="{FF2B5EF4-FFF2-40B4-BE49-F238E27FC236}">
                <a16:creationId xmlns:a16="http://schemas.microsoft.com/office/drawing/2014/main" id="{3C6A1116-D6CD-4003-8FAC-18743DB125C8}"/>
              </a:ext>
            </a:extLst>
          </p:cNvPr>
          <p:cNvPicPr>
            <a:picLocks noChangeAspect="1"/>
          </p:cNvPicPr>
          <p:nvPr/>
        </p:nvPicPr>
        <p:blipFill>
          <a:blip r:embed="rId4"/>
          <a:stretch>
            <a:fillRect/>
          </a:stretch>
        </p:blipFill>
        <p:spPr>
          <a:xfrm>
            <a:off x="6337397" y="4898528"/>
            <a:ext cx="5274310" cy="1216025"/>
          </a:xfrm>
          <a:prstGeom prst="rect">
            <a:avLst/>
          </a:prstGeom>
        </p:spPr>
      </p:pic>
    </p:spTree>
    <p:extLst>
      <p:ext uri="{BB962C8B-B14F-4D97-AF65-F5344CB8AC3E}">
        <p14:creationId xmlns:p14="http://schemas.microsoft.com/office/powerpoint/2010/main" val="19974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StereoBM</a:t>
            </a:r>
            <a:r>
              <a:rPr lang="en-US" altLang="zh-TW" dirty="0"/>
              <a:t>- </a:t>
            </a:r>
            <a:r>
              <a:rPr lang="en-US" altLang="zh-TW" dirty="0">
                <a:ea typeface="微軟正黑體" panose="020B0604030504040204" pitchFamily="34" charset="-120"/>
                <a:cs typeface="Arial" panose="020B0604020202020204" pitchFamily="34" charset="0"/>
              </a:rPr>
              <a:t>disparity computation</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a:xfrm>
            <a:off x="838200" y="1825625"/>
            <a:ext cx="10515600" cy="4351338"/>
          </a:xfrm>
        </p:spPr>
        <p:txBody>
          <a:bodyPr>
            <a:normAutofit/>
          </a:bodyPr>
          <a:lstStyle/>
          <a:p>
            <a:pPr algn="just">
              <a:lnSpc>
                <a:spcPct val="150000"/>
              </a:lnSpc>
              <a:spcBef>
                <a:spcPts val="2000"/>
              </a:spcBef>
            </a:pPr>
            <a:r>
              <a:rPr lang="zh-TW" altLang="en-US" sz="2600" dirty="0"/>
              <a:t>用</a:t>
            </a:r>
            <a:r>
              <a:rPr lang="en-US" altLang="zh-TW" sz="2600" dirty="0"/>
              <a:t>SAD</a:t>
            </a:r>
            <a:r>
              <a:rPr lang="zh-TW" altLang="en-US" sz="2600" dirty="0"/>
              <a:t>演算法可以得出左右圖像的視差，若在某個視差值</a:t>
            </a:r>
            <a:r>
              <a:rPr lang="en-US" altLang="zh-TW" sz="2600" dirty="0"/>
              <a:t>d</a:t>
            </a:r>
            <a:r>
              <a:rPr lang="zh-TW" altLang="en-US" sz="2600" dirty="0"/>
              <a:t>下該絕對值之和最小，那麼</a:t>
            </a:r>
            <a:r>
              <a:rPr lang="en-US" altLang="zh-TW" sz="2600" dirty="0"/>
              <a:t>d</a:t>
            </a:r>
            <a:r>
              <a:rPr lang="zh-TW" altLang="en-US" sz="2600" dirty="0"/>
              <a:t>就為該中心點對應的視差，若再一步處理就可以得到深度圖，因為深度與視差存在反比的關係。</a:t>
            </a:r>
            <a:endParaRPr lang="en-US" altLang="zh-TW" sz="2600" dirty="0"/>
          </a:p>
          <a:p>
            <a:pPr>
              <a:lnSpc>
                <a:spcPct val="150000"/>
              </a:lnSpc>
              <a:spcBef>
                <a:spcPts val="2000"/>
              </a:spcBef>
            </a:pPr>
            <a:r>
              <a:rPr lang="zh-TW" altLang="en-US" sz="2600" dirty="0"/>
              <a:t>全域演算法則直接對原始匹配代價進行處理，一般會先給出一個能量評價函數，然後通過不同的優化演算法來求得能量的最小值，同時每個點的視差值也就計算出來了。</a:t>
            </a:r>
            <a:endParaRPr lang="en-US" altLang="zh-TW" sz="2600" dirty="0"/>
          </a:p>
        </p:txBody>
      </p:sp>
    </p:spTree>
    <p:extLst>
      <p:ext uri="{BB962C8B-B14F-4D97-AF65-F5344CB8AC3E}">
        <p14:creationId xmlns:p14="http://schemas.microsoft.com/office/powerpoint/2010/main" val="2144344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EFEF2A-996F-3617-48DC-D36982C790B1}"/>
              </a:ext>
            </a:extLst>
          </p:cNvPr>
          <p:cNvSpPr>
            <a:spLocks noGrp="1"/>
          </p:cNvSpPr>
          <p:nvPr>
            <p:ph type="title"/>
          </p:nvPr>
        </p:nvSpPr>
        <p:spPr/>
        <p:txBody>
          <a:bodyPr/>
          <a:lstStyle/>
          <a:p>
            <a:r>
              <a:rPr lang="en-US" altLang="zh-TW" dirty="0" err="1"/>
              <a:t>StereoBM</a:t>
            </a:r>
            <a:r>
              <a:rPr lang="en-US" altLang="zh-TW" dirty="0"/>
              <a:t>- </a:t>
            </a:r>
            <a:r>
              <a:rPr lang="en-US" altLang="zh-TW" dirty="0">
                <a:ea typeface="微軟正黑體" panose="020B0604030504040204" pitchFamily="34" charset="-120"/>
                <a:cs typeface="Arial" panose="020B0604020202020204" pitchFamily="34" charset="0"/>
              </a:rPr>
              <a:t>disparity computation</a:t>
            </a:r>
            <a:endParaRPr lang="zh-TW" altLang="en-US" dirty="0"/>
          </a:p>
        </p:txBody>
      </p:sp>
      <p:pic>
        <p:nvPicPr>
          <p:cNvPr id="4" name="內容版面配置區 3">
            <a:extLst>
              <a:ext uri="{FF2B5EF4-FFF2-40B4-BE49-F238E27FC236}">
                <a16:creationId xmlns:a16="http://schemas.microsoft.com/office/drawing/2014/main" id="{AEED0343-C747-1D1F-8352-D816E09B2852}"/>
              </a:ext>
            </a:extLst>
          </p:cNvPr>
          <p:cNvPicPr>
            <a:picLocks noGrp="1" noChangeAspect="1"/>
          </p:cNvPicPr>
          <p:nvPr>
            <p:ph idx="1"/>
          </p:nvPr>
        </p:nvPicPr>
        <p:blipFill>
          <a:blip r:embed="rId2"/>
          <a:stretch>
            <a:fillRect/>
          </a:stretch>
        </p:blipFill>
        <p:spPr>
          <a:xfrm>
            <a:off x="6554216" y="2377984"/>
            <a:ext cx="5361921" cy="2825262"/>
          </a:xfrm>
          <a:prstGeom prst="rect">
            <a:avLst/>
          </a:prstGeom>
        </p:spPr>
      </p:pic>
      <p:sp>
        <p:nvSpPr>
          <p:cNvPr id="7" name="內容版面配置區 2">
            <a:extLst>
              <a:ext uri="{FF2B5EF4-FFF2-40B4-BE49-F238E27FC236}">
                <a16:creationId xmlns:a16="http://schemas.microsoft.com/office/drawing/2014/main" id="{8A528D8E-E4D9-588E-CE13-5589C1433998}"/>
              </a:ext>
            </a:extLst>
          </p:cNvPr>
          <p:cNvSpPr txBox="1">
            <a:spLocks/>
          </p:cNvSpPr>
          <p:nvPr/>
        </p:nvSpPr>
        <p:spPr>
          <a:xfrm>
            <a:off x="978872" y="1595119"/>
            <a:ext cx="5117128" cy="5190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zh-TW" altLang="en-US" sz="2600" dirty="0"/>
              <a:t>對於區域演演算法來說，在完成匹配代價的疊加以後，視差的獲取就很容易了，只需在一定範圍內選取疊加匹配代價最優的點（</a:t>
            </a:r>
            <a:r>
              <a:rPr lang="en-US" altLang="zh-TW" sz="2600" dirty="0" err="1"/>
              <a:t>ex.SAD</a:t>
            </a:r>
            <a:r>
              <a:rPr lang="zh-TW" altLang="en-US" sz="2600" dirty="0"/>
              <a:t>和</a:t>
            </a:r>
            <a:r>
              <a:rPr lang="en-US" altLang="zh-TW" sz="2600" dirty="0"/>
              <a:t>SSD</a:t>
            </a:r>
            <a:r>
              <a:rPr lang="zh-TW" altLang="en-US" sz="2600" dirty="0"/>
              <a:t>取最小值，</a:t>
            </a:r>
            <a:r>
              <a:rPr lang="en-US" altLang="zh-TW" sz="2600" dirty="0"/>
              <a:t>NCC</a:t>
            </a:r>
            <a:r>
              <a:rPr lang="zh-TW" altLang="en-US" sz="2600" dirty="0"/>
              <a:t>取最大值）作為對應匹配點，如</a:t>
            </a:r>
            <a:r>
              <a:rPr lang="en-US" altLang="zh-TW" sz="2600" dirty="0"/>
              <a:t>:SAD</a:t>
            </a:r>
            <a:r>
              <a:rPr lang="zh-TW" altLang="en-US" sz="2600" dirty="0"/>
              <a:t>的視差計算是採用</a:t>
            </a:r>
            <a:r>
              <a:rPr lang="en-US" altLang="zh-TW" sz="2600" dirty="0"/>
              <a:t>WTA</a:t>
            </a:r>
            <a:r>
              <a:rPr lang="zh-TW" altLang="en-US" sz="2600" dirty="0"/>
              <a:t> （</a:t>
            </a:r>
            <a:r>
              <a:rPr lang="en-US" altLang="zh-TW" sz="2600" dirty="0"/>
              <a:t>Winner-take-all</a:t>
            </a:r>
            <a:r>
              <a:rPr lang="zh-TW" altLang="en-US" sz="2600" dirty="0"/>
              <a:t>）演算法為原則，對於給定的（</a:t>
            </a:r>
            <a:r>
              <a:rPr lang="en-US" altLang="zh-TW" sz="2600" dirty="0"/>
              <a:t>x</a:t>
            </a:r>
            <a:r>
              <a:rPr lang="zh-TW" altLang="en-US" sz="2600" dirty="0"/>
              <a:t>，</a:t>
            </a:r>
            <a:r>
              <a:rPr lang="en-US" altLang="zh-TW" sz="2600" dirty="0"/>
              <a:t>y</a:t>
            </a:r>
            <a:r>
              <a:rPr lang="zh-TW" altLang="en-US" sz="2600" dirty="0"/>
              <a:t>），找使得</a:t>
            </a:r>
            <a:r>
              <a:rPr lang="en-US" altLang="zh-TW" sz="2600" dirty="0"/>
              <a:t>C</a:t>
            </a:r>
            <a:r>
              <a:rPr lang="zh-TW" altLang="en-US" sz="2600" dirty="0"/>
              <a:t>（</a:t>
            </a:r>
            <a:r>
              <a:rPr lang="en-US" altLang="zh-TW" sz="2600" dirty="0"/>
              <a:t>x</a:t>
            </a:r>
            <a:r>
              <a:rPr lang="zh-TW" altLang="en-US" sz="2600" dirty="0"/>
              <a:t>，</a:t>
            </a:r>
            <a:r>
              <a:rPr lang="en-US" altLang="zh-TW" sz="2600" dirty="0"/>
              <a:t>y</a:t>
            </a:r>
            <a:r>
              <a:rPr lang="zh-TW" altLang="en-US" sz="2600" dirty="0"/>
              <a:t>，</a:t>
            </a:r>
            <a:r>
              <a:rPr lang="en-US" altLang="zh-TW" sz="2600" dirty="0"/>
              <a:t>d</a:t>
            </a:r>
            <a:r>
              <a:rPr lang="zh-TW" altLang="en-US" sz="2600" dirty="0"/>
              <a:t>）最小的</a:t>
            </a:r>
            <a:r>
              <a:rPr lang="en-US" altLang="zh-TW" sz="2600" dirty="0"/>
              <a:t>d</a:t>
            </a:r>
            <a:r>
              <a:rPr lang="zh-TW" altLang="en-US" sz="2600" dirty="0"/>
              <a:t>，此</a:t>
            </a:r>
            <a:r>
              <a:rPr lang="en-US" altLang="zh-TW" sz="2600" dirty="0"/>
              <a:t>d</a:t>
            </a:r>
            <a:r>
              <a:rPr lang="zh-TW" altLang="en-US" sz="2600" dirty="0"/>
              <a:t>即可認為時該點的視差。</a:t>
            </a:r>
            <a:endParaRPr lang="en-US" altLang="zh-TW" sz="2600" dirty="0"/>
          </a:p>
        </p:txBody>
      </p:sp>
    </p:spTree>
    <p:extLst>
      <p:ext uri="{BB962C8B-B14F-4D97-AF65-F5344CB8AC3E}">
        <p14:creationId xmlns:p14="http://schemas.microsoft.com/office/powerpoint/2010/main" val="345100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StereoBM</a:t>
            </a:r>
            <a:r>
              <a:rPr lang="en-US" altLang="zh-TW" dirty="0"/>
              <a:t>- </a:t>
            </a:r>
            <a:r>
              <a:rPr lang="en-US" altLang="zh-TW" dirty="0">
                <a:ea typeface="微軟正黑體" panose="020B0604030504040204" pitchFamily="34" charset="-120"/>
                <a:cs typeface="Arial" panose="020B0604020202020204" pitchFamily="34" charset="0"/>
              </a:rPr>
              <a:t>disparity refinement</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p:txBody>
          <a:bodyPr>
            <a:normAutofit/>
          </a:bodyPr>
          <a:lstStyle/>
          <a:p>
            <a:pPr algn="just">
              <a:lnSpc>
                <a:spcPct val="100000"/>
              </a:lnSpc>
              <a:spcBef>
                <a:spcPts val="2000"/>
              </a:spcBef>
            </a:pPr>
            <a:r>
              <a:rPr lang="zh-TW" altLang="en-US" sz="2600" dirty="0"/>
              <a:t>大多數立體匹配演算法計算出來的視差都是一些離散的特定整數值，可滿足一般應用的精度要求。 但在一些精度要求比較高的場合，如精確的三維重構中，就需要在初始視差獲取后採用一些措施對視差進行細化，如匹配代價的曲線擬合、圖像濾波、圖像分割等。</a:t>
            </a:r>
            <a:endParaRPr lang="en-US" altLang="zh-TW" sz="2600" dirty="0"/>
          </a:p>
          <a:p>
            <a:pPr algn="just">
              <a:lnSpc>
                <a:spcPct val="100000"/>
              </a:lnSpc>
              <a:spcBef>
                <a:spcPts val="2000"/>
              </a:spcBef>
            </a:pPr>
            <a:r>
              <a:rPr lang="zh-TW" altLang="en-US" sz="2600" dirty="0"/>
              <a:t>一般基於圖元點的匹配含有較大的噪音，也可透過視差改良來加以改善。</a:t>
            </a:r>
            <a:endParaRPr lang="en-US" altLang="zh-TW" sz="2600" dirty="0"/>
          </a:p>
        </p:txBody>
      </p:sp>
    </p:spTree>
    <p:extLst>
      <p:ext uri="{BB962C8B-B14F-4D97-AF65-F5344CB8AC3E}">
        <p14:creationId xmlns:p14="http://schemas.microsoft.com/office/powerpoint/2010/main" val="67096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882800-F20B-B0B9-C705-8EFB4AABAE6D}"/>
              </a:ext>
            </a:extLst>
          </p:cNvPr>
          <p:cNvSpPr>
            <a:spLocks noGrp="1"/>
          </p:cNvSpPr>
          <p:nvPr>
            <p:ph type="title"/>
          </p:nvPr>
        </p:nvSpPr>
        <p:spPr/>
        <p:txBody>
          <a:bodyPr/>
          <a:lstStyle/>
          <a:p>
            <a:r>
              <a:rPr lang="en-US" altLang="zh-TW" dirty="0">
                <a:ea typeface="微軟正黑體" panose="020B0604030504040204" pitchFamily="34" charset="-120"/>
                <a:cs typeface="Arial" panose="020B0604020202020204" pitchFamily="34" charset="0"/>
              </a:rPr>
              <a:t>Stereo matching algorithm</a:t>
            </a:r>
            <a:endParaRPr lang="zh-TW" altLang="en-US" dirty="0"/>
          </a:p>
        </p:txBody>
      </p:sp>
      <p:sp>
        <p:nvSpPr>
          <p:cNvPr id="3" name="內容版面配置區 2">
            <a:extLst>
              <a:ext uri="{FF2B5EF4-FFF2-40B4-BE49-F238E27FC236}">
                <a16:creationId xmlns:a16="http://schemas.microsoft.com/office/drawing/2014/main" id="{26296A8E-804F-C113-43DA-37B88BCA2F61}"/>
              </a:ext>
            </a:extLst>
          </p:cNvPr>
          <p:cNvSpPr>
            <a:spLocks noGrp="1"/>
          </p:cNvSpPr>
          <p:nvPr>
            <p:ph idx="1"/>
          </p:nvPr>
        </p:nvSpPr>
        <p:spPr>
          <a:xfrm>
            <a:off x="838200" y="1648069"/>
            <a:ext cx="10673862" cy="4844806"/>
          </a:xfrm>
        </p:spPr>
        <p:txBody>
          <a:bodyPr>
            <a:normAutofit lnSpcReduction="10000"/>
          </a:bodyPr>
          <a:lstStyle/>
          <a:p>
            <a:pPr marL="0" indent="0" algn="just">
              <a:lnSpc>
                <a:spcPct val="100000"/>
              </a:lnSpc>
              <a:spcBef>
                <a:spcPts val="2000"/>
              </a:spcBef>
              <a:buNone/>
            </a:pPr>
            <a:r>
              <a:rPr lang="en-US" altLang="zh-TW" sz="2600" dirty="0"/>
              <a:t>OpenCV</a:t>
            </a:r>
            <a:r>
              <a:rPr lang="zh-TW" altLang="en-US" sz="2600" dirty="0"/>
              <a:t>提供了以下四種立體匹配演算法的函數：</a:t>
            </a:r>
            <a:endParaRPr lang="en-US" altLang="zh-TW" sz="2600" dirty="0"/>
          </a:p>
          <a:p>
            <a:pPr marL="0" indent="0" algn="just">
              <a:lnSpc>
                <a:spcPct val="100000"/>
              </a:lnSpc>
              <a:spcBef>
                <a:spcPts val="2000"/>
              </a:spcBef>
              <a:buNone/>
            </a:pPr>
            <a:r>
              <a:rPr lang="zh-TW" altLang="en-US" sz="2600" dirty="0"/>
              <a:t>局部</a:t>
            </a:r>
            <a:r>
              <a:rPr lang="en-US" altLang="zh-TW" sz="2600" dirty="0"/>
              <a:t>(</a:t>
            </a:r>
            <a:r>
              <a:rPr lang="zh-TW" altLang="en-US" sz="2600" dirty="0"/>
              <a:t>區域</a:t>
            </a:r>
            <a:r>
              <a:rPr lang="en-US" altLang="zh-TW" sz="2600" dirty="0"/>
              <a:t>)</a:t>
            </a:r>
            <a:r>
              <a:rPr lang="zh-TW" altLang="en-US" sz="2600" dirty="0"/>
              <a:t>立體匹配</a:t>
            </a:r>
            <a:r>
              <a:rPr lang="en-US" altLang="zh-TW" sz="2600" dirty="0">
                <a:sym typeface="Wingdings" panose="05000000000000000000" pitchFamily="2" charset="2"/>
              </a:rPr>
              <a:t></a:t>
            </a:r>
            <a:r>
              <a:rPr lang="zh-TW" altLang="en-US" sz="2600" dirty="0">
                <a:sym typeface="Wingdings" panose="05000000000000000000" pitchFamily="2" charset="2"/>
              </a:rPr>
              <a:t>計算量小速度快</a:t>
            </a:r>
            <a:endParaRPr lang="zh-TW" altLang="en-US" sz="2600" dirty="0"/>
          </a:p>
          <a:p>
            <a:pPr algn="just">
              <a:lnSpc>
                <a:spcPct val="100000"/>
              </a:lnSpc>
              <a:spcBef>
                <a:spcPts val="2000"/>
              </a:spcBef>
            </a:pPr>
            <a:r>
              <a:rPr lang="en-US" altLang="zh-TW" sz="2600" dirty="0">
                <a:solidFill>
                  <a:srgbClr val="0070C0"/>
                </a:solidFill>
              </a:rPr>
              <a:t>Block Matching</a:t>
            </a:r>
            <a:r>
              <a:rPr lang="zh-TW" altLang="en-US" sz="2600" dirty="0">
                <a:solidFill>
                  <a:srgbClr val="0070C0"/>
                </a:solidFill>
              </a:rPr>
              <a:t>（</a:t>
            </a:r>
            <a:r>
              <a:rPr lang="en-US" altLang="zh-TW" sz="2600" dirty="0">
                <a:solidFill>
                  <a:srgbClr val="0070C0"/>
                </a:solidFill>
              </a:rPr>
              <a:t>BM</a:t>
            </a:r>
            <a:r>
              <a:rPr lang="zh-TW" altLang="en-US" sz="2600" dirty="0">
                <a:solidFill>
                  <a:srgbClr val="0070C0"/>
                </a:solidFill>
              </a:rPr>
              <a:t>） </a:t>
            </a:r>
            <a:r>
              <a:rPr lang="en-US" altLang="zh-TW" sz="2600" dirty="0" err="1">
                <a:solidFill>
                  <a:srgbClr val="0070C0"/>
                </a:solidFill>
              </a:rPr>
              <a:t>StereoBM</a:t>
            </a:r>
            <a:endParaRPr lang="en-US" altLang="zh-TW" sz="2600" dirty="0">
              <a:solidFill>
                <a:srgbClr val="0070C0"/>
              </a:solidFill>
            </a:endParaRPr>
          </a:p>
          <a:p>
            <a:pPr marL="0" indent="0" algn="just">
              <a:lnSpc>
                <a:spcPct val="100000"/>
              </a:lnSpc>
              <a:spcBef>
                <a:spcPts val="2000"/>
              </a:spcBef>
              <a:buNone/>
            </a:pPr>
            <a:r>
              <a:rPr lang="zh-TW" altLang="en-US" sz="2600" dirty="0"/>
              <a:t>介於兩者之間，半全域匹配演算法</a:t>
            </a:r>
            <a:endParaRPr lang="en-US" altLang="zh-TW" sz="2600" dirty="0"/>
          </a:p>
          <a:p>
            <a:pPr algn="just">
              <a:lnSpc>
                <a:spcPct val="100000"/>
              </a:lnSpc>
              <a:spcBef>
                <a:spcPts val="2000"/>
              </a:spcBef>
            </a:pPr>
            <a:r>
              <a:rPr lang="en-US" altLang="zh-TW" sz="2600" dirty="0">
                <a:solidFill>
                  <a:srgbClr val="0070C0"/>
                </a:solidFill>
              </a:rPr>
              <a:t>Semi-Global Block Matching</a:t>
            </a:r>
            <a:r>
              <a:rPr lang="zh-TW" altLang="en-US" sz="2600" dirty="0">
                <a:solidFill>
                  <a:srgbClr val="0070C0"/>
                </a:solidFill>
              </a:rPr>
              <a:t>（</a:t>
            </a:r>
            <a:r>
              <a:rPr lang="en-US" altLang="zh-TW" sz="2600" dirty="0">
                <a:solidFill>
                  <a:srgbClr val="0070C0"/>
                </a:solidFill>
              </a:rPr>
              <a:t>SGBM</a:t>
            </a:r>
            <a:r>
              <a:rPr lang="zh-TW" altLang="en-US" sz="2600" dirty="0">
                <a:solidFill>
                  <a:srgbClr val="0070C0"/>
                </a:solidFill>
              </a:rPr>
              <a:t>） </a:t>
            </a:r>
            <a:r>
              <a:rPr lang="en-US" altLang="zh-TW" sz="2600" dirty="0" err="1">
                <a:solidFill>
                  <a:srgbClr val="0070C0"/>
                </a:solidFill>
              </a:rPr>
              <a:t>StereoSGBM</a:t>
            </a:r>
            <a:endParaRPr lang="en-US" altLang="zh-TW" sz="2600" dirty="0">
              <a:solidFill>
                <a:srgbClr val="0070C0"/>
              </a:solidFill>
            </a:endParaRPr>
          </a:p>
          <a:p>
            <a:pPr marL="0" indent="0" algn="just">
              <a:lnSpc>
                <a:spcPct val="100000"/>
              </a:lnSpc>
              <a:spcBef>
                <a:spcPts val="2000"/>
              </a:spcBef>
              <a:buNone/>
            </a:pPr>
            <a:r>
              <a:rPr lang="zh-TW" altLang="en-US" sz="2600" dirty="0"/>
              <a:t>全區域性立體匹配</a:t>
            </a:r>
            <a:r>
              <a:rPr lang="en-US" altLang="zh-TW" sz="2600" dirty="0">
                <a:sym typeface="Wingdings" panose="05000000000000000000" pitchFamily="2" charset="2"/>
              </a:rPr>
              <a:t></a:t>
            </a:r>
            <a:r>
              <a:rPr lang="zh-TW" altLang="en-US" sz="2600" dirty="0">
                <a:sym typeface="Wingdings" panose="05000000000000000000" pitchFamily="2" charset="2"/>
              </a:rPr>
              <a:t>計算量大速度慢、複雜度較高</a:t>
            </a:r>
            <a:endParaRPr lang="en-US" altLang="zh-TW" sz="2600" dirty="0"/>
          </a:p>
          <a:p>
            <a:pPr algn="just">
              <a:lnSpc>
                <a:spcPct val="100000"/>
              </a:lnSpc>
              <a:spcBef>
                <a:spcPts val="2000"/>
              </a:spcBef>
            </a:pPr>
            <a:r>
              <a:rPr lang="en-US" altLang="zh-TW" sz="2600" dirty="0"/>
              <a:t>Graph Cut</a:t>
            </a:r>
            <a:r>
              <a:rPr lang="zh-TW" altLang="en-US" sz="2600" dirty="0"/>
              <a:t>（</a:t>
            </a:r>
            <a:r>
              <a:rPr lang="en-US" altLang="zh-TW" sz="2600" dirty="0"/>
              <a:t>GC</a:t>
            </a:r>
            <a:r>
              <a:rPr lang="zh-TW" altLang="en-US" sz="2600" dirty="0"/>
              <a:t>）</a:t>
            </a:r>
            <a:r>
              <a:rPr lang="en-US" altLang="zh-TW" sz="2600" dirty="0" err="1"/>
              <a:t>cvStereoGCState</a:t>
            </a:r>
            <a:r>
              <a:rPr lang="en-US" altLang="zh-TW" sz="2600" dirty="0"/>
              <a:t>()</a:t>
            </a:r>
          </a:p>
          <a:p>
            <a:pPr algn="just">
              <a:lnSpc>
                <a:spcPct val="100000"/>
              </a:lnSpc>
              <a:spcBef>
                <a:spcPts val="2000"/>
              </a:spcBef>
            </a:pPr>
            <a:r>
              <a:rPr lang="en-US" altLang="zh-TW" sz="2600" dirty="0"/>
              <a:t>Dynamic Programming</a:t>
            </a:r>
            <a:r>
              <a:rPr lang="zh-TW" altLang="en-US" sz="2600" dirty="0"/>
              <a:t>（</a:t>
            </a:r>
            <a:r>
              <a:rPr lang="en-US" altLang="zh-TW" sz="2600" dirty="0"/>
              <a:t>DP</a:t>
            </a:r>
            <a:r>
              <a:rPr lang="zh-TW" altLang="en-US" sz="2600" dirty="0"/>
              <a:t>）</a:t>
            </a:r>
            <a:r>
              <a:rPr lang="en-US" altLang="zh-TW" sz="2600" dirty="0" err="1"/>
              <a:t>cvFindStereoCorrespondence</a:t>
            </a:r>
            <a:r>
              <a:rPr lang="en-US" altLang="zh-TW" sz="2600" dirty="0"/>
              <a:t>()</a:t>
            </a:r>
            <a:endParaRPr lang="zh-TW" altLang="en-US" sz="2600" dirty="0"/>
          </a:p>
        </p:txBody>
      </p:sp>
    </p:spTree>
    <p:extLst>
      <p:ext uri="{BB962C8B-B14F-4D97-AF65-F5344CB8AC3E}">
        <p14:creationId xmlns:p14="http://schemas.microsoft.com/office/powerpoint/2010/main" val="341300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A4F213-434F-AEDD-DBF4-34B6EDB0E454}"/>
              </a:ext>
            </a:extLst>
          </p:cNvPr>
          <p:cNvSpPr>
            <a:spLocks noGrp="1"/>
          </p:cNvSpPr>
          <p:nvPr>
            <p:ph type="title"/>
          </p:nvPr>
        </p:nvSpPr>
        <p:spPr/>
        <p:txBody>
          <a:bodyPr/>
          <a:lstStyle/>
          <a:p>
            <a:r>
              <a:rPr lang="en-US" altLang="zh-TW" dirty="0" err="1"/>
              <a:t>StereoBM</a:t>
            </a:r>
            <a:r>
              <a:rPr lang="en-US" altLang="zh-TW" dirty="0"/>
              <a:t>- </a:t>
            </a:r>
            <a:r>
              <a:rPr lang="en-US" altLang="zh-TW" dirty="0" err="1"/>
              <a:t>Opencv</a:t>
            </a:r>
            <a:endParaRPr lang="zh-TW" altLang="en-US" dirty="0"/>
          </a:p>
        </p:txBody>
      </p:sp>
      <p:sp>
        <p:nvSpPr>
          <p:cNvPr id="3" name="內容版面配置區 2">
            <a:extLst>
              <a:ext uri="{FF2B5EF4-FFF2-40B4-BE49-F238E27FC236}">
                <a16:creationId xmlns:a16="http://schemas.microsoft.com/office/drawing/2014/main" id="{E1FB2DDC-8DB5-BACD-4148-3BD2D316775B}"/>
              </a:ext>
            </a:extLst>
          </p:cNvPr>
          <p:cNvSpPr>
            <a:spLocks noGrp="1"/>
          </p:cNvSpPr>
          <p:nvPr>
            <p:ph idx="1"/>
          </p:nvPr>
        </p:nvSpPr>
        <p:spPr/>
        <p:txBody>
          <a:bodyPr>
            <a:normAutofit/>
          </a:bodyPr>
          <a:lstStyle/>
          <a:p>
            <a:pPr marL="514350" indent="-514350">
              <a:lnSpc>
                <a:spcPct val="150000"/>
              </a:lnSpc>
              <a:spcBef>
                <a:spcPts val="2000"/>
              </a:spcBef>
              <a:buFont typeface="+mj-lt"/>
              <a:buAutoNum type="arabicPeriod"/>
            </a:pPr>
            <a:r>
              <a:rPr lang="zh-TW" altLang="en-US" sz="2600" dirty="0"/>
              <a:t>匹配圖像預處理</a:t>
            </a:r>
            <a:endParaRPr lang="en-US" altLang="zh-TW" sz="2600" dirty="0"/>
          </a:p>
          <a:p>
            <a:pPr marL="514350" indent="-514350">
              <a:lnSpc>
                <a:spcPct val="150000"/>
              </a:lnSpc>
              <a:spcBef>
                <a:spcPts val="2000"/>
              </a:spcBef>
              <a:buFont typeface="+mj-lt"/>
              <a:buAutoNum type="arabicPeriod"/>
            </a:pPr>
            <a:r>
              <a:rPr lang="zh-TW" altLang="en-US" sz="2600" dirty="0"/>
              <a:t>計算視差的參數</a:t>
            </a:r>
            <a:endParaRPr lang="en-US" altLang="zh-TW" sz="2600" dirty="0"/>
          </a:p>
          <a:p>
            <a:pPr marL="514350" indent="-514350">
              <a:lnSpc>
                <a:spcPct val="150000"/>
              </a:lnSpc>
              <a:spcBef>
                <a:spcPts val="2000"/>
              </a:spcBef>
              <a:buFont typeface="+mj-lt"/>
              <a:buAutoNum type="arabicPeriod"/>
            </a:pPr>
            <a:r>
              <a:rPr lang="zh-TW" altLang="en-US" sz="2600" dirty="0"/>
              <a:t>視差圖後處理</a:t>
            </a:r>
          </a:p>
        </p:txBody>
      </p:sp>
    </p:spTree>
    <p:extLst>
      <p:ext uri="{BB962C8B-B14F-4D97-AF65-F5344CB8AC3E}">
        <p14:creationId xmlns:p14="http://schemas.microsoft.com/office/powerpoint/2010/main" val="372418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A624B3-B892-7F98-364A-02304CEB1661}"/>
              </a:ext>
            </a:extLst>
          </p:cNvPr>
          <p:cNvSpPr>
            <a:spLocks noGrp="1"/>
          </p:cNvSpPr>
          <p:nvPr>
            <p:ph type="title"/>
          </p:nvPr>
        </p:nvSpPr>
        <p:spPr/>
        <p:txBody>
          <a:bodyPr/>
          <a:lstStyle/>
          <a:p>
            <a:r>
              <a:rPr lang="en-US" altLang="zh-TW" dirty="0">
                <a:ea typeface="微軟正黑體" panose="020B0604030504040204" pitchFamily="34" charset="-120"/>
                <a:cs typeface="Arial" panose="020B0604020202020204" pitchFamily="34" charset="0"/>
              </a:rPr>
              <a:t>Stereo matching algorithm</a:t>
            </a:r>
            <a:endParaRPr lang="zh-TW" altLang="en-US" dirty="0">
              <a:ea typeface="微軟正黑體" panose="020B0604030504040204" pitchFamily="34" charset="-120"/>
              <a:cs typeface="Arial" panose="020B0604020202020204" pitchFamily="34" charset="0"/>
            </a:endParaRPr>
          </a:p>
        </p:txBody>
      </p:sp>
      <p:sp>
        <p:nvSpPr>
          <p:cNvPr id="3" name="內容版面配置區 2">
            <a:extLst>
              <a:ext uri="{FF2B5EF4-FFF2-40B4-BE49-F238E27FC236}">
                <a16:creationId xmlns:a16="http://schemas.microsoft.com/office/drawing/2014/main" id="{549EA4C6-CA79-58CF-E631-30AD504A77C2}"/>
              </a:ext>
            </a:extLst>
          </p:cNvPr>
          <p:cNvSpPr>
            <a:spLocks noGrp="1"/>
          </p:cNvSpPr>
          <p:nvPr>
            <p:ph idx="1"/>
          </p:nvPr>
        </p:nvSpPr>
        <p:spPr>
          <a:xfrm>
            <a:off x="838200" y="1550011"/>
            <a:ext cx="10887635" cy="4667250"/>
          </a:xfrm>
        </p:spPr>
        <p:txBody>
          <a:bodyPr>
            <a:noAutofit/>
          </a:bodyPr>
          <a:lstStyle/>
          <a:p>
            <a:pPr marL="0" indent="0">
              <a:lnSpc>
                <a:spcPct val="110000"/>
              </a:lnSpc>
              <a:buNone/>
            </a:pPr>
            <a:r>
              <a:rPr lang="zh-TW" altLang="en-US" sz="2600" dirty="0">
                <a:ea typeface="微軟正黑體" panose="020B0604030504040204" pitchFamily="34" charset="-120"/>
                <a:cs typeface="Arial" panose="020B0604020202020204" pitchFamily="34" charset="0"/>
              </a:rPr>
              <a:t>目的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 立體匹配是通過對圖象的處理得到場景的三維資訊，其結</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zh-TW" altLang="en-US" sz="2600" dirty="0">
                <a:ea typeface="微軟正黑體" panose="020B0604030504040204" pitchFamily="34" charset="-120"/>
                <a:cs typeface="Arial" panose="020B0604020202020204" pitchFamily="34" charset="0"/>
              </a:rPr>
              <a:t>          果表現為深度圖，再經過進一步處理就可得到三維空間中</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zh-TW" altLang="en-US" sz="2600" dirty="0">
                <a:ea typeface="微軟正黑體" panose="020B0604030504040204" pitchFamily="34" charset="-120"/>
                <a:cs typeface="Arial" panose="020B0604020202020204" pitchFamily="34" charset="0"/>
              </a:rPr>
              <a:t>          的景物，實現二維圖象到三維空間的重構。</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zh-TW" altLang="en-US" sz="2600" dirty="0">
                <a:ea typeface="微軟正黑體" panose="020B0604030504040204" pitchFamily="34" charset="-120"/>
                <a:cs typeface="Arial" panose="020B0604020202020204" pitchFamily="34" charset="0"/>
              </a:rPr>
              <a:t>第一步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 在圖像間建立對應點</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zh-TW" altLang="en-US" sz="2600" dirty="0">
                <a:ea typeface="微軟正黑體" panose="020B0604030504040204" pitchFamily="34" charset="-120"/>
                <a:cs typeface="Arial" panose="020B0604020202020204" pitchFamily="34" charset="0"/>
              </a:rPr>
              <a:t>第二步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 根據點對應的視差計算出深度</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en-US" altLang="zh-TW" sz="2600" dirty="0">
                <a:ea typeface="微軟正黑體" panose="020B0604030504040204" pitchFamily="34" charset="-120"/>
                <a:cs typeface="Arial" panose="020B0604020202020204" pitchFamily="34" charset="0"/>
              </a:rPr>
              <a:t>1. matching cost computation (</a:t>
            </a:r>
            <a:r>
              <a:rPr lang="zh-TW" altLang="en-US" sz="2600" dirty="0">
                <a:ea typeface="微軟正黑體" panose="020B0604030504040204" pitchFamily="34" charset="-120"/>
                <a:cs typeface="Arial" panose="020B0604020202020204" pitchFamily="34" charset="0"/>
              </a:rPr>
              <a:t>匹配代價計算</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預處理</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en-US" altLang="zh-TW" sz="2600" dirty="0">
                <a:ea typeface="微軟正黑體" panose="020B0604030504040204" pitchFamily="34" charset="-120"/>
                <a:cs typeface="Arial" panose="020B0604020202020204" pitchFamily="34" charset="0"/>
              </a:rPr>
              <a:t>2. cost aggregation (</a:t>
            </a:r>
            <a:r>
              <a:rPr lang="zh-TW" altLang="en-US" sz="2600" dirty="0">
                <a:ea typeface="微軟正黑體" panose="020B0604030504040204" pitchFamily="34" charset="-120"/>
                <a:cs typeface="Arial" panose="020B0604020202020204" pitchFamily="34" charset="0"/>
              </a:rPr>
              <a:t>代價聚合</a:t>
            </a:r>
            <a:r>
              <a:rPr lang="en-US" altLang="zh-TW" sz="2600" dirty="0">
                <a:ea typeface="微軟正黑體" panose="020B0604030504040204" pitchFamily="34" charset="-120"/>
                <a:cs typeface="Arial" panose="020B0604020202020204" pitchFamily="34" charset="0"/>
              </a:rPr>
              <a:t>)</a:t>
            </a:r>
          </a:p>
          <a:p>
            <a:pPr marL="0" indent="0">
              <a:lnSpc>
                <a:spcPct val="110000"/>
              </a:lnSpc>
              <a:buNone/>
            </a:pPr>
            <a:r>
              <a:rPr lang="en-US" altLang="zh-TW" sz="2600" dirty="0">
                <a:ea typeface="微軟正黑體" panose="020B0604030504040204" pitchFamily="34" charset="-120"/>
                <a:cs typeface="Arial" panose="020B0604020202020204" pitchFamily="34" charset="0"/>
              </a:rPr>
              <a:t>3.</a:t>
            </a:r>
            <a:r>
              <a:rPr lang="zh-TW" altLang="en-US" sz="2600" dirty="0">
                <a:ea typeface="微軟正黑體" panose="020B0604030504040204" pitchFamily="34" charset="-120"/>
                <a:cs typeface="Arial" panose="020B0604020202020204" pitchFamily="34" charset="0"/>
              </a:rPr>
              <a:t> </a:t>
            </a:r>
            <a:r>
              <a:rPr lang="en-US" altLang="zh-TW" sz="2600" dirty="0">
                <a:ea typeface="微軟正黑體" panose="020B0604030504040204" pitchFamily="34" charset="-120"/>
                <a:cs typeface="Arial" panose="020B0604020202020204" pitchFamily="34" charset="0"/>
              </a:rPr>
              <a:t>disparity computation/optimization</a:t>
            </a:r>
            <a:r>
              <a:rPr lang="zh-TW" altLang="en-US" sz="2600" dirty="0">
                <a:ea typeface="微軟正黑體" panose="020B0604030504040204" pitchFamily="34" charset="-120"/>
                <a:cs typeface="Arial" panose="020B0604020202020204" pitchFamily="34" charset="0"/>
              </a:rPr>
              <a:t>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視差計算或優化</a:t>
            </a:r>
            <a:r>
              <a:rPr lang="en-US" altLang="zh-TW" sz="2600" dirty="0">
                <a:ea typeface="微軟正黑體" panose="020B0604030504040204" pitchFamily="34" charset="-120"/>
                <a:cs typeface="Arial" panose="020B0604020202020204" pitchFamily="34" charset="0"/>
              </a:rPr>
              <a:t>)</a:t>
            </a:r>
          </a:p>
          <a:p>
            <a:pPr marL="0" indent="0">
              <a:lnSpc>
                <a:spcPct val="110000"/>
              </a:lnSpc>
              <a:buNone/>
            </a:pPr>
            <a:r>
              <a:rPr lang="en-US" altLang="zh-TW" sz="2600" dirty="0">
                <a:ea typeface="微軟正黑體" panose="020B0604030504040204" pitchFamily="34" charset="-120"/>
                <a:cs typeface="Arial" panose="020B0604020202020204" pitchFamily="34" charset="0"/>
              </a:rPr>
              <a:t>4. disparity refinement</a:t>
            </a:r>
            <a:r>
              <a:rPr lang="zh-TW" altLang="en-US" sz="2600" dirty="0">
                <a:ea typeface="微軟正黑體" panose="020B0604030504040204" pitchFamily="34" charset="-120"/>
                <a:cs typeface="Arial" panose="020B0604020202020204" pitchFamily="34" charset="0"/>
              </a:rPr>
              <a:t>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視差改良</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後處理</a:t>
            </a:r>
            <a:endParaRPr lang="en-US" altLang="zh-TW" sz="2600" dirty="0">
              <a:ea typeface="微軟正黑體" panose="020B0604030504040204" pitchFamily="34" charset="-120"/>
              <a:cs typeface="Arial" panose="020B0604020202020204" pitchFamily="34" charset="0"/>
            </a:endParaRPr>
          </a:p>
          <a:p>
            <a:pPr marL="0" indent="0">
              <a:buNone/>
            </a:pPr>
            <a:endParaRPr lang="zh-TW" altLang="en-US" sz="2600" dirty="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181106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p:txBody>
          <a:bodyPr>
            <a:normAutofit/>
          </a:bodyPr>
          <a:lstStyle/>
          <a:p>
            <a:pPr algn="just">
              <a:lnSpc>
                <a:spcPct val="100000"/>
              </a:lnSpc>
              <a:spcBef>
                <a:spcPts val="2000"/>
              </a:spcBef>
            </a:pPr>
            <a:r>
              <a:rPr lang="en-US" altLang="zh-TW" sz="2600" dirty="0">
                <a:latin typeface="微軟正黑體" panose="020B0604030504040204" pitchFamily="34" charset="-120"/>
                <a:ea typeface="微軟正黑體" panose="020B0604030504040204" pitchFamily="34" charset="-120"/>
              </a:rPr>
              <a:t>Semi-Global Block Matching</a:t>
            </a:r>
          </a:p>
          <a:p>
            <a:pPr algn="just">
              <a:lnSpc>
                <a:spcPct val="100000"/>
              </a:lnSpc>
              <a:spcBef>
                <a:spcPts val="2000"/>
              </a:spcBef>
            </a:pPr>
            <a:r>
              <a:rPr lang="zh-TW" altLang="en-US" sz="2600" dirty="0">
                <a:latin typeface="微軟正黑體" panose="020B0604030504040204" pitchFamily="34" charset="-120"/>
                <a:ea typeface="微軟正黑體" panose="020B0604030504040204" pitchFamily="34" charset="-120"/>
              </a:rPr>
              <a:t>優點 </a:t>
            </a:r>
            <a:r>
              <a:rPr lang="en-US" altLang="zh-TW" sz="2600" dirty="0">
                <a:latin typeface="微軟正黑體" panose="020B0604030504040204" pitchFamily="34" charset="-120"/>
                <a:ea typeface="微軟正黑體" panose="020B0604030504040204" pitchFamily="34" charset="-120"/>
              </a:rPr>
              <a:t>: </a:t>
            </a:r>
            <a:r>
              <a:rPr lang="zh-TW" altLang="en-US" sz="2600" dirty="0">
                <a:latin typeface="微軟正黑體" panose="020B0604030504040204" pitchFamily="34" charset="-120"/>
                <a:ea typeface="微軟正黑體" panose="020B0604030504040204" pitchFamily="34" charset="-120"/>
              </a:rPr>
              <a:t>深度圖的效果較</a:t>
            </a:r>
            <a:r>
              <a:rPr lang="en-US" altLang="zh-TW" sz="2600" dirty="0" err="1">
                <a:latin typeface="微軟正黑體" panose="020B0604030504040204" pitchFamily="34" charset="-120"/>
                <a:ea typeface="微軟正黑體" panose="020B0604030504040204" pitchFamily="34" charset="-120"/>
              </a:rPr>
              <a:t>StereoBM</a:t>
            </a:r>
            <a:r>
              <a:rPr lang="zh-TW" altLang="en-US" sz="2600" dirty="0">
                <a:latin typeface="微軟正黑體" panose="020B0604030504040204" pitchFamily="34" charset="-120"/>
                <a:ea typeface="微軟正黑體" panose="020B0604030504040204" pitchFamily="34" charset="-120"/>
              </a:rPr>
              <a:t>好、可以更好的估計深度</a:t>
            </a:r>
            <a:endParaRPr lang="en-US" altLang="zh-TW" sz="2600" dirty="0">
              <a:latin typeface="微軟正黑體" panose="020B0604030504040204" pitchFamily="34" charset="-120"/>
              <a:ea typeface="微軟正黑體" panose="020B0604030504040204" pitchFamily="34" charset="-120"/>
            </a:endParaRPr>
          </a:p>
          <a:p>
            <a:pPr algn="just">
              <a:lnSpc>
                <a:spcPct val="100000"/>
              </a:lnSpc>
              <a:spcBef>
                <a:spcPts val="2000"/>
              </a:spcBef>
            </a:pPr>
            <a:r>
              <a:rPr lang="zh-TW" altLang="en-US" sz="2600" dirty="0">
                <a:latin typeface="微軟正黑體" panose="020B0604030504040204" pitchFamily="34" charset="-120"/>
                <a:ea typeface="微軟正黑體" panose="020B0604030504040204" pitchFamily="34" charset="-120"/>
              </a:rPr>
              <a:t>缺點 </a:t>
            </a:r>
            <a:r>
              <a:rPr lang="en-US" altLang="zh-TW" sz="2600" dirty="0">
                <a:latin typeface="微軟正黑體" panose="020B0604030504040204" pitchFamily="34" charset="-120"/>
                <a:ea typeface="微軟正黑體" panose="020B0604030504040204" pitchFamily="34" charset="-120"/>
              </a:rPr>
              <a:t>: </a:t>
            </a:r>
            <a:r>
              <a:rPr lang="zh-TW" altLang="en-US" sz="2600" dirty="0">
                <a:latin typeface="微軟正黑體" panose="020B0604030504040204" pitchFamily="34" charset="-120"/>
                <a:ea typeface="微軟正黑體" panose="020B0604030504040204" pitchFamily="34" charset="-120"/>
              </a:rPr>
              <a:t>時間會花的比</a:t>
            </a:r>
            <a:r>
              <a:rPr lang="en-US" altLang="zh-TW" sz="2600" dirty="0" err="1">
                <a:latin typeface="微軟正黑體" panose="020B0604030504040204" pitchFamily="34" charset="-120"/>
                <a:ea typeface="微軟正黑體" panose="020B0604030504040204" pitchFamily="34" charset="-120"/>
              </a:rPr>
              <a:t>StereoBM</a:t>
            </a:r>
            <a:r>
              <a:rPr lang="zh-TW" altLang="en-US" sz="2600" dirty="0">
                <a:latin typeface="微軟正黑體" panose="020B0604030504040204" pitchFamily="34" charset="-120"/>
                <a:ea typeface="微軟正黑體" panose="020B0604030504040204" pitchFamily="34" charset="-120"/>
              </a:rPr>
              <a:t>還久</a:t>
            </a:r>
            <a:endParaRPr lang="en-US" altLang="zh-TW" sz="2600" dirty="0">
              <a:latin typeface="微軟正黑體" panose="020B0604030504040204" pitchFamily="34" charset="-120"/>
              <a:ea typeface="微軟正黑體" panose="020B0604030504040204" pitchFamily="34" charset="-120"/>
            </a:endParaRPr>
          </a:p>
          <a:p>
            <a:pPr algn="just">
              <a:lnSpc>
                <a:spcPct val="100000"/>
              </a:lnSpc>
              <a:spcBef>
                <a:spcPts val="2000"/>
              </a:spcBef>
            </a:pPr>
            <a:r>
              <a:rPr lang="zh-TW" altLang="en-US" sz="2600" dirty="0">
                <a:latin typeface="微軟正黑體" panose="020B0604030504040204" pitchFamily="34" charset="-120"/>
                <a:ea typeface="微軟正黑體" panose="020B0604030504040204" pitchFamily="34" charset="-120"/>
              </a:rPr>
              <a:t>原理 </a:t>
            </a:r>
            <a:r>
              <a:rPr lang="en-US" altLang="zh-TW" sz="2600" dirty="0">
                <a:latin typeface="微軟正黑體" panose="020B0604030504040204" pitchFamily="34" charset="-120"/>
                <a:ea typeface="微軟正黑體" panose="020B0604030504040204" pitchFamily="34" charset="-120"/>
              </a:rPr>
              <a:t>:</a:t>
            </a:r>
            <a:r>
              <a:rPr lang="zh-TW" altLang="en-US" sz="2600" dirty="0">
                <a:latin typeface="微軟正黑體" panose="020B0604030504040204" pitchFamily="34" charset="-120"/>
                <a:ea typeface="微軟正黑體" panose="020B0604030504040204" pitchFamily="34" charset="-120"/>
              </a:rPr>
              <a:t> 介於區域性和全域之間，採用代價函數最小化的方式找視差。</a:t>
            </a:r>
            <a:endParaRPr lang="en-US" altLang="zh-TW" sz="2600" dirty="0">
              <a:latin typeface="微軟正黑體" panose="020B0604030504040204" pitchFamily="34" charset="-120"/>
              <a:ea typeface="微軟正黑體" panose="020B0604030504040204" pitchFamily="34" charset="-120"/>
            </a:endParaRPr>
          </a:p>
          <a:p>
            <a:pPr algn="just">
              <a:lnSpc>
                <a:spcPct val="100000"/>
              </a:lnSpc>
              <a:spcBef>
                <a:spcPts val="2000"/>
              </a:spcBef>
            </a:pPr>
            <a:endParaRPr lang="zh-TW" altLang="en-US" sz="2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0655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endParaRPr lang="zh-TW" altLang="en-US" dirty="0"/>
          </a:p>
        </p:txBody>
      </p:sp>
      <p:pic>
        <p:nvPicPr>
          <p:cNvPr id="4" name="圖片 3">
            <a:extLst>
              <a:ext uri="{FF2B5EF4-FFF2-40B4-BE49-F238E27FC236}">
                <a16:creationId xmlns:a16="http://schemas.microsoft.com/office/drawing/2014/main" id="{8DC55605-3CC1-9576-FA3F-40368945124B}"/>
              </a:ext>
            </a:extLst>
          </p:cNvPr>
          <p:cNvPicPr>
            <a:picLocks noChangeAspect="1"/>
          </p:cNvPicPr>
          <p:nvPr/>
        </p:nvPicPr>
        <p:blipFill rotWithShape="1">
          <a:blip r:embed="rId2"/>
          <a:srcRect r="1138"/>
          <a:stretch/>
        </p:blipFill>
        <p:spPr>
          <a:xfrm>
            <a:off x="1996425" y="1297264"/>
            <a:ext cx="7639499" cy="545068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筆跡 4">
                <a:extLst>
                  <a:ext uri="{FF2B5EF4-FFF2-40B4-BE49-F238E27FC236}">
                    <a16:creationId xmlns:a16="http://schemas.microsoft.com/office/drawing/2014/main" id="{D5691CDF-F441-B6D9-BAEB-D04A42C31291}"/>
                  </a:ext>
                </a:extLst>
              </p14:cNvPr>
              <p14:cNvContentPartPr/>
              <p14:nvPr/>
            </p14:nvContentPartPr>
            <p14:xfrm>
              <a:off x="8825601" y="6446721"/>
              <a:ext cx="360" cy="360"/>
            </p14:xfrm>
          </p:contentPart>
        </mc:Choice>
        <mc:Fallback>
          <p:pic>
            <p:nvPicPr>
              <p:cNvPr id="5" name="筆跡 4">
                <a:extLst>
                  <a:ext uri="{FF2B5EF4-FFF2-40B4-BE49-F238E27FC236}">
                    <a16:creationId xmlns:a16="http://schemas.microsoft.com/office/drawing/2014/main" id="{D5691CDF-F441-B6D9-BAEB-D04A42C31291}"/>
                  </a:ext>
                </a:extLst>
              </p:cNvPr>
              <p:cNvPicPr/>
              <p:nvPr/>
            </p:nvPicPr>
            <p:blipFill>
              <a:blip r:embed="rId4"/>
              <a:stretch>
                <a:fillRect/>
              </a:stretch>
            </p:blipFill>
            <p:spPr>
              <a:xfrm>
                <a:off x="8735601" y="6267081"/>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筆跡 5">
                <a:extLst>
                  <a:ext uri="{FF2B5EF4-FFF2-40B4-BE49-F238E27FC236}">
                    <a16:creationId xmlns:a16="http://schemas.microsoft.com/office/drawing/2014/main" id="{7D5A45AF-08E6-6B73-D05C-6EB7107DECCD}"/>
                  </a:ext>
                </a:extLst>
              </p14:cNvPr>
              <p14:cNvContentPartPr/>
              <p14:nvPr/>
            </p14:nvContentPartPr>
            <p14:xfrm>
              <a:off x="8767641" y="6441681"/>
              <a:ext cx="57600" cy="5400"/>
            </p14:xfrm>
          </p:contentPart>
        </mc:Choice>
        <mc:Fallback>
          <p:pic>
            <p:nvPicPr>
              <p:cNvPr id="6" name="筆跡 5">
                <a:extLst>
                  <a:ext uri="{FF2B5EF4-FFF2-40B4-BE49-F238E27FC236}">
                    <a16:creationId xmlns:a16="http://schemas.microsoft.com/office/drawing/2014/main" id="{7D5A45AF-08E6-6B73-D05C-6EB7107DECCD}"/>
                  </a:ext>
                </a:extLst>
              </p:cNvPr>
              <p:cNvPicPr/>
              <p:nvPr/>
            </p:nvPicPr>
            <p:blipFill>
              <a:blip r:embed="rId6"/>
              <a:stretch>
                <a:fillRect/>
              </a:stretch>
            </p:blipFill>
            <p:spPr>
              <a:xfrm>
                <a:off x="8678001" y="6262041"/>
                <a:ext cx="23724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筆跡 6">
                <a:extLst>
                  <a:ext uri="{FF2B5EF4-FFF2-40B4-BE49-F238E27FC236}">
                    <a16:creationId xmlns:a16="http://schemas.microsoft.com/office/drawing/2014/main" id="{BF5478C9-D1A5-0BBE-DC94-5D2BA5C3822A}"/>
                  </a:ext>
                </a:extLst>
              </p14:cNvPr>
              <p14:cNvContentPartPr/>
              <p14:nvPr/>
            </p14:nvContentPartPr>
            <p14:xfrm>
              <a:off x="9033681" y="6487401"/>
              <a:ext cx="590400" cy="360"/>
            </p14:xfrm>
          </p:contentPart>
        </mc:Choice>
        <mc:Fallback>
          <p:pic>
            <p:nvPicPr>
              <p:cNvPr id="7" name="筆跡 6">
                <a:extLst>
                  <a:ext uri="{FF2B5EF4-FFF2-40B4-BE49-F238E27FC236}">
                    <a16:creationId xmlns:a16="http://schemas.microsoft.com/office/drawing/2014/main" id="{BF5478C9-D1A5-0BBE-DC94-5D2BA5C3822A}"/>
                  </a:ext>
                </a:extLst>
              </p:cNvPr>
              <p:cNvPicPr/>
              <p:nvPr/>
            </p:nvPicPr>
            <p:blipFill>
              <a:blip r:embed="rId8"/>
              <a:stretch>
                <a:fillRect/>
              </a:stretch>
            </p:blipFill>
            <p:spPr>
              <a:xfrm>
                <a:off x="8944041" y="6307761"/>
                <a:ext cx="77004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筆跡 7">
                <a:extLst>
                  <a:ext uri="{FF2B5EF4-FFF2-40B4-BE49-F238E27FC236}">
                    <a16:creationId xmlns:a16="http://schemas.microsoft.com/office/drawing/2014/main" id="{601E64B5-3435-0F03-2963-AD2C019CABA1}"/>
                  </a:ext>
                </a:extLst>
              </p14:cNvPr>
              <p14:cNvContentPartPr/>
              <p14:nvPr/>
            </p14:nvContentPartPr>
            <p14:xfrm>
              <a:off x="9301161" y="6492801"/>
              <a:ext cx="514440" cy="6480"/>
            </p14:xfrm>
          </p:contentPart>
        </mc:Choice>
        <mc:Fallback>
          <p:pic>
            <p:nvPicPr>
              <p:cNvPr id="8" name="筆跡 7">
                <a:extLst>
                  <a:ext uri="{FF2B5EF4-FFF2-40B4-BE49-F238E27FC236}">
                    <a16:creationId xmlns:a16="http://schemas.microsoft.com/office/drawing/2014/main" id="{601E64B5-3435-0F03-2963-AD2C019CABA1}"/>
                  </a:ext>
                </a:extLst>
              </p:cNvPr>
              <p:cNvPicPr/>
              <p:nvPr/>
            </p:nvPicPr>
            <p:blipFill>
              <a:blip r:embed="rId10"/>
              <a:stretch>
                <a:fillRect/>
              </a:stretch>
            </p:blipFill>
            <p:spPr>
              <a:xfrm>
                <a:off x="9211161" y="6313161"/>
                <a:ext cx="69408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筆跡 8">
                <a:extLst>
                  <a:ext uri="{FF2B5EF4-FFF2-40B4-BE49-F238E27FC236}">
                    <a16:creationId xmlns:a16="http://schemas.microsoft.com/office/drawing/2014/main" id="{79D4DF1D-F3BF-4DF4-FCEE-31C3D68FF3C8}"/>
                  </a:ext>
                </a:extLst>
              </p14:cNvPr>
              <p14:cNvContentPartPr/>
              <p14:nvPr/>
            </p14:nvContentPartPr>
            <p14:xfrm>
              <a:off x="9041241" y="6510441"/>
              <a:ext cx="623880" cy="77400"/>
            </p14:xfrm>
          </p:contentPart>
        </mc:Choice>
        <mc:Fallback>
          <p:pic>
            <p:nvPicPr>
              <p:cNvPr id="9" name="筆跡 8">
                <a:extLst>
                  <a:ext uri="{FF2B5EF4-FFF2-40B4-BE49-F238E27FC236}">
                    <a16:creationId xmlns:a16="http://schemas.microsoft.com/office/drawing/2014/main" id="{79D4DF1D-F3BF-4DF4-FCEE-31C3D68FF3C8}"/>
                  </a:ext>
                </a:extLst>
              </p:cNvPr>
              <p:cNvPicPr/>
              <p:nvPr/>
            </p:nvPicPr>
            <p:blipFill>
              <a:blip r:embed="rId12"/>
              <a:stretch>
                <a:fillRect/>
              </a:stretch>
            </p:blipFill>
            <p:spPr>
              <a:xfrm>
                <a:off x="8978601" y="6447801"/>
                <a:ext cx="749520" cy="203040"/>
              </a:xfrm>
              <a:prstGeom prst="rect">
                <a:avLst/>
              </a:prstGeom>
            </p:spPr>
          </p:pic>
        </mc:Fallback>
      </mc:AlternateContent>
      <p:grpSp>
        <p:nvGrpSpPr>
          <p:cNvPr id="34" name="群組 33">
            <a:extLst>
              <a:ext uri="{FF2B5EF4-FFF2-40B4-BE49-F238E27FC236}">
                <a16:creationId xmlns:a16="http://schemas.microsoft.com/office/drawing/2014/main" id="{8DF07782-5825-87FB-FF45-1E97C6080636}"/>
              </a:ext>
            </a:extLst>
          </p:cNvPr>
          <p:cNvGrpSpPr/>
          <p:nvPr/>
        </p:nvGrpSpPr>
        <p:grpSpPr>
          <a:xfrm>
            <a:off x="8790681" y="6505041"/>
            <a:ext cx="243360" cy="69480"/>
            <a:chOff x="8790681" y="6505041"/>
            <a:chExt cx="243360" cy="69480"/>
          </a:xfrm>
        </p:grpSpPr>
        <mc:AlternateContent xmlns:mc="http://schemas.openxmlformats.org/markup-compatibility/2006">
          <mc:Choice xmlns:p14="http://schemas.microsoft.com/office/powerpoint/2010/main" Requires="p14">
            <p:contentPart p14:bwMode="auto" r:id="rId13">
              <p14:nvContentPartPr>
                <p14:cNvPr id="12" name="筆跡 11">
                  <a:extLst>
                    <a:ext uri="{FF2B5EF4-FFF2-40B4-BE49-F238E27FC236}">
                      <a16:creationId xmlns:a16="http://schemas.microsoft.com/office/drawing/2014/main" id="{6D83AD2C-B1F1-8E32-B387-CDD5FA6B0052}"/>
                    </a:ext>
                  </a:extLst>
                </p14:cNvPr>
                <p14:cNvContentPartPr/>
                <p14:nvPr/>
              </p14:nvContentPartPr>
              <p14:xfrm>
                <a:off x="8790681" y="6539241"/>
                <a:ext cx="360" cy="360"/>
              </p14:xfrm>
            </p:contentPart>
          </mc:Choice>
          <mc:Fallback>
            <p:pic>
              <p:nvPicPr>
                <p:cNvPr id="12" name="筆跡 11">
                  <a:extLst>
                    <a:ext uri="{FF2B5EF4-FFF2-40B4-BE49-F238E27FC236}">
                      <a16:creationId xmlns:a16="http://schemas.microsoft.com/office/drawing/2014/main" id="{6D83AD2C-B1F1-8E32-B387-CDD5FA6B0052}"/>
                    </a:ext>
                  </a:extLst>
                </p:cNvPr>
                <p:cNvPicPr/>
                <p:nvPr/>
              </p:nvPicPr>
              <p:blipFill>
                <a:blip r:embed="rId14"/>
                <a:stretch>
                  <a:fillRect/>
                </a:stretch>
              </p:blipFill>
              <p:spPr>
                <a:xfrm>
                  <a:off x="8727681" y="647660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筆跡 12">
                  <a:extLst>
                    <a:ext uri="{FF2B5EF4-FFF2-40B4-BE49-F238E27FC236}">
                      <a16:creationId xmlns:a16="http://schemas.microsoft.com/office/drawing/2014/main" id="{56AE92ED-A52B-CB3F-CAFE-9BAC1ADF2369}"/>
                    </a:ext>
                  </a:extLst>
                </p14:cNvPr>
                <p14:cNvContentPartPr/>
                <p14:nvPr/>
              </p14:nvContentPartPr>
              <p14:xfrm>
                <a:off x="8848641" y="6545361"/>
                <a:ext cx="360" cy="360"/>
              </p14:xfrm>
            </p:contentPart>
          </mc:Choice>
          <mc:Fallback>
            <p:pic>
              <p:nvPicPr>
                <p:cNvPr id="13" name="筆跡 12">
                  <a:extLst>
                    <a:ext uri="{FF2B5EF4-FFF2-40B4-BE49-F238E27FC236}">
                      <a16:creationId xmlns:a16="http://schemas.microsoft.com/office/drawing/2014/main" id="{56AE92ED-A52B-CB3F-CAFE-9BAC1ADF2369}"/>
                    </a:ext>
                  </a:extLst>
                </p:cNvPr>
                <p:cNvPicPr/>
                <p:nvPr/>
              </p:nvPicPr>
              <p:blipFill>
                <a:blip r:embed="rId14"/>
                <a:stretch>
                  <a:fillRect/>
                </a:stretch>
              </p:blipFill>
              <p:spPr>
                <a:xfrm>
                  <a:off x="8786001" y="648236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筆跡 27">
                  <a:extLst>
                    <a:ext uri="{FF2B5EF4-FFF2-40B4-BE49-F238E27FC236}">
                      <a16:creationId xmlns:a16="http://schemas.microsoft.com/office/drawing/2014/main" id="{1A519D47-EFAA-79C9-9409-9D88CB3D2037}"/>
                    </a:ext>
                  </a:extLst>
                </p14:cNvPr>
                <p14:cNvContentPartPr/>
                <p14:nvPr/>
              </p14:nvContentPartPr>
              <p14:xfrm>
                <a:off x="9033681" y="6505041"/>
                <a:ext cx="360" cy="360"/>
              </p14:xfrm>
            </p:contentPart>
          </mc:Choice>
          <mc:Fallback>
            <p:pic>
              <p:nvPicPr>
                <p:cNvPr id="28" name="筆跡 27">
                  <a:extLst>
                    <a:ext uri="{FF2B5EF4-FFF2-40B4-BE49-F238E27FC236}">
                      <a16:creationId xmlns:a16="http://schemas.microsoft.com/office/drawing/2014/main" id="{1A519D47-EFAA-79C9-9409-9D88CB3D2037}"/>
                    </a:ext>
                  </a:extLst>
                </p:cNvPr>
                <p:cNvPicPr/>
                <p:nvPr/>
              </p:nvPicPr>
              <p:blipFill>
                <a:blip r:embed="rId14"/>
                <a:stretch>
                  <a:fillRect/>
                </a:stretch>
              </p:blipFill>
              <p:spPr>
                <a:xfrm>
                  <a:off x="8971041" y="644204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 name="筆跡 28">
                  <a:extLst>
                    <a:ext uri="{FF2B5EF4-FFF2-40B4-BE49-F238E27FC236}">
                      <a16:creationId xmlns:a16="http://schemas.microsoft.com/office/drawing/2014/main" id="{D2B3EA59-1570-776C-A430-E880643ADB20}"/>
                    </a:ext>
                  </a:extLst>
                </p14:cNvPr>
                <p14:cNvContentPartPr/>
                <p14:nvPr/>
              </p14:nvContentPartPr>
              <p14:xfrm>
                <a:off x="9033681" y="6527721"/>
                <a:ext cx="360" cy="360"/>
              </p14:xfrm>
            </p:contentPart>
          </mc:Choice>
          <mc:Fallback>
            <p:pic>
              <p:nvPicPr>
                <p:cNvPr id="29" name="筆跡 28">
                  <a:extLst>
                    <a:ext uri="{FF2B5EF4-FFF2-40B4-BE49-F238E27FC236}">
                      <a16:creationId xmlns:a16="http://schemas.microsoft.com/office/drawing/2014/main" id="{D2B3EA59-1570-776C-A430-E880643ADB20}"/>
                    </a:ext>
                  </a:extLst>
                </p:cNvPr>
                <p:cNvPicPr/>
                <p:nvPr/>
              </p:nvPicPr>
              <p:blipFill>
                <a:blip r:embed="rId14"/>
                <a:stretch>
                  <a:fillRect/>
                </a:stretch>
              </p:blipFill>
              <p:spPr>
                <a:xfrm>
                  <a:off x="8971041" y="646508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筆跡 30">
                  <a:extLst>
                    <a:ext uri="{FF2B5EF4-FFF2-40B4-BE49-F238E27FC236}">
                      <a16:creationId xmlns:a16="http://schemas.microsoft.com/office/drawing/2014/main" id="{ACF94A8C-AD97-DE4D-C7FA-6432928AE579}"/>
                    </a:ext>
                  </a:extLst>
                </p14:cNvPr>
                <p14:cNvContentPartPr/>
                <p14:nvPr/>
              </p14:nvContentPartPr>
              <p14:xfrm>
                <a:off x="9033681" y="6551121"/>
                <a:ext cx="360" cy="360"/>
              </p14:xfrm>
            </p:contentPart>
          </mc:Choice>
          <mc:Fallback>
            <p:pic>
              <p:nvPicPr>
                <p:cNvPr id="31" name="筆跡 30">
                  <a:extLst>
                    <a:ext uri="{FF2B5EF4-FFF2-40B4-BE49-F238E27FC236}">
                      <a16:creationId xmlns:a16="http://schemas.microsoft.com/office/drawing/2014/main" id="{ACF94A8C-AD97-DE4D-C7FA-6432928AE579}"/>
                    </a:ext>
                  </a:extLst>
                </p:cNvPr>
                <p:cNvPicPr/>
                <p:nvPr/>
              </p:nvPicPr>
              <p:blipFill>
                <a:blip r:embed="rId14"/>
                <a:stretch>
                  <a:fillRect/>
                </a:stretch>
              </p:blipFill>
              <p:spPr>
                <a:xfrm>
                  <a:off x="8971041" y="648848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3" name="筆跡 32">
                  <a:extLst>
                    <a:ext uri="{FF2B5EF4-FFF2-40B4-BE49-F238E27FC236}">
                      <a16:creationId xmlns:a16="http://schemas.microsoft.com/office/drawing/2014/main" id="{9B6BA9BC-B87C-A0D0-73CC-1892863434D4}"/>
                    </a:ext>
                  </a:extLst>
                </p14:cNvPr>
                <p14:cNvContentPartPr/>
                <p14:nvPr/>
              </p14:nvContentPartPr>
              <p14:xfrm>
                <a:off x="9033681" y="6574161"/>
                <a:ext cx="360" cy="360"/>
              </p14:xfrm>
            </p:contentPart>
          </mc:Choice>
          <mc:Fallback>
            <p:pic>
              <p:nvPicPr>
                <p:cNvPr id="33" name="筆跡 32">
                  <a:extLst>
                    <a:ext uri="{FF2B5EF4-FFF2-40B4-BE49-F238E27FC236}">
                      <a16:creationId xmlns:a16="http://schemas.microsoft.com/office/drawing/2014/main" id="{9B6BA9BC-B87C-A0D0-73CC-1892863434D4}"/>
                    </a:ext>
                  </a:extLst>
                </p:cNvPr>
                <p:cNvPicPr/>
                <p:nvPr/>
              </p:nvPicPr>
              <p:blipFill>
                <a:blip r:embed="rId14"/>
                <a:stretch>
                  <a:fillRect/>
                </a:stretch>
              </p:blipFill>
              <p:spPr>
                <a:xfrm>
                  <a:off x="8971041" y="6511161"/>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35" name="筆跡 34">
                <a:extLst>
                  <a:ext uri="{FF2B5EF4-FFF2-40B4-BE49-F238E27FC236}">
                    <a16:creationId xmlns:a16="http://schemas.microsoft.com/office/drawing/2014/main" id="{4ACBC798-930B-879D-CBCD-8DF8B5B854A6}"/>
                  </a:ext>
                </a:extLst>
              </p14:cNvPr>
              <p14:cNvContentPartPr/>
              <p14:nvPr/>
            </p14:nvContentPartPr>
            <p14:xfrm>
              <a:off x="619041" y="1076241"/>
              <a:ext cx="360" cy="360"/>
            </p14:xfrm>
          </p:contentPart>
        </mc:Choice>
        <mc:Fallback>
          <p:pic>
            <p:nvPicPr>
              <p:cNvPr id="35" name="筆跡 34">
                <a:extLst>
                  <a:ext uri="{FF2B5EF4-FFF2-40B4-BE49-F238E27FC236}">
                    <a16:creationId xmlns:a16="http://schemas.microsoft.com/office/drawing/2014/main" id="{4ACBC798-930B-879D-CBCD-8DF8B5B854A6}"/>
                  </a:ext>
                </a:extLst>
              </p:cNvPr>
              <p:cNvPicPr/>
              <p:nvPr/>
            </p:nvPicPr>
            <p:blipFill>
              <a:blip r:embed="rId14"/>
              <a:stretch>
                <a:fillRect/>
              </a:stretch>
            </p:blipFill>
            <p:spPr>
              <a:xfrm>
                <a:off x="556401" y="1013241"/>
                <a:ext cx="126000" cy="126000"/>
              </a:xfrm>
              <a:prstGeom prst="rect">
                <a:avLst/>
              </a:prstGeom>
            </p:spPr>
          </p:pic>
        </mc:Fallback>
      </mc:AlternateContent>
    </p:spTree>
    <p:extLst>
      <p:ext uri="{BB962C8B-B14F-4D97-AF65-F5344CB8AC3E}">
        <p14:creationId xmlns:p14="http://schemas.microsoft.com/office/powerpoint/2010/main" val="4071025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matching cost computation </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p:txBody>
          <a:bodyPr>
            <a:normAutofit/>
          </a:bodyPr>
          <a:lstStyle/>
          <a:p>
            <a:pPr algn="just">
              <a:lnSpc>
                <a:spcPct val="100000"/>
              </a:lnSpc>
              <a:spcBef>
                <a:spcPts val="2000"/>
              </a:spcBef>
            </a:pPr>
            <a:r>
              <a:rPr lang="en-US" altLang="zh-TW" sz="2600" dirty="0" err="1"/>
              <a:t>Opencv</a:t>
            </a:r>
            <a:r>
              <a:rPr lang="zh-TW" altLang="en-US" sz="2600" dirty="0"/>
              <a:t>中是採取</a:t>
            </a:r>
            <a:r>
              <a:rPr lang="en-US" altLang="zh-TW" sz="2600" dirty="0"/>
              <a:t>BT(“Depth Discontinuities by Pixel-to-Pixel Stereo” by S. Birchfield and C. </a:t>
            </a:r>
            <a:r>
              <a:rPr lang="en-US" altLang="zh-TW" sz="2600" dirty="0" err="1"/>
              <a:t>Tomasi</a:t>
            </a:r>
            <a:r>
              <a:rPr lang="en-US" altLang="zh-TW" sz="2600" dirty="0"/>
              <a:t>’’)</a:t>
            </a:r>
            <a:r>
              <a:rPr lang="zh-TW" altLang="en-US" sz="2600" dirty="0"/>
              <a:t>方法，</a:t>
            </a:r>
            <a:r>
              <a:rPr lang="en-US" altLang="zh-TW" sz="2600" dirty="0"/>
              <a:t>BT</a:t>
            </a:r>
            <a:r>
              <a:rPr lang="zh-TW" altLang="en-US" sz="2600" dirty="0"/>
              <a:t>是一種一維匹配代價的算法，能夠在深度不連續區域相匹配，較灰度值相減</a:t>
            </a:r>
            <a:r>
              <a:rPr lang="en-US" altLang="zh-TW" sz="2600" dirty="0"/>
              <a:t>(AD)</a:t>
            </a:r>
            <a:r>
              <a:rPr lang="zh-TW" altLang="en-US" sz="2600" dirty="0"/>
              <a:t>的方法有效。</a:t>
            </a:r>
            <a:endParaRPr lang="en-US" altLang="zh-TW" sz="2600" dirty="0"/>
          </a:p>
          <a:p>
            <a:pPr algn="just">
              <a:lnSpc>
                <a:spcPct val="100000"/>
              </a:lnSpc>
              <a:spcBef>
                <a:spcPts val="2000"/>
              </a:spcBef>
            </a:pPr>
            <a:r>
              <a:rPr lang="en-US" altLang="zh-TW" sz="2600" dirty="0"/>
              <a:t>BT</a:t>
            </a:r>
            <a:r>
              <a:rPr lang="zh-TW" altLang="en-US" sz="2600" dirty="0"/>
              <a:t>的代價也是圖元灰度值的差值，不同之處在於</a:t>
            </a:r>
            <a:r>
              <a:rPr lang="en-US" altLang="zh-TW" sz="2600" dirty="0"/>
              <a:t>BT</a:t>
            </a:r>
            <a:r>
              <a:rPr lang="zh-TW" altLang="en-US" sz="2600" dirty="0"/>
              <a:t>利用了亞圖元的灰度資訊。</a:t>
            </a:r>
            <a:endParaRPr lang="en-US" altLang="zh-TW" sz="2600" dirty="0"/>
          </a:p>
          <a:p>
            <a:pPr algn="just">
              <a:lnSpc>
                <a:spcPct val="100000"/>
              </a:lnSpc>
              <a:spcBef>
                <a:spcPts val="2000"/>
              </a:spcBef>
            </a:pPr>
            <a:r>
              <a:rPr lang="zh-TW" altLang="en-US" sz="2600" dirty="0"/>
              <a:t>最終的代價為兩個代價的最小值：</a:t>
            </a:r>
            <a:r>
              <a:rPr lang="en-US" altLang="zh-TW" sz="2600" dirty="0"/>
              <a:t>cos=min(cos 1​ ,cos 2​ )</a:t>
            </a:r>
          </a:p>
          <a:p>
            <a:pPr algn="just">
              <a:lnSpc>
                <a:spcPct val="100000"/>
              </a:lnSpc>
              <a:spcBef>
                <a:spcPts val="2000"/>
              </a:spcBef>
            </a:pPr>
            <a:r>
              <a:rPr lang="en-US" altLang="zh-TW" sz="2600" dirty="0" err="1"/>
              <a:t>Opencv</a:t>
            </a:r>
            <a:r>
              <a:rPr lang="zh-TW" altLang="en-US" sz="2600" dirty="0"/>
              <a:t>中，並沒有計算太多亞圖元的灰度值，只是取了兩個像素中間點的亞圖元的灰度值。</a:t>
            </a:r>
          </a:p>
        </p:txBody>
      </p:sp>
    </p:spTree>
    <p:extLst>
      <p:ext uri="{BB962C8B-B14F-4D97-AF65-F5344CB8AC3E}">
        <p14:creationId xmlns:p14="http://schemas.microsoft.com/office/powerpoint/2010/main" val="391840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matching cost computation </a:t>
            </a:r>
            <a:endParaRPr lang="zh-TW" altLang="en-US" dirty="0"/>
          </a:p>
        </p:txBody>
      </p:sp>
      <p:sp>
        <p:nvSpPr>
          <p:cNvPr id="8" name="內容版面配置區 2">
            <a:extLst>
              <a:ext uri="{FF2B5EF4-FFF2-40B4-BE49-F238E27FC236}">
                <a16:creationId xmlns:a16="http://schemas.microsoft.com/office/drawing/2014/main" id="{F18310F8-682A-C637-938B-F6F136FD7A57}"/>
              </a:ext>
            </a:extLst>
          </p:cNvPr>
          <p:cNvSpPr>
            <a:spLocks noGrp="1"/>
          </p:cNvSpPr>
          <p:nvPr>
            <p:ph idx="1"/>
          </p:nvPr>
        </p:nvSpPr>
        <p:spPr>
          <a:xfrm>
            <a:off x="838200" y="1690688"/>
            <a:ext cx="10515600" cy="4802187"/>
          </a:xfrm>
        </p:spPr>
        <p:txBody>
          <a:bodyPr>
            <a:noAutofit/>
          </a:bodyPr>
          <a:lstStyle/>
          <a:p>
            <a:pPr marL="514350" indent="-514350" algn="just">
              <a:lnSpc>
                <a:spcPct val="100000"/>
              </a:lnSpc>
              <a:buFont typeface="+mj-lt"/>
              <a:buAutoNum type="arabicPeriod"/>
            </a:pPr>
            <a:r>
              <a:rPr lang="zh-TW" altLang="en-US" sz="2600" b="0" i="0" dirty="0">
                <a:solidFill>
                  <a:srgbClr val="121212"/>
                </a:solidFill>
                <a:effectLst/>
                <a:latin typeface="-apple-system"/>
              </a:rPr>
              <a:t>輸入圖像經過</a:t>
            </a:r>
            <a:r>
              <a:rPr lang="en-US" altLang="zh-TW" sz="2600" b="0" i="0" dirty="0" err="1">
                <a:solidFill>
                  <a:srgbClr val="121212"/>
                </a:solidFill>
                <a:effectLst/>
                <a:latin typeface="-apple-system"/>
              </a:rPr>
              <a:t>SobelX</a:t>
            </a:r>
            <a:r>
              <a:rPr lang="zh-TW" altLang="en-US" sz="2600" b="0" i="0" dirty="0">
                <a:solidFill>
                  <a:srgbClr val="121212"/>
                </a:solidFill>
                <a:effectLst/>
                <a:latin typeface="-apple-system"/>
              </a:rPr>
              <a:t>處理后，計算</a:t>
            </a:r>
            <a:r>
              <a:rPr lang="en-US" altLang="zh-TW" sz="2600" b="0" i="0" dirty="0">
                <a:solidFill>
                  <a:srgbClr val="121212"/>
                </a:solidFill>
                <a:effectLst/>
                <a:latin typeface="-apple-system"/>
              </a:rPr>
              <a:t>BT</a:t>
            </a:r>
            <a:r>
              <a:rPr lang="zh-TW" altLang="en-US" sz="2600" b="0" i="0" dirty="0">
                <a:solidFill>
                  <a:srgbClr val="121212"/>
                </a:solidFill>
                <a:effectLst/>
                <a:latin typeface="-apple-system"/>
              </a:rPr>
              <a:t>代價。</a:t>
            </a:r>
          </a:p>
          <a:p>
            <a:pPr marL="514350" indent="-514350" algn="just">
              <a:lnSpc>
                <a:spcPct val="100000"/>
              </a:lnSpc>
              <a:buFont typeface="+mj-lt"/>
              <a:buAutoNum type="arabicPeriod"/>
            </a:pPr>
            <a:r>
              <a:rPr lang="zh-TW" altLang="en-US" sz="2600" b="0" i="0" dirty="0">
                <a:solidFill>
                  <a:srgbClr val="121212"/>
                </a:solidFill>
                <a:effectLst/>
                <a:latin typeface="-apple-system"/>
              </a:rPr>
              <a:t>輸入圖像直接計算</a:t>
            </a:r>
            <a:r>
              <a:rPr lang="en-US" altLang="zh-TW" sz="2600" b="0" i="0" dirty="0">
                <a:solidFill>
                  <a:srgbClr val="121212"/>
                </a:solidFill>
                <a:effectLst/>
                <a:latin typeface="-apple-system"/>
              </a:rPr>
              <a:t>BT</a:t>
            </a:r>
            <a:r>
              <a:rPr lang="zh-TW" altLang="en-US" sz="2600" b="0" i="0" dirty="0">
                <a:solidFill>
                  <a:srgbClr val="121212"/>
                </a:solidFill>
                <a:effectLst/>
                <a:latin typeface="-apple-system"/>
              </a:rPr>
              <a:t>代價值。</a:t>
            </a:r>
            <a:endParaRPr lang="en-US" altLang="zh-TW" sz="2600" b="0" i="0" dirty="0">
              <a:solidFill>
                <a:srgbClr val="121212"/>
              </a:solidFill>
              <a:effectLst/>
              <a:latin typeface="-apple-system"/>
            </a:endParaRPr>
          </a:p>
          <a:p>
            <a:pPr marL="514350" indent="-514350" algn="just">
              <a:lnSpc>
                <a:spcPct val="100000"/>
              </a:lnSpc>
              <a:buFont typeface="+mj-lt"/>
              <a:buAutoNum type="arabicPeriod"/>
            </a:pPr>
            <a:r>
              <a:rPr lang="zh-TW" altLang="en-US" sz="2600" b="0" i="0" dirty="0">
                <a:solidFill>
                  <a:srgbClr val="121212"/>
                </a:solidFill>
                <a:effectLst/>
                <a:latin typeface="-apple-system"/>
              </a:rPr>
              <a:t>將上面兩步的代價值進行融合</a:t>
            </a:r>
            <a:r>
              <a:rPr lang="zh-TW" altLang="en-US" sz="2600" dirty="0">
                <a:solidFill>
                  <a:srgbClr val="121212"/>
                </a:solidFill>
                <a:latin typeface="-apple-system"/>
              </a:rPr>
              <a:t>。</a:t>
            </a:r>
            <a:endParaRPr lang="en-US" altLang="zh-TW" sz="2600" b="0" i="0" dirty="0">
              <a:solidFill>
                <a:srgbClr val="121212"/>
              </a:solidFill>
              <a:effectLst/>
              <a:latin typeface="-apple-system"/>
            </a:endParaRPr>
          </a:p>
          <a:p>
            <a:pPr marL="514350" indent="-514350" algn="just">
              <a:lnSpc>
                <a:spcPct val="100000"/>
              </a:lnSpc>
              <a:buFont typeface="+mj-lt"/>
              <a:buAutoNum type="arabicPeriod"/>
            </a:pPr>
            <a:r>
              <a:rPr lang="zh-TW" altLang="en-US" sz="2600" b="0" i="0" dirty="0">
                <a:solidFill>
                  <a:srgbClr val="121212"/>
                </a:solidFill>
                <a:effectLst/>
                <a:latin typeface="-apple-system"/>
              </a:rPr>
              <a:t>對上述步驟得到的代價值進行成塊處理，在</a:t>
            </a:r>
            <a:r>
              <a:rPr lang="en-US" altLang="zh-TW" sz="2600" b="0" i="0" dirty="0">
                <a:solidFill>
                  <a:srgbClr val="121212"/>
                </a:solidFill>
                <a:effectLst/>
                <a:latin typeface="-apple-system"/>
              </a:rPr>
              <a:t>SGBM</a:t>
            </a:r>
            <a:r>
              <a:rPr lang="zh-TW" altLang="en-US" sz="2600" b="0" i="0" dirty="0">
                <a:solidFill>
                  <a:srgbClr val="121212"/>
                </a:solidFill>
                <a:effectLst/>
                <a:latin typeface="-apple-system"/>
              </a:rPr>
              <a:t>演算法中，成塊計算就是就是對每個圖元的代價值用周圍鄰域代價值的總和來代替（類似</a:t>
            </a:r>
            <a:r>
              <a:rPr lang="en-US" altLang="zh-TW" sz="2600" b="0" i="0" dirty="0">
                <a:solidFill>
                  <a:srgbClr val="121212"/>
                </a:solidFill>
                <a:effectLst/>
                <a:latin typeface="-apple-system"/>
              </a:rPr>
              <a:t>SAD</a:t>
            </a:r>
            <a:r>
              <a:rPr lang="zh-TW" altLang="en-US" sz="2600" b="0" i="0" dirty="0">
                <a:solidFill>
                  <a:srgbClr val="121212"/>
                </a:solidFill>
                <a:effectLst/>
                <a:latin typeface="-apple-system"/>
              </a:rPr>
              <a:t>演算法）。</a:t>
            </a:r>
            <a:endParaRPr lang="en-US" altLang="zh-TW" sz="2600" b="0" i="0" dirty="0">
              <a:solidFill>
                <a:srgbClr val="121212"/>
              </a:solidFill>
              <a:effectLst/>
              <a:latin typeface="-apple-system"/>
            </a:endParaRPr>
          </a:p>
          <a:p>
            <a:pPr marL="0" indent="0" algn="just">
              <a:lnSpc>
                <a:spcPct val="100000"/>
              </a:lnSpc>
              <a:buNone/>
            </a:pPr>
            <a:r>
              <a:rPr lang="en-US" altLang="zh-TW" sz="2600" b="0" i="0" dirty="0">
                <a:solidFill>
                  <a:srgbClr val="121212"/>
                </a:solidFill>
                <a:effectLst/>
                <a:latin typeface="-apple-system"/>
                <a:sym typeface="Wingdings" panose="05000000000000000000" pitchFamily="2" charset="2"/>
              </a:rPr>
              <a:t></a:t>
            </a:r>
            <a:r>
              <a:rPr lang="zh-TW" altLang="en-US" sz="2600" b="0" i="0" dirty="0">
                <a:solidFill>
                  <a:srgbClr val="121212"/>
                </a:solidFill>
                <a:effectLst/>
                <a:latin typeface="-apple-system"/>
              </a:rPr>
              <a:t>對於第一種代價計算，</a:t>
            </a:r>
            <a:r>
              <a:rPr lang="en-US" altLang="zh-TW" sz="2600" b="0" i="0" dirty="0" err="1">
                <a:solidFill>
                  <a:srgbClr val="121212"/>
                </a:solidFill>
                <a:effectLst/>
                <a:latin typeface="-apple-system"/>
              </a:rPr>
              <a:t>SobelX</a:t>
            </a:r>
            <a:r>
              <a:rPr lang="zh-TW" altLang="en-US" sz="2600" b="0" i="0" dirty="0">
                <a:solidFill>
                  <a:srgbClr val="121212"/>
                </a:solidFill>
                <a:effectLst/>
                <a:latin typeface="-apple-system"/>
              </a:rPr>
              <a:t>就是對原圖進行水準方向的梯度濾波，然後再進行</a:t>
            </a:r>
            <a:r>
              <a:rPr lang="en-US" altLang="zh-TW" sz="2600" b="0" i="0" dirty="0">
                <a:solidFill>
                  <a:srgbClr val="121212"/>
                </a:solidFill>
                <a:effectLst/>
                <a:latin typeface="-apple-system"/>
              </a:rPr>
              <a:t>BT</a:t>
            </a:r>
            <a:r>
              <a:rPr lang="zh-TW" altLang="en-US" sz="2600" b="0" i="0" dirty="0">
                <a:solidFill>
                  <a:srgbClr val="121212"/>
                </a:solidFill>
                <a:effectLst/>
                <a:latin typeface="-apple-system"/>
              </a:rPr>
              <a:t>代價值計算，但是這裡得到的水準方向梯度並沒有直接使用，而是進行了分段處理。 </a:t>
            </a:r>
            <a:endParaRPr lang="en-US" altLang="zh-TW" sz="2600" b="0" i="0" dirty="0">
              <a:solidFill>
                <a:srgbClr val="121212"/>
              </a:solidFill>
              <a:effectLst/>
              <a:latin typeface="-apple-system"/>
            </a:endParaRPr>
          </a:p>
          <a:p>
            <a:pPr marL="0" indent="0" algn="just">
              <a:lnSpc>
                <a:spcPct val="100000"/>
              </a:lnSpc>
              <a:buNone/>
            </a:pPr>
            <a:r>
              <a:rPr lang="en-US" altLang="zh-TW" sz="2600" b="0" i="0" dirty="0">
                <a:solidFill>
                  <a:srgbClr val="121212"/>
                </a:solidFill>
                <a:effectLst/>
                <a:latin typeface="-apple-system"/>
                <a:sym typeface="Wingdings" panose="05000000000000000000" pitchFamily="2" charset="2"/>
              </a:rPr>
              <a:t></a:t>
            </a:r>
            <a:r>
              <a:rPr lang="zh-TW" altLang="en-US" sz="2600" b="0" i="0" dirty="0">
                <a:solidFill>
                  <a:srgbClr val="121212"/>
                </a:solidFill>
                <a:effectLst/>
                <a:latin typeface="-apple-system"/>
              </a:rPr>
              <a:t>第二種代價計算就是直接在原圖上進行</a:t>
            </a:r>
            <a:r>
              <a:rPr lang="en-US" altLang="zh-TW" sz="2600" b="0" i="0" dirty="0">
                <a:solidFill>
                  <a:srgbClr val="121212"/>
                </a:solidFill>
                <a:effectLst/>
                <a:latin typeface="-apple-system"/>
              </a:rPr>
              <a:t>BT</a:t>
            </a:r>
            <a:r>
              <a:rPr lang="zh-TW" altLang="en-US" sz="2600" b="0" i="0" dirty="0">
                <a:solidFill>
                  <a:srgbClr val="121212"/>
                </a:solidFill>
                <a:effectLst/>
                <a:latin typeface="-apple-system"/>
              </a:rPr>
              <a:t>的計算</a:t>
            </a:r>
            <a:endParaRPr lang="zh-TW" altLang="en-US" sz="2600" dirty="0"/>
          </a:p>
        </p:txBody>
      </p:sp>
    </p:spTree>
    <p:extLst>
      <p:ext uri="{BB962C8B-B14F-4D97-AF65-F5344CB8AC3E}">
        <p14:creationId xmlns:p14="http://schemas.microsoft.com/office/powerpoint/2010/main" val="421629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a:xfrm>
            <a:off x="748747" y="-42173"/>
            <a:ext cx="10515600" cy="1325563"/>
          </a:xfrm>
        </p:spPr>
        <p:txBody>
          <a:bodyPr/>
          <a:lstStyle/>
          <a:p>
            <a:r>
              <a:rPr lang="en-US" altLang="zh-TW" dirty="0" err="1"/>
              <a:t>StereoSGBM</a:t>
            </a:r>
            <a:r>
              <a:rPr lang="en-US" altLang="zh-TW" dirty="0"/>
              <a:t>- matching cost computation </a:t>
            </a:r>
            <a:endParaRPr lang="zh-TW" altLang="en-US" dirty="0"/>
          </a:p>
        </p:txBody>
      </p:sp>
      <p:pic>
        <p:nvPicPr>
          <p:cNvPr id="5" name="圖片 4">
            <a:extLst>
              <a:ext uri="{FF2B5EF4-FFF2-40B4-BE49-F238E27FC236}">
                <a16:creationId xmlns:a16="http://schemas.microsoft.com/office/drawing/2014/main" id="{743DC279-CBD2-41CD-9A2A-D92A2A0ED8C9}"/>
              </a:ext>
            </a:extLst>
          </p:cNvPr>
          <p:cNvPicPr>
            <a:picLocks noChangeAspect="1"/>
          </p:cNvPicPr>
          <p:nvPr/>
        </p:nvPicPr>
        <p:blipFill>
          <a:blip r:embed="rId2"/>
          <a:stretch>
            <a:fillRect/>
          </a:stretch>
        </p:blipFill>
        <p:spPr>
          <a:xfrm>
            <a:off x="748747" y="1599348"/>
            <a:ext cx="4844672" cy="2172003"/>
          </a:xfrm>
          <a:prstGeom prst="rect">
            <a:avLst/>
          </a:prstGeom>
        </p:spPr>
      </p:pic>
      <p:sp>
        <p:nvSpPr>
          <p:cNvPr id="6" name="內容版面配置區 2">
            <a:extLst>
              <a:ext uri="{FF2B5EF4-FFF2-40B4-BE49-F238E27FC236}">
                <a16:creationId xmlns:a16="http://schemas.microsoft.com/office/drawing/2014/main" id="{58D7F926-5FEB-7B36-90D3-01DFEB3102CD}"/>
              </a:ext>
            </a:extLst>
          </p:cNvPr>
          <p:cNvSpPr>
            <a:spLocks noGrp="1"/>
          </p:cNvSpPr>
          <p:nvPr>
            <p:ph idx="1"/>
          </p:nvPr>
        </p:nvSpPr>
        <p:spPr>
          <a:xfrm>
            <a:off x="842491" y="1020521"/>
            <a:ext cx="2799522" cy="525738"/>
          </a:xfrm>
        </p:spPr>
        <p:txBody>
          <a:bodyPr>
            <a:noAutofit/>
          </a:bodyPr>
          <a:lstStyle/>
          <a:p>
            <a:pPr marL="0" indent="0" algn="just">
              <a:lnSpc>
                <a:spcPct val="100000"/>
              </a:lnSpc>
              <a:buNone/>
            </a:pPr>
            <a:r>
              <a:rPr lang="zh-TW" altLang="en-US" sz="2600" dirty="0"/>
              <a:t>灰度值函數曲線</a:t>
            </a:r>
            <a:r>
              <a:rPr lang="en-US" altLang="zh-TW" sz="2600" dirty="0"/>
              <a:t>I</a:t>
            </a:r>
            <a:endParaRPr lang="zh-TW" altLang="en-US" sz="2600" dirty="0"/>
          </a:p>
        </p:txBody>
      </p:sp>
      <p:pic>
        <p:nvPicPr>
          <p:cNvPr id="8" name="圖片 7">
            <a:extLst>
              <a:ext uri="{FF2B5EF4-FFF2-40B4-BE49-F238E27FC236}">
                <a16:creationId xmlns:a16="http://schemas.microsoft.com/office/drawing/2014/main" id="{F7186BD3-ADDD-3199-FC65-6BA409718234}"/>
              </a:ext>
            </a:extLst>
          </p:cNvPr>
          <p:cNvPicPr>
            <a:picLocks noChangeAspect="1"/>
          </p:cNvPicPr>
          <p:nvPr/>
        </p:nvPicPr>
        <p:blipFill>
          <a:blip r:embed="rId3"/>
          <a:stretch>
            <a:fillRect/>
          </a:stretch>
        </p:blipFill>
        <p:spPr>
          <a:xfrm>
            <a:off x="902626" y="3951970"/>
            <a:ext cx="4648849" cy="2172003"/>
          </a:xfrm>
          <a:prstGeom prst="rect">
            <a:avLst/>
          </a:prstGeom>
        </p:spPr>
      </p:pic>
      <p:pic>
        <p:nvPicPr>
          <p:cNvPr id="10" name="圖片 9">
            <a:extLst>
              <a:ext uri="{FF2B5EF4-FFF2-40B4-BE49-F238E27FC236}">
                <a16:creationId xmlns:a16="http://schemas.microsoft.com/office/drawing/2014/main" id="{8EEE0D90-4C4A-AB08-3E63-CB31EE6CD303}"/>
              </a:ext>
            </a:extLst>
          </p:cNvPr>
          <p:cNvPicPr>
            <a:picLocks noChangeAspect="1"/>
          </p:cNvPicPr>
          <p:nvPr/>
        </p:nvPicPr>
        <p:blipFill>
          <a:blip r:embed="rId4"/>
          <a:stretch>
            <a:fillRect/>
          </a:stretch>
        </p:blipFill>
        <p:spPr>
          <a:xfrm>
            <a:off x="6945519" y="3990075"/>
            <a:ext cx="4486901" cy="2133898"/>
          </a:xfrm>
          <a:prstGeom prst="rect">
            <a:avLst/>
          </a:prstGeom>
        </p:spPr>
      </p:pic>
      <p:sp>
        <p:nvSpPr>
          <p:cNvPr id="11" name="內容版面配置區 2">
            <a:extLst>
              <a:ext uri="{FF2B5EF4-FFF2-40B4-BE49-F238E27FC236}">
                <a16:creationId xmlns:a16="http://schemas.microsoft.com/office/drawing/2014/main" id="{84BC959E-73A3-E0EA-BE69-12D325E7FF81}"/>
              </a:ext>
            </a:extLst>
          </p:cNvPr>
          <p:cNvSpPr txBox="1">
            <a:spLocks/>
          </p:cNvSpPr>
          <p:nvPr/>
        </p:nvSpPr>
        <p:spPr>
          <a:xfrm>
            <a:off x="4351216" y="4261792"/>
            <a:ext cx="2289311" cy="339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zh-TW" altLang="en-US" sz="2600" dirty="0"/>
              <a:t>亞像素灰度值</a:t>
            </a:r>
          </a:p>
        </p:txBody>
      </p:sp>
      <p:pic>
        <p:nvPicPr>
          <p:cNvPr id="13" name="圖片 12">
            <a:extLst>
              <a:ext uri="{FF2B5EF4-FFF2-40B4-BE49-F238E27FC236}">
                <a16:creationId xmlns:a16="http://schemas.microsoft.com/office/drawing/2014/main" id="{FFA61423-6515-F918-7FA6-E210AD03BEC6}"/>
              </a:ext>
            </a:extLst>
          </p:cNvPr>
          <p:cNvPicPr>
            <a:picLocks noChangeAspect="1"/>
          </p:cNvPicPr>
          <p:nvPr/>
        </p:nvPicPr>
        <p:blipFill>
          <a:blip r:embed="rId5"/>
          <a:stretch>
            <a:fillRect/>
          </a:stretch>
        </p:blipFill>
        <p:spPr>
          <a:xfrm>
            <a:off x="6290467" y="1364316"/>
            <a:ext cx="4844672" cy="2387927"/>
          </a:xfrm>
          <a:prstGeom prst="rect">
            <a:avLst/>
          </a:prstGeom>
        </p:spPr>
      </p:pic>
      <p:pic>
        <p:nvPicPr>
          <p:cNvPr id="15" name="圖片 14">
            <a:extLst>
              <a:ext uri="{FF2B5EF4-FFF2-40B4-BE49-F238E27FC236}">
                <a16:creationId xmlns:a16="http://schemas.microsoft.com/office/drawing/2014/main" id="{95D8B496-417A-50EA-C38F-CFE095CC354C}"/>
              </a:ext>
            </a:extLst>
          </p:cNvPr>
          <p:cNvPicPr>
            <a:picLocks noChangeAspect="1"/>
          </p:cNvPicPr>
          <p:nvPr/>
        </p:nvPicPr>
        <p:blipFill>
          <a:blip r:embed="rId6"/>
          <a:stretch>
            <a:fillRect/>
          </a:stretch>
        </p:blipFill>
        <p:spPr>
          <a:xfrm>
            <a:off x="4910130" y="6187167"/>
            <a:ext cx="3067478" cy="514422"/>
          </a:xfrm>
          <a:prstGeom prst="rect">
            <a:avLst/>
          </a:prstGeom>
        </p:spPr>
      </p:pic>
      <p:sp>
        <p:nvSpPr>
          <p:cNvPr id="16" name="內容版面配置區 2">
            <a:extLst>
              <a:ext uri="{FF2B5EF4-FFF2-40B4-BE49-F238E27FC236}">
                <a16:creationId xmlns:a16="http://schemas.microsoft.com/office/drawing/2014/main" id="{CC43E6E6-EBD1-F916-7F8C-6A9285909864}"/>
              </a:ext>
            </a:extLst>
          </p:cNvPr>
          <p:cNvSpPr txBox="1">
            <a:spLocks/>
          </p:cNvSpPr>
          <p:nvPr/>
        </p:nvSpPr>
        <p:spPr>
          <a:xfrm>
            <a:off x="2107096" y="6123973"/>
            <a:ext cx="3747251" cy="4222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altLang="zh-TW" sz="2600" dirty="0"/>
              <a:t>BT</a:t>
            </a:r>
            <a:r>
              <a:rPr lang="zh-TW" altLang="en-US" sz="2600" dirty="0"/>
              <a:t>代價</a:t>
            </a:r>
            <a:r>
              <a:rPr lang="en-US" altLang="zh-TW" sz="2600" dirty="0"/>
              <a:t>(</a:t>
            </a:r>
            <a:r>
              <a:rPr lang="zh-TW" altLang="en-US" sz="2600" dirty="0"/>
              <a:t>選較小的</a:t>
            </a:r>
            <a:r>
              <a:rPr lang="en-US" altLang="zh-TW" sz="2600" dirty="0"/>
              <a:t>):</a:t>
            </a:r>
            <a:endParaRPr lang="zh-TW" altLang="en-US" sz="2600" dirty="0"/>
          </a:p>
        </p:txBody>
      </p:sp>
    </p:spTree>
    <p:extLst>
      <p:ext uri="{BB962C8B-B14F-4D97-AF65-F5344CB8AC3E}">
        <p14:creationId xmlns:p14="http://schemas.microsoft.com/office/powerpoint/2010/main" val="1945542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18BE91-2184-ED4D-14A6-CDE9140C0F7F}"/>
              </a:ext>
            </a:extLst>
          </p:cNvPr>
          <p:cNvSpPr>
            <a:spLocks noGrp="1"/>
          </p:cNvSpPr>
          <p:nvPr>
            <p:ph type="title"/>
          </p:nvPr>
        </p:nvSpPr>
        <p:spPr>
          <a:xfrm>
            <a:off x="470452" y="136525"/>
            <a:ext cx="10515600" cy="1325563"/>
          </a:xfrm>
        </p:spPr>
        <p:txBody>
          <a:bodyPr/>
          <a:lstStyle/>
          <a:p>
            <a:r>
              <a:rPr lang="en-US" altLang="zh-TW" dirty="0"/>
              <a:t>BT</a:t>
            </a:r>
            <a:r>
              <a:rPr lang="zh-TW" altLang="en-US" dirty="0"/>
              <a:t>代價和</a:t>
            </a:r>
            <a:r>
              <a:rPr lang="en-US" altLang="zh-TW" dirty="0"/>
              <a:t>AD</a:t>
            </a:r>
            <a:r>
              <a:rPr lang="zh-TW" altLang="en-US" dirty="0"/>
              <a:t>代價比較</a:t>
            </a:r>
          </a:p>
        </p:txBody>
      </p:sp>
      <p:pic>
        <p:nvPicPr>
          <p:cNvPr id="5" name="內容版面配置區 4">
            <a:extLst>
              <a:ext uri="{FF2B5EF4-FFF2-40B4-BE49-F238E27FC236}">
                <a16:creationId xmlns:a16="http://schemas.microsoft.com/office/drawing/2014/main" id="{7669D70F-524E-A589-F4DA-6D9199E35D97}"/>
              </a:ext>
            </a:extLst>
          </p:cNvPr>
          <p:cNvPicPr>
            <a:picLocks noGrp="1" noChangeAspect="1"/>
          </p:cNvPicPr>
          <p:nvPr>
            <p:ph idx="1"/>
          </p:nvPr>
        </p:nvPicPr>
        <p:blipFill>
          <a:blip r:embed="rId2"/>
          <a:stretch>
            <a:fillRect/>
          </a:stretch>
        </p:blipFill>
        <p:spPr>
          <a:xfrm>
            <a:off x="630595" y="1129264"/>
            <a:ext cx="5329721" cy="5514373"/>
          </a:xfrm>
        </p:spPr>
      </p:pic>
      <p:sp>
        <p:nvSpPr>
          <p:cNvPr id="6" name="標題 1">
            <a:extLst>
              <a:ext uri="{FF2B5EF4-FFF2-40B4-BE49-F238E27FC236}">
                <a16:creationId xmlns:a16="http://schemas.microsoft.com/office/drawing/2014/main" id="{B27C1E0D-E199-0871-A9A4-3A2697A61D8D}"/>
              </a:ext>
            </a:extLst>
          </p:cNvPr>
          <p:cNvSpPr txBox="1">
            <a:spLocks/>
          </p:cNvSpPr>
          <p:nvPr/>
        </p:nvSpPr>
        <p:spPr>
          <a:xfrm>
            <a:off x="6383974" y="12842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800" b="0" i="0" dirty="0">
                <a:solidFill>
                  <a:srgbClr val="4D4D4D"/>
                </a:solidFill>
                <a:effectLst/>
                <a:latin typeface="-apple-system"/>
              </a:rPr>
              <a:t>当匹配序列起浮变化的时候（类似图像中的不连续区域），基于</a:t>
            </a:r>
            <a:r>
              <a:rPr lang="en-US" altLang="zh-CN" sz="800" b="0" i="0" dirty="0">
                <a:solidFill>
                  <a:srgbClr val="4D4D4D"/>
                </a:solidFill>
                <a:effectLst/>
                <a:latin typeface="-apple-system"/>
              </a:rPr>
              <a:t>BT</a:t>
            </a:r>
            <a:r>
              <a:rPr lang="zh-CN" altLang="en-US" sz="800" b="0" i="0" dirty="0">
                <a:solidFill>
                  <a:srgbClr val="4D4D4D"/>
                </a:solidFill>
                <a:effectLst/>
                <a:latin typeface="-apple-system"/>
              </a:rPr>
              <a:t>代价的不相似性依旧是接近于</a:t>
            </a:r>
            <a:r>
              <a:rPr lang="en-US" altLang="zh-CN" sz="800" b="0" i="0" dirty="0">
                <a:solidFill>
                  <a:srgbClr val="4D4D4D"/>
                </a:solidFill>
                <a:effectLst/>
                <a:latin typeface="-apple-system"/>
              </a:rPr>
              <a:t>0</a:t>
            </a:r>
            <a:r>
              <a:rPr lang="zh-CN" altLang="en-US" sz="800" b="0" i="0" dirty="0">
                <a:solidFill>
                  <a:srgbClr val="4D4D4D"/>
                </a:solidFill>
                <a:effectLst/>
                <a:latin typeface="-apple-system"/>
              </a:rPr>
              <a:t>，而</a:t>
            </a:r>
            <a:r>
              <a:rPr lang="en-US" altLang="zh-CN" sz="800" b="0" i="0" dirty="0">
                <a:solidFill>
                  <a:srgbClr val="4D4D4D"/>
                </a:solidFill>
                <a:effectLst/>
                <a:latin typeface="-apple-system"/>
              </a:rPr>
              <a:t>AD</a:t>
            </a:r>
            <a:r>
              <a:rPr lang="zh-CN" altLang="en-US" sz="800" b="0" i="0" dirty="0">
                <a:solidFill>
                  <a:srgbClr val="4D4D4D"/>
                </a:solidFill>
                <a:effectLst/>
                <a:latin typeface="-apple-system"/>
              </a:rPr>
              <a:t>则出现很大的波动。</a:t>
            </a:r>
            <a:endParaRPr lang="en-US" altLang="zh-CN" sz="1050" b="0" i="0" dirty="0">
              <a:solidFill>
                <a:srgbClr val="4D4D4D"/>
              </a:solidFill>
              <a:effectLst/>
              <a:latin typeface="-apple-system"/>
            </a:endParaRPr>
          </a:p>
          <a:p>
            <a:r>
              <a:rPr lang="zh-CN" altLang="en-US" sz="1050" b="0" i="0" dirty="0">
                <a:solidFill>
                  <a:srgbClr val="4D4D4D"/>
                </a:solidFill>
                <a:effectLst/>
                <a:latin typeface="-apple-system"/>
              </a:rPr>
              <a:t>对于图片的不连续区域，利用</a:t>
            </a:r>
            <a:r>
              <a:rPr lang="en-US" altLang="zh-CN" sz="1050" b="0" i="0" dirty="0">
                <a:solidFill>
                  <a:srgbClr val="4D4D4D"/>
                </a:solidFill>
                <a:effectLst/>
                <a:latin typeface="-apple-system"/>
              </a:rPr>
              <a:t>BT</a:t>
            </a:r>
            <a:r>
              <a:rPr lang="zh-CN" altLang="en-US" sz="1050" b="0" i="0" dirty="0">
                <a:solidFill>
                  <a:srgbClr val="4D4D4D"/>
                </a:solidFill>
                <a:effectLst/>
                <a:latin typeface="-apple-system"/>
              </a:rPr>
              <a:t>代价计算法可以有效的进行准确匹配而不会产生过多的误差</a:t>
            </a:r>
            <a:endParaRPr lang="zh-TW" altLang="en-US" sz="2400" dirty="0"/>
          </a:p>
        </p:txBody>
      </p:sp>
    </p:spTree>
    <p:extLst>
      <p:ext uri="{BB962C8B-B14F-4D97-AF65-F5344CB8AC3E}">
        <p14:creationId xmlns:p14="http://schemas.microsoft.com/office/powerpoint/2010/main" val="676407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D0D77B-F021-46AE-BB12-BCEDFD0AD137}"/>
              </a:ext>
            </a:extLst>
          </p:cNvPr>
          <p:cNvSpPr>
            <a:spLocks noGrp="1"/>
          </p:cNvSpPr>
          <p:nvPr>
            <p:ph type="title"/>
          </p:nvPr>
        </p:nvSpPr>
        <p:spPr/>
        <p:txBody>
          <a:bodyPr/>
          <a:lstStyle/>
          <a:p>
            <a:r>
              <a:rPr lang="en-US" altLang="zh-TW" sz="4400" b="0" i="0" dirty="0" err="1">
                <a:solidFill>
                  <a:srgbClr val="121212"/>
                </a:solidFill>
                <a:effectLst/>
                <a:latin typeface="-apple-system"/>
              </a:rPr>
              <a:t>SobelX</a:t>
            </a:r>
            <a:r>
              <a:rPr lang="zh-TW" altLang="en-US" sz="4400" b="0" i="0" dirty="0">
                <a:solidFill>
                  <a:srgbClr val="121212"/>
                </a:solidFill>
                <a:effectLst/>
                <a:latin typeface="-apple-system"/>
              </a:rPr>
              <a:t>濾波</a:t>
            </a:r>
            <a:r>
              <a:rPr lang="zh-TW" altLang="en-US" dirty="0">
                <a:solidFill>
                  <a:srgbClr val="121212"/>
                </a:solidFill>
                <a:latin typeface="-apple-system"/>
              </a:rPr>
              <a:t>計算過程</a:t>
            </a:r>
            <a:endParaRPr lang="zh-TW" altLang="en-US" dirty="0"/>
          </a:p>
        </p:txBody>
      </p:sp>
      <p:pic>
        <p:nvPicPr>
          <p:cNvPr id="7" name="內容版面配置區 6">
            <a:extLst>
              <a:ext uri="{FF2B5EF4-FFF2-40B4-BE49-F238E27FC236}">
                <a16:creationId xmlns:a16="http://schemas.microsoft.com/office/drawing/2014/main" id="{ED45FEE2-4C83-3278-F09B-7B0B675CC5E9}"/>
              </a:ext>
            </a:extLst>
          </p:cNvPr>
          <p:cNvPicPr>
            <a:picLocks noGrp="1" noChangeAspect="1"/>
          </p:cNvPicPr>
          <p:nvPr>
            <p:ph idx="1"/>
          </p:nvPr>
        </p:nvPicPr>
        <p:blipFill>
          <a:blip r:embed="rId2"/>
          <a:stretch>
            <a:fillRect/>
          </a:stretch>
        </p:blipFill>
        <p:spPr>
          <a:xfrm>
            <a:off x="589314" y="3448945"/>
            <a:ext cx="10579436" cy="1311898"/>
          </a:xfrm>
        </p:spPr>
      </p:pic>
      <p:pic>
        <p:nvPicPr>
          <p:cNvPr id="5" name="圖片 4">
            <a:extLst>
              <a:ext uri="{FF2B5EF4-FFF2-40B4-BE49-F238E27FC236}">
                <a16:creationId xmlns:a16="http://schemas.microsoft.com/office/drawing/2014/main" id="{CFED23C6-8DD7-2526-AD35-EA17C0B98C15}"/>
              </a:ext>
            </a:extLst>
          </p:cNvPr>
          <p:cNvPicPr>
            <a:picLocks noChangeAspect="1"/>
          </p:cNvPicPr>
          <p:nvPr/>
        </p:nvPicPr>
        <p:blipFill>
          <a:blip r:embed="rId3"/>
          <a:stretch>
            <a:fillRect/>
          </a:stretch>
        </p:blipFill>
        <p:spPr>
          <a:xfrm>
            <a:off x="589314" y="1690688"/>
            <a:ext cx="11062976" cy="716930"/>
          </a:xfrm>
          <a:prstGeom prst="rect">
            <a:avLst/>
          </a:prstGeom>
        </p:spPr>
      </p:pic>
      <p:sp>
        <p:nvSpPr>
          <p:cNvPr id="8" name="內容版面配置區 2">
            <a:extLst>
              <a:ext uri="{FF2B5EF4-FFF2-40B4-BE49-F238E27FC236}">
                <a16:creationId xmlns:a16="http://schemas.microsoft.com/office/drawing/2014/main" id="{F7C96CE4-A43B-AA70-26AD-299A5BB46949}"/>
              </a:ext>
            </a:extLst>
          </p:cNvPr>
          <p:cNvSpPr txBox="1">
            <a:spLocks/>
          </p:cNvSpPr>
          <p:nvPr/>
        </p:nvSpPr>
        <p:spPr>
          <a:xfrm>
            <a:off x="420348" y="2638459"/>
            <a:ext cx="10515600" cy="579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2000"/>
              </a:spcBef>
            </a:pPr>
            <a:r>
              <a:rPr lang="zh-TW" altLang="en-US" sz="2600" dirty="0"/>
              <a:t>在</a:t>
            </a:r>
            <a:r>
              <a:rPr lang="en-US" altLang="zh-TW" sz="2600" dirty="0" err="1"/>
              <a:t>opencv</a:t>
            </a:r>
            <a:r>
              <a:rPr lang="zh-TW" altLang="en-US" sz="2600" dirty="0"/>
              <a:t>中，將</a:t>
            </a:r>
            <a:r>
              <a:rPr lang="en-US" altLang="zh-TW" sz="2600" dirty="0" err="1"/>
              <a:t>sobel</a:t>
            </a:r>
            <a:r>
              <a:rPr lang="zh-TW" altLang="en-US" sz="2600" dirty="0"/>
              <a:t>濾波計算結果映射到</a:t>
            </a:r>
            <a:r>
              <a:rPr lang="en-US" altLang="zh-TW" sz="2600" dirty="0"/>
              <a:t>[0,preFilerCap*2]</a:t>
            </a:r>
            <a:endParaRPr lang="zh-TW" altLang="en-US" sz="2600" dirty="0"/>
          </a:p>
        </p:txBody>
      </p:sp>
    </p:spTree>
    <p:extLst>
      <p:ext uri="{BB962C8B-B14F-4D97-AF65-F5344CB8AC3E}">
        <p14:creationId xmlns:p14="http://schemas.microsoft.com/office/powerpoint/2010/main" val="414602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cost combination</a:t>
            </a:r>
            <a:endParaRPr lang="zh-TW" altLang="en-US" dirty="0"/>
          </a:p>
        </p:txBody>
      </p:sp>
      <p:sp>
        <p:nvSpPr>
          <p:cNvPr id="8" name="內容版面配置區 2">
            <a:extLst>
              <a:ext uri="{FF2B5EF4-FFF2-40B4-BE49-F238E27FC236}">
                <a16:creationId xmlns:a16="http://schemas.microsoft.com/office/drawing/2014/main" id="{F18310F8-682A-C637-938B-F6F136FD7A57}"/>
              </a:ext>
            </a:extLst>
          </p:cNvPr>
          <p:cNvSpPr>
            <a:spLocks noGrp="1"/>
          </p:cNvSpPr>
          <p:nvPr>
            <p:ph idx="1"/>
          </p:nvPr>
        </p:nvSpPr>
        <p:spPr>
          <a:xfrm>
            <a:off x="838200" y="1690688"/>
            <a:ext cx="10515600" cy="4351338"/>
          </a:xfrm>
        </p:spPr>
        <p:txBody>
          <a:bodyPr>
            <a:normAutofit/>
          </a:bodyPr>
          <a:lstStyle/>
          <a:p>
            <a:pPr marL="0" indent="0" algn="just">
              <a:lnSpc>
                <a:spcPct val="100000"/>
              </a:lnSpc>
              <a:buNone/>
            </a:pPr>
            <a:r>
              <a:rPr lang="zh-TW" altLang="en-US" sz="2600" b="0" i="0" dirty="0">
                <a:solidFill>
                  <a:srgbClr val="121212"/>
                </a:solidFill>
                <a:effectLst/>
                <a:latin typeface="-apple-system"/>
              </a:rPr>
              <a:t>從兩幅圖可以看出，經過</a:t>
            </a:r>
            <a:r>
              <a:rPr lang="en-US" altLang="zh-TW" sz="2600" b="0" i="0" dirty="0" err="1">
                <a:solidFill>
                  <a:srgbClr val="121212"/>
                </a:solidFill>
                <a:effectLst/>
                <a:latin typeface="-apple-system"/>
              </a:rPr>
              <a:t>SobelX</a:t>
            </a:r>
            <a:r>
              <a:rPr lang="en-US" altLang="zh-TW" sz="2600" b="0" i="0" dirty="0">
                <a:solidFill>
                  <a:srgbClr val="121212"/>
                </a:solidFill>
                <a:effectLst/>
                <a:latin typeface="-apple-system"/>
              </a:rPr>
              <a:t> + BT</a:t>
            </a:r>
            <a:r>
              <a:rPr lang="zh-TW" altLang="en-US" sz="2600" dirty="0">
                <a:solidFill>
                  <a:srgbClr val="121212"/>
                </a:solidFill>
                <a:latin typeface="-apple-system"/>
              </a:rPr>
              <a:t>後</a:t>
            </a:r>
            <a:r>
              <a:rPr lang="zh-TW" altLang="en-US" sz="2600" b="0" i="0" dirty="0">
                <a:solidFill>
                  <a:srgbClr val="121212"/>
                </a:solidFill>
                <a:effectLst/>
                <a:latin typeface="-apple-system"/>
              </a:rPr>
              <a:t>的代價保留了較多的邊緣和細節資訊，而直接從原圖進行計算</a:t>
            </a:r>
            <a:r>
              <a:rPr lang="en-US" altLang="zh-TW" sz="2600" b="0" i="0" dirty="0">
                <a:solidFill>
                  <a:srgbClr val="121212"/>
                </a:solidFill>
                <a:effectLst/>
                <a:latin typeface="-apple-system"/>
              </a:rPr>
              <a:t>BT</a:t>
            </a:r>
            <a:r>
              <a:rPr lang="zh-TW" altLang="en-US" sz="2600" b="0" i="0" dirty="0">
                <a:solidFill>
                  <a:srgbClr val="121212"/>
                </a:solidFill>
                <a:effectLst/>
                <a:latin typeface="-apple-system"/>
              </a:rPr>
              <a:t>得到的代價值保留了更多的原圖資訊，因此兩種代價的融合不但沒有衝突，而且還相輔相成的提高了代價值的準確性。 得到了前兩步的代價值，便可以進行代價融合和代價成塊，這裡的代價融合便是將兩種代價值進行簡單的相加即可。</a:t>
            </a:r>
            <a:endParaRPr lang="zh-TW" altLang="en-US" sz="2600" dirty="0"/>
          </a:p>
        </p:txBody>
      </p:sp>
      <p:pic>
        <p:nvPicPr>
          <p:cNvPr id="10" name="圖片 9">
            <a:extLst>
              <a:ext uri="{FF2B5EF4-FFF2-40B4-BE49-F238E27FC236}">
                <a16:creationId xmlns:a16="http://schemas.microsoft.com/office/drawing/2014/main" id="{0A1848B7-8C9E-B1A7-C1B6-53F9CCC2F688}"/>
              </a:ext>
            </a:extLst>
          </p:cNvPr>
          <p:cNvPicPr>
            <a:picLocks noChangeAspect="1"/>
          </p:cNvPicPr>
          <p:nvPr/>
        </p:nvPicPr>
        <p:blipFill>
          <a:blip r:embed="rId2"/>
          <a:stretch>
            <a:fillRect/>
          </a:stretch>
        </p:blipFill>
        <p:spPr>
          <a:xfrm>
            <a:off x="3704640" y="3866357"/>
            <a:ext cx="7713318" cy="2530932"/>
          </a:xfrm>
          <a:prstGeom prst="rect">
            <a:avLst/>
          </a:prstGeom>
        </p:spPr>
      </p:pic>
      <p:pic>
        <p:nvPicPr>
          <p:cNvPr id="4" name="圖片 3">
            <a:extLst>
              <a:ext uri="{FF2B5EF4-FFF2-40B4-BE49-F238E27FC236}">
                <a16:creationId xmlns:a16="http://schemas.microsoft.com/office/drawing/2014/main" id="{BC3C01AF-85FC-28F6-9850-730EECC842BA}"/>
              </a:ext>
            </a:extLst>
          </p:cNvPr>
          <p:cNvPicPr>
            <a:picLocks noChangeAspect="1"/>
          </p:cNvPicPr>
          <p:nvPr/>
        </p:nvPicPr>
        <p:blipFill>
          <a:blip r:embed="rId3"/>
          <a:stretch>
            <a:fillRect/>
          </a:stretch>
        </p:blipFill>
        <p:spPr>
          <a:xfrm>
            <a:off x="158369" y="5037868"/>
            <a:ext cx="3648059" cy="448532"/>
          </a:xfrm>
          <a:prstGeom prst="rect">
            <a:avLst/>
          </a:prstGeom>
        </p:spPr>
      </p:pic>
      <p:sp>
        <p:nvSpPr>
          <p:cNvPr id="5" name="內容版面配置區 2">
            <a:extLst>
              <a:ext uri="{FF2B5EF4-FFF2-40B4-BE49-F238E27FC236}">
                <a16:creationId xmlns:a16="http://schemas.microsoft.com/office/drawing/2014/main" id="{3FDDD173-1E6D-331F-0699-90B0B22C449C}"/>
              </a:ext>
            </a:extLst>
          </p:cNvPr>
          <p:cNvSpPr txBox="1">
            <a:spLocks/>
          </p:cNvSpPr>
          <p:nvPr/>
        </p:nvSpPr>
        <p:spPr>
          <a:xfrm>
            <a:off x="290220" y="4390787"/>
            <a:ext cx="2875722" cy="77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zh-TW" altLang="en-US" sz="2600" dirty="0">
                <a:solidFill>
                  <a:srgbClr val="121212"/>
                </a:solidFill>
                <a:latin typeface="-apple-system"/>
              </a:rPr>
              <a:t>加權相加融合</a:t>
            </a:r>
            <a:endParaRPr lang="zh-TW" altLang="en-US" sz="2600" dirty="0"/>
          </a:p>
        </p:txBody>
      </p:sp>
    </p:spTree>
    <p:extLst>
      <p:ext uri="{BB962C8B-B14F-4D97-AF65-F5344CB8AC3E}">
        <p14:creationId xmlns:p14="http://schemas.microsoft.com/office/powerpoint/2010/main" val="1857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94FD953B-E001-6BB2-1A65-D33A9AEA6A6C}"/>
              </a:ext>
            </a:extLst>
          </p:cNvPr>
          <p:cNvPicPr>
            <a:picLocks noGrp="1" noChangeAspect="1"/>
          </p:cNvPicPr>
          <p:nvPr>
            <p:ph idx="1"/>
          </p:nvPr>
        </p:nvPicPr>
        <p:blipFill>
          <a:blip r:embed="rId2"/>
          <a:stretch>
            <a:fillRect/>
          </a:stretch>
        </p:blipFill>
        <p:spPr>
          <a:xfrm>
            <a:off x="981693" y="2341166"/>
            <a:ext cx="5261478" cy="4351338"/>
          </a:xfrm>
        </p:spPr>
      </p:pic>
      <p:pic>
        <p:nvPicPr>
          <p:cNvPr id="7" name="圖片 6">
            <a:extLst>
              <a:ext uri="{FF2B5EF4-FFF2-40B4-BE49-F238E27FC236}">
                <a16:creationId xmlns:a16="http://schemas.microsoft.com/office/drawing/2014/main" id="{3687D8AC-B148-0E10-0A43-BB4D82A6081E}"/>
              </a:ext>
            </a:extLst>
          </p:cNvPr>
          <p:cNvPicPr>
            <a:picLocks noChangeAspect="1"/>
          </p:cNvPicPr>
          <p:nvPr/>
        </p:nvPicPr>
        <p:blipFill>
          <a:blip r:embed="rId3"/>
          <a:stretch>
            <a:fillRect/>
          </a:stretch>
        </p:blipFill>
        <p:spPr>
          <a:xfrm>
            <a:off x="654126" y="199183"/>
            <a:ext cx="5916613" cy="2299979"/>
          </a:xfrm>
          <a:prstGeom prst="rect">
            <a:avLst/>
          </a:prstGeom>
        </p:spPr>
      </p:pic>
      <p:pic>
        <p:nvPicPr>
          <p:cNvPr id="9" name="圖片 8">
            <a:extLst>
              <a:ext uri="{FF2B5EF4-FFF2-40B4-BE49-F238E27FC236}">
                <a16:creationId xmlns:a16="http://schemas.microsoft.com/office/drawing/2014/main" id="{07FC17F9-A7AB-E8F5-AC2F-4E791BD3427D}"/>
              </a:ext>
            </a:extLst>
          </p:cNvPr>
          <p:cNvPicPr>
            <a:picLocks noChangeAspect="1"/>
          </p:cNvPicPr>
          <p:nvPr/>
        </p:nvPicPr>
        <p:blipFill>
          <a:blip r:embed="rId4"/>
          <a:stretch>
            <a:fillRect/>
          </a:stretch>
        </p:blipFill>
        <p:spPr>
          <a:xfrm>
            <a:off x="6570739" y="2183170"/>
            <a:ext cx="5405240" cy="4351338"/>
          </a:xfrm>
          <a:prstGeom prst="rect">
            <a:avLst/>
          </a:prstGeom>
        </p:spPr>
      </p:pic>
    </p:spTree>
    <p:extLst>
      <p:ext uri="{BB962C8B-B14F-4D97-AF65-F5344CB8AC3E}">
        <p14:creationId xmlns:p14="http://schemas.microsoft.com/office/powerpoint/2010/main" val="1361555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3F93376-F2CB-9BBC-A40A-2067ACFEE8B9}"/>
              </a:ext>
            </a:extLst>
          </p:cNvPr>
          <p:cNvPicPr>
            <a:picLocks noChangeAspect="1"/>
          </p:cNvPicPr>
          <p:nvPr/>
        </p:nvPicPr>
        <p:blipFill>
          <a:blip r:embed="rId2"/>
          <a:stretch>
            <a:fillRect/>
          </a:stretch>
        </p:blipFill>
        <p:spPr>
          <a:xfrm>
            <a:off x="712791" y="959800"/>
            <a:ext cx="10379739" cy="2148179"/>
          </a:xfrm>
          <a:prstGeom prst="rect">
            <a:avLst/>
          </a:prstGeom>
        </p:spPr>
      </p:pic>
      <p:pic>
        <p:nvPicPr>
          <p:cNvPr id="5" name="圖片 4">
            <a:extLst>
              <a:ext uri="{FF2B5EF4-FFF2-40B4-BE49-F238E27FC236}">
                <a16:creationId xmlns:a16="http://schemas.microsoft.com/office/drawing/2014/main" id="{6C515D5A-EA2A-D08A-99E9-652D30CE8B76}"/>
              </a:ext>
            </a:extLst>
          </p:cNvPr>
          <p:cNvPicPr>
            <a:picLocks noChangeAspect="1"/>
          </p:cNvPicPr>
          <p:nvPr/>
        </p:nvPicPr>
        <p:blipFill>
          <a:blip r:embed="rId3"/>
          <a:stretch>
            <a:fillRect/>
          </a:stretch>
        </p:blipFill>
        <p:spPr>
          <a:xfrm>
            <a:off x="954184" y="3518724"/>
            <a:ext cx="9896954" cy="474234"/>
          </a:xfrm>
          <a:prstGeom prst="rect">
            <a:avLst/>
          </a:prstGeom>
        </p:spPr>
      </p:pic>
      <p:pic>
        <p:nvPicPr>
          <p:cNvPr id="6" name="內容版面配置區 5">
            <a:extLst>
              <a:ext uri="{FF2B5EF4-FFF2-40B4-BE49-F238E27FC236}">
                <a16:creationId xmlns:a16="http://schemas.microsoft.com/office/drawing/2014/main" id="{2540F938-5AA7-19F1-771E-F2A3145D0BE5}"/>
              </a:ext>
            </a:extLst>
          </p:cNvPr>
          <p:cNvPicPr>
            <a:picLocks noGrp="1" noChangeAspect="1"/>
          </p:cNvPicPr>
          <p:nvPr>
            <p:ph idx="1"/>
          </p:nvPr>
        </p:nvPicPr>
        <p:blipFill>
          <a:blip r:embed="rId4"/>
          <a:stretch>
            <a:fillRect/>
          </a:stretch>
        </p:blipFill>
        <p:spPr>
          <a:xfrm>
            <a:off x="954185" y="4371178"/>
            <a:ext cx="9223486" cy="463280"/>
          </a:xfrm>
          <a:prstGeom prst="rect">
            <a:avLst/>
          </a:prstGeom>
        </p:spPr>
      </p:pic>
    </p:spTree>
    <p:extLst>
      <p:ext uri="{BB962C8B-B14F-4D97-AF65-F5344CB8AC3E}">
        <p14:creationId xmlns:p14="http://schemas.microsoft.com/office/powerpoint/2010/main" val="3706475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cost aggregation </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p:txBody>
          <a:bodyPr>
            <a:normAutofit/>
          </a:bodyPr>
          <a:lstStyle/>
          <a:p>
            <a:pPr algn="just">
              <a:lnSpc>
                <a:spcPct val="100000"/>
              </a:lnSpc>
              <a:spcBef>
                <a:spcPts val="2000"/>
              </a:spcBef>
            </a:pPr>
            <a:r>
              <a:rPr lang="zh-TW" altLang="en-US" sz="2600" dirty="0"/>
              <a:t>採用</a:t>
            </a:r>
            <a:r>
              <a:rPr lang="en-US" altLang="zh-TW" sz="2600" dirty="0"/>
              <a:t>SAD+BT</a:t>
            </a:r>
            <a:r>
              <a:rPr lang="zh-TW" altLang="en-US" sz="2600" dirty="0"/>
              <a:t>演算法，此為一種代價聚合演算法，也就是一定範圍內的鄰域操作（鄰域求和，加權平均等），這樣計算出來的代價就是局部塊代價，每個像素點的匹配代價會包含周圍局部區域的訊息。</a:t>
            </a:r>
            <a:endParaRPr lang="en-US" altLang="zh-TW" sz="1600" dirty="0">
              <a:solidFill>
                <a:srgbClr val="4D4D4D"/>
              </a:solidFill>
              <a:latin typeface="-apple-system"/>
            </a:endParaRPr>
          </a:p>
          <a:p>
            <a:pPr algn="just">
              <a:lnSpc>
                <a:spcPct val="100000"/>
              </a:lnSpc>
              <a:spcBef>
                <a:spcPts val="2000"/>
              </a:spcBef>
            </a:pPr>
            <a:r>
              <a:rPr lang="zh-TW" altLang="en-US" sz="2600" dirty="0"/>
              <a:t>為了達到和全域立體匹配演算法一樣全域能量函數最小化的效果，就需要更多或者全圖所有的像素參與到當前圖元的約束當中。為了與整張圖像上的圖元結合且不提高太多性能，於是有了多路徑約束聚合的思路，簡單說就是讓當前圖元的代價聚合過程受多個方向（或路徑）上所有像素的影響， 方向越多參與影響當前像素的鄰域圖元就越多（通常為</a:t>
            </a:r>
            <a:r>
              <a:rPr lang="en-US" altLang="zh-TW" sz="2600" dirty="0"/>
              <a:t>8-16</a:t>
            </a:r>
            <a:r>
              <a:rPr lang="zh-TW" altLang="en-US" sz="2600" dirty="0"/>
              <a:t>方向），這樣既保證了全域圖元的約束，又不用建立全域最小能量函數，避免複雜運算符使性能降低</a:t>
            </a:r>
            <a:endParaRPr lang="en-US" altLang="zh-TW" sz="2600" dirty="0"/>
          </a:p>
        </p:txBody>
      </p:sp>
    </p:spTree>
    <p:extLst>
      <p:ext uri="{BB962C8B-B14F-4D97-AF65-F5344CB8AC3E}">
        <p14:creationId xmlns:p14="http://schemas.microsoft.com/office/powerpoint/2010/main" val="3138044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cost aggregation </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a:xfrm>
            <a:off x="838200" y="1503892"/>
            <a:ext cx="10515600" cy="4351338"/>
          </a:xfrm>
        </p:spPr>
        <p:txBody>
          <a:bodyPr>
            <a:normAutofit/>
          </a:bodyPr>
          <a:lstStyle/>
          <a:p>
            <a:pPr algn="just">
              <a:lnSpc>
                <a:spcPct val="100000"/>
              </a:lnSpc>
              <a:spcBef>
                <a:spcPts val="2000"/>
              </a:spcBef>
            </a:pPr>
            <a:r>
              <a:rPr lang="en-US" altLang="zh-TW" sz="2600" dirty="0"/>
              <a:t>SAD</a:t>
            </a:r>
            <a:r>
              <a:rPr lang="zh-TW" altLang="en-US" sz="2600" dirty="0"/>
              <a:t>演算法</a:t>
            </a:r>
            <a:endParaRPr lang="en-US" altLang="zh-TW" sz="2600" dirty="0"/>
          </a:p>
          <a:p>
            <a:pPr algn="just">
              <a:lnSpc>
                <a:spcPct val="100000"/>
              </a:lnSpc>
              <a:spcBef>
                <a:spcPts val="2000"/>
              </a:spcBef>
            </a:pPr>
            <a:r>
              <a:rPr lang="zh-TW" altLang="en-US" sz="2600" dirty="0"/>
              <a:t>對於圖像的一行來說，我們想要得到該行上每個圖元點的視差值，這樣就可以類推得到整個圖像的視差。計算圖像中一行的視差，值採用</a:t>
            </a:r>
            <a:r>
              <a:rPr lang="en-US" altLang="zh-TW" sz="2600" dirty="0"/>
              <a:t>DP</a:t>
            </a:r>
            <a:r>
              <a:rPr lang="zh-TW" altLang="en-US" sz="2600" dirty="0"/>
              <a:t>方法得到使得</a:t>
            </a:r>
            <a:r>
              <a:rPr lang="en-US" altLang="zh-TW" sz="2600" dirty="0"/>
              <a:t>Cost Function</a:t>
            </a:r>
            <a:r>
              <a:rPr lang="zh-TW" altLang="en-US" sz="2600" dirty="0"/>
              <a:t>最小的一條路徑，得到路徑之後，路徑上的每個點對應的視差即為圖像該行上像素點對應的視差，每一圖元的視差便確定了。</a:t>
            </a:r>
            <a:endParaRPr lang="en-US" altLang="zh-TW" sz="2600" dirty="0"/>
          </a:p>
          <a:p>
            <a:pPr algn="just">
              <a:lnSpc>
                <a:spcPct val="100000"/>
              </a:lnSpc>
              <a:spcBef>
                <a:spcPts val="2000"/>
              </a:spcBef>
            </a:pPr>
            <a:r>
              <a:rPr lang="zh-TW" altLang="en-US" sz="2600" dirty="0"/>
              <a:t>採用多方向的</a:t>
            </a:r>
            <a:r>
              <a:rPr lang="en-US" altLang="zh-TW" sz="2600" dirty="0"/>
              <a:t>DP</a:t>
            </a:r>
            <a:r>
              <a:rPr lang="zh-TW" altLang="en-US" sz="2600" dirty="0"/>
              <a:t>進行</a:t>
            </a:r>
            <a:r>
              <a:rPr lang="en-US" altLang="zh-TW" sz="2600" dirty="0"/>
              <a:t>SAD</a:t>
            </a:r>
            <a:r>
              <a:rPr lang="zh-TW" altLang="en-US" sz="2600" dirty="0"/>
              <a:t>演算法</a:t>
            </a:r>
            <a:endParaRPr lang="en-US" altLang="zh-TW" sz="2600" dirty="0"/>
          </a:p>
          <a:p>
            <a:pPr marL="0" indent="0" algn="just">
              <a:lnSpc>
                <a:spcPct val="100000"/>
              </a:lnSpc>
              <a:spcBef>
                <a:spcPts val="2000"/>
              </a:spcBef>
              <a:buNone/>
            </a:pPr>
            <a:endParaRPr lang="zh-TW" altLang="en-US" sz="2600" dirty="0"/>
          </a:p>
        </p:txBody>
      </p:sp>
      <p:pic>
        <p:nvPicPr>
          <p:cNvPr id="4" name="圖片 3">
            <a:extLst>
              <a:ext uri="{FF2B5EF4-FFF2-40B4-BE49-F238E27FC236}">
                <a16:creationId xmlns:a16="http://schemas.microsoft.com/office/drawing/2014/main" id="{E61E880B-88E3-9E49-3165-DB3906BBE2F8}"/>
              </a:ext>
            </a:extLst>
          </p:cNvPr>
          <p:cNvPicPr>
            <a:picLocks noChangeAspect="1"/>
          </p:cNvPicPr>
          <p:nvPr/>
        </p:nvPicPr>
        <p:blipFill>
          <a:blip r:embed="rId2"/>
          <a:stretch>
            <a:fillRect/>
          </a:stretch>
        </p:blipFill>
        <p:spPr>
          <a:xfrm>
            <a:off x="6096000" y="4014818"/>
            <a:ext cx="5204558" cy="2478057"/>
          </a:xfrm>
          <a:prstGeom prst="rect">
            <a:avLst/>
          </a:prstGeom>
        </p:spPr>
      </p:pic>
      <p:pic>
        <p:nvPicPr>
          <p:cNvPr id="5" name="圖片 4">
            <a:extLst>
              <a:ext uri="{FF2B5EF4-FFF2-40B4-BE49-F238E27FC236}">
                <a16:creationId xmlns:a16="http://schemas.microsoft.com/office/drawing/2014/main" id="{FC483938-FE7D-85E9-1724-5A13E7ED6E8B}"/>
              </a:ext>
            </a:extLst>
          </p:cNvPr>
          <p:cNvPicPr>
            <a:picLocks noChangeAspect="1"/>
          </p:cNvPicPr>
          <p:nvPr/>
        </p:nvPicPr>
        <p:blipFill>
          <a:blip r:embed="rId3"/>
          <a:stretch>
            <a:fillRect/>
          </a:stretch>
        </p:blipFill>
        <p:spPr>
          <a:xfrm>
            <a:off x="838200" y="5053211"/>
            <a:ext cx="3197087" cy="826458"/>
          </a:xfrm>
          <a:prstGeom prst="rect">
            <a:avLst/>
          </a:prstGeom>
        </p:spPr>
      </p:pic>
      <p:sp>
        <p:nvSpPr>
          <p:cNvPr id="6" name="內容版面配置區 2">
            <a:extLst>
              <a:ext uri="{FF2B5EF4-FFF2-40B4-BE49-F238E27FC236}">
                <a16:creationId xmlns:a16="http://schemas.microsoft.com/office/drawing/2014/main" id="{777FC627-7FA0-938C-65D6-DDBC2624946C}"/>
              </a:ext>
            </a:extLst>
          </p:cNvPr>
          <p:cNvSpPr txBox="1">
            <a:spLocks/>
          </p:cNvSpPr>
          <p:nvPr/>
        </p:nvSpPr>
        <p:spPr>
          <a:xfrm>
            <a:off x="614132" y="5904108"/>
            <a:ext cx="4375311" cy="5398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000" dirty="0"/>
              <a:t>Np</a:t>
            </a:r>
            <a:r>
              <a:rPr lang="zh-TW" altLang="en-US" sz="2000" dirty="0"/>
              <a:t>的尺寸就是</a:t>
            </a:r>
            <a:r>
              <a:rPr lang="en-US" altLang="zh-TW" sz="2000" dirty="0" err="1"/>
              <a:t>SADwindowSIZE</a:t>
            </a:r>
            <a:r>
              <a:rPr lang="zh-TW" altLang="en-US" sz="2000" dirty="0"/>
              <a:t>的大小</a:t>
            </a:r>
          </a:p>
        </p:txBody>
      </p:sp>
      <p:sp>
        <p:nvSpPr>
          <p:cNvPr id="7" name="矩形 6">
            <a:extLst>
              <a:ext uri="{FF2B5EF4-FFF2-40B4-BE49-F238E27FC236}">
                <a16:creationId xmlns:a16="http://schemas.microsoft.com/office/drawing/2014/main" id="{BD967735-1E99-D195-1EC6-EF0E1310470F}"/>
              </a:ext>
            </a:extLst>
          </p:cNvPr>
          <p:cNvSpPr/>
          <p:nvPr/>
        </p:nvSpPr>
        <p:spPr>
          <a:xfrm>
            <a:off x="10000527" y="6198243"/>
            <a:ext cx="1238491" cy="1620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7551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cost aggregation </a:t>
            </a:r>
            <a:endParaRPr lang="zh-TW" altLang="en-US" dirty="0"/>
          </a:p>
        </p:txBody>
      </p:sp>
      <p:sp>
        <p:nvSpPr>
          <p:cNvPr id="8" name="內容版面配置區 7">
            <a:extLst>
              <a:ext uri="{FF2B5EF4-FFF2-40B4-BE49-F238E27FC236}">
                <a16:creationId xmlns:a16="http://schemas.microsoft.com/office/drawing/2014/main" id="{578FB028-1490-3410-725E-D835047CE70D}"/>
              </a:ext>
            </a:extLst>
          </p:cNvPr>
          <p:cNvSpPr>
            <a:spLocks noGrp="1"/>
          </p:cNvSpPr>
          <p:nvPr>
            <p:ph idx="1"/>
          </p:nvPr>
        </p:nvSpPr>
        <p:spPr>
          <a:xfrm>
            <a:off x="838200" y="2629518"/>
            <a:ext cx="10515600" cy="4351338"/>
          </a:xfrm>
        </p:spPr>
        <p:txBody>
          <a:bodyPr>
            <a:normAutofit/>
          </a:bodyPr>
          <a:lstStyle/>
          <a:p>
            <a:pPr algn="just">
              <a:lnSpc>
                <a:spcPct val="100000"/>
              </a:lnSpc>
              <a:spcBef>
                <a:spcPts val="2000"/>
              </a:spcBef>
            </a:pPr>
            <a:r>
              <a:rPr lang="zh-TW" altLang="en-US" sz="2600" dirty="0"/>
              <a:t>第一項表示視差為</a:t>
            </a:r>
            <a:r>
              <a:rPr lang="en-US" altLang="zh-TW" sz="2600" dirty="0"/>
              <a:t>D</a:t>
            </a:r>
            <a:r>
              <a:rPr lang="zh-TW" altLang="en-US" sz="2600" dirty="0"/>
              <a:t>時所有圖元匹配代價之和。 第二項表示對圖元點</a:t>
            </a:r>
            <a:r>
              <a:rPr lang="en-US" altLang="zh-TW" sz="2600" dirty="0"/>
              <a:t>p</a:t>
            </a:r>
            <a:r>
              <a:rPr lang="zh-TW" altLang="en-US" sz="2600" dirty="0"/>
              <a:t>的鄰域</a:t>
            </a:r>
            <a:r>
              <a:rPr lang="en-US" altLang="zh-TW" sz="2600" dirty="0"/>
              <a:t>Np</a:t>
            </a:r>
            <a:r>
              <a:rPr lang="zh-TW" altLang="en-US" sz="2600" dirty="0"/>
              <a:t>中的所有圖元</a:t>
            </a:r>
            <a:r>
              <a:rPr lang="en-US" altLang="zh-TW" sz="2600" dirty="0"/>
              <a:t>q</a:t>
            </a:r>
            <a:r>
              <a:rPr lang="zh-TW" altLang="en-US" sz="2600" dirty="0"/>
              <a:t>增加一個懲罰常數</a:t>
            </a:r>
            <a:r>
              <a:rPr lang="en-US" altLang="zh-TW" sz="2600" dirty="0"/>
              <a:t>P1</a:t>
            </a:r>
            <a:r>
              <a:rPr lang="zh-TW" altLang="en-US" sz="2600" dirty="0"/>
              <a:t>（僅在視差差值為</a:t>
            </a:r>
            <a:r>
              <a:rPr lang="en-US" altLang="zh-TW" sz="2600" dirty="0"/>
              <a:t>1</a:t>
            </a:r>
            <a:r>
              <a:rPr lang="zh-TW" altLang="en-US" sz="2600" dirty="0"/>
              <a:t>個像素時起作用）。 第三項表示對視差差值大於</a:t>
            </a:r>
            <a:r>
              <a:rPr lang="en-US" altLang="zh-TW" sz="2600" dirty="0"/>
              <a:t>1</a:t>
            </a:r>
            <a:r>
              <a:rPr lang="zh-TW" altLang="en-US" sz="2600" dirty="0"/>
              <a:t>的圖元使用更大的懲罰常數</a:t>
            </a:r>
            <a:r>
              <a:rPr lang="en-US" altLang="zh-TW" sz="2600" dirty="0"/>
              <a:t>P2</a:t>
            </a:r>
            <a:r>
              <a:rPr lang="zh-TW" altLang="en-US" sz="2600" dirty="0"/>
              <a:t>。 </a:t>
            </a:r>
            <a:r>
              <a:rPr lang="en-US" altLang="zh-TW" sz="2600" dirty="0"/>
              <a:t>P1</a:t>
            </a:r>
            <a:r>
              <a:rPr lang="zh-TW" altLang="en-US" sz="2600" dirty="0"/>
              <a:t>是為了適應傾斜或彎曲的表面。 </a:t>
            </a:r>
            <a:r>
              <a:rPr lang="en-US" altLang="zh-TW" sz="2600" dirty="0"/>
              <a:t>P2</a:t>
            </a:r>
            <a:r>
              <a:rPr lang="zh-TW" altLang="en-US" sz="2600" dirty="0"/>
              <a:t>則是為了保留不連續性。</a:t>
            </a:r>
            <a:endParaRPr lang="en-US" altLang="zh-TW" sz="2600" dirty="0"/>
          </a:p>
          <a:p>
            <a:pPr algn="just">
              <a:lnSpc>
                <a:spcPct val="100000"/>
              </a:lnSpc>
              <a:spcBef>
                <a:spcPts val="2000"/>
              </a:spcBef>
            </a:pPr>
            <a:r>
              <a:rPr lang="zh-TW" altLang="en-US" sz="2600" dirty="0"/>
              <a:t>簡單講</a:t>
            </a:r>
            <a:r>
              <a:rPr lang="en-US" altLang="zh-TW" sz="2600" dirty="0"/>
              <a:t>P1</a:t>
            </a:r>
            <a:r>
              <a:rPr lang="zh-TW" altLang="en-US" sz="2600" dirty="0"/>
              <a:t>與視差圖的平滑有關，</a:t>
            </a:r>
            <a:r>
              <a:rPr lang="en-US" altLang="zh-TW" sz="2600" dirty="0"/>
              <a:t>P2</a:t>
            </a:r>
            <a:r>
              <a:rPr lang="zh-TW" altLang="en-US" sz="2600" dirty="0"/>
              <a:t>與視差圖的邊緣有關，</a:t>
            </a:r>
            <a:r>
              <a:rPr lang="en-US" altLang="zh-TW" sz="2600" dirty="0"/>
              <a:t>P1</a:t>
            </a:r>
            <a:r>
              <a:rPr lang="zh-TW" altLang="en-US" sz="2600" dirty="0"/>
              <a:t>越大，圖像越平滑；</a:t>
            </a:r>
            <a:r>
              <a:rPr lang="en-US" altLang="zh-TW" sz="2600" dirty="0"/>
              <a:t>P2</a:t>
            </a:r>
            <a:r>
              <a:rPr lang="zh-TW" altLang="en-US" sz="2600" dirty="0"/>
              <a:t>越大圖像邊緣越差。但</a:t>
            </a:r>
            <a:r>
              <a:rPr lang="en-US" altLang="zh-TW" sz="2600" dirty="0"/>
              <a:t>P1</a:t>
            </a:r>
            <a:r>
              <a:rPr lang="zh-TW" altLang="en-US" sz="2600" dirty="0"/>
              <a:t>和</a:t>
            </a:r>
            <a:r>
              <a:rPr lang="en-US" altLang="zh-TW" sz="2600" dirty="0"/>
              <a:t>P2</a:t>
            </a:r>
            <a:r>
              <a:rPr lang="zh-TW" altLang="en-US" sz="2600" dirty="0"/>
              <a:t>的變化規律並不是線性的，而是非線性的，意思就是達到某一個值以後，可能效果就不會再改變。</a:t>
            </a:r>
          </a:p>
        </p:txBody>
      </p:sp>
      <p:pic>
        <p:nvPicPr>
          <p:cNvPr id="10" name="內容版面配置區 5">
            <a:extLst>
              <a:ext uri="{FF2B5EF4-FFF2-40B4-BE49-F238E27FC236}">
                <a16:creationId xmlns:a16="http://schemas.microsoft.com/office/drawing/2014/main" id="{53A48E96-D9F9-8F6B-A674-7FF984143BFB}"/>
              </a:ext>
            </a:extLst>
          </p:cNvPr>
          <p:cNvPicPr>
            <a:picLocks noChangeAspect="1"/>
          </p:cNvPicPr>
          <p:nvPr/>
        </p:nvPicPr>
        <p:blipFill>
          <a:blip r:embed="rId2"/>
          <a:stretch>
            <a:fillRect/>
          </a:stretch>
        </p:blipFill>
        <p:spPr>
          <a:xfrm>
            <a:off x="838200" y="1690688"/>
            <a:ext cx="9085656" cy="730779"/>
          </a:xfrm>
          <a:prstGeom prst="rect">
            <a:avLst/>
          </a:prstGeom>
        </p:spPr>
      </p:pic>
    </p:spTree>
    <p:extLst>
      <p:ext uri="{BB962C8B-B14F-4D97-AF65-F5344CB8AC3E}">
        <p14:creationId xmlns:p14="http://schemas.microsoft.com/office/powerpoint/2010/main" val="4087045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cost aggregation </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p:txBody>
          <a:bodyPr>
            <a:normAutofit/>
          </a:bodyPr>
          <a:lstStyle/>
          <a:p>
            <a:pPr>
              <a:lnSpc>
                <a:spcPct val="100000"/>
              </a:lnSpc>
              <a:spcBef>
                <a:spcPts val="2000"/>
              </a:spcBef>
            </a:pPr>
            <a:r>
              <a:rPr lang="zh-TW" altLang="en-US" sz="2600" dirty="0"/>
              <a:t>在每個方向上按照動態規劃的思想進行能量累積，然後將各個方向上的匹配代價相加得到總的匹配代價，如下式所示：</a:t>
            </a:r>
            <a:endParaRPr lang="en-US" altLang="zh-TW" sz="2600" dirty="0"/>
          </a:p>
          <a:p>
            <a:pPr>
              <a:lnSpc>
                <a:spcPct val="100000"/>
              </a:lnSpc>
              <a:spcBef>
                <a:spcPts val="2000"/>
              </a:spcBef>
            </a:pPr>
            <a:endParaRPr lang="en-US" altLang="zh-TW" sz="2600" dirty="0"/>
          </a:p>
          <a:p>
            <a:pPr marL="0" indent="0">
              <a:lnSpc>
                <a:spcPct val="100000"/>
              </a:lnSpc>
              <a:spcBef>
                <a:spcPts val="2000"/>
              </a:spcBef>
              <a:buNone/>
            </a:pPr>
            <a:endParaRPr lang="en-US" altLang="zh-TW" sz="2600" dirty="0"/>
          </a:p>
          <a:p>
            <a:pPr>
              <a:lnSpc>
                <a:spcPct val="100000"/>
              </a:lnSpc>
              <a:spcBef>
                <a:spcPts val="2000"/>
              </a:spcBef>
            </a:pPr>
            <a:r>
              <a:rPr lang="zh-TW" altLang="en-US" sz="2600" dirty="0"/>
              <a:t>式中</a:t>
            </a:r>
            <a:r>
              <a:rPr lang="en-US" altLang="zh-TW" sz="2600" dirty="0"/>
              <a:t>L</a:t>
            </a:r>
            <a:r>
              <a:rPr lang="zh-TW" altLang="en-US" sz="2600" dirty="0"/>
              <a:t>為當前路徑累積的代價函數，</a:t>
            </a:r>
            <a:r>
              <a:rPr lang="en-US" altLang="zh-TW" sz="2600" dirty="0"/>
              <a:t>P1</a:t>
            </a:r>
            <a:r>
              <a:rPr lang="zh-TW" altLang="en-US" sz="2600" dirty="0"/>
              <a:t>、</a:t>
            </a:r>
            <a:r>
              <a:rPr lang="en-US" altLang="zh-TW" sz="2600" dirty="0"/>
              <a:t>P2</a:t>
            </a:r>
            <a:r>
              <a:rPr lang="zh-TW" altLang="en-US" sz="2600" dirty="0"/>
              <a:t>為圖元點與相鄰點視差存在較小和較大差異情況下的平滑懲罰，</a:t>
            </a:r>
            <a:r>
              <a:rPr lang="en-US" altLang="zh-TW" sz="2600" dirty="0"/>
              <a:t>P1&lt;P2</a:t>
            </a:r>
            <a:r>
              <a:rPr lang="zh-TW" altLang="en-US" sz="2600" dirty="0"/>
              <a:t>，第三項無意義，僅僅是為了消除各個方向路徑長度不同造成的影響。 將所有</a:t>
            </a:r>
            <a:r>
              <a:rPr lang="en-US" altLang="zh-TW" sz="2600" dirty="0"/>
              <a:t>r</a:t>
            </a:r>
            <a:r>
              <a:rPr lang="zh-TW" altLang="en-US" sz="2600" dirty="0"/>
              <a:t>方向的匹配代價相加得到總的匹配代價</a:t>
            </a:r>
            <a:endParaRPr lang="en-US" altLang="zh-TW" sz="2600" dirty="0"/>
          </a:p>
        </p:txBody>
      </p:sp>
      <p:pic>
        <p:nvPicPr>
          <p:cNvPr id="5" name="圖片 4">
            <a:extLst>
              <a:ext uri="{FF2B5EF4-FFF2-40B4-BE49-F238E27FC236}">
                <a16:creationId xmlns:a16="http://schemas.microsoft.com/office/drawing/2014/main" id="{90B06CBD-7421-1D22-36EC-3D4E7F52A471}"/>
              </a:ext>
            </a:extLst>
          </p:cNvPr>
          <p:cNvPicPr>
            <a:picLocks noChangeAspect="1"/>
          </p:cNvPicPr>
          <p:nvPr/>
        </p:nvPicPr>
        <p:blipFill>
          <a:blip r:embed="rId2"/>
          <a:stretch>
            <a:fillRect/>
          </a:stretch>
        </p:blipFill>
        <p:spPr>
          <a:xfrm>
            <a:off x="2714153" y="2666893"/>
            <a:ext cx="6763694" cy="1524213"/>
          </a:xfrm>
          <a:prstGeom prst="rect">
            <a:avLst/>
          </a:prstGeom>
        </p:spPr>
      </p:pic>
      <p:pic>
        <p:nvPicPr>
          <p:cNvPr id="7" name="圖片 6">
            <a:extLst>
              <a:ext uri="{FF2B5EF4-FFF2-40B4-BE49-F238E27FC236}">
                <a16:creationId xmlns:a16="http://schemas.microsoft.com/office/drawing/2014/main" id="{9111F4EE-9038-E3C8-FE2D-9BCDC3C57B04}"/>
              </a:ext>
            </a:extLst>
          </p:cNvPr>
          <p:cNvPicPr>
            <a:picLocks noChangeAspect="1"/>
          </p:cNvPicPr>
          <p:nvPr/>
        </p:nvPicPr>
        <p:blipFill>
          <a:blip r:embed="rId3"/>
          <a:stretch>
            <a:fillRect/>
          </a:stretch>
        </p:blipFill>
        <p:spPr>
          <a:xfrm>
            <a:off x="4308785" y="6011820"/>
            <a:ext cx="3134162" cy="600159"/>
          </a:xfrm>
          <a:prstGeom prst="rect">
            <a:avLst/>
          </a:prstGeom>
        </p:spPr>
      </p:pic>
    </p:spTree>
    <p:extLst>
      <p:ext uri="{BB962C8B-B14F-4D97-AF65-F5344CB8AC3E}">
        <p14:creationId xmlns:p14="http://schemas.microsoft.com/office/powerpoint/2010/main" val="3736434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cost aggregation </a:t>
            </a:r>
            <a:endParaRPr lang="zh-TW" altLang="en-US" dirty="0"/>
          </a:p>
        </p:txBody>
      </p:sp>
      <p:pic>
        <p:nvPicPr>
          <p:cNvPr id="9" name="圖片 8">
            <a:extLst>
              <a:ext uri="{FF2B5EF4-FFF2-40B4-BE49-F238E27FC236}">
                <a16:creationId xmlns:a16="http://schemas.microsoft.com/office/drawing/2014/main" id="{364A0E37-DA8F-D728-F4C8-10FD34B755B5}"/>
              </a:ext>
            </a:extLst>
          </p:cNvPr>
          <p:cNvPicPr>
            <a:picLocks noChangeAspect="1"/>
          </p:cNvPicPr>
          <p:nvPr/>
        </p:nvPicPr>
        <p:blipFill>
          <a:blip r:embed="rId2"/>
          <a:stretch>
            <a:fillRect/>
          </a:stretch>
        </p:blipFill>
        <p:spPr>
          <a:xfrm>
            <a:off x="5690186" y="2834035"/>
            <a:ext cx="5663614" cy="3864375"/>
          </a:xfrm>
          <a:prstGeom prst="rect">
            <a:avLst/>
          </a:prstGeom>
        </p:spPr>
      </p:pic>
      <p:pic>
        <p:nvPicPr>
          <p:cNvPr id="10" name="內容版面配置區 9">
            <a:extLst>
              <a:ext uri="{FF2B5EF4-FFF2-40B4-BE49-F238E27FC236}">
                <a16:creationId xmlns:a16="http://schemas.microsoft.com/office/drawing/2014/main" id="{3F7830A4-D31C-51FE-07F5-3CC77F6F12C1}"/>
              </a:ext>
            </a:extLst>
          </p:cNvPr>
          <p:cNvPicPr>
            <a:picLocks noGrp="1" noChangeAspect="1"/>
          </p:cNvPicPr>
          <p:nvPr>
            <p:ph idx="1"/>
          </p:nvPr>
        </p:nvPicPr>
        <p:blipFill>
          <a:blip r:embed="rId3"/>
          <a:stretch>
            <a:fillRect/>
          </a:stretch>
        </p:blipFill>
        <p:spPr>
          <a:xfrm>
            <a:off x="644639" y="1508472"/>
            <a:ext cx="6763694" cy="1524213"/>
          </a:xfrm>
          <a:prstGeom prst="rect">
            <a:avLst/>
          </a:prstGeom>
        </p:spPr>
      </p:pic>
      <p:pic>
        <p:nvPicPr>
          <p:cNvPr id="4" name="圖片 3">
            <a:extLst>
              <a:ext uri="{FF2B5EF4-FFF2-40B4-BE49-F238E27FC236}">
                <a16:creationId xmlns:a16="http://schemas.microsoft.com/office/drawing/2014/main" id="{C75B2515-3EAE-4513-9938-7B0BCA260EC3}"/>
              </a:ext>
            </a:extLst>
          </p:cNvPr>
          <p:cNvPicPr>
            <a:picLocks noChangeAspect="1"/>
          </p:cNvPicPr>
          <p:nvPr/>
        </p:nvPicPr>
        <p:blipFill>
          <a:blip r:embed="rId4"/>
          <a:stretch>
            <a:fillRect/>
          </a:stretch>
        </p:blipFill>
        <p:spPr>
          <a:xfrm>
            <a:off x="838200" y="4766611"/>
            <a:ext cx="3867152" cy="582917"/>
          </a:xfrm>
          <a:prstGeom prst="rect">
            <a:avLst/>
          </a:prstGeom>
        </p:spPr>
      </p:pic>
    </p:spTree>
    <p:extLst>
      <p:ext uri="{BB962C8B-B14F-4D97-AF65-F5344CB8AC3E}">
        <p14:creationId xmlns:p14="http://schemas.microsoft.com/office/powerpoint/2010/main" val="263237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8A6332-3049-13CA-1D87-97D57F407532}"/>
              </a:ext>
            </a:extLst>
          </p:cNvPr>
          <p:cNvSpPr>
            <a:spLocks noGrp="1"/>
          </p:cNvSpPr>
          <p:nvPr>
            <p:ph type="title"/>
          </p:nvPr>
        </p:nvSpPr>
        <p:spPr/>
        <p:txBody>
          <a:bodyPr/>
          <a:lstStyle/>
          <a:p>
            <a:r>
              <a:rPr lang="en-US" altLang="zh-TW" dirty="0"/>
              <a:t>SAD+BT in </a:t>
            </a:r>
            <a:r>
              <a:rPr lang="en-US" altLang="zh-TW" dirty="0" err="1"/>
              <a:t>opencv</a:t>
            </a:r>
            <a:endParaRPr lang="zh-TW" altLang="en-US" dirty="0"/>
          </a:p>
        </p:txBody>
      </p:sp>
      <p:sp>
        <p:nvSpPr>
          <p:cNvPr id="3" name="內容版面配置區 2">
            <a:extLst>
              <a:ext uri="{FF2B5EF4-FFF2-40B4-BE49-F238E27FC236}">
                <a16:creationId xmlns:a16="http://schemas.microsoft.com/office/drawing/2014/main" id="{19399C83-0A99-CFEC-55D5-62681847DD8A}"/>
              </a:ext>
            </a:extLst>
          </p:cNvPr>
          <p:cNvSpPr>
            <a:spLocks noGrp="1"/>
          </p:cNvSpPr>
          <p:nvPr>
            <p:ph idx="1"/>
          </p:nvPr>
        </p:nvSpPr>
        <p:spPr/>
        <p:txBody>
          <a:bodyPr/>
          <a:lstStyle/>
          <a:p>
            <a:r>
              <a:rPr lang="en-US" altLang="zh-TW" dirty="0" err="1"/>
              <a:t>opencv</a:t>
            </a:r>
            <a:r>
              <a:rPr lang="zh-TW" altLang="en-US" dirty="0"/>
              <a:t>採用滑窗和緩存的機制來把領域的代價求和，並非將所有範圍的</a:t>
            </a:r>
            <a:r>
              <a:rPr lang="en-US" altLang="zh-TW" dirty="0"/>
              <a:t>BT</a:t>
            </a:r>
            <a:r>
              <a:rPr lang="zh-TW" altLang="en-US" dirty="0"/>
              <a:t>代價都計算好再全部相加，這樣做的優點是可以節省空間和節省計算時間。</a:t>
            </a:r>
            <a:endParaRPr lang="en-US" altLang="zh-TW" dirty="0"/>
          </a:p>
          <a:p>
            <a:r>
              <a:rPr lang="en-US" altLang="zh-TW" dirty="0" err="1"/>
              <a:t>Opencv</a:t>
            </a:r>
            <a:r>
              <a:rPr lang="zh-TW" altLang="en-US" dirty="0"/>
              <a:t>將</a:t>
            </a:r>
            <a:r>
              <a:rPr lang="en-US" altLang="zh-TW" dirty="0"/>
              <a:t>SAD+BT</a:t>
            </a:r>
            <a:r>
              <a:rPr lang="zh-TW" altLang="en-US" dirty="0"/>
              <a:t>分成水平方向和垂直方向，水平方向用滑窗來進行累加計算、垂直方向用緩存來累加計算。</a:t>
            </a:r>
            <a:endParaRPr lang="en-US" altLang="zh-TW" dirty="0"/>
          </a:p>
          <a:p>
            <a:r>
              <a:rPr lang="en-US" altLang="zh-TW" dirty="0" err="1"/>
              <a:t>hsumBuf</a:t>
            </a:r>
            <a:r>
              <a:rPr lang="en-US" altLang="zh-TW" dirty="0"/>
              <a:t>: </a:t>
            </a:r>
            <a:r>
              <a:rPr lang="zh-TW" altLang="en-US" dirty="0"/>
              <a:t>長度是</a:t>
            </a:r>
            <a:r>
              <a:rPr lang="en-US" altLang="zh-TW" dirty="0" err="1"/>
              <a:t>costWidth</a:t>
            </a:r>
            <a:r>
              <a:rPr lang="en-US" altLang="zh-TW" dirty="0"/>
              <a:t>*</a:t>
            </a:r>
            <a:r>
              <a:rPr lang="en-US" altLang="zh-TW" dirty="0" err="1"/>
              <a:t>hsumRows</a:t>
            </a:r>
            <a:endParaRPr lang="en-US" altLang="zh-TW" dirty="0"/>
          </a:p>
          <a:p>
            <a:r>
              <a:rPr lang="en-US" altLang="zh-TW" dirty="0" err="1"/>
              <a:t>hsumRows</a:t>
            </a:r>
            <a:r>
              <a:rPr lang="zh-TW" altLang="en-US" dirty="0"/>
              <a:t> </a:t>
            </a:r>
            <a:r>
              <a:rPr lang="en-US" altLang="zh-TW" dirty="0"/>
              <a:t>=</a:t>
            </a:r>
            <a:r>
              <a:rPr lang="zh-TW" altLang="en-US" dirty="0"/>
              <a:t> </a:t>
            </a:r>
            <a:r>
              <a:rPr lang="en-US" altLang="zh-TW" dirty="0" err="1"/>
              <a:t>SADWindowSize</a:t>
            </a:r>
            <a:r>
              <a:rPr lang="en-US" altLang="zh-TW" dirty="0"/>
              <a:t> + 2</a:t>
            </a:r>
          </a:p>
          <a:p>
            <a:r>
              <a:rPr lang="zh-TW" altLang="en-US" dirty="0"/>
              <a:t>垂直方向的</a:t>
            </a:r>
            <a:r>
              <a:rPr lang="en-US" altLang="zh-TW" dirty="0"/>
              <a:t>SAD+BT</a:t>
            </a:r>
            <a:r>
              <a:rPr lang="zh-TW" altLang="en-US" dirty="0"/>
              <a:t>就是最終的代價和</a:t>
            </a:r>
            <a:endParaRPr lang="en-US" altLang="zh-TW" dirty="0"/>
          </a:p>
          <a:p>
            <a:endParaRPr lang="zh-TW" altLang="en-US" dirty="0"/>
          </a:p>
        </p:txBody>
      </p:sp>
      <p:pic>
        <p:nvPicPr>
          <p:cNvPr id="5" name="圖片 4">
            <a:extLst>
              <a:ext uri="{FF2B5EF4-FFF2-40B4-BE49-F238E27FC236}">
                <a16:creationId xmlns:a16="http://schemas.microsoft.com/office/drawing/2014/main" id="{E5B2EA93-40A3-C9FB-BFF5-E2F1B9830030}"/>
              </a:ext>
            </a:extLst>
          </p:cNvPr>
          <p:cNvPicPr>
            <a:picLocks noChangeAspect="1"/>
          </p:cNvPicPr>
          <p:nvPr/>
        </p:nvPicPr>
        <p:blipFill>
          <a:blip r:embed="rId2"/>
          <a:stretch>
            <a:fillRect/>
          </a:stretch>
        </p:blipFill>
        <p:spPr>
          <a:xfrm>
            <a:off x="8740316" y="3725852"/>
            <a:ext cx="2696428" cy="2586048"/>
          </a:xfrm>
          <a:prstGeom prst="rect">
            <a:avLst/>
          </a:prstGeom>
        </p:spPr>
      </p:pic>
      <p:pic>
        <p:nvPicPr>
          <p:cNvPr id="6" name="圖片 5">
            <a:extLst>
              <a:ext uri="{FF2B5EF4-FFF2-40B4-BE49-F238E27FC236}">
                <a16:creationId xmlns:a16="http://schemas.microsoft.com/office/drawing/2014/main" id="{AE4C19B2-5875-E145-4315-BB1D7A0B490C}"/>
              </a:ext>
            </a:extLst>
          </p:cNvPr>
          <p:cNvPicPr>
            <a:picLocks noChangeAspect="1"/>
          </p:cNvPicPr>
          <p:nvPr/>
        </p:nvPicPr>
        <p:blipFill>
          <a:blip r:embed="rId3"/>
          <a:stretch>
            <a:fillRect/>
          </a:stretch>
        </p:blipFill>
        <p:spPr>
          <a:xfrm>
            <a:off x="947212" y="5726493"/>
            <a:ext cx="7025771" cy="585407"/>
          </a:xfrm>
          <a:prstGeom prst="rect">
            <a:avLst/>
          </a:prstGeom>
        </p:spPr>
      </p:pic>
    </p:spTree>
    <p:extLst>
      <p:ext uri="{BB962C8B-B14F-4D97-AF65-F5344CB8AC3E}">
        <p14:creationId xmlns:p14="http://schemas.microsoft.com/office/powerpoint/2010/main" val="1386575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834FAB-AD34-FB46-89BD-C063A4941AD4}"/>
              </a:ext>
            </a:extLst>
          </p:cNvPr>
          <p:cNvSpPr>
            <a:spLocks noGrp="1"/>
          </p:cNvSpPr>
          <p:nvPr>
            <p:ph type="title"/>
          </p:nvPr>
        </p:nvSpPr>
        <p:spPr/>
        <p:txBody>
          <a:bodyPr/>
          <a:lstStyle/>
          <a:p>
            <a:r>
              <a:rPr lang="zh-TW" altLang="en-US" dirty="0"/>
              <a:t>水平方向</a:t>
            </a:r>
            <a:r>
              <a:rPr lang="en-US" altLang="zh-TW" dirty="0"/>
              <a:t>SAD+BT</a:t>
            </a:r>
            <a:r>
              <a:rPr lang="zh-TW" altLang="en-US" dirty="0"/>
              <a:t> </a:t>
            </a:r>
            <a:r>
              <a:rPr lang="en-US" altLang="zh-TW" dirty="0"/>
              <a:t>in </a:t>
            </a:r>
            <a:r>
              <a:rPr lang="en-US" altLang="zh-TW" dirty="0" err="1"/>
              <a:t>opencv</a:t>
            </a:r>
            <a:endParaRPr lang="zh-TW" altLang="en-US" dirty="0"/>
          </a:p>
        </p:txBody>
      </p:sp>
      <p:sp>
        <p:nvSpPr>
          <p:cNvPr id="3" name="內容版面配置區 2">
            <a:extLst>
              <a:ext uri="{FF2B5EF4-FFF2-40B4-BE49-F238E27FC236}">
                <a16:creationId xmlns:a16="http://schemas.microsoft.com/office/drawing/2014/main" id="{C681C1B1-61DD-B1BB-5C0B-2249722E2217}"/>
              </a:ext>
            </a:extLst>
          </p:cNvPr>
          <p:cNvSpPr>
            <a:spLocks noGrp="1"/>
          </p:cNvSpPr>
          <p:nvPr>
            <p:ph idx="1"/>
          </p:nvPr>
        </p:nvSpPr>
        <p:spPr/>
        <p:txBody>
          <a:bodyPr/>
          <a:lstStyle/>
          <a:p>
            <a:r>
              <a:rPr lang="en-US" altLang="zh-TW" dirty="0"/>
              <a:t>y == 0</a:t>
            </a:r>
            <a:r>
              <a:rPr lang="zh-TW" altLang="en-US" dirty="0"/>
              <a:t>，</a:t>
            </a:r>
            <a:r>
              <a:rPr lang="en-US" altLang="zh-TW" dirty="0"/>
              <a:t>k == 0</a:t>
            </a:r>
            <a:r>
              <a:rPr lang="zh-TW" altLang="en-US" dirty="0"/>
              <a:t>時</a:t>
            </a:r>
            <a:r>
              <a:rPr lang="en-US" altLang="zh-TW" dirty="0"/>
              <a:t>:</a:t>
            </a:r>
          </a:p>
          <a:p>
            <a:r>
              <a:rPr lang="en-US" altLang="zh-TW" dirty="0" err="1"/>
              <a:t>hsumAdd</a:t>
            </a:r>
            <a:r>
              <a:rPr lang="zh-TW" altLang="en-US" dirty="0"/>
              <a:t>表示要存放第</a:t>
            </a:r>
            <a:r>
              <a:rPr lang="en-US" altLang="zh-TW" dirty="0"/>
              <a:t>0</a:t>
            </a:r>
            <a:r>
              <a:rPr lang="zh-TW" altLang="en-US" dirty="0"/>
              <a:t>行的水平方向的</a:t>
            </a:r>
            <a:r>
              <a:rPr lang="en-US" altLang="zh-TW" dirty="0"/>
              <a:t>SAD-BT</a:t>
            </a:r>
            <a:r>
              <a:rPr lang="zh-TW" altLang="en-US" dirty="0"/>
              <a:t>代價</a:t>
            </a:r>
            <a:endParaRPr lang="en-US" altLang="zh-TW" dirty="0"/>
          </a:p>
          <a:p>
            <a:r>
              <a:rPr lang="en-US" altLang="zh-TW" dirty="0" err="1"/>
              <a:t>pixdiff</a:t>
            </a:r>
            <a:r>
              <a:rPr lang="zh-TW" altLang="en-US" dirty="0"/>
              <a:t>表示為第</a:t>
            </a:r>
            <a:r>
              <a:rPr lang="en-US" altLang="zh-TW" dirty="0"/>
              <a:t>0</a:t>
            </a:r>
            <a:r>
              <a:rPr lang="zh-TW" altLang="en-US" dirty="0"/>
              <a:t>行的</a:t>
            </a:r>
            <a:r>
              <a:rPr lang="en-US" altLang="zh-TW" dirty="0"/>
              <a:t>BT</a:t>
            </a:r>
            <a:r>
              <a:rPr lang="zh-TW" altLang="en-US" dirty="0"/>
              <a:t>代價。</a:t>
            </a:r>
            <a:endParaRPr lang="en-US" altLang="zh-TW" dirty="0"/>
          </a:p>
          <a:p>
            <a:r>
              <a:rPr lang="en-US" altLang="zh-TW" dirty="0" err="1"/>
              <a:t>pixAdd</a:t>
            </a:r>
            <a:r>
              <a:rPr lang="zh-TW" altLang="en-US" dirty="0"/>
              <a:t>表示當前位置</a:t>
            </a:r>
            <a:r>
              <a:rPr lang="en-US" altLang="zh-TW" dirty="0"/>
              <a:t>x</a:t>
            </a:r>
            <a:r>
              <a:rPr lang="zh-TW" altLang="en-US" dirty="0"/>
              <a:t>的水平方向前 </a:t>
            </a:r>
            <a:r>
              <a:rPr lang="en-US" altLang="zh-TW" dirty="0"/>
              <a:t>SW2 </a:t>
            </a:r>
            <a:r>
              <a:rPr lang="zh-TW" altLang="en-US" dirty="0"/>
              <a:t>的</a:t>
            </a:r>
            <a:r>
              <a:rPr lang="en-US" altLang="zh-TW" dirty="0" err="1"/>
              <a:t>pixdiff</a:t>
            </a:r>
            <a:r>
              <a:rPr lang="zh-TW" altLang="en-US" dirty="0"/>
              <a:t>，單位是</a:t>
            </a:r>
            <a:r>
              <a:rPr lang="en-US" altLang="zh-TW" dirty="0"/>
              <a:t>Da</a:t>
            </a:r>
          </a:p>
          <a:p>
            <a:r>
              <a:rPr lang="en-US" altLang="zh-TW" dirty="0" err="1"/>
              <a:t>pixSub</a:t>
            </a:r>
            <a:r>
              <a:rPr lang="zh-TW" altLang="en-US" dirty="0"/>
              <a:t>表示當前位置</a:t>
            </a:r>
            <a:r>
              <a:rPr lang="en-US" altLang="zh-TW" dirty="0"/>
              <a:t>x</a:t>
            </a:r>
            <a:r>
              <a:rPr lang="zh-TW" altLang="en-US" dirty="0"/>
              <a:t>的水平方向後 </a:t>
            </a:r>
            <a:r>
              <a:rPr lang="en-US" altLang="zh-TW" dirty="0"/>
              <a:t>(SW2 + 1)</a:t>
            </a:r>
            <a:r>
              <a:rPr lang="zh-TW" altLang="en-US" dirty="0"/>
              <a:t>的</a:t>
            </a:r>
            <a:r>
              <a:rPr lang="en-US" altLang="zh-TW" dirty="0" err="1"/>
              <a:t>pixdiff</a:t>
            </a:r>
            <a:r>
              <a:rPr lang="zh-TW" altLang="en-US" dirty="0"/>
              <a:t>，單位是</a:t>
            </a:r>
            <a:r>
              <a:rPr lang="en-US" altLang="zh-TW" dirty="0"/>
              <a:t>Da</a:t>
            </a:r>
            <a:endParaRPr lang="zh-TW" altLang="en-US" dirty="0"/>
          </a:p>
        </p:txBody>
      </p:sp>
      <p:pic>
        <p:nvPicPr>
          <p:cNvPr id="5" name="圖片 4">
            <a:extLst>
              <a:ext uri="{FF2B5EF4-FFF2-40B4-BE49-F238E27FC236}">
                <a16:creationId xmlns:a16="http://schemas.microsoft.com/office/drawing/2014/main" id="{6233092F-2060-DFC3-745D-74972FB69D61}"/>
              </a:ext>
            </a:extLst>
          </p:cNvPr>
          <p:cNvPicPr>
            <a:picLocks noChangeAspect="1"/>
          </p:cNvPicPr>
          <p:nvPr/>
        </p:nvPicPr>
        <p:blipFill>
          <a:blip r:embed="rId2"/>
          <a:stretch>
            <a:fillRect/>
          </a:stretch>
        </p:blipFill>
        <p:spPr>
          <a:xfrm>
            <a:off x="5986669" y="1282587"/>
            <a:ext cx="5559968" cy="458832"/>
          </a:xfrm>
          <a:prstGeom prst="rect">
            <a:avLst/>
          </a:prstGeom>
        </p:spPr>
      </p:pic>
      <p:pic>
        <p:nvPicPr>
          <p:cNvPr id="7" name="圖片 6">
            <a:extLst>
              <a:ext uri="{FF2B5EF4-FFF2-40B4-BE49-F238E27FC236}">
                <a16:creationId xmlns:a16="http://schemas.microsoft.com/office/drawing/2014/main" id="{7262CDC0-DD8E-4FEB-10B7-5C1BDCDBAAFF}"/>
              </a:ext>
            </a:extLst>
          </p:cNvPr>
          <p:cNvPicPr>
            <a:picLocks noChangeAspect="1"/>
          </p:cNvPicPr>
          <p:nvPr/>
        </p:nvPicPr>
        <p:blipFill>
          <a:blip r:embed="rId3"/>
          <a:stretch>
            <a:fillRect/>
          </a:stretch>
        </p:blipFill>
        <p:spPr>
          <a:xfrm>
            <a:off x="540817" y="5007587"/>
            <a:ext cx="4697105" cy="1233164"/>
          </a:xfrm>
          <a:prstGeom prst="rect">
            <a:avLst/>
          </a:prstGeom>
        </p:spPr>
      </p:pic>
      <p:pic>
        <p:nvPicPr>
          <p:cNvPr id="11" name="圖片 10">
            <a:extLst>
              <a:ext uri="{FF2B5EF4-FFF2-40B4-BE49-F238E27FC236}">
                <a16:creationId xmlns:a16="http://schemas.microsoft.com/office/drawing/2014/main" id="{7C23A5E9-B3A7-824A-8AA5-534C54FBFB22}"/>
              </a:ext>
            </a:extLst>
          </p:cNvPr>
          <p:cNvPicPr>
            <a:picLocks noChangeAspect="1"/>
          </p:cNvPicPr>
          <p:nvPr/>
        </p:nvPicPr>
        <p:blipFill>
          <a:blip r:embed="rId4"/>
          <a:stretch>
            <a:fillRect/>
          </a:stretch>
        </p:blipFill>
        <p:spPr>
          <a:xfrm>
            <a:off x="5387009" y="5409956"/>
            <a:ext cx="6619461" cy="532601"/>
          </a:xfrm>
          <a:prstGeom prst="rect">
            <a:avLst/>
          </a:prstGeom>
        </p:spPr>
      </p:pic>
    </p:spTree>
    <p:extLst>
      <p:ext uri="{BB962C8B-B14F-4D97-AF65-F5344CB8AC3E}">
        <p14:creationId xmlns:p14="http://schemas.microsoft.com/office/powerpoint/2010/main" val="2912068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AFAF90-6B01-9C1E-7E5D-C4F22639FCA1}"/>
              </a:ext>
            </a:extLst>
          </p:cNvPr>
          <p:cNvSpPr>
            <a:spLocks noGrp="1"/>
          </p:cNvSpPr>
          <p:nvPr>
            <p:ph type="title"/>
          </p:nvPr>
        </p:nvSpPr>
        <p:spPr/>
        <p:txBody>
          <a:bodyPr/>
          <a:lstStyle/>
          <a:p>
            <a:r>
              <a:rPr lang="zh-TW" altLang="en-US" dirty="0"/>
              <a:t>水平方向</a:t>
            </a:r>
            <a:r>
              <a:rPr lang="en-US" altLang="zh-TW" dirty="0"/>
              <a:t>SAD+BT</a:t>
            </a:r>
            <a:r>
              <a:rPr lang="zh-TW" altLang="en-US" dirty="0"/>
              <a:t> </a:t>
            </a:r>
            <a:r>
              <a:rPr lang="en-US" altLang="zh-TW" dirty="0"/>
              <a:t>in </a:t>
            </a:r>
            <a:r>
              <a:rPr lang="en-US" altLang="zh-TW" dirty="0" err="1"/>
              <a:t>opencv</a:t>
            </a:r>
            <a:endParaRPr lang="zh-TW" altLang="en-US" dirty="0"/>
          </a:p>
        </p:txBody>
      </p:sp>
      <p:pic>
        <p:nvPicPr>
          <p:cNvPr id="4" name="內容版面配置區 3" descr="一張含有 桌 的圖片&#10;&#10;自動產生的描述">
            <a:extLst>
              <a:ext uri="{FF2B5EF4-FFF2-40B4-BE49-F238E27FC236}">
                <a16:creationId xmlns:a16="http://schemas.microsoft.com/office/drawing/2014/main" id="{CDC29D96-3E53-B8CF-66DB-ABCF94BC5B17}"/>
              </a:ext>
            </a:extLst>
          </p:cNvPr>
          <p:cNvPicPr>
            <a:picLocks noGrp="1" noChangeAspect="1"/>
          </p:cNvPicPr>
          <p:nvPr>
            <p:ph idx="1"/>
          </p:nvPr>
        </p:nvPicPr>
        <p:blipFill>
          <a:blip r:embed="rId2"/>
          <a:stretch>
            <a:fillRect/>
          </a:stretch>
        </p:blipFill>
        <p:spPr>
          <a:xfrm>
            <a:off x="1500275" y="1943638"/>
            <a:ext cx="8705970" cy="4178866"/>
          </a:xfrm>
          <a:prstGeom prst="rect">
            <a:avLst/>
          </a:prstGeom>
        </p:spPr>
      </p:pic>
    </p:spTree>
    <p:extLst>
      <p:ext uri="{BB962C8B-B14F-4D97-AF65-F5344CB8AC3E}">
        <p14:creationId xmlns:p14="http://schemas.microsoft.com/office/powerpoint/2010/main" val="3107746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8BF0F9-7798-AE53-1680-65F101646455}"/>
              </a:ext>
            </a:extLst>
          </p:cNvPr>
          <p:cNvSpPr>
            <a:spLocks noGrp="1"/>
          </p:cNvSpPr>
          <p:nvPr>
            <p:ph type="title"/>
          </p:nvPr>
        </p:nvSpPr>
        <p:spPr/>
        <p:txBody>
          <a:bodyPr/>
          <a:lstStyle/>
          <a:p>
            <a:r>
              <a:rPr lang="zh-TW" altLang="en-US" dirty="0"/>
              <a:t>垂直方向</a:t>
            </a:r>
            <a:r>
              <a:rPr lang="en-US" altLang="zh-TW" dirty="0"/>
              <a:t>SAD+BT</a:t>
            </a:r>
            <a:r>
              <a:rPr lang="zh-TW" altLang="en-US" dirty="0"/>
              <a:t> </a:t>
            </a:r>
            <a:r>
              <a:rPr lang="en-US" altLang="zh-TW" dirty="0"/>
              <a:t>in </a:t>
            </a:r>
            <a:r>
              <a:rPr lang="en-US" altLang="zh-TW" dirty="0" err="1"/>
              <a:t>opencv</a:t>
            </a:r>
            <a:endParaRPr lang="zh-TW" altLang="en-US" dirty="0"/>
          </a:p>
        </p:txBody>
      </p:sp>
      <p:pic>
        <p:nvPicPr>
          <p:cNvPr id="4" name="內容版面配置區 3">
            <a:extLst>
              <a:ext uri="{FF2B5EF4-FFF2-40B4-BE49-F238E27FC236}">
                <a16:creationId xmlns:a16="http://schemas.microsoft.com/office/drawing/2014/main" id="{B190CC13-482F-2728-46BF-7556426AB520}"/>
              </a:ext>
            </a:extLst>
          </p:cNvPr>
          <p:cNvPicPr>
            <a:picLocks noGrp="1" noChangeAspect="1"/>
          </p:cNvPicPr>
          <p:nvPr>
            <p:ph idx="1"/>
          </p:nvPr>
        </p:nvPicPr>
        <p:blipFill>
          <a:blip r:embed="rId2"/>
          <a:stretch>
            <a:fillRect/>
          </a:stretch>
        </p:blipFill>
        <p:spPr>
          <a:xfrm>
            <a:off x="1826877" y="1996445"/>
            <a:ext cx="8538245" cy="4002303"/>
          </a:xfrm>
          <a:prstGeom prst="rect">
            <a:avLst/>
          </a:prstGeom>
        </p:spPr>
      </p:pic>
    </p:spTree>
    <p:extLst>
      <p:ext uri="{BB962C8B-B14F-4D97-AF65-F5344CB8AC3E}">
        <p14:creationId xmlns:p14="http://schemas.microsoft.com/office/powerpoint/2010/main" val="318152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A624B3-B892-7F98-364A-02304CEB1661}"/>
              </a:ext>
            </a:extLst>
          </p:cNvPr>
          <p:cNvSpPr>
            <a:spLocks noGrp="1"/>
          </p:cNvSpPr>
          <p:nvPr>
            <p:ph type="title"/>
          </p:nvPr>
        </p:nvSpPr>
        <p:spPr/>
        <p:txBody>
          <a:bodyPr/>
          <a:lstStyle/>
          <a:p>
            <a:r>
              <a:rPr lang="en-US" altLang="zh-TW" dirty="0">
                <a:ea typeface="微軟正黑體" panose="020B0604030504040204" pitchFamily="34" charset="-120"/>
                <a:cs typeface="Arial" panose="020B0604020202020204" pitchFamily="34" charset="0"/>
              </a:rPr>
              <a:t>Stereo matching algorithm</a:t>
            </a:r>
            <a:endParaRPr lang="zh-TW" altLang="en-US" dirty="0">
              <a:ea typeface="微軟正黑體" panose="020B0604030504040204" pitchFamily="34" charset="-120"/>
              <a:cs typeface="Arial" panose="020B0604020202020204" pitchFamily="34" charset="0"/>
            </a:endParaRPr>
          </a:p>
        </p:txBody>
      </p:sp>
      <p:sp>
        <p:nvSpPr>
          <p:cNvPr id="3" name="內容版面配置區 2">
            <a:extLst>
              <a:ext uri="{FF2B5EF4-FFF2-40B4-BE49-F238E27FC236}">
                <a16:creationId xmlns:a16="http://schemas.microsoft.com/office/drawing/2014/main" id="{549EA4C6-CA79-58CF-E631-30AD504A77C2}"/>
              </a:ext>
            </a:extLst>
          </p:cNvPr>
          <p:cNvSpPr>
            <a:spLocks noGrp="1"/>
          </p:cNvSpPr>
          <p:nvPr>
            <p:ph idx="1"/>
          </p:nvPr>
        </p:nvSpPr>
        <p:spPr>
          <a:xfrm>
            <a:off x="838200" y="1550011"/>
            <a:ext cx="10887635" cy="4667250"/>
          </a:xfrm>
        </p:spPr>
        <p:txBody>
          <a:bodyPr>
            <a:noAutofit/>
          </a:bodyPr>
          <a:lstStyle/>
          <a:p>
            <a:pPr marL="0" indent="0">
              <a:lnSpc>
                <a:spcPct val="110000"/>
              </a:lnSpc>
              <a:buNone/>
            </a:pPr>
            <a:r>
              <a:rPr lang="zh-TW" altLang="en-US" sz="2600" dirty="0">
                <a:ea typeface="微軟正黑體" panose="020B0604030504040204" pitchFamily="34" charset="-120"/>
                <a:cs typeface="Arial" panose="020B0604020202020204" pitchFamily="34" charset="0"/>
              </a:rPr>
              <a:t>目的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 立體匹配是通過對圖象的處理得到場景的三維資訊，其結</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zh-TW" altLang="en-US" sz="2600" dirty="0">
                <a:ea typeface="微軟正黑體" panose="020B0604030504040204" pitchFamily="34" charset="-120"/>
                <a:cs typeface="Arial" panose="020B0604020202020204" pitchFamily="34" charset="0"/>
              </a:rPr>
              <a:t>          果表現為深度圖，再經過進一步處理就可得到三維空間中</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zh-TW" altLang="en-US" sz="2600" dirty="0">
                <a:ea typeface="微軟正黑體" panose="020B0604030504040204" pitchFamily="34" charset="-120"/>
                <a:cs typeface="Arial" panose="020B0604020202020204" pitchFamily="34" charset="0"/>
              </a:rPr>
              <a:t>          的景物，實現二維圖象到三維空間的重構。</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zh-TW" altLang="en-US" sz="2600" dirty="0">
                <a:ea typeface="微軟正黑體" panose="020B0604030504040204" pitchFamily="34" charset="-120"/>
                <a:cs typeface="Arial" panose="020B0604020202020204" pitchFamily="34" charset="0"/>
              </a:rPr>
              <a:t>第一步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 在圖像間建立對應點</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zh-TW" altLang="en-US" sz="2600" dirty="0">
                <a:ea typeface="微軟正黑體" panose="020B0604030504040204" pitchFamily="34" charset="-120"/>
                <a:cs typeface="Arial" panose="020B0604020202020204" pitchFamily="34" charset="0"/>
              </a:rPr>
              <a:t>第二步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 根據點對應的視差計算出深度</a:t>
            </a:r>
            <a:endParaRPr lang="en-US" altLang="zh-TW" sz="2600" dirty="0">
              <a:ea typeface="微軟正黑體" panose="020B0604030504040204" pitchFamily="34" charset="-120"/>
              <a:cs typeface="Arial" panose="020B0604020202020204" pitchFamily="34" charset="0"/>
            </a:endParaRPr>
          </a:p>
          <a:p>
            <a:pPr marL="0" indent="0">
              <a:lnSpc>
                <a:spcPct val="110000"/>
              </a:lnSpc>
              <a:buNone/>
            </a:pPr>
            <a:r>
              <a:rPr lang="en-US" altLang="zh-TW" sz="2600" dirty="0">
                <a:ea typeface="微軟正黑體" panose="020B0604030504040204" pitchFamily="34" charset="-120"/>
                <a:cs typeface="Arial" panose="020B0604020202020204" pitchFamily="34" charset="0"/>
              </a:rPr>
              <a:t>1. matching cost computation (</a:t>
            </a:r>
            <a:r>
              <a:rPr lang="zh-TW" altLang="en-US" sz="2600" dirty="0">
                <a:ea typeface="微軟正黑體" panose="020B0604030504040204" pitchFamily="34" charset="-120"/>
                <a:cs typeface="Arial" panose="020B0604020202020204" pitchFamily="34" charset="0"/>
              </a:rPr>
              <a:t>匹配代價計算</a:t>
            </a:r>
            <a:r>
              <a:rPr lang="en-US" altLang="zh-TW" sz="2600" dirty="0">
                <a:ea typeface="微軟正黑體" panose="020B0604030504040204" pitchFamily="34" charset="-120"/>
                <a:cs typeface="Arial" panose="020B0604020202020204" pitchFamily="34" charset="0"/>
              </a:rPr>
              <a:t>)</a:t>
            </a:r>
          </a:p>
          <a:p>
            <a:pPr marL="0" indent="0">
              <a:lnSpc>
                <a:spcPct val="110000"/>
              </a:lnSpc>
              <a:buNone/>
            </a:pPr>
            <a:r>
              <a:rPr lang="en-US" altLang="zh-TW" sz="2600" dirty="0">
                <a:ea typeface="微軟正黑體" panose="020B0604030504040204" pitchFamily="34" charset="-120"/>
                <a:cs typeface="Arial" panose="020B0604020202020204" pitchFamily="34" charset="0"/>
              </a:rPr>
              <a:t>2. cost aggregation (</a:t>
            </a:r>
            <a:r>
              <a:rPr lang="zh-TW" altLang="en-US" sz="2600" dirty="0">
                <a:ea typeface="微軟正黑體" panose="020B0604030504040204" pitchFamily="34" charset="-120"/>
                <a:cs typeface="Arial" panose="020B0604020202020204" pitchFamily="34" charset="0"/>
              </a:rPr>
              <a:t>代價聚合</a:t>
            </a:r>
            <a:r>
              <a:rPr lang="en-US" altLang="zh-TW" sz="2600" dirty="0">
                <a:ea typeface="微軟正黑體" panose="020B0604030504040204" pitchFamily="34" charset="-120"/>
                <a:cs typeface="Arial" panose="020B0604020202020204" pitchFamily="34" charset="0"/>
              </a:rPr>
              <a:t>)</a:t>
            </a:r>
          </a:p>
          <a:p>
            <a:pPr marL="0" indent="0">
              <a:lnSpc>
                <a:spcPct val="110000"/>
              </a:lnSpc>
              <a:buNone/>
            </a:pPr>
            <a:r>
              <a:rPr lang="en-US" altLang="zh-TW" sz="2600" dirty="0">
                <a:ea typeface="微軟正黑體" panose="020B0604030504040204" pitchFamily="34" charset="-120"/>
                <a:cs typeface="Arial" panose="020B0604020202020204" pitchFamily="34" charset="0"/>
              </a:rPr>
              <a:t>3.</a:t>
            </a:r>
            <a:r>
              <a:rPr lang="zh-TW" altLang="en-US" sz="2600" dirty="0">
                <a:ea typeface="微軟正黑體" panose="020B0604030504040204" pitchFamily="34" charset="-120"/>
                <a:cs typeface="Arial" panose="020B0604020202020204" pitchFamily="34" charset="0"/>
              </a:rPr>
              <a:t> </a:t>
            </a:r>
            <a:r>
              <a:rPr lang="en-US" altLang="zh-TW" sz="2600" dirty="0">
                <a:ea typeface="微軟正黑體" panose="020B0604030504040204" pitchFamily="34" charset="-120"/>
                <a:cs typeface="Arial" panose="020B0604020202020204" pitchFamily="34" charset="0"/>
              </a:rPr>
              <a:t>disparity computation/optimization</a:t>
            </a:r>
            <a:r>
              <a:rPr lang="zh-TW" altLang="en-US" sz="2600" dirty="0">
                <a:ea typeface="微軟正黑體" panose="020B0604030504040204" pitchFamily="34" charset="-120"/>
                <a:cs typeface="Arial" panose="020B0604020202020204" pitchFamily="34" charset="0"/>
              </a:rPr>
              <a:t>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視差計算或優化</a:t>
            </a:r>
            <a:r>
              <a:rPr lang="en-US" altLang="zh-TW" sz="2600" dirty="0">
                <a:ea typeface="微軟正黑體" panose="020B0604030504040204" pitchFamily="34" charset="-120"/>
                <a:cs typeface="Arial" panose="020B0604020202020204" pitchFamily="34" charset="0"/>
              </a:rPr>
              <a:t>)</a:t>
            </a:r>
          </a:p>
          <a:p>
            <a:pPr marL="0" indent="0">
              <a:lnSpc>
                <a:spcPct val="110000"/>
              </a:lnSpc>
              <a:buNone/>
            </a:pPr>
            <a:r>
              <a:rPr lang="en-US" altLang="zh-TW" sz="2600" dirty="0">
                <a:ea typeface="微軟正黑體" panose="020B0604030504040204" pitchFamily="34" charset="-120"/>
                <a:cs typeface="Arial" panose="020B0604020202020204" pitchFamily="34" charset="0"/>
              </a:rPr>
              <a:t>4. disparity refinement</a:t>
            </a:r>
            <a:r>
              <a:rPr lang="zh-TW" altLang="en-US" sz="2600" dirty="0">
                <a:ea typeface="微軟正黑體" panose="020B0604030504040204" pitchFamily="34" charset="-120"/>
                <a:cs typeface="Arial" panose="020B0604020202020204" pitchFamily="34" charset="0"/>
              </a:rPr>
              <a:t> </a:t>
            </a:r>
            <a:r>
              <a:rPr lang="en-US" altLang="zh-TW" sz="2600" dirty="0">
                <a:ea typeface="微軟正黑體" panose="020B0604030504040204" pitchFamily="34" charset="-120"/>
                <a:cs typeface="Arial" panose="020B0604020202020204" pitchFamily="34" charset="0"/>
              </a:rPr>
              <a:t>(</a:t>
            </a:r>
            <a:r>
              <a:rPr lang="zh-TW" altLang="en-US" sz="2600" dirty="0">
                <a:ea typeface="微軟正黑體" panose="020B0604030504040204" pitchFamily="34" charset="-120"/>
                <a:cs typeface="Arial" panose="020B0604020202020204" pitchFamily="34" charset="0"/>
              </a:rPr>
              <a:t>視差改良</a:t>
            </a:r>
            <a:r>
              <a:rPr lang="en-US" altLang="zh-TW" sz="2600" dirty="0">
                <a:ea typeface="微軟正黑體" panose="020B0604030504040204" pitchFamily="34" charset="-120"/>
                <a:cs typeface="Arial" panose="020B0604020202020204" pitchFamily="34" charset="0"/>
              </a:rPr>
              <a:t>)</a:t>
            </a:r>
          </a:p>
          <a:p>
            <a:pPr marL="0" indent="0">
              <a:buNone/>
            </a:pPr>
            <a:endParaRPr lang="zh-TW" altLang="en-US" sz="2600" dirty="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1837012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1DF700-2654-0736-1ECA-B6448B1B303B}"/>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cost aggregation</a:t>
            </a:r>
            <a:r>
              <a:rPr lang="zh-TW" altLang="en-US" dirty="0">
                <a:ea typeface="微軟正黑體" panose="020B0604030504040204" pitchFamily="34" charset="-120"/>
                <a:cs typeface="Arial" panose="020B0604020202020204" pitchFamily="34" charset="0"/>
              </a:rPr>
              <a:t> </a:t>
            </a:r>
            <a:r>
              <a:rPr lang="en-US" altLang="zh-TW" dirty="0"/>
              <a:t>in </a:t>
            </a:r>
            <a:r>
              <a:rPr lang="en-US" altLang="zh-TW" dirty="0" err="1"/>
              <a:t>opencv</a:t>
            </a:r>
            <a:r>
              <a:rPr lang="en-US" altLang="zh-TW" dirty="0">
                <a:ea typeface="微軟正黑體" panose="020B0604030504040204" pitchFamily="34" charset="-120"/>
                <a:cs typeface="Arial" panose="020B0604020202020204" pitchFamily="34" charset="0"/>
              </a:rPr>
              <a:t> </a:t>
            </a:r>
            <a:endParaRPr lang="zh-TW" altLang="en-US" dirty="0"/>
          </a:p>
        </p:txBody>
      </p:sp>
      <p:sp>
        <p:nvSpPr>
          <p:cNvPr id="3" name="內容版面配置區 2">
            <a:extLst>
              <a:ext uri="{FF2B5EF4-FFF2-40B4-BE49-F238E27FC236}">
                <a16:creationId xmlns:a16="http://schemas.microsoft.com/office/drawing/2014/main" id="{A3A70DB9-5261-FF8F-8944-21BCE9786613}"/>
              </a:ext>
            </a:extLst>
          </p:cNvPr>
          <p:cNvSpPr>
            <a:spLocks noGrp="1"/>
          </p:cNvSpPr>
          <p:nvPr>
            <p:ph idx="1"/>
          </p:nvPr>
        </p:nvSpPr>
        <p:spPr/>
        <p:txBody>
          <a:bodyPr/>
          <a:lstStyle/>
          <a:p>
            <a:r>
              <a:rPr lang="zh-TW" altLang="en-US" dirty="0"/>
              <a:t>計算完</a:t>
            </a:r>
            <a:r>
              <a:rPr lang="en-US" altLang="zh-TW" dirty="0"/>
              <a:t>SAD+BT</a:t>
            </a:r>
            <a:r>
              <a:rPr lang="zh-TW" altLang="en-US" dirty="0"/>
              <a:t>領域代價和後，最後把所有代價聚合</a:t>
            </a:r>
          </a:p>
        </p:txBody>
      </p:sp>
      <p:pic>
        <p:nvPicPr>
          <p:cNvPr id="4" name="圖片 3">
            <a:extLst>
              <a:ext uri="{FF2B5EF4-FFF2-40B4-BE49-F238E27FC236}">
                <a16:creationId xmlns:a16="http://schemas.microsoft.com/office/drawing/2014/main" id="{29CB8C86-0F62-FAA9-F70B-6786A1984CBD}"/>
              </a:ext>
            </a:extLst>
          </p:cNvPr>
          <p:cNvPicPr>
            <a:picLocks noChangeAspect="1"/>
          </p:cNvPicPr>
          <p:nvPr/>
        </p:nvPicPr>
        <p:blipFill>
          <a:blip r:embed="rId2"/>
          <a:stretch>
            <a:fillRect/>
          </a:stretch>
        </p:blipFill>
        <p:spPr>
          <a:xfrm>
            <a:off x="838200" y="5726494"/>
            <a:ext cx="7025771" cy="585407"/>
          </a:xfrm>
          <a:prstGeom prst="rect">
            <a:avLst/>
          </a:prstGeom>
        </p:spPr>
      </p:pic>
      <p:pic>
        <p:nvPicPr>
          <p:cNvPr id="6" name="圖片 5">
            <a:extLst>
              <a:ext uri="{FF2B5EF4-FFF2-40B4-BE49-F238E27FC236}">
                <a16:creationId xmlns:a16="http://schemas.microsoft.com/office/drawing/2014/main" id="{E0A316AD-492E-8938-B101-F30A438EC0BE}"/>
              </a:ext>
            </a:extLst>
          </p:cNvPr>
          <p:cNvPicPr>
            <a:picLocks noChangeAspect="1"/>
          </p:cNvPicPr>
          <p:nvPr/>
        </p:nvPicPr>
        <p:blipFill>
          <a:blip r:embed="rId3"/>
          <a:stretch>
            <a:fillRect/>
          </a:stretch>
        </p:blipFill>
        <p:spPr>
          <a:xfrm>
            <a:off x="1305262" y="2461426"/>
            <a:ext cx="5772956" cy="2629267"/>
          </a:xfrm>
          <a:prstGeom prst="rect">
            <a:avLst/>
          </a:prstGeom>
        </p:spPr>
      </p:pic>
    </p:spTree>
    <p:extLst>
      <p:ext uri="{BB962C8B-B14F-4D97-AF65-F5344CB8AC3E}">
        <p14:creationId xmlns:p14="http://schemas.microsoft.com/office/powerpoint/2010/main" val="1396555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disparity computation</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p:txBody>
          <a:bodyPr>
            <a:normAutofit/>
          </a:bodyPr>
          <a:lstStyle/>
          <a:p>
            <a:pPr algn="just">
              <a:lnSpc>
                <a:spcPct val="100000"/>
              </a:lnSpc>
              <a:spcBef>
                <a:spcPts val="2000"/>
              </a:spcBef>
            </a:pPr>
            <a:r>
              <a:rPr lang="en-US" altLang="zh-TW" sz="2600" dirty="0" err="1"/>
              <a:t>sgbm</a:t>
            </a:r>
            <a:r>
              <a:rPr lang="zh-TW" altLang="en-US" sz="2600" dirty="0"/>
              <a:t>演算法中關於視差的選擇，一般是直接選擇使得聚合代價最小的視差</a:t>
            </a:r>
            <a:endParaRPr lang="en-US" altLang="zh-TW" sz="2600" dirty="0"/>
          </a:p>
          <a:p>
            <a:pPr algn="just">
              <a:lnSpc>
                <a:spcPct val="100000"/>
              </a:lnSpc>
              <a:spcBef>
                <a:spcPts val="2000"/>
              </a:spcBef>
            </a:pPr>
            <a:r>
              <a:rPr lang="zh-TW" altLang="en-US" sz="2600" dirty="0"/>
              <a:t>每個像素的視差選擇都只是簡單通過</a:t>
            </a:r>
            <a:r>
              <a:rPr lang="en-US" altLang="zh-TW" sz="2600" dirty="0"/>
              <a:t>WTA</a:t>
            </a:r>
            <a:r>
              <a:rPr lang="zh-TW" altLang="en-US" sz="2600" dirty="0"/>
              <a:t>（</a:t>
            </a:r>
            <a:r>
              <a:rPr lang="en-US" altLang="zh-TW" sz="2600" dirty="0"/>
              <a:t>Winner Takes All</a:t>
            </a:r>
            <a:r>
              <a:rPr lang="zh-TW" altLang="en-US" sz="2600" dirty="0"/>
              <a:t>）決定的</a:t>
            </a:r>
          </a:p>
        </p:txBody>
      </p:sp>
    </p:spTree>
    <p:extLst>
      <p:ext uri="{BB962C8B-B14F-4D97-AF65-F5344CB8AC3E}">
        <p14:creationId xmlns:p14="http://schemas.microsoft.com/office/powerpoint/2010/main" val="1241357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C1A21A-0F3D-07AF-FC3A-9A58BE27EE82}"/>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disparity refinement</a:t>
            </a:r>
            <a:endParaRPr lang="zh-TW" altLang="en-US" dirty="0"/>
          </a:p>
        </p:txBody>
      </p:sp>
      <p:sp>
        <p:nvSpPr>
          <p:cNvPr id="3" name="內容版面配置區 2">
            <a:extLst>
              <a:ext uri="{FF2B5EF4-FFF2-40B4-BE49-F238E27FC236}">
                <a16:creationId xmlns:a16="http://schemas.microsoft.com/office/drawing/2014/main" id="{CB3DA100-7082-0E3E-7427-64520EF70D5B}"/>
              </a:ext>
            </a:extLst>
          </p:cNvPr>
          <p:cNvSpPr>
            <a:spLocks noGrp="1"/>
          </p:cNvSpPr>
          <p:nvPr>
            <p:ph idx="1"/>
          </p:nvPr>
        </p:nvSpPr>
        <p:spPr/>
        <p:txBody>
          <a:bodyPr>
            <a:normAutofit/>
          </a:bodyPr>
          <a:lstStyle/>
          <a:p>
            <a:r>
              <a:rPr lang="zh-TW" altLang="en-US" dirty="0"/>
              <a:t>唯一性檢測</a:t>
            </a:r>
            <a:r>
              <a:rPr lang="en-US" altLang="zh-TW" dirty="0">
                <a:sym typeface="Wingdings" panose="05000000000000000000" pitchFamily="2" charset="2"/>
              </a:rPr>
              <a:t></a:t>
            </a:r>
            <a:r>
              <a:rPr lang="zh-TW" altLang="en-US" dirty="0">
                <a:sym typeface="Wingdings" panose="05000000000000000000" pitchFamily="2" charset="2"/>
              </a:rPr>
              <a:t>參數</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err="1"/>
              <a:t>uniquenessRatio</a:t>
            </a:r>
            <a:endParaRPr lang="en-US" altLang="zh-TW" dirty="0"/>
          </a:p>
          <a:p>
            <a:pPr marL="0" indent="0">
              <a:lnSpc>
                <a:spcPct val="110000"/>
              </a:lnSpc>
              <a:buNone/>
            </a:pPr>
            <a:r>
              <a:rPr lang="en-US" altLang="zh-TW" dirty="0"/>
              <a:t>-&gt;</a:t>
            </a:r>
            <a:r>
              <a:rPr lang="zh-TW" altLang="en-US" dirty="0"/>
              <a:t>定義在</a:t>
            </a:r>
            <a:r>
              <a:rPr lang="en-US" altLang="zh-TW" dirty="0" err="1"/>
              <a:t>numberOfDisparities</a:t>
            </a:r>
            <a:r>
              <a:rPr lang="zh-TW" altLang="en-US" dirty="0"/>
              <a:t>搜索區間內的最低代價為</a:t>
            </a:r>
            <a:r>
              <a:rPr lang="en-US" altLang="zh-TW" dirty="0" err="1"/>
              <a:t>mincost</a:t>
            </a:r>
            <a:r>
              <a:rPr lang="zh-TW" altLang="en-US" dirty="0"/>
              <a:t>，次低代價為</a:t>
            </a:r>
            <a:r>
              <a:rPr lang="en-US" altLang="zh-TW" dirty="0" err="1"/>
              <a:t>secdmincost</a:t>
            </a:r>
            <a:r>
              <a:rPr lang="zh-TW" altLang="en-US" dirty="0"/>
              <a:t>。</a:t>
            </a:r>
            <a:endParaRPr lang="en-US" altLang="zh-TW" dirty="0"/>
          </a:p>
          <a:p>
            <a:pPr marL="0" indent="0">
              <a:lnSpc>
                <a:spcPct val="110000"/>
              </a:lnSpc>
              <a:buNone/>
            </a:pPr>
            <a:r>
              <a:rPr lang="en-US" altLang="zh-TW" dirty="0"/>
              <a:t>-&gt;</a:t>
            </a:r>
            <a:r>
              <a:rPr lang="zh-TW" altLang="en-US" dirty="0"/>
              <a:t>如果符合下圖算式，說明最低代價和次第代價相差太小，也就是匹配的區分度不夠，就認為當前匹配像素點是錯誤匹配的。</a:t>
            </a:r>
            <a:endParaRPr lang="en-US" altLang="zh-TW" dirty="0"/>
          </a:p>
          <a:p>
            <a:pPr marL="0" indent="0">
              <a:buNone/>
            </a:pPr>
            <a:endParaRPr lang="en-US" altLang="zh-TW" dirty="0"/>
          </a:p>
          <a:p>
            <a:pPr marL="0" indent="0">
              <a:buNone/>
            </a:pPr>
            <a:endParaRPr lang="en-US" altLang="zh-TW" dirty="0"/>
          </a:p>
          <a:p>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39B8F791-1F24-2E9F-3DB9-BCBADC66B0D2}"/>
              </a:ext>
            </a:extLst>
          </p:cNvPr>
          <p:cNvPicPr>
            <a:picLocks noChangeAspect="1"/>
          </p:cNvPicPr>
          <p:nvPr/>
        </p:nvPicPr>
        <p:blipFill>
          <a:blip r:embed="rId2"/>
          <a:stretch>
            <a:fillRect/>
          </a:stretch>
        </p:blipFill>
        <p:spPr>
          <a:xfrm>
            <a:off x="1474780" y="4746727"/>
            <a:ext cx="4995593" cy="980869"/>
          </a:xfrm>
          <a:prstGeom prst="rect">
            <a:avLst/>
          </a:prstGeom>
        </p:spPr>
      </p:pic>
    </p:spTree>
    <p:extLst>
      <p:ext uri="{BB962C8B-B14F-4D97-AF65-F5344CB8AC3E}">
        <p14:creationId xmlns:p14="http://schemas.microsoft.com/office/powerpoint/2010/main" val="1974669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C1A21A-0F3D-07AF-FC3A-9A58BE27EE82}"/>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disparity refinement</a:t>
            </a:r>
            <a:endParaRPr lang="zh-TW" altLang="en-US" dirty="0"/>
          </a:p>
        </p:txBody>
      </p:sp>
      <p:sp>
        <p:nvSpPr>
          <p:cNvPr id="3" name="內容版面配置區 2">
            <a:extLst>
              <a:ext uri="{FF2B5EF4-FFF2-40B4-BE49-F238E27FC236}">
                <a16:creationId xmlns:a16="http://schemas.microsoft.com/office/drawing/2014/main" id="{CB3DA100-7082-0E3E-7427-64520EF70D5B}"/>
              </a:ext>
            </a:extLst>
          </p:cNvPr>
          <p:cNvSpPr>
            <a:spLocks noGrp="1"/>
          </p:cNvSpPr>
          <p:nvPr>
            <p:ph idx="1"/>
          </p:nvPr>
        </p:nvSpPr>
        <p:spPr/>
        <p:txBody>
          <a:bodyPr>
            <a:normAutofit/>
          </a:bodyPr>
          <a:lstStyle/>
          <a:p>
            <a:r>
              <a:rPr lang="zh-TW" altLang="en-US" dirty="0"/>
              <a:t>亞像素插值</a:t>
            </a:r>
            <a:r>
              <a:rPr lang="en-US" altLang="zh-TW" dirty="0"/>
              <a:t>-&gt;</a:t>
            </a:r>
            <a:r>
              <a:rPr lang="zh-TW" altLang="en-US" dirty="0">
                <a:sym typeface="Wingdings" panose="05000000000000000000" pitchFamily="2" charset="2"/>
              </a:rPr>
              <a:t>插值公式</a:t>
            </a:r>
            <a:r>
              <a:rPr lang="en-US" altLang="zh-TW" dirty="0">
                <a:sym typeface="Wingdings" panose="05000000000000000000" pitchFamily="2" charset="2"/>
              </a:rPr>
              <a:t>:</a:t>
            </a:r>
            <a:r>
              <a:rPr lang="zh-TW" altLang="en-US" dirty="0">
                <a:sym typeface="Wingdings" panose="05000000000000000000" pitchFamily="2" charset="2"/>
              </a:rPr>
              <a:t>  </a:t>
            </a:r>
            <a:endParaRPr lang="en-US" altLang="zh-TW" dirty="0">
              <a:sym typeface="Wingdings" panose="05000000000000000000" pitchFamily="2" charset="2"/>
            </a:endParaRPr>
          </a:p>
          <a:p>
            <a:endParaRPr lang="en-US" altLang="zh-TW" dirty="0">
              <a:sym typeface="Wingdings" panose="05000000000000000000" pitchFamily="2" charset="2"/>
            </a:endParaRPr>
          </a:p>
          <a:p>
            <a:endParaRPr lang="en-US" altLang="zh-TW" dirty="0">
              <a:sym typeface="Wingdings" panose="05000000000000000000" pitchFamily="2" charset="2"/>
            </a:endParaRPr>
          </a:p>
          <a:p>
            <a:pPr marL="0" indent="0">
              <a:buNone/>
            </a:pPr>
            <a:endParaRPr lang="en-US" altLang="zh-TW" dirty="0">
              <a:sym typeface="Wingdings" panose="05000000000000000000" pitchFamily="2" charset="2"/>
            </a:endParaRPr>
          </a:p>
          <a:p>
            <a:pPr marL="0" indent="0">
              <a:buNone/>
            </a:pPr>
            <a:endParaRPr lang="en-US" altLang="zh-TW" dirty="0">
              <a:sym typeface="Wingdings" panose="05000000000000000000" pitchFamily="2" charset="2"/>
            </a:endParaRPr>
          </a:p>
          <a:p>
            <a:pPr>
              <a:lnSpc>
                <a:spcPts val="3360"/>
              </a:lnSpc>
            </a:pPr>
            <a:r>
              <a:rPr lang="zh-TW" altLang="en-US" dirty="0"/>
              <a:t>左右一致性檢測</a:t>
            </a:r>
            <a:r>
              <a:rPr lang="en-US" altLang="zh-TW" dirty="0">
                <a:sym typeface="Wingdings" panose="05000000000000000000" pitchFamily="2" charset="2"/>
              </a:rPr>
              <a:t></a:t>
            </a:r>
            <a:r>
              <a:rPr lang="zh-TW" altLang="en-US" dirty="0">
                <a:sym typeface="Wingdings" panose="05000000000000000000" pitchFamily="2" charset="2"/>
              </a:rPr>
              <a:t>參數</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a:sym typeface="Wingdings" panose="05000000000000000000" pitchFamily="2" charset="2"/>
              </a:rPr>
              <a:t>disp12MaxDiff : </a:t>
            </a:r>
            <a:r>
              <a:rPr lang="zh-TW" altLang="en-US" dirty="0"/>
              <a:t>最大容許誤差閾值</a:t>
            </a:r>
            <a:endParaRPr lang="en-US" altLang="zh-TW" dirty="0"/>
          </a:p>
          <a:p>
            <a:pPr>
              <a:lnSpc>
                <a:spcPts val="3360"/>
              </a:lnSpc>
            </a:pPr>
            <a:r>
              <a:rPr lang="zh-TW" altLang="en-US" dirty="0"/>
              <a:t>左右一致性檢測的目的則是為了消除左右遮擋帶來的視差錯誤。因此</a:t>
            </a:r>
            <a:r>
              <a:rPr lang="en-US" altLang="zh-TW" dirty="0" err="1"/>
              <a:t>opencv</a:t>
            </a:r>
            <a:r>
              <a:rPr lang="zh-TW" altLang="en-US" dirty="0"/>
              <a:t>中可以設定最大容許誤差值來判斷有效性。</a:t>
            </a:r>
          </a:p>
          <a:p>
            <a:pPr marL="0" indent="0">
              <a:buNone/>
            </a:pPr>
            <a:endParaRPr lang="en-US" altLang="zh-TW" dirty="0"/>
          </a:p>
          <a:p>
            <a:endParaRPr lang="en-US" altLang="zh-TW" dirty="0"/>
          </a:p>
        </p:txBody>
      </p:sp>
      <p:pic>
        <p:nvPicPr>
          <p:cNvPr id="6" name="圖片 5">
            <a:extLst>
              <a:ext uri="{FF2B5EF4-FFF2-40B4-BE49-F238E27FC236}">
                <a16:creationId xmlns:a16="http://schemas.microsoft.com/office/drawing/2014/main" id="{BD2B2BD7-31EE-F019-EF79-176B59A83746}"/>
              </a:ext>
            </a:extLst>
          </p:cNvPr>
          <p:cNvPicPr>
            <a:picLocks noChangeAspect="1"/>
          </p:cNvPicPr>
          <p:nvPr/>
        </p:nvPicPr>
        <p:blipFill>
          <a:blip r:embed="rId2"/>
          <a:stretch>
            <a:fillRect/>
          </a:stretch>
        </p:blipFill>
        <p:spPr>
          <a:xfrm>
            <a:off x="4919433" y="2028709"/>
            <a:ext cx="4599899" cy="2145726"/>
          </a:xfrm>
          <a:prstGeom prst="rect">
            <a:avLst/>
          </a:prstGeom>
        </p:spPr>
      </p:pic>
    </p:spTree>
    <p:extLst>
      <p:ext uri="{BB962C8B-B14F-4D97-AF65-F5344CB8AC3E}">
        <p14:creationId xmlns:p14="http://schemas.microsoft.com/office/powerpoint/2010/main" val="3762138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C1A21A-0F3D-07AF-FC3A-9A58BE27EE82}"/>
              </a:ext>
            </a:extLst>
          </p:cNvPr>
          <p:cNvSpPr>
            <a:spLocks noGrp="1"/>
          </p:cNvSpPr>
          <p:nvPr>
            <p:ph type="title"/>
          </p:nvPr>
        </p:nvSpPr>
        <p:spPr/>
        <p:txBody>
          <a:bodyPr/>
          <a:lstStyle/>
          <a:p>
            <a:r>
              <a:rPr lang="en-US" altLang="zh-TW" dirty="0" err="1"/>
              <a:t>StereoSGBM</a:t>
            </a:r>
            <a:r>
              <a:rPr lang="en-US" altLang="zh-TW" dirty="0"/>
              <a:t>- </a:t>
            </a:r>
            <a:r>
              <a:rPr lang="en-US" altLang="zh-TW" dirty="0">
                <a:ea typeface="微軟正黑體" panose="020B0604030504040204" pitchFamily="34" charset="-120"/>
                <a:cs typeface="Arial" panose="020B0604020202020204" pitchFamily="34" charset="0"/>
              </a:rPr>
              <a:t>disparity refinement</a:t>
            </a:r>
            <a:endParaRPr lang="zh-TW" altLang="en-US" dirty="0"/>
          </a:p>
        </p:txBody>
      </p:sp>
      <p:sp>
        <p:nvSpPr>
          <p:cNvPr id="3" name="內容版面配置區 2">
            <a:extLst>
              <a:ext uri="{FF2B5EF4-FFF2-40B4-BE49-F238E27FC236}">
                <a16:creationId xmlns:a16="http://schemas.microsoft.com/office/drawing/2014/main" id="{CB3DA100-7082-0E3E-7427-64520EF70D5B}"/>
              </a:ext>
            </a:extLst>
          </p:cNvPr>
          <p:cNvSpPr>
            <a:spLocks noGrp="1"/>
          </p:cNvSpPr>
          <p:nvPr>
            <p:ph idx="1"/>
          </p:nvPr>
        </p:nvSpPr>
        <p:spPr/>
        <p:txBody>
          <a:bodyPr>
            <a:normAutofit/>
          </a:bodyPr>
          <a:lstStyle/>
          <a:p>
            <a:pPr>
              <a:lnSpc>
                <a:spcPts val="3360"/>
              </a:lnSpc>
            </a:pPr>
            <a:r>
              <a:rPr lang="zh-TW" altLang="en-US" dirty="0">
                <a:sym typeface="Wingdings" panose="05000000000000000000" pitchFamily="2" charset="2"/>
              </a:rPr>
              <a:t>視差連通條件</a:t>
            </a:r>
            <a:r>
              <a:rPr lang="en-US" altLang="zh-TW" dirty="0">
                <a:sym typeface="Wingdings" panose="05000000000000000000" pitchFamily="2" charset="2"/>
              </a:rPr>
              <a:t></a:t>
            </a:r>
            <a:r>
              <a:rPr lang="zh-TW" altLang="en-US" dirty="0">
                <a:sym typeface="Wingdings" panose="05000000000000000000" pitchFamily="2" charset="2"/>
              </a:rPr>
              <a:t>參數</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err="1">
                <a:sym typeface="Wingdings" panose="05000000000000000000" pitchFamily="2" charset="2"/>
              </a:rPr>
              <a:t>speckleWindowSize</a:t>
            </a:r>
            <a:r>
              <a:rPr lang="zh-TW" altLang="en-US" dirty="0">
                <a:sym typeface="Wingdings" panose="05000000000000000000" pitchFamily="2" charset="2"/>
              </a:rPr>
              <a:t>、</a:t>
            </a:r>
            <a:r>
              <a:rPr lang="en-US" altLang="zh-TW" dirty="0" err="1">
                <a:sym typeface="Wingdings" panose="05000000000000000000" pitchFamily="2" charset="2"/>
              </a:rPr>
              <a:t>speckleRange</a:t>
            </a:r>
            <a:endParaRPr lang="en-US" altLang="zh-TW" dirty="0">
              <a:sym typeface="Wingdings" panose="05000000000000000000" pitchFamily="2" charset="2"/>
            </a:endParaRPr>
          </a:p>
          <a:p>
            <a:pPr>
              <a:lnSpc>
                <a:spcPts val="3360"/>
              </a:lnSpc>
            </a:pPr>
            <a:r>
              <a:rPr lang="en-US" altLang="zh-TW" dirty="0" err="1">
                <a:sym typeface="Wingdings" panose="05000000000000000000" pitchFamily="2" charset="2"/>
              </a:rPr>
              <a:t>speckleWindowSize</a:t>
            </a:r>
            <a:r>
              <a:rPr lang="zh-TW" altLang="en-US" dirty="0">
                <a:sym typeface="Wingdings" panose="05000000000000000000" pitchFamily="2" charset="2"/>
              </a:rPr>
              <a:t> </a:t>
            </a:r>
            <a:r>
              <a:rPr lang="en-US" altLang="zh-TW" dirty="0">
                <a:sym typeface="Wingdings" panose="05000000000000000000" pitchFamily="2" charset="2"/>
              </a:rPr>
              <a:t>:</a:t>
            </a:r>
            <a:r>
              <a:rPr lang="zh-TW" altLang="en-US" dirty="0">
                <a:sym typeface="Wingdings" panose="05000000000000000000" pitchFamily="2" charset="2"/>
              </a:rPr>
              <a:t> 視差連通區域像素點個數的大小。</a:t>
            </a:r>
            <a:endParaRPr lang="en-US" altLang="zh-TW" dirty="0">
              <a:sym typeface="Wingdings" panose="05000000000000000000" pitchFamily="2" charset="2"/>
            </a:endParaRPr>
          </a:p>
          <a:p>
            <a:pPr marL="0" indent="0">
              <a:lnSpc>
                <a:spcPts val="3360"/>
              </a:lnSpc>
              <a:buNone/>
            </a:pPr>
            <a:r>
              <a:rPr lang="en-US" altLang="zh-TW" dirty="0">
                <a:sym typeface="Wingdings" panose="05000000000000000000" pitchFamily="2" charset="2"/>
              </a:rPr>
              <a:t>-&gt;</a:t>
            </a:r>
            <a:r>
              <a:rPr lang="zh-TW" altLang="en-US" dirty="0">
                <a:sym typeface="Wingdings" panose="05000000000000000000" pitchFamily="2" charset="2"/>
              </a:rPr>
              <a:t>對於每一個視差點，當其連通區域的像素點個數小於  </a:t>
            </a:r>
            <a:endParaRPr lang="en-US" altLang="zh-TW" dirty="0">
              <a:sym typeface="Wingdings" panose="05000000000000000000" pitchFamily="2" charset="2"/>
            </a:endParaRPr>
          </a:p>
          <a:p>
            <a:pPr marL="0" indent="0">
              <a:lnSpc>
                <a:spcPts val="3360"/>
              </a:lnSpc>
              <a:buNone/>
            </a:pPr>
            <a:r>
              <a:rPr lang="en-US" altLang="zh-TW" dirty="0">
                <a:sym typeface="Wingdings" panose="05000000000000000000" pitchFamily="2" charset="2"/>
              </a:rPr>
              <a:t>  </a:t>
            </a:r>
            <a:r>
              <a:rPr lang="zh-TW" altLang="en-US" dirty="0">
                <a:sym typeface="Wingdings" panose="05000000000000000000" pitchFamily="2" charset="2"/>
              </a:rPr>
              <a:t> </a:t>
            </a:r>
            <a:r>
              <a:rPr lang="en-US" altLang="zh-TW" dirty="0" err="1">
                <a:sym typeface="Wingdings" panose="05000000000000000000" pitchFamily="2" charset="2"/>
              </a:rPr>
              <a:t>speckleWindowSize</a:t>
            </a:r>
            <a:r>
              <a:rPr lang="zh-TW" altLang="en-US" dirty="0">
                <a:sym typeface="Wingdings" panose="05000000000000000000" pitchFamily="2" charset="2"/>
              </a:rPr>
              <a:t>時，認為該視差值無效，是噪點。</a:t>
            </a:r>
            <a:endParaRPr lang="en-US" altLang="zh-TW" dirty="0">
              <a:sym typeface="Wingdings" panose="05000000000000000000" pitchFamily="2" charset="2"/>
            </a:endParaRPr>
          </a:p>
          <a:p>
            <a:pPr>
              <a:lnSpc>
                <a:spcPts val="3360"/>
              </a:lnSpc>
            </a:pPr>
            <a:r>
              <a:rPr lang="en-US" altLang="zh-TW" dirty="0" err="1">
                <a:sym typeface="Wingdings" panose="05000000000000000000" pitchFamily="2" charset="2"/>
              </a:rPr>
              <a:t>speckleRange</a:t>
            </a:r>
            <a:endParaRPr lang="en-US" altLang="zh-TW" dirty="0">
              <a:sym typeface="Wingdings" panose="05000000000000000000" pitchFamily="2" charset="2"/>
            </a:endParaRPr>
          </a:p>
          <a:p>
            <a:pPr marL="0" indent="0">
              <a:lnSpc>
                <a:spcPts val="3360"/>
              </a:lnSpc>
              <a:buNone/>
            </a:pPr>
            <a:r>
              <a:rPr lang="en-US" altLang="zh-TW" dirty="0">
                <a:sym typeface="Wingdings" panose="05000000000000000000" pitchFamily="2" charset="2"/>
              </a:rPr>
              <a:t>-&gt;</a:t>
            </a:r>
            <a:r>
              <a:rPr lang="zh-TW" altLang="en-US" dirty="0">
                <a:sym typeface="Wingdings" panose="05000000000000000000" pitchFamily="2" charset="2"/>
              </a:rPr>
              <a:t>視差連通條件，在計算一個視差點的連通區域時，當下一個像素點視差變化絕對值大於</a:t>
            </a:r>
            <a:r>
              <a:rPr lang="en-US" altLang="zh-TW" dirty="0" err="1">
                <a:sym typeface="Wingdings" panose="05000000000000000000" pitchFamily="2" charset="2"/>
              </a:rPr>
              <a:t>speckleRange</a:t>
            </a:r>
            <a:r>
              <a:rPr lang="zh-TW" altLang="en-US" dirty="0">
                <a:sym typeface="Wingdings" panose="05000000000000000000" pitchFamily="2" charset="2"/>
              </a:rPr>
              <a:t>就認為下一個視差像素點和當前視差像素點是不連通的。</a:t>
            </a:r>
            <a:endParaRPr lang="en-US" altLang="zh-TW" dirty="0">
              <a:sym typeface="Wingdings" panose="05000000000000000000" pitchFamily="2" charset="2"/>
            </a:endParaRPr>
          </a:p>
          <a:p>
            <a:pPr marL="0" indent="0">
              <a:buNone/>
            </a:pPr>
            <a:endParaRPr lang="en-US" altLang="zh-TW" dirty="0">
              <a:sym typeface="Wingdings" panose="05000000000000000000" pitchFamily="2" charset="2"/>
            </a:endParaRPr>
          </a:p>
          <a:p>
            <a:pPr marL="0" indent="0">
              <a:buNone/>
            </a:pPr>
            <a:endParaRPr lang="en-US" altLang="zh-TW" dirty="0">
              <a:sym typeface="Wingdings" panose="05000000000000000000" pitchFamily="2" charset="2"/>
            </a:endParaRPr>
          </a:p>
          <a:p>
            <a:endParaRPr lang="en-US" altLang="zh-TW" dirty="0"/>
          </a:p>
          <a:p>
            <a:endParaRPr lang="en-US" altLang="zh-TW" dirty="0"/>
          </a:p>
        </p:txBody>
      </p:sp>
    </p:spTree>
    <p:extLst>
      <p:ext uri="{BB962C8B-B14F-4D97-AF65-F5344CB8AC3E}">
        <p14:creationId xmlns:p14="http://schemas.microsoft.com/office/powerpoint/2010/main" val="859092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67CADA-B8EE-DFEB-5916-7A045928BEC2}"/>
              </a:ext>
            </a:extLst>
          </p:cNvPr>
          <p:cNvSpPr>
            <a:spLocks noGrp="1"/>
          </p:cNvSpPr>
          <p:nvPr>
            <p:ph type="title"/>
          </p:nvPr>
        </p:nvSpPr>
        <p:spPr>
          <a:xfrm>
            <a:off x="838200" y="365125"/>
            <a:ext cx="10515600" cy="6105249"/>
          </a:xfrm>
        </p:spPr>
        <p:txBody>
          <a:bodyPr/>
          <a:lstStyle/>
          <a:p>
            <a:r>
              <a:rPr lang="en-US" altLang="zh-TW" dirty="0"/>
              <a:t>THANK YOU</a:t>
            </a:r>
            <a:endParaRPr lang="zh-TW" altLang="en-US" dirty="0"/>
          </a:p>
        </p:txBody>
      </p:sp>
    </p:spTree>
    <p:extLst>
      <p:ext uri="{BB962C8B-B14F-4D97-AF65-F5344CB8AC3E}">
        <p14:creationId xmlns:p14="http://schemas.microsoft.com/office/powerpoint/2010/main" val="376662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B90C20-7D6C-4B6A-E265-4F6FBFDA73C0}"/>
              </a:ext>
            </a:extLst>
          </p:cNvPr>
          <p:cNvSpPr>
            <a:spLocks noGrp="1"/>
          </p:cNvSpPr>
          <p:nvPr>
            <p:ph type="title"/>
          </p:nvPr>
        </p:nvSpPr>
        <p:spPr/>
        <p:txBody>
          <a:bodyPr/>
          <a:lstStyle/>
          <a:p>
            <a:r>
              <a:rPr lang="zh-TW" altLang="en-US" dirty="0"/>
              <a:t>比較</a:t>
            </a:r>
            <a:r>
              <a:rPr lang="en-US" altLang="zh-TW" dirty="0" err="1"/>
              <a:t>StereoBM</a:t>
            </a:r>
            <a:r>
              <a:rPr lang="zh-TW" altLang="en-US" dirty="0"/>
              <a:t>、</a:t>
            </a:r>
            <a:r>
              <a:rPr lang="en-US" altLang="zh-TW" dirty="0" err="1"/>
              <a:t>StereoSGBM</a:t>
            </a:r>
            <a:endParaRPr lang="zh-TW" altLang="en-US" dirty="0"/>
          </a:p>
        </p:txBody>
      </p:sp>
      <p:sp>
        <p:nvSpPr>
          <p:cNvPr id="3" name="內容版面配置區 2">
            <a:extLst>
              <a:ext uri="{FF2B5EF4-FFF2-40B4-BE49-F238E27FC236}">
                <a16:creationId xmlns:a16="http://schemas.microsoft.com/office/drawing/2014/main" id="{F990D9EB-82B0-82DA-9820-0BF81E7EEA6F}"/>
              </a:ext>
            </a:extLst>
          </p:cNvPr>
          <p:cNvSpPr>
            <a:spLocks noGrp="1"/>
          </p:cNvSpPr>
          <p:nvPr>
            <p:ph idx="1"/>
          </p:nvPr>
        </p:nvSpPr>
        <p:spPr>
          <a:xfrm>
            <a:off x="838200" y="1690688"/>
            <a:ext cx="10515600" cy="4351338"/>
          </a:xfrm>
        </p:spPr>
        <p:txBody>
          <a:bodyPr>
            <a:normAutofit/>
          </a:bodyPr>
          <a:lstStyle/>
          <a:p>
            <a:pPr>
              <a:lnSpc>
                <a:spcPct val="150000"/>
              </a:lnSpc>
              <a:spcBef>
                <a:spcPts val="2000"/>
              </a:spcBef>
            </a:pPr>
            <a:r>
              <a:rPr lang="en-US" altLang="zh-TW" sz="2600" dirty="0"/>
              <a:t>BM</a:t>
            </a:r>
            <a:r>
              <a:rPr lang="zh-TW" altLang="en-US" sz="2600" dirty="0"/>
              <a:t>演算法用來對</a:t>
            </a:r>
            <a:r>
              <a:rPr lang="en-US" altLang="zh-TW" sz="2600" dirty="0"/>
              <a:t>8</a:t>
            </a:r>
            <a:r>
              <a:rPr lang="zh-TW" altLang="en-US" sz="2600" dirty="0"/>
              <a:t>位元灰度圖像計算視差。</a:t>
            </a:r>
            <a:endParaRPr lang="en-US" altLang="zh-TW" sz="2600" dirty="0"/>
          </a:p>
          <a:p>
            <a:pPr>
              <a:lnSpc>
                <a:spcPct val="100000"/>
              </a:lnSpc>
              <a:spcBef>
                <a:spcPts val="2000"/>
              </a:spcBef>
            </a:pPr>
            <a:r>
              <a:rPr lang="en-US" altLang="zh-TW" sz="2600" dirty="0"/>
              <a:t>SGBM</a:t>
            </a:r>
            <a:r>
              <a:rPr lang="zh-TW" altLang="en-US" sz="2600" dirty="0"/>
              <a:t>演算法則可以處理</a:t>
            </a:r>
            <a:r>
              <a:rPr lang="en-US" altLang="zh-TW" sz="2600" dirty="0"/>
              <a:t>24</a:t>
            </a:r>
            <a:r>
              <a:rPr lang="zh-TW" altLang="en-US" sz="2600" dirty="0"/>
              <a:t>位（</a:t>
            </a:r>
            <a:r>
              <a:rPr lang="en-US" altLang="zh-TW" sz="2600" dirty="0"/>
              <a:t>8bits*3</a:t>
            </a:r>
            <a:r>
              <a:rPr lang="zh-TW" altLang="en-US" sz="2600" dirty="0"/>
              <a:t>）彩色圖像。</a:t>
            </a:r>
            <a:endParaRPr lang="en-US" altLang="zh-TW" sz="2600" dirty="0"/>
          </a:p>
          <a:p>
            <a:pPr>
              <a:lnSpc>
                <a:spcPct val="100000"/>
              </a:lnSpc>
              <a:spcBef>
                <a:spcPts val="2000"/>
              </a:spcBef>
            </a:pPr>
            <a:r>
              <a:rPr lang="en-US" altLang="zh-TW" sz="2600" dirty="0" err="1"/>
              <a:t>StereoBM</a:t>
            </a:r>
            <a:r>
              <a:rPr lang="zh-TW" altLang="en-US" sz="2600" dirty="0"/>
              <a:t>計算速度較快，但深度估計效果較差，有較多空缺</a:t>
            </a:r>
            <a:endParaRPr lang="en-US" altLang="zh-TW" sz="2600" dirty="0"/>
          </a:p>
          <a:p>
            <a:pPr>
              <a:lnSpc>
                <a:spcPct val="100000"/>
              </a:lnSpc>
              <a:spcBef>
                <a:spcPts val="2000"/>
              </a:spcBef>
            </a:pPr>
            <a:r>
              <a:rPr lang="en-US" altLang="zh-TW" sz="2600" dirty="0" err="1"/>
              <a:t>StereoSGBM</a:t>
            </a:r>
            <a:r>
              <a:rPr lang="zh-TW" altLang="en-US" sz="2600" dirty="0"/>
              <a:t>計算速度較慢，但深度估計效果較好，邊緣處理後較平滑。</a:t>
            </a:r>
          </a:p>
        </p:txBody>
      </p:sp>
    </p:spTree>
    <p:extLst>
      <p:ext uri="{BB962C8B-B14F-4D97-AF65-F5344CB8AC3E}">
        <p14:creationId xmlns:p14="http://schemas.microsoft.com/office/powerpoint/2010/main" val="32437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22FC-8CD7-2AC3-E07F-FA8A78EB48C4}"/>
              </a:ext>
            </a:extLst>
          </p:cNvPr>
          <p:cNvSpPr>
            <a:spLocks noGrp="1"/>
          </p:cNvSpPr>
          <p:nvPr>
            <p:ph type="title"/>
          </p:nvPr>
        </p:nvSpPr>
        <p:spPr/>
        <p:txBody>
          <a:bodyPr/>
          <a:lstStyle/>
          <a:p>
            <a:r>
              <a:rPr lang="en-US" altLang="zh-TW" dirty="0" err="1"/>
              <a:t>StereoBM</a:t>
            </a:r>
            <a:endParaRPr lang="zh-TW" altLang="en-US" dirty="0"/>
          </a:p>
        </p:txBody>
      </p:sp>
      <p:sp>
        <p:nvSpPr>
          <p:cNvPr id="3" name="內容版面配置區 2">
            <a:extLst>
              <a:ext uri="{FF2B5EF4-FFF2-40B4-BE49-F238E27FC236}">
                <a16:creationId xmlns:a16="http://schemas.microsoft.com/office/drawing/2014/main" id="{D3433E16-008E-6826-7A04-77E2B15BF7EF}"/>
              </a:ext>
            </a:extLst>
          </p:cNvPr>
          <p:cNvSpPr>
            <a:spLocks noGrp="1"/>
          </p:cNvSpPr>
          <p:nvPr>
            <p:ph idx="1"/>
          </p:nvPr>
        </p:nvSpPr>
        <p:spPr>
          <a:xfrm>
            <a:off x="838200" y="1690688"/>
            <a:ext cx="10515600" cy="4833083"/>
          </a:xfrm>
        </p:spPr>
        <p:txBody>
          <a:bodyPr>
            <a:normAutofit fontScale="92500" lnSpcReduction="10000"/>
          </a:bodyPr>
          <a:lstStyle/>
          <a:p>
            <a:pPr>
              <a:lnSpc>
                <a:spcPct val="120000"/>
              </a:lnSpc>
              <a:spcBef>
                <a:spcPts val="2000"/>
              </a:spcBef>
            </a:pPr>
            <a:r>
              <a:rPr lang="en-US" altLang="zh-TW" dirty="0">
                <a:latin typeface="微軟正黑體" panose="020B0604030504040204" pitchFamily="34" charset="-120"/>
                <a:ea typeface="微軟正黑體" panose="020B0604030504040204" pitchFamily="34" charset="-120"/>
              </a:rPr>
              <a:t>Blocking Matching</a:t>
            </a:r>
          </a:p>
          <a:p>
            <a:pPr>
              <a:lnSpc>
                <a:spcPct val="120000"/>
              </a:lnSpc>
              <a:spcBef>
                <a:spcPts val="2000"/>
              </a:spcBef>
            </a:pPr>
            <a:r>
              <a:rPr lang="zh-TW" altLang="en-US" dirty="0">
                <a:latin typeface="微軟正黑體" panose="020B0604030504040204" pitchFamily="34" charset="-120"/>
                <a:ea typeface="微軟正黑體" panose="020B0604030504040204" pitchFamily="34" charset="-120"/>
              </a:rPr>
              <a:t>優點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速度很快、簡易</a:t>
            </a:r>
            <a:endParaRPr lang="en-US" altLang="zh-TW" dirty="0">
              <a:latin typeface="微軟正黑體" panose="020B0604030504040204" pitchFamily="34" charset="-120"/>
              <a:ea typeface="微軟正黑體" panose="020B0604030504040204" pitchFamily="34" charset="-120"/>
            </a:endParaRPr>
          </a:p>
          <a:p>
            <a:pPr algn="just">
              <a:lnSpc>
                <a:spcPct val="120000"/>
              </a:lnSpc>
              <a:spcBef>
                <a:spcPts val="2000"/>
              </a:spcBef>
            </a:pPr>
            <a:r>
              <a:rPr lang="zh-TW" altLang="en-US" dirty="0">
                <a:latin typeface="微軟正黑體" panose="020B0604030504040204" pitchFamily="34" charset="-120"/>
                <a:ea typeface="微軟正黑體" panose="020B0604030504040204" pitchFamily="34" charset="-120"/>
              </a:rPr>
              <a:t>缺點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深度圖的效果較</a:t>
            </a:r>
            <a:r>
              <a:rPr lang="en-US" altLang="zh-TW" dirty="0" err="1">
                <a:latin typeface="微軟正黑體" panose="020B0604030504040204" pitchFamily="34" charset="-120"/>
                <a:ea typeface="微軟正黑體" panose="020B0604030504040204" pitchFamily="34" charset="-120"/>
              </a:rPr>
              <a:t>StereoSGBM</a:t>
            </a:r>
            <a:r>
              <a:rPr lang="zh-TW" altLang="en-US" dirty="0">
                <a:latin typeface="微軟正黑體" panose="020B0604030504040204" pitchFamily="34" charset="-120"/>
                <a:ea typeface="微軟正黑體" panose="020B0604030504040204" pitchFamily="34" charset="-120"/>
              </a:rPr>
              <a:t>差、會有些空白處無法估計</a:t>
            </a:r>
            <a:endParaRPr lang="en-US" altLang="zh-TW" dirty="0">
              <a:latin typeface="微軟正黑體" panose="020B0604030504040204" pitchFamily="34" charset="-120"/>
              <a:ea typeface="微軟正黑體" panose="020B0604030504040204" pitchFamily="34" charset="-120"/>
            </a:endParaRPr>
          </a:p>
          <a:p>
            <a:pPr algn="just">
              <a:lnSpc>
                <a:spcPct val="120000"/>
              </a:lnSpc>
              <a:spcBef>
                <a:spcPts val="2000"/>
              </a:spcBef>
            </a:pPr>
            <a:r>
              <a:rPr lang="zh-TW" altLang="en-US" dirty="0">
                <a:latin typeface="微軟正黑體" panose="020B0604030504040204" pitchFamily="34" charset="-120"/>
                <a:ea typeface="微軟正黑體" panose="020B0604030504040204" pitchFamily="34" charset="-120"/>
              </a:rPr>
              <a:t>原理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BM</a:t>
            </a:r>
            <a:r>
              <a:rPr lang="zh-TW" altLang="en-US" dirty="0">
                <a:latin typeface="微軟正黑體" panose="020B0604030504040204" pitchFamily="34" charset="-120"/>
                <a:ea typeface="微軟正黑體" panose="020B0604030504040204" pitchFamily="34" charset="-120"/>
              </a:rPr>
              <a:t>演算法原理是將兩個攝像頭拍攝出的圖片分成很多的小方塊來進行匹配，將每個小塊與另一個攝像頭採集的小塊進行比較，移動小方塊來匹配另一個圖中的小方塊，通過發現不同小方塊在另一個圖像中的圖元點位置，再結合兩張照片的關係數據（標定的參數中的</a:t>
            </a:r>
            <a:r>
              <a:rPr lang="en-US" altLang="zh-TW" dirty="0">
                <a:latin typeface="微軟正黑體" panose="020B0604030504040204" pitchFamily="34" charset="-120"/>
                <a:ea typeface="微軟正黑體" panose="020B0604030504040204" pitchFamily="34" charset="-120"/>
              </a:rPr>
              <a:t>translate </a:t>
            </a:r>
            <a:r>
              <a:rPr lang="zh-TW" altLang="en-US" dirty="0">
                <a:latin typeface="微軟正黑體" panose="020B0604030504040204" pitchFamily="34" charset="-120"/>
                <a:ea typeface="微軟正黑體" panose="020B0604030504040204" pitchFamily="34" charset="-120"/>
              </a:rPr>
              <a:t>矩陣和</a:t>
            </a:r>
            <a:r>
              <a:rPr lang="en-US" altLang="zh-TW" dirty="0">
                <a:latin typeface="微軟正黑體" panose="020B0604030504040204" pitchFamily="34" charset="-120"/>
                <a:ea typeface="微軟正黑體" panose="020B0604030504040204" pitchFamily="34" charset="-120"/>
              </a:rPr>
              <a:t>rotation</a:t>
            </a:r>
            <a:r>
              <a:rPr lang="zh-TW" altLang="en-US" dirty="0">
                <a:latin typeface="微軟正黑體" panose="020B0604030504040204" pitchFamily="34" charset="-120"/>
                <a:ea typeface="微軟正黑體" panose="020B0604030504040204" pitchFamily="34" charset="-120"/>
              </a:rPr>
              <a:t>矩陣）來計算出物體的實際深度從而生成相對應的深度圖。</a:t>
            </a:r>
            <a:endParaRPr lang="en-US" altLang="zh-TW" dirty="0">
              <a:latin typeface="微軟正黑體" panose="020B0604030504040204" pitchFamily="34" charset="-120"/>
              <a:ea typeface="微軟正黑體" panose="020B0604030504040204" pitchFamily="34" charset="-120"/>
            </a:endParaRPr>
          </a:p>
          <a:p>
            <a:pPr marL="0" indent="0">
              <a:lnSpc>
                <a:spcPct val="120000"/>
              </a:lnSpc>
              <a:spcBef>
                <a:spcPts val="2000"/>
              </a:spcBef>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0362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50BFEA-2EDF-E4A3-88F9-79ED6B5092BC}"/>
              </a:ext>
            </a:extLst>
          </p:cNvPr>
          <p:cNvSpPr>
            <a:spLocks noGrp="1"/>
          </p:cNvSpPr>
          <p:nvPr>
            <p:ph type="title"/>
          </p:nvPr>
        </p:nvSpPr>
        <p:spPr/>
        <p:txBody>
          <a:bodyPr/>
          <a:lstStyle/>
          <a:p>
            <a:r>
              <a:rPr lang="en-US" altLang="zh-TW" dirty="0" err="1"/>
              <a:t>StereoBM</a:t>
            </a:r>
            <a:endParaRPr lang="zh-TW" altLang="en-US" dirty="0"/>
          </a:p>
        </p:txBody>
      </p:sp>
      <p:sp>
        <p:nvSpPr>
          <p:cNvPr id="3" name="內容版面配置區 2">
            <a:extLst>
              <a:ext uri="{FF2B5EF4-FFF2-40B4-BE49-F238E27FC236}">
                <a16:creationId xmlns:a16="http://schemas.microsoft.com/office/drawing/2014/main" id="{92293B5A-CD1D-0F10-AC48-86BDBF8F326D}"/>
              </a:ext>
            </a:extLst>
          </p:cNvPr>
          <p:cNvSpPr>
            <a:spLocks noGrp="1"/>
          </p:cNvSpPr>
          <p:nvPr>
            <p:ph idx="1"/>
          </p:nvPr>
        </p:nvSpPr>
        <p:spPr>
          <a:xfrm>
            <a:off x="838200" y="1690688"/>
            <a:ext cx="10515600" cy="4351338"/>
          </a:xfrm>
        </p:spPr>
        <p:txBody>
          <a:bodyPr>
            <a:normAutofit/>
          </a:bodyPr>
          <a:lstStyle/>
          <a:p>
            <a:pPr algn="just">
              <a:lnSpc>
                <a:spcPct val="100000"/>
              </a:lnSpc>
              <a:spcBef>
                <a:spcPts val="2000"/>
              </a:spcBef>
            </a:pPr>
            <a:r>
              <a:rPr lang="en-US" altLang="zh-TW" sz="2600" dirty="0">
                <a:latin typeface="微軟正黑體" panose="020B0604030504040204" pitchFamily="34" charset="-120"/>
                <a:ea typeface="微軟正黑體" panose="020B0604030504040204" pitchFamily="34" charset="-120"/>
              </a:rPr>
              <a:t>BM</a:t>
            </a:r>
            <a:r>
              <a:rPr lang="zh-TW" altLang="en-US" sz="2600" dirty="0">
                <a:latin typeface="微軟正黑體" panose="020B0604030504040204" pitchFamily="34" charset="-120"/>
                <a:ea typeface="微軟正黑體" panose="020B0604030504040204" pitchFamily="34" charset="-120"/>
              </a:rPr>
              <a:t>演算法移動的過程就是通過創建一個向量來類比小塊從一個位置運行到另一個位置的運動，找到了之後就可以得到同一塊在兩個圖中的像素距離，再使用類似三角測距的方式就可以獲取這個圖元塊在真實世界中的距離。</a:t>
            </a:r>
            <a:endParaRPr lang="en-US" altLang="zh-TW" sz="2600" dirty="0">
              <a:latin typeface="微軟正黑體" panose="020B0604030504040204" pitchFamily="34" charset="-120"/>
              <a:ea typeface="微軟正黑體" panose="020B0604030504040204" pitchFamily="34" charset="-120"/>
            </a:endParaRPr>
          </a:p>
          <a:p>
            <a:pPr>
              <a:lnSpc>
                <a:spcPct val="100000"/>
              </a:lnSpc>
              <a:spcBef>
                <a:spcPts val="2000"/>
              </a:spcBef>
            </a:pPr>
            <a:r>
              <a:rPr lang="zh-TW" altLang="en-US" sz="2600" dirty="0">
                <a:latin typeface="微軟正黑體" panose="020B0604030504040204" pitchFamily="34" charset="-120"/>
                <a:ea typeface="微軟正黑體" panose="020B0604030504040204" pitchFamily="34" charset="-120"/>
              </a:rPr>
              <a:t>三角測量 </a:t>
            </a:r>
            <a:r>
              <a:rPr lang="en-US" altLang="zh-TW" sz="2600" dirty="0">
                <a:latin typeface="微軟正黑體" panose="020B0604030504040204" pitchFamily="34" charset="-120"/>
                <a:ea typeface="微軟正黑體" panose="020B0604030504040204" pitchFamily="34" charset="-120"/>
              </a:rPr>
              <a:t>:</a:t>
            </a:r>
            <a:r>
              <a:rPr lang="zh-TW" altLang="en-US" sz="2600" dirty="0">
                <a:latin typeface="微軟正黑體" panose="020B0604030504040204" pitchFamily="34" charset="-120"/>
                <a:ea typeface="微軟正黑體" panose="020B0604030504040204" pitchFamily="34" charset="-120"/>
              </a:rPr>
              <a:t> 極性平面與每個攝像機的圖像平面相交，形成極線</a:t>
            </a:r>
          </a:p>
          <a:p>
            <a:pPr>
              <a:spcBef>
                <a:spcPts val="2000"/>
              </a:spcBef>
            </a:pPr>
            <a:endParaRPr lang="zh-TW" altLang="en-US" sz="2600" dirty="0"/>
          </a:p>
        </p:txBody>
      </p:sp>
      <p:pic>
        <p:nvPicPr>
          <p:cNvPr id="4" name="圖片 3">
            <a:extLst>
              <a:ext uri="{FF2B5EF4-FFF2-40B4-BE49-F238E27FC236}">
                <a16:creationId xmlns:a16="http://schemas.microsoft.com/office/drawing/2014/main" id="{53767B7F-FC2A-264C-2BD3-97B9039808C2}"/>
              </a:ext>
            </a:extLst>
          </p:cNvPr>
          <p:cNvPicPr>
            <a:picLocks noChangeAspect="1"/>
          </p:cNvPicPr>
          <p:nvPr/>
        </p:nvPicPr>
        <p:blipFill>
          <a:blip r:embed="rId2"/>
          <a:stretch>
            <a:fillRect/>
          </a:stretch>
        </p:blipFill>
        <p:spPr>
          <a:xfrm>
            <a:off x="2110422" y="4030480"/>
            <a:ext cx="7971155" cy="2663130"/>
          </a:xfrm>
          <a:prstGeom prst="rect">
            <a:avLst/>
          </a:prstGeom>
        </p:spPr>
      </p:pic>
    </p:spTree>
    <p:extLst>
      <p:ext uri="{BB962C8B-B14F-4D97-AF65-F5344CB8AC3E}">
        <p14:creationId xmlns:p14="http://schemas.microsoft.com/office/powerpoint/2010/main" val="273376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9CB03B-C602-B195-29B7-C1B0AF291BB1}"/>
              </a:ext>
            </a:extLst>
          </p:cNvPr>
          <p:cNvSpPr>
            <a:spLocks noGrp="1"/>
          </p:cNvSpPr>
          <p:nvPr>
            <p:ph type="title"/>
          </p:nvPr>
        </p:nvSpPr>
        <p:spPr/>
        <p:txBody>
          <a:bodyPr/>
          <a:lstStyle/>
          <a:p>
            <a:r>
              <a:rPr lang="en-US" altLang="zh-TW" dirty="0" err="1"/>
              <a:t>Epipolar</a:t>
            </a:r>
            <a:r>
              <a:rPr lang="zh-TW" altLang="en-US" dirty="0"/>
              <a:t> </a:t>
            </a:r>
            <a:r>
              <a:rPr lang="en-US" altLang="zh-TW" dirty="0"/>
              <a:t>+</a:t>
            </a:r>
            <a:r>
              <a:rPr lang="zh-TW" altLang="en-US" dirty="0"/>
              <a:t> </a:t>
            </a:r>
            <a:r>
              <a:rPr lang="zh-TW" altLang="en-US" dirty="0">
                <a:latin typeface="微軟正黑體" panose="020B0604030504040204" pitchFamily="34" charset="-120"/>
                <a:ea typeface="微軟正黑體" panose="020B0604030504040204" pitchFamily="34" charset="-120"/>
              </a:rPr>
              <a:t>三角測量</a:t>
            </a:r>
          </a:p>
        </p:txBody>
      </p:sp>
      <p:pic>
        <p:nvPicPr>
          <p:cNvPr id="4" name="內容版面配置區 3">
            <a:extLst>
              <a:ext uri="{FF2B5EF4-FFF2-40B4-BE49-F238E27FC236}">
                <a16:creationId xmlns:a16="http://schemas.microsoft.com/office/drawing/2014/main" id="{3407F9CD-4340-4CDF-5BA1-AF903A96CA9B}"/>
              </a:ext>
            </a:extLst>
          </p:cNvPr>
          <p:cNvPicPr>
            <a:picLocks noGrp="1" noChangeAspect="1"/>
          </p:cNvPicPr>
          <p:nvPr>
            <p:ph idx="1"/>
          </p:nvPr>
        </p:nvPicPr>
        <p:blipFill>
          <a:blip r:embed="rId2"/>
          <a:stretch>
            <a:fillRect/>
          </a:stretch>
        </p:blipFill>
        <p:spPr>
          <a:xfrm>
            <a:off x="838199" y="1589373"/>
            <a:ext cx="10631423" cy="4334349"/>
          </a:xfrm>
          <a:prstGeom prst="rect">
            <a:avLst/>
          </a:prstGeom>
        </p:spPr>
      </p:pic>
    </p:spTree>
    <p:extLst>
      <p:ext uri="{BB962C8B-B14F-4D97-AF65-F5344CB8AC3E}">
        <p14:creationId xmlns:p14="http://schemas.microsoft.com/office/powerpoint/2010/main" val="86386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E6E636A1-7EF0-CE7C-E53A-1AC0A1A165B0}"/>
              </a:ext>
            </a:extLst>
          </p:cNvPr>
          <p:cNvSpPr>
            <a:spLocks noGrp="1"/>
          </p:cNvSpPr>
          <p:nvPr>
            <p:ph idx="1"/>
          </p:nvPr>
        </p:nvSpPr>
        <p:spPr>
          <a:xfrm>
            <a:off x="838200" y="4125099"/>
            <a:ext cx="10515600" cy="1455086"/>
          </a:xfrm>
        </p:spPr>
        <p:txBody>
          <a:bodyPr>
            <a:normAutofit/>
          </a:bodyPr>
          <a:lstStyle/>
          <a:p>
            <a:pPr marL="0" indent="0" algn="just">
              <a:lnSpc>
                <a:spcPct val="100000"/>
              </a:lnSpc>
              <a:buNone/>
            </a:pPr>
            <a:r>
              <a:rPr lang="zh-TW" altLang="en-US" sz="2600" dirty="0">
                <a:latin typeface="微軟正黑體" panose="020B0604030504040204" pitchFamily="34" charset="-120"/>
                <a:ea typeface="微軟正黑體" panose="020B0604030504040204" pitchFamily="34" charset="-120"/>
              </a:rPr>
              <a:t>當採取兩個同一水平線上的攝像頭進行拍攝的時候，同一物體將在兩個攝像機內被拍攝到，在兩個攝像機內部，這個物體相對於攝像機中心點位置有不同的坐標，如上圖</a:t>
            </a:r>
            <a:r>
              <a:rPr lang="en-US" altLang="zh-TW" sz="2600" dirty="0">
                <a:latin typeface="微軟正黑體" panose="020B0604030504040204" pitchFamily="34" charset="-120"/>
                <a:ea typeface="微軟正黑體" panose="020B0604030504040204" pitchFamily="34" charset="-120"/>
              </a:rPr>
              <a:t>2</a:t>
            </a:r>
            <a:r>
              <a:rPr lang="zh-TW" altLang="en-US" sz="2600" dirty="0">
                <a:latin typeface="微軟正黑體" panose="020B0604030504040204" pitchFamily="34" charset="-120"/>
                <a:ea typeface="微軟正黑體" panose="020B0604030504040204" pitchFamily="34" charset="-120"/>
              </a:rPr>
              <a:t>所示。</a:t>
            </a:r>
            <a:endParaRPr lang="zh-CN" altLang="en-US" sz="26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403376F8-177F-914E-84BB-65E7B28C57D4}"/>
              </a:ext>
            </a:extLst>
          </p:cNvPr>
          <p:cNvPicPr>
            <a:picLocks noChangeAspect="1"/>
          </p:cNvPicPr>
          <p:nvPr/>
        </p:nvPicPr>
        <p:blipFill>
          <a:blip r:embed="rId2"/>
          <a:stretch>
            <a:fillRect/>
          </a:stretch>
        </p:blipFill>
        <p:spPr>
          <a:xfrm>
            <a:off x="2671284" y="675891"/>
            <a:ext cx="6849431" cy="2753109"/>
          </a:xfrm>
          <a:prstGeom prst="rect">
            <a:avLst/>
          </a:prstGeom>
        </p:spPr>
      </p:pic>
    </p:spTree>
    <p:extLst>
      <p:ext uri="{BB962C8B-B14F-4D97-AF65-F5344CB8AC3E}">
        <p14:creationId xmlns:p14="http://schemas.microsoft.com/office/powerpoint/2010/main" val="15717960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22872</TotalTime>
  <Words>3147</Words>
  <Application>Microsoft Office PowerPoint</Application>
  <PresentationFormat>寬螢幕</PresentationFormat>
  <Paragraphs>175</Paragraphs>
  <Slides>45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45</vt:i4>
      </vt:variant>
    </vt:vector>
  </HeadingPairs>
  <TitlesOfParts>
    <vt:vector size="49" baseType="lpstr">
      <vt:lpstr>-apple-system</vt:lpstr>
      <vt:lpstr>Arial</vt:lpstr>
      <vt:lpstr>微軟正黑體</vt:lpstr>
      <vt:lpstr>Office 佈景主題</vt:lpstr>
      <vt:lpstr>Stereo matching</vt:lpstr>
      <vt:lpstr>Stereo matching algorithm</vt:lpstr>
      <vt:lpstr>PowerPoint 簡報</vt:lpstr>
      <vt:lpstr>Stereo matching algorithm</vt:lpstr>
      <vt:lpstr>比較StereoBM、StereoSGBM</vt:lpstr>
      <vt:lpstr>StereoBM</vt:lpstr>
      <vt:lpstr>StereoBM</vt:lpstr>
      <vt:lpstr>Epipolar + 三角測量</vt:lpstr>
      <vt:lpstr>PowerPoint 簡報</vt:lpstr>
      <vt:lpstr>PowerPoint 簡報</vt:lpstr>
      <vt:lpstr>PowerPoint 簡報</vt:lpstr>
      <vt:lpstr>StereoBM- matching cost computation </vt:lpstr>
      <vt:lpstr>StereoBM- matching cost computation </vt:lpstr>
      <vt:lpstr>PowerPoint 簡報</vt:lpstr>
      <vt:lpstr>StereoBM- cost aggregation </vt:lpstr>
      <vt:lpstr>StereoBM- cost aggregation </vt:lpstr>
      <vt:lpstr>StereoBM- disparity computation</vt:lpstr>
      <vt:lpstr>StereoBM- disparity computation</vt:lpstr>
      <vt:lpstr>StereoBM- disparity refinement</vt:lpstr>
      <vt:lpstr>StereoBM- Opencv</vt:lpstr>
      <vt:lpstr>Stereo matching algorithm</vt:lpstr>
      <vt:lpstr>StereoSGBM</vt:lpstr>
      <vt:lpstr>StereoSGBM</vt:lpstr>
      <vt:lpstr>StereoSGBM- matching cost computation </vt:lpstr>
      <vt:lpstr>StereoSGBM- matching cost computation </vt:lpstr>
      <vt:lpstr>StereoSGBM- matching cost computation </vt:lpstr>
      <vt:lpstr>BT代價和AD代價比較</vt:lpstr>
      <vt:lpstr>SobelX濾波計算過程</vt:lpstr>
      <vt:lpstr>StereoSGBM- cost combination</vt:lpstr>
      <vt:lpstr>PowerPoint 簡報</vt:lpstr>
      <vt:lpstr>StereoSGBM- cost aggregation </vt:lpstr>
      <vt:lpstr>StereoSGBM- cost aggregation </vt:lpstr>
      <vt:lpstr>StereoSGBM- cost aggregation </vt:lpstr>
      <vt:lpstr>StereoSGBM- cost aggregation </vt:lpstr>
      <vt:lpstr>StereoSGBM- cost aggregation </vt:lpstr>
      <vt:lpstr>SAD+BT in opencv</vt:lpstr>
      <vt:lpstr>水平方向SAD+BT in opencv</vt:lpstr>
      <vt:lpstr>水平方向SAD+BT in opencv</vt:lpstr>
      <vt:lpstr>垂直方向SAD+BT in opencv</vt:lpstr>
      <vt:lpstr>StereoSGBM- cost aggregation in opencv </vt:lpstr>
      <vt:lpstr>StereoSGBM- disparity computation</vt:lpstr>
      <vt:lpstr>StereoSGBM- disparity refinement</vt:lpstr>
      <vt:lpstr>StereoSGBM- disparity refinement</vt:lpstr>
      <vt:lpstr>StereoSGBM- disparity refinement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 matching</dc:title>
  <dc:creator>妤諠 林</dc:creator>
  <cp:lastModifiedBy>妤諠 林</cp:lastModifiedBy>
  <cp:revision>26</cp:revision>
  <dcterms:created xsi:type="dcterms:W3CDTF">2022-11-11T11:55:03Z</dcterms:created>
  <dcterms:modified xsi:type="dcterms:W3CDTF">2023-05-01T10:29:52Z</dcterms:modified>
</cp:coreProperties>
</file>