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hHxX9o660WFZMsIcARFctzeV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7AFCA9-9E50-48AF-A7CE-3FEDF6BF15A0}">
  <a:tblStyle styleId="{A37AFCA9-9E50-48AF-A7CE-3FEDF6BF15A0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e515b2c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89e515b2cd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e515b2c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89e515b2cd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e515b2c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89e515b2cd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e515b2c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Квадрат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400,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100, 400,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400, 100,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400,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Трикутник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400, 100,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400, 250, 300);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line(250, 300, 100,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//Шестикутник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150, 400, 350);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350, 250, 450);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line(250, 450, 100, 350);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350, 100, 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150, 250,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line(250, 50, 400, 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Піщаний годинник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400,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100, 100,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400, 400,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400,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g89e515b2cd_1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e515b2c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89e515b2cd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e515b2c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89e515b2cd_1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e515b2c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89e515b2cd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e515b2c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89e515b2cd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e515b2c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89e515b2cd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Relationship Id="rId4" Type="http://schemas.openxmlformats.org/officeDocument/2006/relationships/image" Target="../media/image18.gif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cessing.org/download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 В PROCESSING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e515b2cd_1_5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4" name="Google Shape;154;g89e515b2cd_1_5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55" name="Google Shape;155;g89e515b2cd_1_5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Простые фигуры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89e515b2cd_1_57"/>
          <p:cNvSpPr txBox="1"/>
          <p:nvPr/>
        </p:nvSpPr>
        <p:spPr>
          <a:xfrm>
            <a:off x="445150" y="1556775"/>
            <a:ext cx="7933200" cy="126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Самой простой геометрической фигурой является точка. Для отображения на экране точки размером в пиксель, используется команда point.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Команда имеет 2 параметра: координаты X и Y соответственно.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g89e515b2cd_1_57"/>
          <p:cNvPicPr preferRelativeResize="0"/>
          <p:nvPr/>
        </p:nvPicPr>
        <p:blipFill rotWithShape="1">
          <a:blip r:embed="rId3">
            <a:alphaModFix/>
          </a:blip>
          <a:srcRect b="62037" l="6878" r="33876" t="25445"/>
          <a:stretch/>
        </p:blipFill>
        <p:spPr>
          <a:xfrm>
            <a:off x="1102713" y="3610500"/>
            <a:ext cx="6387976" cy="102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58" name="Google Shape;158;g89e515b2cd_1_57"/>
          <p:cNvSpPr txBox="1"/>
          <p:nvPr/>
        </p:nvSpPr>
        <p:spPr>
          <a:xfrm>
            <a:off x="3955300" y="2825875"/>
            <a:ext cx="682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g89e515b2cd_1_57"/>
          <p:cNvSpPr txBox="1"/>
          <p:nvPr/>
        </p:nvSpPr>
        <p:spPr>
          <a:xfrm>
            <a:off x="5870738" y="2825875"/>
            <a:ext cx="682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g89e515b2cd_1_57"/>
          <p:cNvSpPr txBox="1"/>
          <p:nvPr/>
        </p:nvSpPr>
        <p:spPr>
          <a:xfrm>
            <a:off x="433950" y="5514400"/>
            <a:ext cx="7933200" cy="75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Попробуйте с помощью данной команды отобразить несколько точек, после поменять их координаты и посмотреть, что выйдет.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89e515b2cd_1_57"/>
          <p:cNvSpPr/>
          <p:nvPr/>
        </p:nvSpPr>
        <p:spPr>
          <a:xfrm>
            <a:off x="958925" y="2929913"/>
            <a:ext cx="6700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89e515b2cd_1_57"/>
          <p:cNvSpPr/>
          <p:nvPr/>
        </p:nvSpPr>
        <p:spPr>
          <a:xfrm>
            <a:off x="264146" y="53261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89e515b2cd_1_57"/>
          <p:cNvSpPr/>
          <p:nvPr/>
        </p:nvSpPr>
        <p:spPr>
          <a:xfrm>
            <a:off x="240346" y="13637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e515b2cd_1_7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9" name="Google Shape;169;g89e515b2cd_1_7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70" name="Google Shape;170;g89e515b2cd_1_7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Простые фигуры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89e515b2cd_1_77"/>
          <p:cNvSpPr txBox="1"/>
          <p:nvPr/>
        </p:nvSpPr>
        <p:spPr>
          <a:xfrm>
            <a:off x="424350" y="1451175"/>
            <a:ext cx="7942800" cy="158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Следующей простой фигурой является отрезок.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Отрезок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часть прямой, ограниченная </a:t>
            </a:r>
            <a:r>
              <a:rPr b="1"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двумя точками.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отображения на экране отрезка, используется команда line.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Команда имеет 4 параметра: Координаты первой точки и координаты второй точки, соответственно.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89e515b2cd_1_77"/>
          <p:cNvSpPr txBox="1"/>
          <p:nvPr/>
        </p:nvSpPr>
        <p:spPr>
          <a:xfrm>
            <a:off x="2435025" y="3735525"/>
            <a:ext cx="883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="0" baseline="-2500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baseline="-2500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89e515b2cd_1_77"/>
          <p:cNvSpPr txBox="1"/>
          <p:nvPr/>
        </p:nvSpPr>
        <p:spPr>
          <a:xfrm>
            <a:off x="3711150" y="3735525"/>
            <a:ext cx="7845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baseline="-2500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g89e515b2cd_1_77"/>
          <p:cNvPicPr preferRelativeResize="0"/>
          <p:nvPr/>
        </p:nvPicPr>
        <p:blipFill rotWithShape="1">
          <a:blip r:embed="rId3">
            <a:alphaModFix/>
          </a:blip>
          <a:srcRect b="62973" l="6552" r="9652" t="25561"/>
          <a:stretch/>
        </p:blipFill>
        <p:spPr>
          <a:xfrm>
            <a:off x="607900" y="4676237"/>
            <a:ext cx="7402849" cy="726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75" name="Google Shape;175;g89e515b2cd_1_77"/>
          <p:cNvSpPr txBox="1"/>
          <p:nvPr/>
        </p:nvSpPr>
        <p:spPr>
          <a:xfrm>
            <a:off x="5086525" y="3735525"/>
            <a:ext cx="883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="0" baseline="-2500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-2500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g89e515b2cd_1_77"/>
          <p:cNvSpPr txBox="1"/>
          <p:nvPr/>
        </p:nvSpPr>
        <p:spPr>
          <a:xfrm>
            <a:off x="6624200" y="3735525"/>
            <a:ext cx="7845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48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-25000" i="0" sz="48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g89e515b2cd_1_77"/>
          <p:cNvSpPr/>
          <p:nvPr/>
        </p:nvSpPr>
        <p:spPr>
          <a:xfrm>
            <a:off x="251525" y="3735525"/>
            <a:ext cx="8115600" cy="19761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89e515b2cd_1_77"/>
          <p:cNvSpPr/>
          <p:nvPr/>
        </p:nvSpPr>
        <p:spPr>
          <a:xfrm>
            <a:off x="251521" y="12606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e515b2cd_1_9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4" name="Google Shape;184;g89e515b2cd_1_9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85" name="Google Shape;185;g89e515b2cd_1_9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Простые фигуры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89e515b2cd_1_94"/>
          <p:cNvSpPr txBox="1"/>
          <p:nvPr/>
        </p:nvSpPr>
        <p:spPr>
          <a:xfrm>
            <a:off x="432575" y="1317400"/>
            <a:ext cx="7944300" cy="317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выше изученные фигуры и знание про систему координат в Processing, попробуйте изобразить более сложные элементы: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Квадрат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9999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299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есочные часы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9999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299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Треугольник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9999" lvl="0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299" lvl="0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** Шести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угольник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89e515b2cd_1_94"/>
          <p:cNvSpPr txBox="1"/>
          <p:nvPr/>
        </p:nvSpPr>
        <p:spPr>
          <a:xfrm>
            <a:off x="422900" y="4829125"/>
            <a:ext cx="79443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удобства, используйте команду </a:t>
            </a:r>
            <a:r>
              <a:rPr b="1"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Она позволяет регулировать размер окна вывода программы.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89e515b2cd_1_94"/>
          <p:cNvPicPr preferRelativeResize="0"/>
          <p:nvPr/>
        </p:nvPicPr>
        <p:blipFill rotWithShape="1">
          <a:blip r:embed="rId3">
            <a:alphaModFix/>
          </a:blip>
          <a:srcRect b="62681" l="6552" r="33600" t="25506"/>
          <a:stretch/>
        </p:blipFill>
        <p:spPr>
          <a:xfrm>
            <a:off x="2326988" y="5928550"/>
            <a:ext cx="4155475" cy="58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89" name="Google Shape;189;g89e515b2cd_1_94"/>
          <p:cNvSpPr/>
          <p:nvPr/>
        </p:nvSpPr>
        <p:spPr>
          <a:xfrm>
            <a:off x="251446" y="46404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89e515b2cd_1_94"/>
          <p:cNvSpPr/>
          <p:nvPr/>
        </p:nvSpPr>
        <p:spPr>
          <a:xfrm>
            <a:off x="242071" y="11494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e515b2cd_1_11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6" name="Google Shape;196;g89e515b2cd_1_11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97" name="Google Shape;197;g89e515b2cd_1_11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Задачи обработку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g89e515b2cd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5" y="1413100"/>
            <a:ext cx="2226390" cy="2395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199" name="Google Shape;199;g89e515b2cd_1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925" y="3808524"/>
            <a:ext cx="2226390" cy="239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200" name="Google Shape;200;g89e515b2cd_1_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0734" y="1413115"/>
            <a:ext cx="2226390" cy="23954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201" name="Google Shape;201;g89e515b2cd_1_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9334" y="3808524"/>
            <a:ext cx="2226390" cy="239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202" name="Google Shape;202;g89e515b2cd_1_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7825" y="1957275"/>
            <a:ext cx="2503000" cy="25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8" name="Google Shape;208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209" name="Google Shape;209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89e515b2cd_1_216"/>
          <p:cNvSpPr/>
          <p:nvPr/>
        </p:nvSpPr>
        <p:spPr>
          <a:xfrm>
            <a:off x="503050" y="1323525"/>
            <a:ext cx="7864200" cy="682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 каком направлении “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растет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” координата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системе координат Processing?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89e515b2cd_1_216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89e515b2cd_1_216"/>
          <p:cNvSpPr/>
          <p:nvPr/>
        </p:nvSpPr>
        <p:spPr>
          <a:xfrm>
            <a:off x="502956" y="232677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Сколько параметров имеет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функц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89e515b2cd_1_216"/>
          <p:cNvSpPr/>
          <p:nvPr/>
        </p:nvSpPr>
        <p:spPr>
          <a:xfrm>
            <a:off x="251496" y="21847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89e515b2cd_1_216"/>
          <p:cNvSpPr/>
          <p:nvPr/>
        </p:nvSpPr>
        <p:spPr>
          <a:xfrm>
            <a:off x="502955" y="318782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Что делает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функц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89e515b2cd_1_216"/>
          <p:cNvSpPr/>
          <p:nvPr/>
        </p:nvSpPr>
        <p:spPr>
          <a:xfrm>
            <a:off x="251496" y="3045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2" name="Google Shape;222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251575" y="1462125"/>
            <a:ext cx="3812700" cy="540000"/>
          </a:xfrm>
          <a:prstGeom prst="rect">
            <a:avLst/>
          </a:prstGeom>
          <a:solidFill>
            <a:srgbClr val="E8D55F">
              <a:alpha val="333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51575" y="2047825"/>
            <a:ext cx="3812700" cy="540000"/>
          </a:xfrm>
          <a:prstGeom prst="rect">
            <a:avLst/>
          </a:prstGeom>
          <a:solidFill>
            <a:srgbClr val="E8D55F">
              <a:alpha val="333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51575" y="2633550"/>
            <a:ext cx="3812700" cy="540000"/>
          </a:xfrm>
          <a:prstGeom prst="rect">
            <a:avLst/>
          </a:prstGeom>
          <a:solidFill>
            <a:srgbClr val="E8D55F">
              <a:alpha val="333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251575" y="3219275"/>
            <a:ext cx="3812700" cy="540000"/>
          </a:xfrm>
          <a:prstGeom prst="rect">
            <a:avLst/>
          </a:prstGeom>
          <a:solidFill>
            <a:srgbClr val="E8D55F">
              <a:alpha val="333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251525" y="557692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51525" y="3822150"/>
            <a:ext cx="3812700" cy="540000"/>
          </a:xfrm>
          <a:prstGeom prst="rect">
            <a:avLst/>
          </a:prstGeom>
          <a:solidFill>
            <a:srgbClr val="E8D55F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51525" y="4422975"/>
            <a:ext cx="3812700" cy="540000"/>
          </a:xfrm>
          <a:prstGeom prst="rect">
            <a:avLst/>
          </a:prstGeom>
          <a:solidFill>
            <a:srgbClr val="E8D55F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51525" y="4999950"/>
            <a:ext cx="3812700" cy="540000"/>
          </a:xfrm>
          <a:prstGeom prst="rect">
            <a:avLst/>
          </a:prstGeom>
          <a:solidFill>
            <a:srgbClr val="E8D55F">
              <a:alpha val="333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{A37AFCA9-9E50-48AF-A7CE-3FEDF6BF15A0}</a:tableStyleId>
              </a:tblPr>
              <a:tblGrid>
                <a:gridCol w="3138050"/>
                <a:gridCol w="3138050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Среда разработки</a:t>
                      </a:r>
                      <a:endParaRPr sz="27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Линия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Р</a:t>
                      </a: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азмер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72" name="Google Shape;72;p4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600" y="2135824"/>
            <a:ext cx="3490575" cy="34905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49803"/>
              </a:srgbClr>
            </a:outerShdw>
          </a:effectLst>
        </p:spPr>
      </p:pic>
      <p:sp>
        <p:nvSpPr>
          <p:cNvPr id="74" name="Google Shape;74;p4"/>
          <p:cNvSpPr txBox="1"/>
          <p:nvPr/>
        </p:nvSpPr>
        <p:spPr>
          <a:xfrm>
            <a:off x="437250" y="1941900"/>
            <a:ext cx="3923700" cy="38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Processing - </a:t>
            </a: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язык программирования, основанный на языке Java.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Позволяет легко и быстро программировать анимацию и интерфейсы.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Создан для изучения основ компьютерного программирования в визуальном контексте.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51521" y="17543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e515b2cd_1_15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1" name="Google Shape;81;g89e515b2cd_1_15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82" name="Google Shape;82;g89e515b2cd_1_15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Примеры скетчей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g89e515b2cd_1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375" y="1017025"/>
            <a:ext cx="4476749" cy="3375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4" name="Google Shape;84;g89e515b2cd_1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4" y="4392138"/>
            <a:ext cx="4188001" cy="23725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5" name="Google Shape;85;g89e515b2cd_1_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4" y="3081344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e515b2cd_1_17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1" name="Google Shape;91;g89e515b2cd_1_17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92" name="Google Shape;92;g89e515b2cd_1_17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Загрузка 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89e515b2cd_1_171"/>
          <p:cNvSpPr/>
          <p:nvPr/>
        </p:nvSpPr>
        <p:spPr>
          <a:xfrm>
            <a:off x="502988" y="2167650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Выбираем разрядность системы и скачиваем архив.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89e515b2cd_1_171"/>
          <p:cNvSpPr/>
          <p:nvPr/>
        </p:nvSpPr>
        <p:spPr>
          <a:xfrm>
            <a:off x="503050" y="132352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Переходим по ссылке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https://processing.org/download/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89e515b2cd_1_171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89e515b2cd_1_171"/>
          <p:cNvSpPr/>
          <p:nvPr/>
        </p:nvSpPr>
        <p:spPr>
          <a:xfrm>
            <a:off x="251457" y="20152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89e515b2cd_1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224" y="2952238"/>
            <a:ext cx="3258200" cy="158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8" name="Google Shape;98;g89e515b2cd_1_171"/>
          <p:cNvSpPr/>
          <p:nvPr/>
        </p:nvSpPr>
        <p:spPr>
          <a:xfrm>
            <a:off x="502988" y="4796050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Извлекаем на рабочий стол.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89e515b2cd_1_171"/>
          <p:cNvSpPr/>
          <p:nvPr/>
        </p:nvSpPr>
        <p:spPr>
          <a:xfrm>
            <a:off x="251457" y="46436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e515b2cd_1_1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5" name="Google Shape;105;g89e515b2cd_1_1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06" name="Google Shape;106;g89e515b2cd_1_1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89e515b2cd_1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362" y="1577775"/>
            <a:ext cx="6739925" cy="4502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08" name="Google Shape;108;g89e515b2cd_1_132"/>
          <p:cNvCxnSpPr>
            <a:stCxn id="109" idx="1"/>
          </p:cNvCxnSpPr>
          <p:nvPr/>
        </p:nvCxnSpPr>
        <p:spPr>
          <a:xfrm flipH="1">
            <a:off x="2377200" y="1773325"/>
            <a:ext cx="1016100" cy="8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89e515b2cd_1_132"/>
          <p:cNvSpPr txBox="1"/>
          <p:nvPr/>
        </p:nvSpPr>
        <p:spPr>
          <a:xfrm>
            <a:off x="1255188" y="3388650"/>
            <a:ext cx="2031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Область для написания кода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89e515b2cd_1_132"/>
          <p:cNvSpPr txBox="1"/>
          <p:nvPr/>
        </p:nvSpPr>
        <p:spPr>
          <a:xfrm>
            <a:off x="1578888" y="5346000"/>
            <a:ext cx="2993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Консоль для вывода данных и отображения ошибок</a:t>
            </a:r>
            <a:endParaRPr b="0" i="0" sz="1400" u="none" cap="none" strike="noStrike">
              <a:solidFill>
                <a:srgbClr val="F793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89e515b2cd_1_132"/>
          <p:cNvSpPr txBox="1"/>
          <p:nvPr/>
        </p:nvSpPr>
        <p:spPr>
          <a:xfrm>
            <a:off x="3393300" y="1529275"/>
            <a:ext cx="2357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Вспомогательная панель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89e515b2cd_1_132"/>
          <p:cNvSpPr txBox="1"/>
          <p:nvPr/>
        </p:nvSpPr>
        <p:spPr>
          <a:xfrm>
            <a:off x="5851363" y="3401100"/>
            <a:ext cx="1482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Окно вывода программы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g89e515b2cd_1_132"/>
          <p:cNvCxnSpPr>
            <a:stCxn id="112" idx="1"/>
          </p:cNvCxnSpPr>
          <p:nvPr/>
        </p:nvCxnSpPr>
        <p:spPr>
          <a:xfrm flipH="1">
            <a:off x="4812463" y="3645150"/>
            <a:ext cx="1038900" cy="8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89e515b2cd_1_132"/>
          <p:cNvSpPr txBox="1"/>
          <p:nvPr/>
        </p:nvSpPr>
        <p:spPr>
          <a:xfrm>
            <a:off x="2829188" y="249760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Кнопки для запуска и остановки программы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g89e515b2cd_1_132"/>
          <p:cNvCxnSpPr/>
          <p:nvPr/>
        </p:nvCxnSpPr>
        <p:spPr>
          <a:xfrm rot="10800000">
            <a:off x="2073688" y="2164525"/>
            <a:ext cx="777300" cy="414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e515b2cd_1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1" name="Google Shape;121;g89e515b2cd_1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22" name="Google Shape;122;g89e515b2cd_1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Декартова система координат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g89e515b2cd_1_3"/>
          <p:cNvPicPr preferRelativeResize="0"/>
          <p:nvPr/>
        </p:nvPicPr>
        <p:blipFill rotWithShape="1">
          <a:blip r:embed="rId3">
            <a:alphaModFix/>
          </a:blip>
          <a:srcRect b="13622" l="6112" r="0" t="10945"/>
          <a:stretch/>
        </p:blipFill>
        <p:spPr>
          <a:xfrm>
            <a:off x="994463" y="1177800"/>
            <a:ext cx="6629724" cy="532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24" name="Google Shape;124;g89e515b2cd_1_3"/>
          <p:cNvCxnSpPr/>
          <p:nvPr/>
        </p:nvCxnSpPr>
        <p:spPr>
          <a:xfrm>
            <a:off x="3143550" y="3089663"/>
            <a:ext cx="987000" cy="88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89e515b2cd_1_3"/>
          <p:cNvSpPr txBox="1"/>
          <p:nvPr/>
        </p:nvSpPr>
        <p:spPr>
          <a:xfrm>
            <a:off x="994475" y="2754788"/>
            <a:ext cx="2641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Начало координат</a:t>
            </a: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 (0, 0)</a:t>
            </a:r>
            <a:endParaRPr b="1" i="0" sz="1700" u="none" cap="none" strike="noStrike">
              <a:solidFill>
                <a:srgbClr val="F793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g89e515b2cd_1_3"/>
          <p:cNvCxnSpPr/>
          <p:nvPr/>
        </p:nvCxnSpPr>
        <p:spPr>
          <a:xfrm>
            <a:off x="4686250" y="3735525"/>
            <a:ext cx="2211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89e515b2cd_1_3"/>
          <p:cNvSpPr txBox="1"/>
          <p:nvPr/>
        </p:nvSpPr>
        <p:spPr>
          <a:xfrm>
            <a:off x="4381000" y="3233100"/>
            <a:ext cx="3105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Значен</a:t>
            </a: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ия</a:t>
            </a: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 Х “</a:t>
            </a: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растут</a:t>
            </a: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” вправо</a:t>
            </a:r>
            <a:endParaRPr b="1" i="0" sz="1700" u="none" cap="none" strike="noStrike">
              <a:solidFill>
                <a:srgbClr val="F793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89e515b2cd_1_3"/>
          <p:cNvSpPr txBox="1"/>
          <p:nvPr/>
        </p:nvSpPr>
        <p:spPr>
          <a:xfrm>
            <a:off x="4466050" y="2363000"/>
            <a:ext cx="2934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Значен</a:t>
            </a: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ия</a:t>
            </a: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 Y “</a:t>
            </a: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растут</a:t>
            </a:r>
            <a:r>
              <a:rPr b="1" i="0" lang="uk-UA" sz="1700" u="none" cap="none" strike="noStrike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вверх</a:t>
            </a:r>
            <a:endParaRPr b="1" i="0" sz="1700" u="none" cap="none" strike="noStrike">
              <a:solidFill>
                <a:srgbClr val="F793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89e515b2cd_1_3"/>
          <p:cNvSpPr/>
          <p:nvPr/>
        </p:nvSpPr>
        <p:spPr>
          <a:xfrm rot="-5400000">
            <a:off x="2449325" y="2878125"/>
            <a:ext cx="345300" cy="2871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89e515b2cd_1_3"/>
          <p:cNvSpPr/>
          <p:nvPr/>
        </p:nvSpPr>
        <p:spPr>
          <a:xfrm>
            <a:off x="3588150" y="3972575"/>
            <a:ext cx="345300" cy="2300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89e515b2cd_1_3"/>
          <p:cNvSpPr txBox="1"/>
          <p:nvPr/>
        </p:nvSpPr>
        <p:spPr>
          <a:xfrm>
            <a:off x="1514475" y="4804200"/>
            <a:ext cx="1783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uk-UA" sz="1700">
                <a:solidFill>
                  <a:srgbClr val="F7931D"/>
                </a:solidFill>
                <a:latin typeface="Roboto"/>
                <a:ea typeface="Roboto"/>
                <a:cs typeface="Roboto"/>
                <a:sym typeface="Roboto"/>
              </a:rPr>
              <a:t>Присутствуют отрицательные значения</a:t>
            </a:r>
            <a:endParaRPr b="1" i="0" sz="1700" u="none" cap="none" strike="noStrike">
              <a:solidFill>
                <a:srgbClr val="F793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g89e515b2cd_1_3"/>
          <p:cNvCxnSpPr/>
          <p:nvPr/>
        </p:nvCxnSpPr>
        <p:spPr>
          <a:xfrm rot="10800000">
            <a:off x="4324800" y="1942500"/>
            <a:ext cx="0" cy="148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e515b2cd_1_2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8" name="Google Shape;138;g89e515b2cd_1_2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</a:t>
            </a:r>
            <a:endParaRPr/>
          </a:p>
        </p:txBody>
      </p:sp>
      <p:sp>
        <p:nvSpPr>
          <p:cNvPr id="139" name="Google Shape;139;g89e515b2cd_1_2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Система координат в 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89e515b2cd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50" y="1699000"/>
            <a:ext cx="7912951" cy="4509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89e515b2cd_1_24"/>
          <p:cNvSpPr txBox="1"/>
          <p:nvPr/>
        </p:nvSpPr>
        <p:spPr>
          <a:xfrm>
            <a:off x="3140525" y="3721850"/>
            <a:ext cx="233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Окно вывода программы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g89e515b2cd_1_24"/>
          <p:cNvCxnSpPr/>
          <p:nvPr/>
        </p:nvCxnSpPr>
        <p:spPr>
          <a:xfrm rot="10800000">
            <a:off x="410950" y="1843850"/>
            <a:ext cx="1014000" cy="101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89e515b2cd_1_24"/>
          <p:cNvSpPr txBox="1"/>
          <p:nvPr/>
        </p:nvSpPr>
        <p:spPr>
          <a:xfrm>
            <a:off x="1336825" y="2777500"/>
            <a:ext cx="2337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uk-UA">
                <a:latin typeface="Roboto"/>
                <a:ea typeface="Roboto"/>
                <a:cs typeface="Roboto"/>
                <a:sym typeface="Roboto"/>
              </a:rPr>
              <a:t>Начало координат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(0, 0)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g89e515b2cd_1_24"/>
          <p:cNvCxnSpPr/>
          <p:nvPr/>
        </p:nvCxnSpPr>
        <p:spPr>
          <a:xfrm>
            <a:off x="389600" y="1843850"/>
            <a:ext cx="7722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g89e515b2cd_1_24"/>
          <p:cNvSpPr txBox="1"/>
          <p:nvPr/>
        </p:nvSpPr>
        <p:spPr>
          <a:xfrm>
            <a:off x="5072075" y="1892100"/>
            <a:ext cx="31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Значен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я Х “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растут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вправо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g89e515b2cd_1_24"/>
          <p:cNvCxnSpPr/>
          <p:nvPr/>
        </p:nvCxnSpPr>
        <p:spPr>
          <a:xfrm>
            <a:off x="396250" y="1858250"/>
            <a:ext cx="0" cy="422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g89e515b2cd_1_24"/>
          <p:cNvSpPr txBox="1"/>
          <p:nvPr/>
        </p:nvSpPr>
        <p:spPr>
          <a:xfrm>
            <a:off x="499125" y="5702975"/>
            <a:ext cx="2929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Значен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я Y “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растут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вниз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89e515b2cd_1_24"/>
          <p:cNvSpPr txBox="1"/>
          <p:nvPr/>
        </p:nvSpPr>
        <p:spPr>
          <a:xfrm>
            <a:off x="4081400" y="5388650"/>
            <a:ext cx="418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uk-UA">
                <a:latin typeface="Roboto"/>
                <a:ea typeface="Roboto"/>
                <a:cs typeface="Roboto"/>
                <a:sym typeface="Roboto"/>
              </a:rPr>
              <a:t>Обратите внимание</a:t>
            </a:r>
            <a:r>
              <a:rPr b="1" i="0" lang="uk-UA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Processing </a:t>
            </a:r>
            <a:r>
              <a:rPr b="1" lang="uk-UA">
                <a:latin typeface="Roboto"/>
                <a:ea typeface="Roboto"/>
                <a:cs typeface="Roboto"/>
                <a:sym typeface="Roboto"/>
              </a:rPr>
              <a:t>не отображает объекты, которые находятся в отрицательных координатах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