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Inter"/>
      <p:regular r:id="rId27"/>
      <p:bold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iKNbCf29T/PcGxxp7rpA6htzfZ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8EFA29-C1B6-4DD5-804D-3076ADF566B2}">
  <a:tblStyle styleId="{7F8EFA29-C1B6-4DD5-804D-3076ADF566B2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48919fa0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noStroke();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&lt;= 500; i += 50)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for (int j = 0; j &lt;= 500; j += 50)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fill((int)random(255), (int)random(255), (int)random(255));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ellipse(i, j, 50, 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948919fa05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48919fa0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size(900,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1000;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int x = (int)random(0,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int y = (int)random(0, 900);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int clr = (int)random(50,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int alpha = (int)random(20, 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stroke(clr, clr, clr, alpha);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strokeWeight((int)random(3, 6));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point(x, 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948919fa05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48919fa0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948919fa05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48919fa0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x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y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x_move = 4;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y_move = 4;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strokeWeight(10);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stroke(random(255), random(255), random(255));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line(x, 0, x, height);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line(0, y, width, 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x += x_move;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y += y_move;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(x &gt; width &amp;&amp; y &gt; height || x &lt; 0 &amp;&amp; y &lt;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x_move = -x_move;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y_move = -y_move;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stroke(random(255), random(255), random(255));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948919fa05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39014f6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x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y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x2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y2 = 500;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x_move = 4;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y_move = 4;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status = 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frameRate(120);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strokeWeight(10);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stroke(random(255), random(255), random(255));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line(x, y, x2, y2);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(status == 1)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x += x_move;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x2 += y_move;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if (x &gt; width &amp;&amp; x2 &gt; width)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status++;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x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y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x2 = 500;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y2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stroke(random(255), random(255), random(255));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(status == 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y += y_move;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y2 += y_move;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if (y &gt; height &amp;&amp; y2 &gt; height)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status++;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x = 500;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y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x2 = 500;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y2 = 500;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stroke(random(255), random(255), random(255));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(status == 3)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x -= x_move;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x2 -= y_move;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if (x &lt; 0 &amp;&amp; x2 &lt;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status++;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x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y = 500;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x2 = 500;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y2 = 500;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stroke(random(255), random(255), random(255));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(status == 4)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y -= y_move;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y2 -= y_move;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if (y &lt; 0 &amp;&amp; y2 &lt;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status = 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x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y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x2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y2 = 500;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stroke(random(255), random(255), random(255));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g939014f64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c71d0817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size(800, 800);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background(43, 47, 59);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noFill();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strokeWeight(5);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stroke(2, 75, 232);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line(width/2, 0, width/2, height);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line(0, height/2, width, height/2);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(mouseX &lt; width/2 &amp;&amp; mouseY &lt; height/2)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strokeWeight(10);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stroke(13, 138, 158);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triangle(mouseX - 87, mouseY + 50, mouseX + 87, mouseY + 50, mouseX, mouseY - 100);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(mouseX &gt; width/2 &amp;&amp; mouseY &lt; height/2)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strokeWeight(10);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stroke(216, 59, 102);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ellipse(mouseX, mouseY, 170, 170);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(mouseX &lt; width/2 &amp;&amp; mouseY &gt; height/2)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strokeWeight(10);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stroke(199, 129, 155);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rect(mouseX - 85, mouseY - 85, 170, 170);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(mouseX &gt; width/2 &amp;&amp; mouseY &gt; height/2)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strokeWeight(10);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stroke(66, 126, 180);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line(mouseX - 85, mouseY - 85, mouseX + 85, mouseY + 85);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line(mouseX + 85, mouseY - 85, mouseX - 85, mouseY + 85);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g8c71d0817c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d601bd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radius = (int)random(1,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println("Радиус окружности:", radius, "см");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println("Площадь окружности:", 3.14 * radius * radius, "см2");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println("Длина окружности:", 3.14 * radius * 2, "см");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g8bd601bd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48919fa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Roboto"/>
                <a:ea typeface="Roboto"/>
                <a:cs typeface="Roboto"/>
                <a:sym typeface="Roboto"/>
              </a:rPr>
              <a:t>Рассказать про 3 параметра цикла </a:t>
            </a:r>
            <a:r>
              <a:rPr b="1" lang="uk-UA" sz="1400">
                <a:latin typeface="Roboto"/>
                <a:ea typeface="Roboto"/>
                <a:cs typeface="Roboto"/>
                <a:sym typeface="Roboto"/>
              </a:rPr>
              <a:t>for: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-UA" sz="1400">
                <a:latin typeface="Roboto"/>
                <a:ea typeface="Roboto"/>
                <a:cs typeface="Roboto"/>
                <a:sym typeface="Roboto"/>
              </a:rPr>
              <a:t>Инициализация переменной итератора.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-UA" sz="1400">
                <a:latin typeface="Roboto"/>
                <a:ea typeface="Roboto"/>
                <a:cs typeface="Roboto"/>
                <a:sym typeface="Roboto"/>
              </a:rPr>
              <a:t>Условие работы цикла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-UA" sz="1400">
                <a:latin typeface="Roboto"/>
                <a:ea typeface="Roboto"/>
                <a:cs typeface="Roboto"/>
                <a:sym typeface="Roboto"/>
              </a:rPr>
              <a:t>Изменение переменной итератора.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Roboto"/>
                <a:ea typeface="Roboto"/>
                <a:cs typeface="Roboto"/>
                <a:sym typeface="Roboto"/>
              </a:rPr>
              <a:t>Также рассказать, что количество повторений цикла зависит от каждого из трёх параметров.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g948919fa05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48919fa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end = (int)random(1,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println("Случайное число:", end);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&lt;= end;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print(i, "");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g948919fa05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48919fa0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end = (int)random(1,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println("Случайное число:", end);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&lt;= end;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(i % 2 ==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print(i, "");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948919fa05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48919fa0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noStroke();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&lt;= 500; i += 50)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fill((int)random(255), (int)random(255), (int)random(255));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ellipse(i, 250, 50, 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948919fa05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48919fa0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948919fa05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">
  <p:cSld name="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9"/>
          <p:cNvSpPr/>
          <p:nvPr>
            <p:ph idx="2" type="tbl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um">
  <p:cSld name="Mediu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">
  <p:cSld name="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gif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251525" y="5013175"/>
            <a:ext cx="66657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ЦИКЛЫ В PROCESSING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>
            <p:ph idx="1" type="body"/>
          </p:nvPr>
        </p:nvSpPr>
        <p:spPr>
          <a:xfrm>
            <a:off x="250475" y="5851150"/>
            <a:ext cx="2745600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48919fa05_0_7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39" name="Google Shape;139;g948919fa05_0_7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11</a:t>
            </a:r>
            <a:endParaRPr/>
          </a:p>
        </p:txBody>
      </p:sp>
      <p:sp>
        <p:nvSpPr>
          <p:cNvPr id="140" name="Google Shape;140;g948919fa05_0_79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g948919fa05_0_79"/>
          <p:cNvSpPr txBox="1"/>
          <p:nvPr/>
        </p:nvSpPr>
        <p:spPr>
          <a:xfrm>
            <a:off x="437250" y="1339100"/>
            <a:ext cx="7929900" cy="68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Реализовать скетч, используя вложенные циклы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 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Цвета должны подбираться случайным образом.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g948919fa05_0_79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g948919fa05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5600" y="2193500"/>
            <a:ext cx="4513210" cy="453130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48919fa05_0_9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49" name="Google Shape;149;g948919fa05_0_9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11</a:t>
            </a:r>
            <a:endParaRPr/>
          </a:p>
        </p:txBody>
      </p:sp>
      <p:sp>
        <p:nvSpPr>
          <p:cNvPr id="150" name="Google Shape;150;g948919fa05_0_90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g948919fa05_0_90"/>
          <p:cNvSpPr txBox="1"/>
          <p:nvPr/>
        </p:nvSpPr>
        <p:spPr>
          <a:xfrm>
            <a:off x="437250" y="1339100"/>
            <a:ext cx="7929900" cy="68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Реализовать звездное небо, используя вложенные циклы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 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948919fa05_0_90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g948919fa05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250" y="2175550"/>
            <a:ext cx="4526253" cy="4531299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  <p:pic>
        <p:nvPicPr>
          <p:cNvPr id="154" name="Google Shape;154;g948919fa05_0_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2100" y="2991687"/>
            <a:ext cx="2936500" cy="29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8919fa05_0_65"/>
          <p:cNvSpPr txBox="1"/>
          <p:nvPr/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uk-UA" sz="2400" u="none" cap="none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b="0" i="0" sz="2400" u="none" cap="none" strike="noStrike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0" name="Google Shape;160;g948919fa05_0_65"/>
          <p:cNvSpPr txBox="1"/>
          <p:nvPr/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-UA" sz="14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LESSON 11</a:t>
            </a:r>
            <a:endParaRPr b="0" i="0" sz="14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g948919fa05_0_65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Цикл while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948919fa05_0_65"/>
          <p:cNvSpPr txBox="1"/>
          <p:nvPr/>
        </p:nvSpPr>
        <p:spPr>
          <a:xfrm>
            <a:off x="437250" y="1339100"/>
            <a:ext cx="7929900" cy="9747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отличии от цикла </a:t>
            </a: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for, 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цикл </a:t>
            </a: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while 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удобно использовать, когда неизвестно точное количество повторений. Потому и название соответствующее.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g948919fa05_0_65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948919fa05_0_65"/>
          <p:cNvSpPr txBox="1"/>
          <p:nvPr/>
        </p:nvSpPr>
        <p:spPr>
          <a:xfrm>
            <a:off x="437250" y="2553046"/>
            <a:ext cx="7929900" cy="529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Синтаксис цикла </a:t>
            </a: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выглядит следующим образом: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948919fa05_0_65"/>
          <p:cNvSpPr/>
          <p:nvPr/>
        </p:nvSpPr>
        <p:spPr>
          <a:xfrm>
            <a:off x="251508" y="236545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948919fa05_0_65"/>
          <p:cNvSpPr txBox="1"/>
          <p:nvPr/>
        </p:nvSpPr>
        <p:spPr>
          <a:xfrm>
            <a:off x="2457875" y="3321500"/>
            <a:ext cx="3702900" cy="176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500" u="none" cap="none" strike="noStrike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b="0" i="0" lang="uk-UA" sz="2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(x &lt; 250) {</a:t>
            </a:r>
            <a:br>
              <a:rPr b="0" i="0" lang="uk-UA" sz="2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25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Тело цикла</a:t>
            </a:r>
            <a:br>
              <a:rPr b="0" i="0" lang="uk-UA" sz="2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2700" u="none" cap="none" strike="noStrike">
              <a:solidFill>
                <a:srgbClr val="66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" name="Google Shape;167;g948919fa05_0_65"/>
          <p:cNvSpPr txBox="1"/>
          <p:nvPr/>
        </p:nvSpPr>
        <p:spPr>
          <a:xfrm>
            <a:off x="437250" y="5366225"/>
            <a:ext cx="7929900" cy="9747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НО! Цикл while редко применим, особенно внутри метода </a:t>
            </a:r>
            <a:r>
              <a:rPr b="1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draw(), </a:t>
            </a: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так как этот метод также является циклом и отвечает за смену кадров.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g948919fa05_0_65"/>
          <p:cNvSpPr/>
          <p:nvPr/>
        </p:nvSpPr>
        <p:spPr>
          <a:xfrm>
            <a:off x="251508" y="517863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48919fa05_0_12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74" name="Google Shape;174;g948919fa05_0_12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11</a:t>
            </a:r>
            <a:endParaRPr/>
          </a:p>
        </p:txBody>
      </p:sp>
      <p:sp>
        <p:nvSpPr>
          <p:cNvPr id="175" name="Google Shape;175;g948919fa05_0_126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g948919fa05_0_126"/>
          <p:cNvSpPr txBox="1"/>
          <p:nvPr/>
        </p:nvSpPr>
        <p:spPr>
          <a:xfrm>
            <a:off x="437250" y="1339100"/>
            <a:ext cx="7929900" cy="68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Реализовать скетч ниже, используя циклические свойства метода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draw() 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 условия.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948919fa05_0_126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g948919fa05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8325" y="2164905"/>
            <a:ext cx="4567750" cy="4531283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39014f64f_0_1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84" name="Google Shape;184;g939014f64f_0_1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11</a:t>
            </a:r>
            <a:endParaRPr/>
          </a:p>
        </p:txBody>
      </p:sp>
      <p:sp>
        <p:nvSpPr>
          <p:cNvPr id="185" name="Google Shape;185;g939014f64f_0_10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g939014f64f_0_10"/>
          <p:cNvSpPr txBox="1"/>
          <p:nvPr/>
        </p:nvSpPr>
        <p:spPr>
          <a:xfrm>
            <a:off x="437250" y="1339100"/>
            <a:ext cx="7929900" cy="68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Реализовать скетч ниже, используя циклические свойства метода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draw() 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 условия.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g939014f64f_0_10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g939014f64f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250" y="2192878"/>
            <a:ext cx="4567750" cy="4531292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  <p:pic>
        <p:nvPicPr>
          <p:cNvPr id="189" name="Google Shape;189;g939014f64f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2813" y="2901088"/>
            <a:ext cx="2825375" cy="28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c71d0817c_0_4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95" name="Google Shape;195;g8c71d0817c_0_4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11</a:t>
            </a:r>
            <a:endParaRPr/>
          </a:p>
        </p:txBody>
      </p:sp>
      <p:sp>
        <p:nvSpPr>
          <p:cNvPr id="196" name="Google Shape;196;g8c71d0817c_0_4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Вопросы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8c71d0817c_0_41"/>
          <p:cNvSpPr/>
          <p:nvPr/>
        </p:nvSpPr>
        <p:spPr>
          <a:xfrm>
            <a:off x="503075" y="1283375"/>
            <a:ext cx="22893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Що таке цикл?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g8c71d0817c_0_41"/>
          <p:cNvSpPr/>
          <p:nvPr/>
        </p:nvSpPr>
        <p:spPr>
          <a:xfrm>
            <a:off x="251546" y="11413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13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g8c71d0817c_0_41"/>
          <p:cNvSpPr/>
          <p:nvPr/>
        </p:nvSpPr>
        <p:spPr>
          <a:xfrm>
            <a:off x="502975" y="2210200"/>
            <a:ext cx="78642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Чим відрізняється цикл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від циклу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g8c71d0817c_0_41"/>
          <p:cNvSpPr/>
          <p:nvPr/>
        </p:nvSpPr>
        <p:spPr>
          <a:xfrm>
            <a:off x="251521" y="206813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13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g8c71d0817c_0_41"/>
          <p:cNvSpPr/>
          <p:nvPr/>
        </p:nvSpPr>
        <p:spPr>
          <a:xfrm>
            <a:off x="502975" y="3137050"/>
            <a:ext cx="5326800" cy="5847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Чи можна цикл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зробити нескінченним?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g8c71d0817c_0_41"/>
          <p:cNvSpPr/>
          <p:nvPr/>
        </p:nvSpPr>
        <p:spPr>
          <a:xfrm>
            <a:off x="251521" y="299497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13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g8c71d0817c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750" y="567963"/>
            <a:ext cx="2029375" cy="20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всё!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0" name="Google Shape;210;p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11</a:t>
            </a:r>
            <a:endParaRPr/>
          </a:p>
        </p:txBody>
      </p:sp>
      <p:pic>
        <p:nvPicPr>
          <p:cNvPr id="211" name="Google Shape;2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3500" y="1718526"/>
            <a:ext cx="4417000" cy="44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11</a:t>
            </a:r>
            <a:endParaRPr/>
          </a:p>
        </p:txBody>
      </p:sp>
      <p:sp>
        <p:nvSpPr>
          <p:cNvPr id="47" name="Google Shape;47;p2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27800" y="1462125"/>
            <a:ext cx="3812700" cy="540000"/>
          </a:xfrm>
          <a:prstGeom prst="rect">
            <a:avLst/>
          </a:prstGeom>
          <a:solidFill>
            <a:srgbClr val="E8D55F">
              <a:alpha val="3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ПРОЕКТ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27800" y="2047825"/>
            <a:ext cx="3812700" cy="540000"/>
          </a:xfrm>
          <a:prstGeom prst="rect">
            <a:avLst/>
          </a:prstGeom>
          <a:solidFill>
            <a:srgbClr val="E8D55F">
              <a:alpha val="3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ПРОЕКТ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27800" y="2633550"/>
            <a:ext cx="3812700" cy="540000"/>
          </a:xfrm>
          <a:prstGeom prst="rect">
            <a:avLst/>
          </a:prstGeom>
          <a:solidFill>
            <a:srgbClr val="E8D55F">
              <a:alpha val="3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ПРОЕКТ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27800" y="3219275"/>
            <a:ext cx="3812700" cy="540000"/>
          </a:xfrm>
          <a:prstGeom prst="rect">
            <a:avLst/>
          </a:prstGeom>
          <a:solidFill>
            <a:srgbClr val="E8D55F">
              <a:alpha val="3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МАРАФОН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327750" y="557692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УСЛОВИЯ В PROCESSING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327750" y="3822150"/>
            <a:ext cx="3812700" cy="540000"/>
          </a:xfrm>
          <a:prstGeom prst="rect">
            <a:avLst/>
          </a:prstGeom>
          <a:solidFill>
            <a:srgbClr val="E8D55F">
              <a:alpha val="3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ФУНКЦИИ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327750" y="4422975"/>
            <a:ext cx="38127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ЦИКЛЫ В PROCESSING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327750" y="4999950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МАРАФОН 2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11</a:t>
            </a:r>
            <a:endParaRPr/>
          </a:p>
        </p:txBody>
      </p:sp>
      <p:graphicFrame>
        <p:nvGraphicFramePr>
          <p:cNvPr id="63" name="Google Shape;63;p3"/>
          <p:cNvGraphicFramePr/>
          <p:nvPr/>
        </p:nvGraphicFramePr>
        <p:xfrm>
          <a:off x="1377150" y="1835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{7F8EFA29-C1B6-4DD5-804D-3076ADF566B2}</a:tableStyleId>
              </a:tblPr>
              <a:tblGrid>
                <a:gridCol w="3226525"/>
                <a:gridCol w="3226525"/>
              </a:tblGrid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Cycle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Counter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Цикл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Cчетчик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Repeat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Повтор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Шаг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Infinite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Порядок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Бесконечный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4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4" name="Google Shape;64;p3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62025"/>
            <a:ext cx="2395974" cy="239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d601bdc6_0_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71" name="Google Shape;71;g8bd601bdc6_0_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11</a:t>
            </a:r>
            <a:endParaRPr/>
          </a:p>
        </p:txBody>
      </p:sp>
      <p:sp>
        <p:nvSpPr>
          <p:cNvPr id="72" name="Google Shape;72;g8bd601bdc6_0_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Циклы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g8bd601bdc6_0_1"/>
          <p:cNvSpPr txBox="1"/>
          <p:nvPr/>
        </p:nvSpPr>
        <p:spPr>
          <a:xfrm>
            <a:off x="437250" y="1339100"/>
            <a:ext cx="7929900" cy="215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 мере написания программ вы заметите, что вам часто приходится записывать подряд несколько однотипных строк с небольшими изменениями.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Циклы делают возможным запуск одной и той же команды с небольшими изменениями, что позволяет значительно упростить код и решение различных задач.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g8bd601bdc6_0_1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g8bd601bdc6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900" y="3609725"/>
            <a:ext cx="3058601" cy="305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48919fa05_0_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1" name="Google Shape;81;g948919fa05_0_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11</a:t>
            </a:r>
            <a:endParaRPr/>
          </a:p>
        </p:txBody>
      </p:sp>
      <p:sp>
        <p:nvSpPr>
          <p:cNvPr id="82" name="Google Shape;82;g948919fa05_0_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Цикл for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g948919fa05_0_1"/>
          <p:cNvSpPr txBox="1"/>
          <p:nvPr/>
        </p:nvSpPr>
        <p:spPr>
          <a:xfrm>
            <a:off x="437250" y="1339100"/>
            <a:ext cx="79299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Цикл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очень удобен, если вам нужно повторять действие конкретное количество раз.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948919fa05_0_1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948919fa05_0_1"/>
          <p:cNvSpPr txBox="1"/>
          <p:nvPr/>
        </p:nvSpPr>
        <p:spPr>
          <a:xfrm>
            <a:off x="437238" y="2379013"/>
            <a:ext cx="79299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синтаксисе цикла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используется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переменная-счетчик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которая и считает повторения.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g948919fa05_0_1"/>
          <p:cNvSpPr/>
          <p:nvPr/>
        </p:nvSpPr>
        <p:spPr>
          <a:xfrm>
            <a:off x="251508" y="219143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g948919fa05_0_1"/>
          <p:cNvSpPr txBox="1"/>
          <p:nvPr/>
        </p:nvSpPr>
        <p:spPr>
          <a:xfrm>
            <a:off x="437250" y="3324700"/>
            <a:ext cx="7929900" cy="184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700" u="none" cap="none" strike="noStrike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b="0" i="0" lang="uk-UA" sz="2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b="0" i="0" lang="uk-UA" sz="27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uk-UA" sz="2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= 0; i &lt; 10; i = i + 1) {</a:t>
            </a:r>
            <a:br>
              <a:rPr b="0" i="0" lang="uk-UA" sz="2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27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Тело цикла </a:t>
            </a:r>
            <a:br>
              <a:rPr b="0" i="0" lang="uk-UA" sz="2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7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3300" u="none" cap="none" strike="noStrike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g948919fa05_0_1"/>
          <p:cNvSpPr txBox="1"/>
          <p:nvPr/>
        </p:nvSpPr>
        <p:spPr>
          <a:xfrm>
            <a:off x="437250" y="5581775"/>
            <a:ext cx="7929900" cy="58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данном случае,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тело цикла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выполнится ровно 10 раз.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g948919fa05_0_1"/>
          <p:cNvSpPr/>
          <p:nvPr/>
        </p:nvSpPr>
        <p:spPr>
          <a:xfrm>
            <a:off x="251508" y="53941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48919fa05_0_1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95" name="Google Shape;95;g948919fa05_0_1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11</a:t>
            </a:r>
            <a:endParaRPr/>
          </a:p>
        </p:txBody>
      </p:sp>
      <p:sp>
        <p:nvSpPr>
          <p:cNvPr id="96" name="Google Shape;96;g948919fa05_0_16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g948919fa05_0_16"/>
          <p:cNvSpPr txBox="1"/>
          <p:nvPr/>
        </p:nvSpPr>
        <p:spPr>
          <a:xfrm>
            <a:off x="437250" y="1339100"/>
            <a:ext cx="79299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вывод в консоль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всех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чисел в диапазоне от 0 до 50, как показано на примере ниже.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g948919fa05_0_16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g948919fa05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722" y="3112850"/>
            <a:ext cx="7027287" cy="23204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48919fa05_0_34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05" name="Google Shape;105;g948919fa05_0_34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11</a:t>
            </a:r>
            <a:endParaRPr/>
          </a:p>
        </p:txBody>
      </p:sp>
      <p:sp>
        <p:nvSpPr>
          <p:cNvPr id="106" name="Google Shape;106;g948919fa05_0_34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948919fa05_0_34"/>
          <p:cNvSpPr txBox="1"/>
          <p:nvPr/>
        </p:nvSpPr>
        <p:spPr>
          <a:xfrm>
            <a:off x="437250" y="1339100"/>
            <a:ext cx="79299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вывод в консоль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парных 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чисел в диапазоне от 0 до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случайного числа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как показано на примере ниже.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948919fa05_0_34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g948919fa05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813" y="3153572"/>
            <a:ext cx="7012765" cy="23204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48919fa05_0_45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15" name="Google Shape;115;g948919fa05_0_45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11</a:t>
            </a:r>
            <a:endParaRPr/>
          </a:p>
        </p:txBody>
      </p:sp>
      <p:sp>
        <p:nvSpPr>
          <p:cNvPr id="116" name="Google Shape;116;g948919fa05_0_45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948919fa05_0_45"/>
          <p:cNvSpPr txBox="1"/>
          <p:nvPr/>
        </p:nvSpPr>
        <p:spPr>
          <a:xfrm>
            <a:off x="437250" y="1339100"/>
            <a:ext cx="7929900" cy="68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Реализовать скетч, используя цикл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 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Цвета должны подбираться случайным образом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948919fa05_0_45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g948919fa05_0_45"/>
          <p:cNvPicPr preferRelativeResize="0"/>
          <p:nvPr/>
        </p:nvPicPr>
        <p:blipFill rotWithShape="1">
          <a:blip r:embed="rId3">
            <a:alphaModFix/>
          </a:blip>
          <a:srcRect b="18091" l="0" r="0" t="12798"/>
          <a:stretch/>
        </p:blipFill>
        <p:spPr>
          <a:xfrm>
            <a:off x="2136950" y="2760937"/>
            <a:ext cx="4530500" cy="3105675"/>
          </a:xfrm>
          <a:prstGeom prst="rect">
            <a:avLst/>
          </a:prstGeom>
          <a:noFill/>
          <a:ln>
            <a:noFill/>
          </a:ln>
          <a:effectLst>
            <a:outerShdw blurRad="271463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48919fa05_0_10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25" name="Google Shape;125;g948919fa05_0_10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11</a:t>
            </a:r>
            <a:endParaRPr/>
          </a:p>
        </p:txBody>
      </p:sp>
      <p:sp>
        <p:nvSpPr>
          <p:cNvPr id="126" name="Google Shape;126;g948919fa05_0_102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Вложенные циклы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948919fa05_0_102"/>
          <p:cNvSpPr txBox="1"/>
          <p:nvPr/>
        </p:nvSpPr>
        <p:spPr>
          <a:xfrm>
            <a:off x="437250" y="1339100"/>
            <a:ext cx="79299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Если вложить один цикл </a:t>
            </a:r>
            <a:r>
              <a:rPr b="1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другой, количество повторений перемножается.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g948919fa05_0_102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g948919fa05_0_102"/>
          <p:cNvSpPr txBox="1"/>
          <p:nvPr/>
        </p:nvSpPr>
        <p:spPr>
          <a:xfrm>
            <a:off x="437238" y="2379013"/>
            <a:ext cx="79299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Подобная конструкция позволяет работать уже с двумя осями одновременно, а не только с одной. 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g948919fa05_0_102"/>
          <p:cNvSpPr/>
          <p:nvPr/>
        </p:nvSpPr>
        <p:spPr>
          <a:xfrm>
            <a:off x="251508" y="219143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g948919fa05_0_102"/>
          <p:cNvSpPr txBox="1"/>
          <p:nvPr/>
        </p:nvSpPr>
        <p:spPr>
          <a:xfrm>
            <a:off x="1184250" y="3367750"/>
            <a:ext cx="6775500" cy="227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uk-UA" sz="2200" u="none" cap="none" strike="noStrike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b="0" i="0" lang="uk-UA" sz="2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b="0" i="0" lang="uk-UA" sz="22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uk-UA" sz="2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= 0; i &lt; 10; i = i + 1) {</a:t>
            </a:r>
            <a:br>
              <a:rPr b="0" i="0" lang="uk-UA" sz="2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2200" u="none" cap="none" strike="noStrike">
                <a:solidFill>
                  <a:srgbClr val="66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b="0" i="0" lang="uk-UA" sz="2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b="0" i="0" lang="uk-UA" sz="2200" u="none" cap="none" strike="noStrike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uk-UA" sz="2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j = 0; j &lt; 10; j = j + 1) {</a:t>
            </a:r>
            <a:br>
              <a:rPr b="0" i="0" lang="uk-UA" sz="2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0" i="0" lang="uk-UA" sz="2200" u="none" cap="none" strike="noStrike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Тело цикла </a:t>
            </a:r>
            <a:br>
              <a:rPr b="0" i="0" lang="uk-UA" sz="2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br>
              <a:rPr b="0" i="0" lang="uk-UA" sz="2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0" i="0" lang="uk-UA" sz="2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0" i="0" sz="2800" u="none" cap="none" strike="noStrike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2" name="Google Shape;132;g948919fa05_0_102"/>
          <p:cNvSpPr txBox="1"/>
          <p:nvPr/>
        </p:nvSpPr>
        <p:spPr>
          <a:xfrm>
            <a:off x="437250" y="6009275"/>
            <a:ext cx="7929900" cy="58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данном случае, тело цикла выполнится ровно 100 раз.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948919fa05_0_102"/>
          <p:cNvSpPr/>
          <p:nvPr/>
        </p:nvSpPr>
        <p:spPr>
          <a:xfrm>
            <a:off x="251508" y="58216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UserAnonymus</dc:creator>
</cp:coreProperties>
</file>