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Source Code Pro" panose="020B060402020202020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Impact" panose="020B0806030902050204" pitchFamily="34" charset="0"/>
      <p:regular r:id="rId24"/>
    </p:embeddedFont>
    <p:embeddedFont>
      <p:font typeface="Inter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hcMOOAOorqvCKKj1SwNREdJN2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EA6C3E-3169-444F-86C6-AAA5F3365E5C}">
  <a:tblStyle styleId="{0FEA6C3E-3169-444F-86C6-AAA5F3365E5C}" styleName="Table_0">
    <a:wholeTbl>
      <a:tcTxStyle b="off" i="off">
        <a:font>
          <a:latin typeface="Inter Semi Bold"/>
          <a:ea typeface="Inter Semi Bold"/>
          <a:cs typeface="Inter Semi Bold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bd601bdc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2000" b="1">
                <a:latin typeface="Roboto"/>
                <a:ea typeface="Roboto"/>
                <a:cs typeface="Roboto"/>
                <a:sym typeface="Roboto"/>
              </a:rPr>
              <a:t>Решение задания</a:t>
            </a:r>
            <a:endParaRPr sz="2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start = (int)random(1, 50);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end = (int)random(50, 200);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println("Начало диапазона:", start);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println("Конец диапазона:", end);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for (int i = start; i &lt;= end; i++)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if (i % 3 == 0)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print(i, "");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" name="Google Shape;68;g8bd601bdc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d6f41643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2000" b="1">
                <a:latin typeface="Roboto"/>
                <a:ea typeface="Roboto"/>
                <a:cs typeface="Roboto"/>
                <a:sym typeface="Roboto"/>
              </a:rPr>
              <a:t>Решение задания:</a:t>
            </a:r>
            <a:endParaRPr sz="2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size(500, 500);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background(255);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//noStroke();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for (int y = 0; y &lt; height; y = y + 20)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for (int x = 0; x &lt; width; x = x + 20)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fill(random(255));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rect(x, y, 20, 20);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g8d6f41643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d6f41643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uk-UA" sz="2000" b="1">
                <a:latin typeface="Roboto"/>
                <a:ea typeface="Roboto"/>
                <a:cs typeface="Roboto"/>
                <a:sym typeface="Roboto"/>
              </a:rPr>
              <a:t>Решение задания:</a:t>
            </a:r>
            <a:endParaRPr sz="2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String string = "";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draw_spruce(5);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draw_spruce(int n)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println(" * ");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for (int k = 3; k &lt;= n; k++)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for (int i = 2; i &lt;= k; i++)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for (int j = 1; j &lt;= i; j++)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string += " * ";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println(string);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string = "";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" name="Google Shape;89;g8d6f41643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d6f41643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2000" b="1">
                <a:latin typeface="Roboto"/>
                <a:ea typeface="Roboto"/>
                <a:cs typeface="Roboto"/>
                <a:sym typeface="Roboto"/>
              </a:rPr>
              <a:t>Решение задания:</a:t>
            </a:r>
            <a:endParaRPr sz="2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size(500, 500);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background(255);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noStroke();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for (int x = 1, i = 1; x &lt;= 19; x += 2, i++)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for (int y = 1, j = 1; y &lt;= 19; y += 2, j++)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fill(random(255), random(255), random(255));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if ( (i+j) % 2 == 0)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ellipse(x*25, y*25, 50, 50);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} else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  ellipse(x*25, y*25, 20, 20);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g8d6f41643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c71d0817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uk-UA" sz="2000" b="1">
                <a:latin typeface="Roboto"/>
                <a:ea typeface="Roboto"/>
                <a:cs typeface="Roboto"/>
                <a:sym typeface="Roboto"/>
              </a:rPr>
              <a:t>Решение задания:</a:t>
            </a:r>
            <a:endParaRPr sz="2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x = 101;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y = 100;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step_x = 2;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step_y =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r;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g;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int b;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setup()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size(500, 500);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strokeWeight(20);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draw()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background(255);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if (x &gt;= 400 &amp;&amp; y == 100)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changeColor();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step_y = step_x;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step_x =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(x &gt;= 400 &amp;&amp; y &gt;= 400)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changeColor();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step_x = -step_y;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step_y =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(x &lt;= 100 &amp;&amp; y &gt;= 400)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changeColor();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step_y = step_x;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step_x =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 else if (x &lt;= 100 &amp;&amp; y &lt;= 100)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changeColor();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step_x = -step_y;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  step_y =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x += step_x;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y += step_y;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stroke(r, g, b);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line(x, 0, x, height);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stroke(g, b, r);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line(0, y, width, y);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void changeColor()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r = (int)random(255);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g = (int)random(255);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  b = (int)random(255);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g8c71d0817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"/>
          <p:cNvSpPr txBox="1">
            <a:spLocks noGrp="1"/>
          </p:cNvSpPr>
          <p:nvPr>
            <p:ph type="ctrTitle"/>
          </p:nvPr>
        </p:nvSpPr>
        <p:spPr>
          <a:xfrm>
            <a:off x="251520" y="5013176"/>
            <a:ext cx="4896544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body" idx="1"/>
          </p:nvPr>
        </p:nvSpPr>
        <p:spPr>
          <a:xfrm>
            <a:off x="250474" y="5851147"/>
            <a:ext cx="2492725" cy="7200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ght">
  <p:cSld name="Ligh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15" name="Google Shape;15;p8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11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sz="1100" b="1" i="0" u="none" strike="noStrike" cap="non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8"/>
          <p:cNvSpPr txBox="1">
            <a:spLocks noGrp="1"/>
          </p:cNvSpPr>
          <p:nvPr>
            <p:ph type="body" idx="1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  <a:defRPr sz="40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nguage">
  <p:cSld name="Languag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>
            <a:spLocks noGrp="1"/>
          </p:cNvSpPr>
          <p:nvPr>
            <p:ph type="ctrTitle"/>
          </p:nvPr>
        </p:nvSpPr>
        <p:spPr>
          <a:xfrm>
            <a:off x="251521" y="116632"/>
            <a:ext cx="4126270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  <a:defRPr sz="32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1" name="Google Shape;21;p9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11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sz="1100" b="1" i="0" u="none" strike="noStrike" cap="non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" name="Google Shape;22;p9"/>
          <p:cNvSpPr txBox="1">
            <a:spLocks noGrp="1"/>
          </p:cNvSpPr>
          <p:nvPr>
            <p:ph type="body" idx="1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3" name="Google Shape;23;p9"/>
          <p:cNvSpPr>
            <a:spLocks noGrp="1"/>
          </p:cNvSpPr>
          <p:nvPr>
            <p:ph type="tbl" idx="2"/>
          </p:nvPr>
        </p:nvSpPr>
        <p:spPr>
          <a:xfrm>
            <a:off x="1545580" y="1019175"/>
            <a:ext cx="5514310" cy="555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body" idx="3"/>
          </p:nvPr>
        </p:nvSpPr>
        <p:spPr>
          <a:xfrm>
            <a:off x="4546377" y="116632"/>
            <a:ext cx="3820788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dium">
  <p:cSld name="Mediu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  <a:defRPr sz="40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ldNum" idx="12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28" name="Google Shape;28;p10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11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sz="1100" b="1" i="0" u="none" strike="noStrike" cap="non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">
  <p:cSld name="Dar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sldNum" idx="12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  <p:sp>
        <p:nvSpPr>
          <p:cNvPr id="32" name="Google Shape;32;p11"/>
          <p:cNvSpPr/>
          <p:nvPr/>
        </p:nvSpPr>
        <p:spPr>
          <a:xfrm rot="-5400000">
            <a:off x="8262223" y="5482492"/>
            <a:ext cx="1255576" cy="2880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11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PROCESSING</a:t>
            </a:r>
            <a:endParaRPr sz="1100" b="1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nter"/>
              <a:buNone/>
              <a:defRPr sz="40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>
            <a:spLocks noGrp="1"/>
          </p:cNvSpPr>
          <p:nvPr>
            <p:ph type="ctrTitle"/>
          </p:nvPr>
        </p:nvSpPr>
        <p:spPr>
          <a:xfrm>
            <a:off x="251525" y="5013175"/>
            <a:ext cx="66657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</a:pPr>
            <a:r>
              <a:rPr lang="uk-UA" sz="4000">
                <a:solidFill>
                  <a:srgbClr val="3E3E46"/>
                </a:solidFill>
                <a:latin typeface="Roboto"/>
                <a:ea typeface="Roboto"/>
                <a:cs typeface="Roboto"/>
                <a:sym typeface="Roboto"/>
              </a:rPr>
              <a:t>МАРАФОН 3</a:t>
            </a:r>
            <a:endParaRPr sz="4000">
              <a:solidFill>
                <a:srgbClr val="3E3E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40;p1"/>
          <p:cNvSpPr txBox="1">
            <a:spLocks noGrp="1"/>
          </p:cNvSpPr>
          <p:nvPr>
            <p:ph type="body" idx="1"/>
          </p:nvPr>
        </p:nvSpPr>
        <p:spPr>
          <a:xfrm>
            <a:off x="250475" y="5851150"/>
            <a:ext cx="2745600" cy="7200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uk-UA"/>
              <a:t>LESSON 13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 txBox="1">
            <a:spLocks noGrp="1"/>
          </p:cNvSpPr>
          <p:nvPr>
            <p:ph type="sldNum" idx="12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2</a:t>
            </a:fld>
            <a:endParaRPr/>
          </a:p>
        </p:txBody>
      </p:sp>
      <p:sp>
        <p:nvSpPr>
          <p:cNvPr id="46" name="Google Shape;46;p2"/>
          <p:cNvSpPr txBox="1">
            <a:spLocks noGrp="1"/>
          </p:cNvSpPr>
          <p:nvPr>
            <p:ph type="body" idx="1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13</a:t>
            </a:r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План на четверть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327800" y="1462125"/>
            <a:ext cx="3812700" cy="540000"/>
          </a:xfrm>
          <a:prstGeom prst="rect">
            <a:avLst/>
          </a:prstGeom>
          <a:solidFill>
            <a:srgbClr val="E8D55F">
              <a:alpha val="3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uk-UA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ПРОЕКТ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327800" y="2047825"/>
            <a:ext cx="3812700" cy="540000"/>
          </a:xfrm>
          <a:prstGeom prst="rect">
            <a:avLst/>
          </a:prstGeom>
          <a:solidFill>
            <a:srgbClr val="E8D55F">
              <a:alpha val="3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uk-UA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ПРОЕКТ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327800" y="2633550"/>
            <a:ext cx="3812700" cy="540000"/>
          </a:xfrm>
          <a:prstGeom prst="rect">
            <a:avLst/>
          </a:prstGeom>
          <a:solidFill>
            <a:srgbClr val="E8D55F">
              <a:alpha val="3333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uk-UA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ПРОЕКТ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327800" y="3219275"/>
            <a:ext cx="38127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uk-UA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МАРАФОН 3</a:t>
            </a:r>
            <a:endParaRPr sz="18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327750" y="5576925"/>
            <a:ext cx="3812700" cy="540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uk-UA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УСЛОВИЯ В PROCESSING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327750" y="3822150"/>
            <a:ext cx="3812700" cy="540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uk-UA" sz="1800">
                <a:latin typeface="Roboto"/>
                <a:ea typeface="Roboto"/>
                <a:cs typeface="Roboto"/>
                <a:sym typeface="Roboto"/>
              </a:rPr>
              <a:t>ФУНКЦИИ</a:t>
            </a:r>
            <a:endParaRPr sz="1800" b="0" i="0" u="none" strike="noStrike" cap="none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327750" y="4422975"/>
            <a:ext cx="3812700" cy="540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uk-UA" sz="1800" b="0" i="0" u="none" strike="noStrike" cap="none">
                <a:latin typeface="Roboto"/>
                <a:ea typeface="Roboto"/>
                <a:cs typeface="Roboto"/>
                <a:sym typeface="Roboto"/>
              </a:rPr>
              <a:t>ЦИКЛЫ В PROCESSING.</a:t>
            </a:r>
            <a:endParaRPr sz="1800" b="0" i="0" u="none" strike="noStrike" cap="none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2"/>
          <p:cNvSpPr/>
          <p:nvPr/>
        </p:nvSpPr>
        <p:spPr>
          <a:xfrm>
            <a:off x="327750" y="4999950"/>
            <a:ext cx="3812700" cy="540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uk-UA" sz="1800" b="0" i="0" u="none" strike="noStrike" cap="none">
                <a:latin typeface="Roboto"/>
                <a:ea typeface="Roboto"/>
                <a:cs typeface="Roboto"/>
                <a:sym typeface="Roboto"/>
              </a:rPr>
              <a:t>МАРАФОН 2</a:t>
            </a:r>
            <a:endParaRPr sz="1800" b="0" i="0" u="none" strike="noStrike" cap="non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ctrTitle"/>
          </p:nvPr>
        </p:nvSpPr>
        <p:spPr>
          <a:xfrm>
            <a:off x="251521" y="116632"/>
            <a:ext cx="4126270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English Time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3"/>
          <p:cNvSpPr txBox="1">
            <a:spLocks noGrp="1"/>
          </p:cNvSpPr>
          <p:nvPr>
            <p:ph type="sldNum" idx="12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3</a:t>
            </a:fld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body" idx="1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13</a:t>
            </a:r>
            <a:endParaRPr/>
          </a:p>
        </p:txBody>
      </p:sp>
      <p:graphicFrame>
        <p:nvGraphicFramePr>
          <p:cNvPr id="63" name="Google Shape;63;p3"/>
          <p:cNvGraphicFramePr/>
          <p:nvPr>
            <p:extLst>
              <p:ext uri="{D42A27DB-BD31-4B8C-83A1-F6EECF244321}">
                <p14:modId xmlns:p14="http://schemas.microsoft.com/office/powerpoint/2010/main" val="2702594011"/>
              </p:ext>
            </p:extLst>
          </p:nvPr>
        </p:nvGraphicFramePr>
        <p:xfrm>
          <a:off x="1377150" y="1835474"/>
          <a:ext cx="6700050" cy="5425540"/>
        </p:xfrm>
        <a:graphic>
          <a:graphicData uri="http://schemas.openxmlformats.org/drawingml/2006/table">
            <a:tbl>
              <a:tblPr firstRow="1" bandRow="1">
                <a:noFill/>
                <a:tableStyleId>{0FEA6C3E-3169-444F-86C6-AAA5F3365E5C}</a:tableStyleId>
              </a:tblPr>
              <a:tblGrid>
                <a:gridCol w="335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1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Fast</a:t>
                      </a:r>
                      <a:endParaRPr sz="2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Winner</a:t>
                      </a:r>
                      <a:endParaRPr sz="2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Быстро</a:t>
                      </a:r>
                      <a:endParaRPr sz="2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Победитель</a:t>
                      </a:r>
                      <a:endParaRPr sz="2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1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Smart</a:t>
                      </a:r>
                      <a:endParaRPr sz="2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Competition</a:t>
                      </a:r>
                      <a:endParaRPr sz="2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strike="noStrike" cap="none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Сообразительный</a:t>
                      </a:r>
                      <a:endParaRPr sz="28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uk-UA" sz="2800" u="none" strike="noStrike" cap="none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Соревнование</a:t>
                      </a:r>
                      <a:endParaRPr sz="28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1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2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endParaRPr sz="2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endParaRPr sz="2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endParaRPr sz="2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3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endParaRPr sz="2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endParaRPr sz="28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endParaRPr sz="2800" b="1" u="none" strike="noStrike" cap="non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endParaRPr sz="2800" b="1" u="none" strike="noStrike" cap="non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endParaRPr sz="2800" b="1" u="none" strike="noStrike" cap="non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endParaRPr sz="2800" b="1" u="none" strike="noStrike" cap="non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endParaRPr sz="2800" b="1" u="none" strike="noStrike" cap="non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endParaRPr sz="2800" b="1" u="none" strike="noStrike" cap="non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endParaRPr sz="2800" b="1" u="none" strike="noStrike" cap="non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endParaRPr sz="2800" b="1" u="none" strike="noStrike" cap="none" dirty="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4" name="Google Shape;64;p3"/>
          <p:cNvSpPr txBox="1">
            <a:spLocks noGrp="1"/>
          </p:cNvSpPr>
          <p:nvPr>
            <p:ph type="body" idx="3"/>
          </p:nvPr>
        </p:nvSpPr>
        <p:spPr>
          <a:xfrm>
            <a:off x="4546377" y="116632"/>
            <a:ext cx="3820788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uk-UA" sz="3100">
                <a:latin typeface="Roboto"/>
                <a:ea typeface="Roboto"/>
                <a:cs typeface="Roboto"/>
                <a:sym typeface="Roboto"/>
              </a:rPr>
              <a:t>Время Английского</a:t>
            </a:r>
            <a:endParaRPr sz="3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229425"/>
            <a:ext cx="2628575" cy="262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bd601bdc6_0_1"/>
          <p:cNvSpPr txBox="1">
            <a:spLocks noGrp="1"/>
          </p:cNvSpPr>
          <p:nvPr>
            <p:ph type="sldNum" idx="12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4</a:t>
            </a:fld>
            <a:endParaRPr/>
          </a:p>
        </p:txBody>
      </p:sp>
      <p:sp>
        <p:nvSpPr>
          <p:cNvPr id="71" name="Google Shape;71;g8bd601bdc6_0_1"/>
          <p:cNvSpPr txBox="1">
            <a:spLocks noGrp="1"/>
          </p:cNvSpPr>
          <p:nvPr>
            <p:ph type="body" idx="1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13</a:t>
            </a:r>
            <a:endParaRPr/>
          </a:p>
        </p:txBody>
      </p:sp>
      <p:sp>
        <p:nvSpPr>
          <p:cNvPr id="72" name="Google Shape;72;g8bd601bdc6_0_1"/>
          <p:cNvSpPr txBox="1">
            <a:spLocks noGrp="1"/>
          </p:cNvSpPr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g8bd601bdc6_0_1"/>
          <p:cNvSpPr txBox="1"/>
          <p:nvPr/>
        </p:nvSpPr>
        <p:spPr>
          <a:xfrm>
            <a:off x="437250" y="1339100"/>
            <a:ext cx="7929900" cy="88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AutoNum type="arabicPeriod"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Реализуйте вывод в консоль чисел </a:t>
            </a:r>
            <a:r>
              <a:rPr lang="uk-UA" sz="2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кратных 3-м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в </a:t>
            </a:r>
            <a:r>
              <a:rPr lang="uk-UA" sz="2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случайном </a:t>
            </a: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диапазоне, как показано на примере ниже.</a:t>
            </a:r>
            <a:endParaRPr sz="22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g8bd601bdc6_0_1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sy="103000" algn="ctr" rotWithShape="0">
              <a:srgbClr val="000000">
                <a:alpha val="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uk-UA" sz="18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g8bd601bdc6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612" y="3507675"/>
            <a:ext cx="7929900" cy="2377500"/>
          </a:xfrm>
          <a:prstGeom prst="octagon">
            <a:avLst>
              <a:gd name="adj" fmla="val 0"/>
            </a:avLst>
          </a:prstGeom>
          <a:noFill/>
          <a:ln>
            <a:noFill/>
          </a:ln>
          <a:effectLst>
            <a:outerShdw blurRad="285750" algn="bl" rotWithShape="0">
              <a:srgbClr val="000000">
                <a:alpha val="50000"/>
              </a:srgbClr>
            </a:outerShdw>
          </a:effectLst>
        </p:spPr>
      </p:pic>
      <p:pic>
        <p:nvPicPr>
          <p:cNvPr id="76" name="Google Shape;76;g8bd601bdc6_0_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6754724" y="2226206"/>
            <a:ext cx="197167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d6f416437_0_12"/>
          <p:cNvSpPr txBox="1">
            <a:spLocks noGrp="1"/>
          </p:cNvSpPr>
          <p:nvPr>
            <p:ph type="sldNum" idx="12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5</a:t>
            </a:fld>
            <a:endParaRPr/>
          </a:p>
        </p:txBody>
      </p:sp>
      <p:sp>
        <p:nvSpPr>
          <p:cNvPr id="82" name="Google Shape;82;g8d6f416437_0_12"/>
          <p:cNvSpPr txBox="1">
            <a:spLocks noGrp="1"/>
          </p:cNvSpPr>
          <p:nvPr>
            <p:ph type="body" idx="1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13</a:t>
            </a:r>
            <a:endParaRPr/>
          </a:p>
        </p:txBody>
      </p:sp>
      <p:sp>
        <p:nvSpPr>
          <p:cNvPr id="83" name="Google Shape;83;g8d6f416437_0_12"/>
          <p:cNvSpPr txBox="1">
            <a:spLocks noGrp="1"/>
          </p:cNvSpPr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g8d6f416437_0_12"/>
          <p:cNvSpPr txBox="1"/>
          <p:nvPr/>
        </p:nvSpPr>
        <p:spPr>
          <a:xfrm>
            <a:off x="437250" y="1339100"/>
            <a:ext cx="7929900" cy="834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Используя возможности вложенных циклов, реализуйте пример ниже.</a:t>
            </a:r>
            <a:endParaRPr sz="18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g8d6f416437_0_12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sy="103000" algn="ctr" rotWithShape="0">
              <a:srgbClr val="000000">
                <a:alpha val="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uk-UA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g8d6f416437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013" y="2369775"/>
            <a:ext cx="4156500" cy="4156500"/>
          </a:xfrm>
          <a:prstGeom prst="octagon">
            <a:avLst>
              <a:gd name="adj" fmla="val 0"/>
            </a:avLst>
          </a:prstGeom>
          <a:noFill/>
          <a:ln>
            <a:noFill/>
          </a:ln>
          <a:effectLst>
            <a:outerShdw blurRad="271463" algn="bl" rotWithShape="0">
              <a:srgbClr val="000000">
                <a:alpha val="4941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d6f416437_0_2"/>
          <p:cNvSpPr txBox="1">
            <a:spLocks noGrp="1"/>
          </p:cNvSpPr>
          <p:nvPr>
            <p:ph type="sldNum" idx="12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6</a:t>
            </a:fld>
            <a:endParaRPr/>
          </a:p>
        </p:txBody>
      </p:sp>
      <p:sp>
        <p:nvSpPr>
          <p:cNvPr id="92" name="Google Shape;92;g8d6f416437_0_2"/>
          <p:cNvSpPr txBox="1">
            <a:spLocks noGrp="1"/>
          </p:cNvSpPr>
          <p:nvPr>
            <p:ph type="body" idx="1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13</a:t>
            </a:r>
            <a:endParaRPr/>
          </a:p>
        </p:txBody>
      </p:sp>
      <p:sp>
        <p:nvSpPr>
          <p:cNvPr id="93" name="Google Shape;93;g8d6f416437_0_2"/>
          <p:cNvSpPr txBox="1">
            <a:spLocks noGrp="1"/>
          </p:cNvSpPr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g8d6f416437_0_2"/>
          <p:cNvSpPr txBox="1"/>
          <p:nvPr/>
        </p:nvSpPr>
        <p:spPr>
          <a:xfrm>
            <a:off x="437250" y="1339100"/>
            <a:ext cx="7929900" cy="1400400"/>
          </a:xfrm>
          <a:prstGeom prst="rect">
            <a:avLst/>
          </a:prstGeom>
          <a:noFill/>
          <a:ln w="9525" cap="flat" cmpd="sng">
            <a:solidFill>
              <a:srgbClr val="60617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uk-UA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Напишите функцию draw_</a:t>
            </a: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spruce</a:t>
            </a:r>
            <a:r>
              <a:rPr lang="uk-UA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(), которая выводит </a:t>
            </a:r>
            <a:r>
              <a:rPr lang="uk-UA" sz="2000">
                <a:latin typeface="Roboto"/>
                <a:ea typeface="Roboto"/>
                <a:cs typeface="Roboto"/>
                <a:sym typeface="Roboto"/>
              </a:rPr>
              <a:t>рисунок рождественской ёлки, у которой длина нижней части зависит от параметра, который передают в функцию при вызове</a:t>
            </a:r>
            <a:endParaRPr sz="2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g8d6f416437_0_2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sy="103000" algn="ctr" rotWithShape="0">
              <a:srgbClr val="000000">
                <a:alpha val="43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uk-UA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g8d6f416437_0_2"/>
          <p:cNvSpPr txBox="1"/>
          <p:nvPr/>
        </p:nvSpPr>
        <p:spPr>
          <a:xfrm>
            <a:off x="610625" y="3942425"/>
            <a:ext cx="4404600" cy="1782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00038" algn="bl" rotWithShape="0">
              <a:srgbClr val="000000">
                <a:alpha val="4824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uk-UA" sz="2900">
                <a:solidFill>
                  <a:srgbClr val="33997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uk-UA" sz="2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uk-UA" sz="2900" b="1">
                <a:solidFill>
                  <a:srgbClr val="006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setup</a:t>
            </a:r>
            <a:r>
              <a:rPr lang="uk-UA" sz="2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br>
              <a:rPr lang="uk-UA" sz="2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2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draw_</a:t>
            </a:r>
            <a:r>
              <a:rPr lang="uk-UA" sz="2900">
                <a:latin typeface="Source Code Pro"/>
                <a:ea typeface="Source Code Pro"/>
                <a:cs typeface="Source Code Pro"/>
                <a:sym typeface="Source Code Pro"/>
              </a:rPr>
              <a:t>spruce</a:t>
            </a:r>
            <a:r>
              <a:rPr lang="uk-UA" sz="2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(5);</a:t>
            </a:r>
            <a:r>
              <a:rPr lang="uk-UA" sz="29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/>
            </a:r>
            <a:br>
              <a:rPr lang="uk-UA" sz="29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uk-UA" sz="2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4300">
              <a:solidFill>
                <a:srgbClr val="33997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7" name="Google Shape;97;g8d6f416437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1175" y="3022025"/>
            <a:ext cx="2622600" cy="3622800"/>
          </a:xfrm>
          <a:prstGeom prst="octagon">
            <a:avLst>
              <a:gd name="adj" fmla="val 0"/>
            </a:avLst>
          </a:prstGeom>
          <a:noFill/>
          <a:ln>
            <a:noFill/>
          </a:ln>
          <a:effectLst>
            <a:outerShdw blurRad="314325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d6f416437_0_23"/>
          <p:cNvSpPr txBox="1">
            <a:spLocks noGrp="1"/>
          </p:cNvSpPr>
          <p:nvPr>
            <p:ph type="sldNum" idx="12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7</a:t>
            </a:fld>
            <a:endParaRPr/>
          </a:p>
        </p:txBody>
      </p:sp>
      <p:sp>
        <p:nvSpPr>
          <p:cNvPr id="103" name="Google Shape;103;g8d6f416437_0_23"/>
          <p:cNvSpPr txBox="1">
            <a:spLocks noGrp="1"/>
          </p:cNvSpPr>
          <p:nvPr>
            <p:ph type="body" idx="1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13</a:t>
            </a:r>
            <a:endParaRPr/>
          </a:p>
        </p:txBody>
      </p:sp>
      <p:sp>
        <p:nvSpPr>
          <p:cNvPr id="104" name="Google Shape;104;g8d6f416437_0_23"/>
          <p:cNvSpPr txBox="1">
            <a:spLocks noGrp="1"/>
          </p:cNvSpPr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g8d6f416437_0_23"/>
          <p:cNvSpPr txBox="1"/>
          <p:nvPr/>
        </p:nvSpPr>
        <p:spPr>
          <a:xfrm>
            <a:off x="437250" y="1339100"/>
            <a:ext cx="7929900" cy="871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Используя возможности вложенных циклов, реализуйте пример ниже.</a:t>
            </a:r>
            <a:endParaRPr sz="16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g8d6f416437_0_23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sy="103000" algn="ctr" rotWithShape="0">
              <a:srgbClr val="000000">
                <a:alpha val="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uk-UA" sz="18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g8d6f416437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075" y="2404775"/>
            <a:ext cx="4116255" cy="4157500"/>
          </a:xfrm>
          <a:prstGeom prst="rect">
            <a:avLst/>
          </a:prstGeom>
          <a:noFill/>
          <a:ln>
            <a:noFill/>
          </a:ln>
          <a:effectLst>
            <a:outerShdw blurRad="300038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c71d0817c_0_41"/>
          <p:cNvSpPr txBox="1">
            <a:spLocks noGrp="1"/>
          </p:cNvSpPr>
          <p:nvPr>
            <p:ph type="sldNum" idx="12"/>
          </p:nvPr>
        </p:nvSpPr>
        <p:spPr>
          <a:xfrm>
            <a:off x="8542530" y="6273318"/>
            <a:ext cx="684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8</a:t>
            </a:fld>
            <a:endParaRPr/>
          </a:p>
        </p:txBody>
      </p:sp>
      <p:sp>
        <p:nvSpPr>
          <p:cNvPr id="113" name="Google Shape;113;g8c71d0817c_0_41"/>
          <p:cNvSpPr txBox="1">
            <a:spLocks noGrp="1"/>
          </p:cNvSpPr>
          <p:nvPr>
            <p:ph type="body" idx="1"/>
          </p:nvPr>
        </p:nvSpPr>
        <p:spPr>
          <a:xfrm rot="-5400000">
            <a:off x="8311744" y="4169774"/>
            <a:ext cx="1156500" cy="2880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13</a:t>
            </a:r>
            <a:endParaRPr/>
          </a:p>
        </p:txBody>
      </p:sp>
      <p:sp>
        <p:nvSpPr>
          <p:cNvPr id="114" name="Google Shape;114;g8c71d0817c_0_41"/>
          <p:cNvSpPr txBox="1">
            <a:spLocks noGrp="1"/>
          </p:cNvSpPr>
          <p:nvPr>
            <p:ph type="ctrTitle"/>
          </p:nvPr>
        </p:nvSpPr>
        <p:spPr>
          <a:xfrm>
            <a:off x="251520" y="116632"/>
            <a:ext cx="81156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Задание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g8c71d0817c_0_41"/>
          <p:cNvSpPr txBox="1"/>
          <p:nvPr/>
        </p:nvSpPr>
        <p:spPr>
          <a:xfrm>
            <a:off x="437250" y="1339100"/>
            <a:ext cx="7929900" cy="771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Используя условия, циклы и функции, реализуйте скетч, как на примере ниже</a:t>
            </a:r>
            <a:r>
              <a:rPr lang="uk-UA"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g8c71d0817c_0_41"/>
          <p:cNvSpPr/>
          <p:nvPr/>
        </p:nvSpPr>
        <p:spPr>
          <a:xfrm>
            <a:off x="251521" y="1151521"/>
            <a:ext cx="529200" cy="529200"/>
          </a:xfrm>
          <a:prstGeom prst="rect">
            <a:avLst/>
          </a:prstGeom>
          <a:solidFill>
            <a:srgbClr val="60617A"/>
          </a:solidFill>
          <a:ln>
            <a:noFill/>
          </a:ln>
          <a:effectLst>
            <a:outerShdw blurRad="203200" sx="103000" sy="103000" algn="ctr" rotWithShape="0">
              <a:srgbClr val="000000">
                <a:alpha val="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uk-UA" sz="18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g8c71d0817c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949" y="2414546"/>
            <a:ext cx="4096493" cy="4137600"/>
          </a:xfrm>
          <a:prstGeom prst="rect">
            <a:avLst/>
          </a:prstGeom>
          <a:noFill/>
          <a:ln>
            <a:noFill/>
          </a:ln>
          <a:effectLst>
            <a:outerShdw blurRad="300038" algn="bl" rotWithShape="0">
              <a:srgbClr val="000000">
                <a:alpha val="4941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ctrTitle"/>
          </p:nvPr>
        </p:nvSpPr>
        <p:spPr>
          <a:xfrm>
            <a:off x="251520" y="116632"/>
            <a:ext cx="8115645" cy="720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nter"/>
              <a:buNone/>
            </a:pPr>
            <a:r>
              <a:rPr lang="uk-UA">
                <a:latin typeface="Roboto"/>
                <a:ea typeface="Roboto"/>
                <a:cs typeface="Roboto"/>
                <a:sym typeface="Roboto"/>
              </a:rPr>
              <a:t>На этом всё!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5"/>
          <p:cNvSpPr txBox="1">
            <a:spLocks noGrp="1"/>
          </p:cNvSpPr>
          <p:nvPr>
            <p:ph type="sldNum" idx="12"/>
          </p:nvPr>
        </p:nvSpPr>
        <p:spPr>
          <a:xfrm>
            <a:off x="8542530" y="6273318"/>
            <a:ext cx="684031" cy="58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uk-UA"/>
              <a:t>9</a:t>
            </a:fld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>
          <a:xfrm rot="-5400000">
            <a:off x="8311810" y="4169804"/>
            <a:ext cx="1156404" cy="288036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uk-UA"/>
              <a:t>LESSON 13</a:t>
            </a:r>
            <a:endParaRPr/>
          </a:p>
        </p:txBody>
      </p:sp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600" y="1396537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art 1 - Title">
  <a:themeElements>
    <a:clrScheme name="Robocode - SoftDev">
      <a:dk1>
        <a:srgbClr val="000000"/>
      </a:dk1>
      <a:lt1>
        <a:srgbClr val="FFFFFF"/>
      </a:lt1>
      <a:dk2>
        <a:srgbClr val="60617A"/>
      </a:dk2>
      <a:lt2>
        <a:srgbClr val="F5F5F5"/>
      </a:lt2>
      <a:accent1>
        <a:srgbClr val="F5F5F5"/>
      </a:accent1>
      <a:accent2>
        <a:srgbClr val="EFE18D"/>
      </a:accent2>
      <a:accent3>
        <a:srgbClr val="E8D55F"/>
      </a:accent3>
      <a:accent4>
        <a:srgbClr val="60617A"/>
      </a:accent4>
      <a:accent5>
        <a:srgbClr val="54556B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749</Words>
  <Application>Microsoft Office PowerPoint</Application>
  <PresentationFormat>On-screen Show (4:3)</PresentationFormat>
  <Paragraphs>178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Roboto</vt:lpstr>
      <vt:lpstr>Source Code Pro</vt:lpstr>
      <vt:lpstr>Calibri</vt:lpstr>
      <vt:lpstr>Arial</vt:lpstr>
      <vt:lpstr>Impact</vt:lpstr>
      <vt:lpstr>Courier New</vt:lpstr>
      <vt:lpstr>Inter</vt:lpstr>
      <vt:lpstr>Start 1 - Title</vt:lpstr>
      <vt:lpstr>МАРАФОН 3</vt:lpstr>
      <vt:lpstr>План на четверть</vt:lpstr>
      <vt:lpstr>English Time</vt:lpstr>
      <vt:lpstr>Задание 1</vt:lpstr>
      <vt:lpstr>Задание 2</vt:lpstr>
      <vt:lpstr>Задание 3</vt:lpstr>
      <vt:lpstr>Задание 4</vt:lpstr>
      <vt:lpstr>Задание 5</vt:lpstr>
      <vt:lpstr>На этом всё!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МАРАФОН 3</dc:title>
  <dc:creator>UserAnonymus</dc:creator>
  <cp:lastModifiedBy>Dumitru Chiruta</cp:lastModifiedBy>
  <cp:revision>1</cp:revision>
  <dcterms:modified xsi:type="dcterms:W3CDTF">2020-11-26T18:43:39Z</dcterms:modified>
</cp:coreProperties>
</file>