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Inter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iVoZc8wZOAqecpBvndJa5a274/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2502B6-E40B-406D-87DD-DB953049978D}">
  <a:tblStyle styleId="{052502B6-E40B-406D-87DD-DB953049978D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03a19a8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gb03a19a88f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5ae2c24e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Variables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ball_x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ball_y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ball_move_x = 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ball_move_y = 4;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//Variables for platform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//Game controll variables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score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Color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r = 255;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g = 255;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b = 255;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platform_x = (width / 2)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platform_y = height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fill(255);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  textAlign(CENTER);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  textSize(20);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  text("SCORE: " + score, 60, 40);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ball()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ball_x += 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ball_y += 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(ball_x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(ball_x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(ball_y &gt; platform_y - 15 &amp;&amp; ball_x &gt; platform_x &amp;&amp; ball_x &lt; platform_x + 200)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r = (int)random(50,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g = (int)random(50,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 = (int)random(50,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fill(r, g, b);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ellipse(ball_x, ball_y, 30,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platform()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(keyCode == LEFT &amp;&amp; platform_x &gt;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-=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(keyCode == RIGHT &amp;&amp; platform_x &lt; width - 200)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+=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rect(platform_x, platform_y, 200, 30, 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a5ae2c24ec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03a19a8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gb03a19a88f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5ae2c24e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Variables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ball_x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ball_y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ball_move_x = 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ball_move_y = 4;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//Variables for platform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//Game controll variables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score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Color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r = 255;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g = 255;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b = 255;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platform_x = (width / 2)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platform_y = height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textAlign(CENTER);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textSize(20);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text("SCORE: " + score, 60, 40);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if (frameCount % 60 == 0)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    score++;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ball()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ball_x += 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ball_y += 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(ball_x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(ball_x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(ball_y &gt; platform_y - 15 &amp;&amp; ball_x &gt; platform_x &amp;&amp; ball_x &lt; platform_x + 200)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r = (int)random(50,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g = (int)random(50,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 = (int)random(50,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fill(r, g, b);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ellipse(ball_x, ball_y, 30,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platform()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(keyCode == LEFT &amp;&amp; platform_x &gt;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-=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(keyCode == RIGHT &amp;&amp; platform_x &lt; width - 200)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+=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rect(platform_x, platform_y, 200, 30, 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ga5ae2c24ec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03a19a88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Variables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ball_x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ball_y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ball_move_x = 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ball_move_y = 4;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//Variables for platform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//Game controll variables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score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int record = 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Color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r = 255;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g = 255;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b = 255;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platform_x = (width / 2)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platform_y = height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textAlign(CENTER);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textSize(20);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text("SCORE: " + score, 60, 40);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text("BEST SCORE: " + record, 580, 40);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(frameCount % 60 ==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score++;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ball()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ball_x += 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ball_y += 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(ball_x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(ball_x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if (record &lt; score)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      record = score;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      score = 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      score = 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(ball_y &gt; platform_y - 15 &amp;&amp; ball_x &gt; platform_x &amp;&amp; ball_x &lt; platform_x + 200)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r = (int)random(50,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g = (int)random(50,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 = (int)random(50,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fill(r, g, b);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ellipse(ball_x, ball_y, 30,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platform()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(keyCode == LEFT &amp;&amp; platform_x &gt;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-=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(keyCode == RIGHT &amp;&amp; platform_x &lt; width - 200)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+=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rect(platform_x, platform_y, 200, 30, 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b03a19a88f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c71d0817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g8c71d0817c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d601bd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g8bd601bd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5ae2c24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ga5ae2c24ec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c4113b2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Variables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ball_x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ball_y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ball_move_x = 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ball_move_y = 4;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//Variables for platform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platform_x = (width / 2)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platform_y = height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ball()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ball_x += 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ball_y += 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(ball_x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(ball_x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if (ball_y &gt; platform_y - 15 &amp;&amp; ball_x &gt; platform_x &amp;&amp; ball_x &lt; platform_x + 200)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ellipse(ball_x, ball_y, 30,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platform()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(keyCode == LEFT &amp;&amp; platform_x &gt;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-=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(keyCode == RIGHT &amp;&amp; platform_x &lt; width - 200)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+=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rect(platform_x, platform_y, 200, 30, 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gac4113b285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5ae2c24e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Variables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ball_x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ball_y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ball_move_x = 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ball_move_y = 4;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//Variables for platform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// Color for ball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int r = 255;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int g = 255;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int b = 255;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platform_x = (width / 2)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platform_y = height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ball()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ball_x += 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ball_y += 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(ball_x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(ball_x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(ball_y &gt; platform_y - 15 &amp;&amp; ball_x &gt; platform_x &amp;&amp; ball_x &lt; platform_x + 200)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r = (int)random(0, 255);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    g = (int)random(0, 255);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    b = (int)random(0, 255);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fill(r, g, b);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ellipse(ball_x, ball_y, 30,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platform()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(keyCode == LEFT &amp;&amp; platform_x &gt;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-=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(keyCode == RIGHT &amp;&amp; platform_x &lt; width - 200)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+=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rect(platform_x, platform_y, 200, 30, 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ga5ae2c24ec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03a19a8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Variables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ball_x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ball_y = 350;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ball_move_x = 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ball_move_y = 4;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//Variables for platform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platform_y;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Color for ball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r = 255;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g = 255;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b = 255;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platform_x = (width / 2)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platform_y = height - 100;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background(0);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platform();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ball()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ball_x += 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ball_y += 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(ball_x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(ball_x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ball_move_x = -ball_move_x;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&lt;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(ball_y &gt; width - 15)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(ball_y &gt; platform_y - 15 &amp;&amp; ball_x &gt; platform_x &amp;&amp; ball_x &lt; platform_x + 200)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ball_move_y = -ball_move_y;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r = (int)random(</a:t>
            </a: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g = (int)random(</a:t>
            </a: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b = (int)random(</a:t>
            </a: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fill(r, g, b);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ellipse(ball_x, ball_y, 30, 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platform()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(keyCode == LEFT &amp;&amp; platform_x &gt;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-=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(keyCode == RIGHT &amp;&amp; platform_x &lt; width - 200)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platform_x +=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uk-UA" sz="1400">
                <a:latin typeface="Courier New"/>
                <a:ea typeface="Courier New"/>
                <a:cs typeface="Courier New"/>
                <a:sym typeface="Courier New"/>
              </a:rPr>
              <a:t>fill(255);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rect(platform_x, platform_y, 200, 30, 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b03a19a88f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03a19a8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gb03a19a88f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66657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PROJECT. PART 2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5" y="5851150"/>
            <a:ext cx="2745600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03a19a88f_0_3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6" name="Google Shape;136;gb03a19a88f_0_3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15</a:t>
            </a:r>
            <a:endParaRPr/>
          </a:p>
        </p:txBody>
      </p:sp>
      <p:sp>
        <p:nvSpPr>
          <p:cNvPr id="137" name="Google Shape;137;gb03a19a88f_0_37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Настройка текста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b03a19a88f_0_37"/>
          <p:cNvSpPr txBox="1"/>
          <p:nvPr/>
        </p:nvSpPr>
        <p:spPr>
          <a:xfrm>
            <a:off x="437250" y="1339100"/>
            <a:ext cx="7929900" cy="80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Кроме функции вывода текста, полезно будет также познакомиться и с функциями настройки вывода. 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b03a19a88f_0_37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b03a19a88f_0_37"/>
          <p:cNvSpPr txBox="1"/>
          <p:nvPr/>
        </p:nvSpPr>
        <p:spPr>
          <a:xfrm>
            <a:off x="437250" y="2449025"/>
            <a:ext cx="7929900" cy="419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Их много, но мы будем использовать самые полезные:</a:t>
            </a:r>
            <a:endParaRPr sz="2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80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Source Code Pro"/>
              <a:buChar char="●"/>
            </a:pPr>
            <a:r>
              <a:rPr b="1" lang="uk-UA" sz="2000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textAlign( LEFT/ CENTER/ RIGHT ) </a:t>
            </a:r>
            <a:r>
              <a:rPr lang="uk-UA" sz="2000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позволяет изменить выравнивание текста относительно указанных координат. Значение по-умолчанию - </a:t>
            </a:r>
            <a:r>
              <a:rPr b="1"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LEFT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 Рекомендуемое значение - </a:t>
            </a:r>
            <a:r>
              <a:rPr b="1"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CENTER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80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1" lang="uk-UA" sz="2000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textSize(12)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- позволяет изменить размер текста, значение указывается в пикселях. Значение по-умолчанию - 12.</a:t>
            </a:r>
            <a:endParaRPr sz="2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80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1" lang="uk-UA" sz="2000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fill(color)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- позволяет изменить цвет текста. Работает также, как и с функциями для отрисовки фигур.</a:t>
            </a:r>
            <a:endParaRPr sz="2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b03a19a88f_0_37"/>
          <p:cNvSpPr/>
          <p:nvPr/>
        </p:nvSpPr>
        <p:spPr>
          <a:xfrm>
            <a:off x="251508" y="22614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ae2c24ec_0_6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47" name="Google Shape;147;ga5ae2c24ec_0_6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15</a:t>
            </a:r>
            <a:endParaRPr/>
          </a:p>
        </p:txBody>
      </p:sp>
      <p:sp>
        <p:nvSpPr>
          <p:cNvPr id="148" name="Google Shape;148;ga5ae2c24ec_0_69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a5ae2c24ec_0_69"/>
          <p:cNvSpPr txBox="1"/>
          <p:nvPr/>
        </p:nvSpPr>
        <p:spPr>
          <a:xfrm>
            <a:off x="437250" y="1339100"/>
            <a:ext cx="7929900" cy="140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Создайте переменную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score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которая будет хранить баллы, набранные игроком. </a:t>
            </a:r>
            <a:b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Используя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свойства конкатенации, отобразите следующий текст на игровое поле: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a5ae2c24ec_0_69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ga5ae2c24ec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363" y="2883575"/>
            <a:ext cx="3807676" cy="381310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3a19a88f_0_4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7" name="Google Shape;157;gb03a19a88f_0_4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15</a:t>
            </a:r>
            <a:endParaRPr/>
          </a:p>
        </p:txBody>
      </p:sp>
      <p:sp>
        <p:nvSpPr>
          <p:cNvPr id="158" name="Google Shape;158;gb03a19a88f_0_49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Набор баллов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gb03a19a88f_0_49"/>
          <p:cNvSpPr txBox="1"/>
          <p:nvPr/>
        </p:nvSpPr>
        <p:spPr>
          <a:xfrm>
            <a:off x="437250" y="1339100"/>
            <a:ext cx="7929900" cy="13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Баллы в игре будут зависеть от того, сколько времени продержался игрок, не уронив шарик.</a:t>
            </a:r>
            <a:endParaRPr sz="2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Если конкретнее, то каждые </a:t>
            </a:r>
            <a:r>
              <a:rPr b="1"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0.5 секунд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будет прибавляться 1 балл</a:t>
            </a:r>
            <a:endParaRPr sz="2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gb03a19a88f_0_49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gb03a19a88f_0_49"/>
          <p:cNvSpPr txBox="1"/>
          <p:nvPr/>
        </p:nvSpPr>
        <p:spPr>
          <a:xfrm>
            <a:off x="437238" y="3069975"/>
            <a:ext cx="7929900" cy="13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Для этой затеи, нам нужно понимать, сколько времени прошло с начала игры. </a:t>
            </a:r>
            <a:b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В этом нам поможет системная переменная </a:t>
            </a:r>
            <a:r>
              <a:rPr b="1"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frameCount, 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которая хранит в себе номер текущего кадра.</a:t>
            </a:r>
            <a:endParaRPr sz="2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b03a19a88f_0_49"/>
          <p:cNvSpPr/>
          <p:nvPr/>
        </p:nvSpPr>
        <p:spPr>
          <a:xfrm>
            <a:off x="251508" y="28823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b03a19a88f_0_49"/>
          <p:cNvSpPr txBox="1"/>
          <p:nvPr/>
        </p:nvSpPr>
        <p:spPr>
          <a:xfrm>
            <a:off x="437238" y="4874425"/>
            <a:ext cx="7929900" cy="13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Если нам нужна периодичность в 0.5 секунд, значит действие должно выполняться </a:t>
            </a:r>
            <a:r>
              <a:rPr b="1"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 раз в 60 кадров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Сделать это можно с помощью </a:t>
            </a:r>
            <a:r>
              <a:rPr b="1"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условного оператора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, а также оператора </a:t>
            </a:r>
            <a:r>
              <a:rPr b="1"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остатка</a:t>
            </a:r>
            <a:r>
              <a:rPr b="1"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от деления %.</a:t>
            </a:r>
            <a:endParaRPr b="1" sz="2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b03a19a88f_0_49"/>
          <p:cNvSpPr/>
          <p:nvPr/>
        </p:nvSpPr>
        <p:spPr>
          <a:xfrm>
            <a:off x="251508" y="46868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ae2c24ec_0_8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70" name="Google Shape;170;ga5ae2c24ec_0_8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15</a:t>
            </a:r>
            <a:endParaRPr/>
          </a:p>
        </p:txBody>
      </p:sp>
      <p:sp>
        <p:nvSpPr>
          <p:cNvPr id="171" name="Google Shape;171;ga5ae2c24ec_0_80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ga5ae2c24ec_0_80"/>
          <p:cNvSpPr txBox="1"/>
          <p:nvPr/>
        </p:nvSpPr>
        <p:spPr>
          <a:xfrm>
            <a:off x="437250" y="1339100"/>
            <a:ext cx="7929900" cy="77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Используя условный оператор, реализуйте увеличение баллов каждые 0.5 секунд.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ga5ae2c24ec_0_80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ga5ae2c24ec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725" y="3012850"/>
            <a:ext cx="4258600" cy="234060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>
              <a:srgbClr val="000000">
                <a:alpha val="50000"/>
              </a:srgbClr>
            </a:outerShdw>
          </a:effectLst>
        </p:spPr>
      </p:pic>
      <p:pic>
        <p:nvPicPr>
          <p:cNvPr id="175" name="Google Shape;175;ga5ae2c24ec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1488" y="2823713"/>
            <a:ext cx="2718875" cy="27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03a19a88f_0_6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81" name="Google Shape;181;gb03a19a88f_0_6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15</a:t>
            </a:r>
            <a:endParaRPr/>
          </a:p>
        </p:txBody>
      </p:sp>
      <p:sp>
        <p:nvSpPr>
          <p:cNvPr id="182" name="Google Shape;182;gb03a19a88f_0_67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gb03a19a88f_0_67"/>
          <p:cNvSpPr txBox="1"/>
          <p:nvPr/>
        </p:nvSpPr>
        <p:spPr>
          <a:xfrm>
            <a:off x="437250" y="1339100"/>
            <a:ext cx="7929900" cy="104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Создайте переменную для хранения лучшего результата.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Значение этой переменной будет изменяться, когда шарик будет касаться нижней границы поля.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gb03a19a88f_0_67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gb03a19a88f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114" y="2525725"/>
            <a:ext cx="4124175" cy="41360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c71d0817c_0_4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91" name="Google Shape;191;g8c71d0817c_0_4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15</a:t>
            </a:r>
            <a:endParaRPr/>
          </a:p>
        </p:txBody>
      </p:sp>
      <p:sp>
        <p:nvSpPr>
          <p:cNvPr id="192" name="Google Shape;192;g8c71d0817c_0_4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g8c71d0817c_0_41"/>
          <p:cNvSpPr/>
          <p:nvPr/>
        </p:nvSpPr>
        <p:spPr>
          <a:xfrm>
            <a:off x="503075" y="1283375"/>
            <a:ext cx="7864200" cy="720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Сколько параметров имеет функция text()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 что отвечает 3й параметр?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8c71d0817c_0_41"/>
          <p:cNvSpPr/>
          <p:nvPr/>
        </p:nvSpPr>
        <p:spPr>
          <a:xfrm>
            <a:off x="251546" y="11413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g8c71d0817c_0_41"/>
          <p:cNvSpPr/>
          <p:nvPr/>
        </p:nvSpPr>
        <p:spPr>
          <a:xfrm>
            <a:off x="502950" y="2233900"/>
            <a:ext cx="7864200" cy="5847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Зачем нужна функция textAlign()?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g8c71d0817c_0_41"/>
          <p:cNvSpPr/>
          <p:nvPr/>
        </p:nvSpPr>
        <p:spPr>
          <a:xfrm>
            <a:off x="251496" y="209183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8c71d0817c_0_41"/>
          <p:cNvSpPr/>
          <p:nvPr/>
        </p:nvSpPr>
        <p:spPr>
          <a:xfrm>
            <a:off x="502950" y="3204150"/>
            <a:ext cx="7864200" cy="5847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хранит в себе переменная frameCount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g8c71d0817c_0_41"/>
          <p:cNvSpPr/>
          <p:nvPr/>
        </p:nvSpPr>
        <p:spPr>
          <a:xfrm>
            <a:off x="251496" y="30620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g8c71d0817c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125" y="4059502"/>
            <a:ext cx="2521750" cy="25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06" name="Google Shape;206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15</a:t>
            </a:r>
            <a:endParaRPr/>
          </a:p>
        </p:txBody>
      </p:sp>
      <p:pic>
        <p:nvPicPr>
          <p:cNvPr id="207" name="Google Shape;2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453537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15</a:t>
            </a:r>
            <a:endParaRPr/>
          </a:p>
        </p:txBody>
      </p:sp>
      <p:sp>
        <p:nvSpPr>
          <p:cNvPr id="47" name="Google Shape;47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800" y="1462125"/>
            <a:ext cx="3812700" cy="540000"/>
          </a:xfrm>
          <a:prstGeom prst="rect">
            <a:avLst/>
          </a:prstGeom>
          <a:solidFill>
            <a:srgbClr val="E8D55F">
              <a:alpha val="3215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750" y="2047838"/>
            <a:ext cx="38127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800" y="26335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latin typeface="Roboto"/>
                <a:ea typeface="Roboto"/>
                <a:cs typeface="Roboto"/>
                <a:sym typeface="Roboto"/>
              </a:rPr>
              <a:t>PROJECT</a:t>
            </a:r>
            <a:endParaRPr b="0" i="0" sz="18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МАРАФОН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УСЛОВИЯ В PROCESSING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ФУНКЦИИ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ЦИКЛЫ В PROCESSING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МАРАФОН 2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15</a:t>
            </a:r>
            <a:endParaRPr/>
          </a:p>
        </p:txBody>
      </p:sp>
      <p:graphicFrame>
        <p:nvGraphicFramePr>
          <p:cNvPr id="63" name="Google Shape;63;p3"/>
          <p:cNvGraphicFramePr/>
          <p:nvPr/>
        </p:nvGraphicFramePr>
        <p:xfrm>
          <a:off x="1377150" y="1835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{052502B6-E40B-406D-87DD-DB953049978D}</a:tableStyleId>
              </a:tblPr>
              <a:tblGrid>
                <a:gridCol w="3226525"/>
                <a:gridCol w="3226525"/>
              </a:tblGrid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Align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Frame </a:t>
                      </a: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Выравнивать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Cчетчик кадров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Rools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Правила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Record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Баллы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Рекорд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4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4" name="Google Shape;64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26775"/>
            <a:ext cx="2831200" cy="2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d601bdc6_0_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71" name="Google Shape;71;g8bd601bdc6_0_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15</a:t>
            </a:r>
            <a:endParaRPr/>
          </a:p>
        </p:txBody>
      </p:sp>
      <p:sp>
        <p:nvSpPr>
          <p:cNvPr id="72" name="Google Shape;72;g8bd601bdc6_0_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Project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8bd601bdc6_0_1"/>
          <p:cNvSpPr txBox="1"/>
          <p:nvPr/>
        </p:nvSpPr>
        <p:spPr>
          <a:xfrm>
            <a:off x="437250" y="1339100"/>
            <a:ext cx="7929900" cy="115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В прошлый раз мы с вами реализовали всенаправленное движение мячика и настроили управление платформой с помощью стрелок на клавиатуре</a:t>
            </a:r>
            <a:r>
              <a:rPr b="0" i="0" lang="uk-UA" sz="20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g8bd601bdc6_0_1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13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g8bd601bdc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300" y="2628875"/>
            <a:ext cx="4051801" cy="4057601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5ae2c24ec_0_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1" name="Google Shape;81;ga5ae2c24ec_0_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15</a:t>
            </a:r>
            <a:endParaRPr/>
          </a:p>
        </p:txBody>
      </p:sp>
      <p:sp>
        <p:nvSpPr>
          <p:cNvPr id="82" name="Google Shape;82;ga5ae2c24ec_0_3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Rools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ga5ae2c24ec_0_3"/>
          <p:cNvSpPr txBox="1"/>
          <p:nvPr/>
        </p:nvSpPr>
        <p:spPr>
          <a:xfrm>
            <a:off x="437250" y="1339100"/>
            <a:ext cx="7929900" cy="107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Правила очень простые: есть шар, который хаотично передвигается по игровому полю. Задачей игрока является не дать шарику упасть за нижнюю границу поля. 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a5ae2c24ec_0_3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a5ae2c24ec_0_3"/>
          <p:cNvSpPr txBox="1"/>
          <p:nvPr/>
        </p:nvSpPr>
        <p:spPr>
          <a:xfrm>
            <a:off x="437250" y="2739275"/>
            <a:ext cx="7929900" cy="79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Сложность состоит в том, что управление платформой не такое простое, как кажется на первый взгляд.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ga5ae2c24ec_0_3"/>
          <p:cNvSpPr/>
          <p:nvPr/>
        </p:nvSpPr>
        <p:spPr>
          <a:xfrm>
            <a:off x="251508" y="25516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ga5ae2c24ec_0_3"/>
          <p:cNvSpPr txBox="1"/>
          <p:nvPr/>
        </p:nvSpPr>
        <p:spPr>
          <a:xfrm>
            <a:off x="437250" y="3923100"/>
            <a:ext cx="7929900" cy="107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С течение времени увеличиваються очки, которые получает игрок. Лучший результат сессии фиксируется в отдельной переменной. 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ga5ae2c24ec_0_3"/>
          <p:cNvSpPr/>
          <p:nvPr/>
        </p:nvSpPr>
        <p:spPr>
          <a:xfrm>
            <a:off x="251508" y="3735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c4113b285_0_7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4" name="Google Shape;94;gac4113b285_0_7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15</a:t>
            </a:r>
            <a:endParaRPr/>
          </a:p>
        </p:txBody>
      </p:sp>
      <p:sp>
        <p:nvSpPr>
          <p:cNvPr id="95" name="Google Shape;95;gac4113b285_0_70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gac4113b285_0_70"/>
          <p:cNvSpPr txBox="1"/>
          <p:nvPr/>
        </p:nvSpPr>
        <p:spPr>
          <a:xfrm>
            <a:off x="437250" y="1339100"/>
            <a:ext cx="7929900" cy="168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Используя логические операторы или вложенные условные операторы, дополните функцию ball() таким образом, чтобы шарик взаимодействовал с платформой. </a:t>
            </a:r>
            <a:b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То есть, изменял свое направление при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соприкосновении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с ней.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gac4113b285_0_70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gac4113b285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715" y="3196175"/>
            <a:ext cx="3482975" cy="348796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ae2c24ec_0_45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04" name="Google Shape;104;ga5ae2c24ec_0_45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15</a:t>
            </a:r>
            <a:endParaRPr/>
          </a:p>
        </p:txBody>
      </p:sp>
      <p:sp>
        <p:nvSpPr>
          <p:cNvPr id="105" name="Google Shape;105;ga5ae2c24ec_0_45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ga5ae2c24ec_0_45"/>
          <p:cNvSpPr txBox="1"/>
          <p:nvPr/>
        </p:nvSpPr>
        <p:spPr>
          <a:xfrm>
            <a:off x="437250" y="1339100"/>
            <a:ext cx="7929900" cy="77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изменение цвета шарика при каждом касании платформы. 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a5ae2c24ec_0_45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ga5ae2c24ec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750" y="2618575"/>
            <a:ext cx="3918900" cy="3924499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03a19a88f_0_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4" name="Google Shape;114;gb03a19a88f_0_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15</a:t>
            </a:r>
            <a:endParaRPr/>
          </a:p>
        </p:txBody>
      </p:sp>
      <p:sp>
        <p:nvSpPr>
          <p:cNvPr id="115" name="Google Shape;115;gb03a19a88f_0_6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2.1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b03a19a88f_0_6"/>
          <p:cNvSpPr txBox="1"/>
          <p:nvPr/>
        </p:nvSpPr>
        <p:spPr>
          <a:xfrm>
            <a:off x="437250" y="1339100"/>
            <a:ext cx="7929900" cy="170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Дополните программу так, чтобы цвет платформы не зависел от цвета шарика. </a:t>
            </a:r>
            <a:b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Также, добавьте черный фон.</a:t>
            </a:r>
            <a:b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Обратите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внимание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шарик не должен случайно стать слишком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темным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так как его будет не видно в игре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b03a19a88f_0_6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gb03a19a88f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13" y="3244231"/>
            <a:ext cx="3404375" cy="3409243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03a19a88f_0_1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24" name="Google Shape;124;gb03a19a88f_0_1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15</a:t>
            </a:r>
            <a:endParaRPr/>
          </a:p>
        </p:txBody>
      </p:sp>
      <p:sp>
        <p:nvSpPr>
          <p:cNvPr id="125" name="Google Shape;125;gb03a19a88f_0_18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Функция text()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b03a19a88f_0_18"/>
          <p:cNvSpPr txBox="1"/>
          <p:nvPr/>
        </p:nvSpPr>
        <p:spPr>
          <a:xfrm>
            <a:off x="437250" y="1339100"/>
            <a:ext cx="79299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В Processing есть функция</a:t>
            </a:r>
            <a:r>
              <a:rPr b="0" i="0" lang="uk-UA" sz="20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text()</a:t>
            </a:r>
            <a:r>
              <a:rPr b="0" i="0" lang="uk-UA" sz="20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, которая </a:t>
            </a: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позволяет вывести на игровое поле какой-либо текст в конкретных координатах</a:t>
            </a:r>
            <a:r>
              <a:rPr b="0" i="0" lang="uk-UA" sz="20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b03a19a88f_0_18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gb03a19a88f_0_18"/>
          <p:cNvSpPr txBox="1"/>
          <p:nvPr/>
        </p:nvSpPr>
        <p:spPr>
          <a:xfrm>
            <a:off x="1682250" y="2664225"/>
            <a:ext cx="5439900" cy="165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5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25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setup</a:t>
            </a: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25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text</a:t>
            </a: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uk-UA" sz="25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"Hello"</a:t>
            </a:r>
            <a:r>
              <a:rPr lang="uk-UA" sz="2500">
                <a:latin typeface="Source Code Pro"/>
                <a:ea typeface="Source Code Pro"/>
                <a:cs typeface="Source Code Pro"/>
                <a:sym typeface="Source Code Pro"/>
              </a:rPr>
              <a:t>, 250, 250</a:t>
            </a: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4100" u="none" cap="none" strike="noStrike">
              <a:solidFill>
                <a:srgbClr val="66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gb03a19a88f_0_18"/>
          <p:cNvSpPr txBox="1"/>
          <p:nvPr/>
        </p:nvSpPr>
        <p:spPr>
          <a:xfrm>
            <a:off x="437250" y="4776625"/>
            <a:ext cx="7929900" cy="142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В примере выше вывод текста будет начинаться в центре окна программы, при условии размерности 500х500. </a:t>
            </a:r>
            <a:endParaRPr sz="2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Опробуйте данную функцию в новом окне, чтобы понять принцип её работы.</a:t>
            </a:r>
            <a:endParaRPr sz="2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gb03a19a88f_0_18"/>
          <p:cNvSpPr/>
          <p:nvPr/>
        </p:nvSpPr>
        <p:spPr>
          <a:xfrm>
            <a:off x="251508" y="45890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