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Inter"/>
      <p:regular r:id="rId31"/>
      <p:bold r:id="rId32"/>
    </p:embeddedFont>
    <p:embeddedFont>
      <p:font typeface="Source Code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7" roundtripDataSignature="AMtx7mhvsTCfyXr7OVJwy4VGhDSgxzmu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8D32AC-7F0C-4E2B-A51A-2F6AEFA254C7}">
  <a:tblStyle styleId="{FE8D32AC-7F0C-4E2B-A51A-2F6AEFA254C7}" styleName="Table_0">
    <a:wholeTbl>
      <a:tcTxStyle b="off" i="off">
        <a:font>
          <a:latin typeface="Inter Semi Bold"/>
          <a:ea typeface="Inter Semi Bold"/>
          <a:cs typeface="Inter Semi Bold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85D560A-7458-42C8-AACA-2315CE2C0EC4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0DA2017-62B2-4F74-B348-73E9987F5751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4.xml"/><Relationship Id="rId32" Type="http://schemas.openxmlformats.org/officeDocument/2006/relationships/font" Target="fonts/Inter-bold.fntdata"/><Relationship Id="rId13" Type="http://schemas.openxmlformats.org/officeDocument/2006/relationships/slide" Target="slides/slide7.xml"/><Relationship Id="rId35" Type="http://schemas.openxmlformats.org/officeDocument/2006/relationships/font" Target="fonts/SourceCodePro-italic.fntdata"/><Relationship Id="rId12" Type="http://schemas.openxmlformats.org/officeDocument/2006/relationships/slide" Target="slides/slide6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SourceCodePr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48e54845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gb48e54845a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48e54845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gb48e54845a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48e54845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gb48e54845a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48e54845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gb48e54845a_0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48e5484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radius = (int)random(1,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println("Радиус окружности:", radius, "см");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println("Площадь окружности:", 3.14 * radius * radius, "см2");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println("Длина окружности:", 3.14 * radius * 2, "см");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gb48e54845a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48e54845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size(800, 800);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(keyPressed &amp;&amp; key == ' ')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fill(random(0, 255), random(0, 255), random(0, 255));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rect(mouseX - 25, mouseY - 25, 50, 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delay(10);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gb48e54845a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48e54845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gb48e54845a_0_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48e54845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size(900, 900);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background(0);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for (int i = 0; i &lt; 1000;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int x = (int)random(0, 900);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int y = (int)random(0, 900);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int clr = (int)random(50, 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int alpha = (int)random(0, 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stroke(clr, clr, clr, alpha);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strokeWeight((int)random(1, 4));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point(x, 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Солнце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fill(255, 255, 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stroke(255, 255, 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ellipse(450, 450, 200, 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Орбиты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noFill();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stroke(255, 255, 255, 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ellipse(450, 450, 430, 430);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ellipse(450, 450, 550, 550);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ellipse(450, 450, 700, 700);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ellipse(450, 450, 850, 850);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Меркурий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fill(120);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ellipse(450, 235, 15, 15);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Венера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fill(230, 129, 123);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stroke(230, 129, 123);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ellipse(175, 450, 25, 25);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Земля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fill(100, 100, 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stroke(100, 100, 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ellipse(800, 450, 52, 52);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Месяц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fill(150);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stroke(150);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ellipse(820, 400, 10, 10);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// Марс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fill(222, 122, 86);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stroke(222, 122, 86);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ellipse(450, 875, 35, 35);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gb48e54845a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48e54845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side = 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String string = "";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draw_box();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draw_box()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1; i &lt;= side;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for (int j = 1; j &lt;= i; j++)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string += " * 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println(string);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string = "";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gb48e54845a_0_2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a7e0003e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gaa7e0003ea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bd601bd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g8bd601bdc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5ae2c24e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ga5ae2c24ec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c4113b28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заданий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Первое: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size(900, 900);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background(255);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strokeWeight(10);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stroke(255, 220, 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fill(255, 220, 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triangle(100, 100, 450, 450, 800,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triangle(100, 800, 450, 450, 800, 800);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strokeWeight(15);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stroke(0);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line(100, 100, 800,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line(100, 800, 800, 800);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Второе: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size(900, 900);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background(255);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strokeWeight(10);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stroke(0);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background(0);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fill(220, 0, 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rect(100, 200, 500, 500);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fill(0, 220, 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quad(100, 200, 200, 100, 700, 100, 600, 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fill(0, 0, 220);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quad(700, 100, 600, 200, 600, 700, 700, 600);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gac4113b285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11ee5e2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gb11ee5e2e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48e54845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gb48e54845a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48e54845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gb48e54845a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/>
          <p:nvPr>
            <p:ph type="ctrTitle"/>
          </p:nvPr>
        </p:nvSpPr>
        <p:spPr>
          <a:xfrm>
            <a:off x="251520" y="5013176"/>
            <a:ext cx="489654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i="0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">
  <p:cSld name="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guage">
  <p:cSld name="Langu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" name="Google Shape;21;p9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" name="Google Shape;23;p9"/>
          <p:cNvSpPr/>
          <p:nvPr>
            <p:ph idx="2" type="tbl"/>
          </p:nvPr>
        </p:nvSpPr>
        <p:spPr>
          <a:xfrm>
            <a:off x="1545580" y="1019175"/>
            <a:ext cx="5514310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um">
  <p:cSld name="Mediu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8" name="Google Shape;28;p10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">
  <p:cSld name="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32" name="Google Shape;32;p11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gif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file/d/17cM6-uresMYZd8MyjByGfTSQhRu0QUqp/view?usp=sharing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ctrTitle"/>
          </p:nvPr>
        </p:nvSpPr>
        <p:spPr>
          <a:xfrm>
            <a:off x="251525" y="5013175"/>
            <a:ext cx="67713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</a:pPr>
            <a:r>
              <a:rPr lang="uk-UA" sz="4000">
                <a:solidFill>
                  <a:srgbClr val="3E3E46"/>
                </a:solidFill>
                <a:latin typeface="Roboto"/>
                <a:ea typeface="Roboto"/>
                <a:cs typeface="Roboto"/>
                <a:sym typeface="Roboto"/>
              </a:rPr>
              <a:t>ПОВТОРЕНИЕ МАТЕРИАЛА</a:t>
            </a:r>
            <a:endParaRPr sz="4000">
              <a:solidFill>
                <a:srgbClr val="3E3E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1"/>
          <p:cNvSpPr txBox="1"/>
          <p:nvPr>
            <p:ph idx="1" type="body"/>
          </p:nvPr>
        </p:nvSpPr>
        <p:spPr>
          <a:xfrm>
            <a:off x="250475" y="5851150"/>
            <a:ext cx="2745600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uk-UA"/>
              <a:t>LESSON 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48e54845a_0_7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32" name="Google Shape;132;gb48e54845a_0_7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17</a:t>
            </a:r>
            <a:endParaRPr/>
          </a:p>
        </p:txBody>
      </p:sp>
      <p:sp>
        <p:nvSpPr>
          <p:cNvPr id="133" name="Google Shape;133;gb48e54845a_0_70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Системные переменные</a:t>
            </a:r>
            <a:endParaRPr b="1"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gb48e54845a_0_70"/>
          <p:cNvSpPr txBox="1"/>
          <p:nvPr/>
        </p:nvSpPr>
        <p:spPr>
          <a:xfrm>
            <a:off x="437250" y="1220350"/>
            <a:ext cx="7929900" cy="1300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Кроме статический переменных, которые никак не изменяются по ходу программы, есть и другие. </a:t>
            </a:r>
            <a:b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 переменные </a:t>
            </a:r>
            <a:r>
              <a:rPr b="0" i="0" lang="uk-UA" sz="1800" u="none" cap="none" strike="noStrike">
                <a:solidFill>
                  <a:srgbClr val="D94A7A"/>
                </a:solidFill>
                <a:latin typeface="Roboto"/>
                <a:ea typeface="Roboto"/>
                <a:cs typeface="Roboto"/>
                <a:sym typeface="Roboto"/>
              </a:rPr>
              <a:t>mouseX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b="0" i="0" lang="uk-UA" sz="1800" u="none" cap="none" strike="noStrike">
                <a:solidFill>
                  <a:srgbClr val="D94A7A"/>
                </a:solidFill>
                <a:latin typeface="Roboto"/>
                <a:ea typeface="Roboto"/>
                <a:cs typeface="Roboto"/>
                <a:sym typeface="Roboto"/>
              </a:rPr>
              <a:t>mouseY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автоматически изменяются по ходу программы, в зависимости от действий пользователя.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b48e54845a_0_70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b48e54845a_0_70"/>
          <p:cNvSpPr txBox="1"/>
          <p:nvPr/>
        </p:nvSpPr>
        <p:spPr>
          <a:xfrm>
            <a:off x="1399350" y="2737875"/>
            <a:ext cx="6005700" cy="233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902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19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uk-UA" sz="19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setup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b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19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(500, 500);</a:t>
            </a:r>
            <a:b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9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19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uk-UA" sz="19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draw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b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19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uk-UA" sz="1900" u="none" cap="none" strike="noStrike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"Координата X:"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uk-UA" sz="19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mouseX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0" i="0" lang="uk-UA" sz="19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uk-UA" sz="1900" u="none" cap="none" strike="noStrike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 "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19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println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uk-UA" sz="1900" u="none" cap="none" strike="noStrike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"Координата Y:"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uk-UA" sz="19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mouseY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b="0" i="0" lang="uk-UA" sz="3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2000" u="none" cap="none" strike="noStrike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7" name="Google Shape;137;gb48e54845a_0_70"/>
          <p:cNvSpPr txBox="1"/>
          <p:nvPr/>
        </p:nvSpPr>
        <p:spPr>
          <a:xfrm>
            <a:off x="437250" y="5409125"/>
            <a:ext cx="7929900" cy="12207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Если проще, то система отслеживает положение курсора в границах окна программы, и изменяет эти переменные постоянно.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Реализуйте данный пример и ознакомьтесь с выводом в консоль значений.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b48e54845a_0_70"/>
          <p:cNvSpPr/>
          <p:nvPr/>
        </p:nvSpPr>
        <p:spPr>
          <a:xfrm>
            <a:off x="251509" y="5221509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1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48e54845a_0_87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44" name="Google Shape;144;gb48e54845a_0_87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17</a:t>
            </a:r>
            <a:endParaRPr/>
          </a:p>
        </p:txBody>
      </p:sp>
      <p:sp>
        <p:nvSpPr>
          <p:cNvPr id="145" name="Google Shape;145;gb48e54845a_0_87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Условный оператор if</a:t>
            </a:r>
            <a:endParaRPr b="1"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b48e54845a_0_87"/>
          <p:cNvSpPr txBox="1"/>
          <p:nvPr/>
        </p:nvSpPr>
        <p:spPr>
          <a:xfrm>
            <a:off x="437250" y="1220350"/>
            <a:ext cx="7929900" cy="4695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Условный оператор if 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выглядит следующим образом:</a:t>
            </a:r>
            <a:endParaRPr b="0"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gb48e54845a_0_87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b48e54845a_0_87"/>
          <p:cNvSpPr txBox="1"/>
          <p:nvPr/>
        </p:nvSpPr>
        <p:spPr>
          <a:xfrm>
            <a:off x="1229400" y="1935450"/>
            <a:ext cx="6345600" cy="2371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3100" u="none" cap="none" strike="noStrike">
                <a:solidFill>
                  <a:srgbClr val="66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0" i="0" lang="uk-UA" sz="3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(a &gt; 5) {</a:t>
            </a:r>
            <a:endParaRPr b="0" i="0" sz="31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31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r>
              <a:rPr b="0" i="0" lang="uk-UA" sz="3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uk-UA" sz="3100" u="none" cap="none" strike="noStrike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"Число больше 5"</a:t>
            </a:r>
            <a:r>
              <a:rPr b="0" i="0" lang="uk-UA" sz="3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endParaRPr b="0" i="0" sz="31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3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3900" u="none" cap="none" strike="noStrike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Google Shape;149;gb48e54845a_0_87"/>
          <p:cNvSpPr txBox="1"/>
          <p:nvPr/>
        </p:nvSpPr>
        <p:spPr>
          <a:xfrm>
            <a:off x="437250" y="4663550"/>
            <a:ext cx="7929900" cy="18675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 главе всего находится ключевой оператор </a:t>
            </a:r>
            <a:r>
              <a:rPr b="1" i="0" lang="uk-UA" sz="1800" u="none" cap="none" strike="noStrike">
                <a:solidFill>
                  <a:srgbClr val="669900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Дальше за ним в круглых скобках указывается </a:t>
            </a:r>
            <a:r>
              <a:rPr b="1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логическое выражение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оно же </a:t>
            </a:r>
            <a:r>
              <a:rPr b="1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условие. 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Выражение может быть правдивым или нет. Если оно правдиво (true) - код внутри конструкции (между скобками {...}) выполнится, в противном случае (false) - не выполнится.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gb48e54845a_0_87"/>
          <p:cNvSpPr/>
          <p:nvPr/>
        </p:nvSpPr>
        <p:spPr>
          <a:xfrm>
            <a:off x="251509" y="447593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3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48e54845a_0_104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6" name="Google Shape;156;gb48e54845a_0_104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17</a:t>
            </a:r>
            <a:endParaRPr/>
          </a:p>
        </p:txBody>
      </p:sp>
      <p:sp>
        <p:nvSpPr>
          <p:cNvPr id="157" name="Google Shape;157;gb48e54845a_0_104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Условный оператор if/else</a:t>
            </a:r>
            <a:endParaRPr b="1"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gb48e54845a_0_104"/>
          <p:cNvSpPr txBox="1"/>
          <p:nvPr/>
        </p:nvSpPr>
        <p:spPr>
          <a:xfrm>
            <a:off x="437250" y="1220350"/>
            <a:ext cx="7929900" cy="4695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Условный оператор if/else 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выглядит следующим образом:</a:t>
            </a:r>
            <a:endParaRPr b="0"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gb48e54845a_0_104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gb48e54845a_0_104"/>
          <p:cNvSpPr txBox="1"/>
          <p:nvPr/>
        </p:nvSpPr>
        <p:spPr>
          <a:xfrm>
            <a:off x="1530725" y="1912950"/>
            <a:ext cx="5557200" cy="256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902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600" u="none" cap="none" strike="noStrike">
                <a:solidFill>
                  <a:srgbClr val="66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0" i="0" lang="uk-UA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(a &gt; 5) {</a:t>
            </a:r>
            <a:br>
              <a:rPr b="0" i="0" lang="uk-UA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26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r>
              <a:rPr b="0" i="0" lang="uk-UA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uk-UA" sz="2600" u="none" cap="none" strike="noStrike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"Число больше 5"</a:t>
            </a:r>
            <a:r>
              <a:rPr b="0" i="0" lang="uk-UA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b="0" i="0" lang="uk-UA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b="0" i="0" lang="uk-UA" sz="2600" u="none" cap="none" strike="noStrike">
                <a:solidFill>
                  <a:srgbClr val="66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b="0" i="0" lang="uk-UA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b="0" i="0" lang="uk-UA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26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r>
              <a:rPr b="0" i="0" lang="uk-UA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uk-UA" sz="2600" u="none" cap="none" strike="noStrike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"Число меньше 5"</a:t>
            </a:r>
            <a:r>
              <a:rPr b="0" i="0" lang="uk-UA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b="0" i="0" lang="uk-UA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4600" u="none" cap="none" strike="noStrike">
              <a:solidFill>
                <a:srgbClr val="6699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1" name="Google Shape;161;gb48e54845a_0_104"/>
          <p:cNvSpPr txBox="1"/>
          <p:nvPr/>
        </p:nvSpPr>
        <p:spPr>
          <a:xfrm>
            <a:off x="437250" y="4663550"/>
            <a:ext cx="7929900" cy="18675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 главе всего находится ключевой оператор </a:t>
            </a:r>
            <a:r>
              <a:rPr b="1" i="0" lang="uk-UA" sz="1800" u="none" cap="none" strike="noStrike">
                <a:solidFill>
                  <a:srgbClr val="669900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Дальше за ним в круглых скобках указывается </a:t>
            </a:r>
            <a:r>
              <a:rPr b="1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логическое выражение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оно же </a:t>
            </a:r>
            <a:r>
              <a:rPr b="1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условие. 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Выражение может быть правдивым или нет. Если оно правдиво (true) - код выполнится в первой конструкции, в противном случае (false) - код выполнится во второй конструкции.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gb48e54845a_0_104"/>
          <p:cNvSpPr/>
          <p:nvPr/>
        </p:nvSpPr>
        <p:spPr>
          <a:xfrm>
            <a:off x="251509" y="447593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48e54845a_0_127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68" name="Google Shape;168;gb48e54845a_0_127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17</a:t>
            </a:r>
            <a:endParaRPr/>
          </a:p>
        </p:txBody>
      </p:sp>
      <p:sp>
        <p:nvSpPr>
          <p:cNvPr id="169" name="Google Shape;169;gb48e54845a_0_127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Логические операторы</a:t>
            </a:r>
            <a:endParaRPr b="1"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gb48e54845a_0_127"/>
          <p:cNvSpPr txBox="1"/>
          <p:nvPr/>
        </p:nvSpPr>
        <p:spPr>
          <a:xfrm>
            <a:off x="437250" y="1220350"/>
            <a:ext cx="7929900" cy="15861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Логические операторы служат для объединения условий. Мы рассмотрим 2 логических оператора: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 (и)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 (или)</a:t>
            </a:r>
            <a:r>
              <a:rPr b="0" i="0" lang="uk-UA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gb48e54845a_0_127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5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gb48e54845a_0_127"/>
          <p:cNvSpPr txBox="1"/>
          <p:nvPr/>
        </p:nvSpPr>
        <p:spPr>
          <a:xfrm>
            <a:off x="437250" y="5911350"/>
            <a:ext cx="7929900" cy="7200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Выше представлены 2 </a:t>
            </a:r>
            <a:r>
              <a:rPr b="1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таблицы истинности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для логических операторов AND и OR.</a:t>
            </a:r>
            <a:endParaRPr b="0" i="0" sz="2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gb48e54845a_0_127"/>
          <p:cNvSpPr/>
          <p:nvPr/>
        </p:nvSpPr>
        <p:spPr>
          <a:xfrm>
            <a:off x="251509" y="572373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9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4" name="Google Shape;174;gb48e54845a_0_127"/>
          <p:cNvGraphicFramePr/>
          <p:nvPr/>
        </p:nvGraphicFramePr>
        <p:xfrm>
          <a:off x="1040638" y="310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{20DA2017-62B2-4F74-B348-73E9987F5751}</a:tableStyleId>
              </a:tblPr>
              <a:tblGrid>
                <a:gridCol w="933625"/>
                <a:gridCol w="933625"/>
                <a:gridCol w="933625"/>
              </a:tblGrid>
              <a:tr h="4806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</a:t>
                      </a:r>
                      <a:endParaRPr b="1"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48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uk-UA" sz="1800" u="none" cap="none" strike="noStrike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8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uk-UA" sz="1800" u="none" cap="none" strike="noStrike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8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uk-UA" sz="1800" u="none" cap="none" strike="noStrike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b="1" sz="1800" u="none" cap="none" strike="noStrike">
                        <a:solidFill>
                          <a:srgbClr val="6AA84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8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uk-UA" sz="1800" u="none" cap="none" strike="noStrike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75" name="Google Shape;175;gb48e54845a_0_127"/>
          <p:cNvGraphicFramePr/>
          <p:nvPr/>
        </p:nvGraphicFramePr>
        <p:xfrm>
          <a:off x="5010588" y="31028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{20DA2017-62B2-4F74-B348-73E9987F5751}</a:tableStyleId>
              </a:tblPr>
              <a:tblGrid>
                <a:gridCol w="917725"/>
                <a:gridCol w="917725"/>
                <a:gridCol w="917725"/>
              </a:tblGrid>
              <a:tr h="4806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OR</a:t>
                      </a:r>
                      <a:endParaRPr b="1"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48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uk-UA" sz="1800" u="none" cap="none" strike="noStrike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b="1" sz="1800" u="none" cap="none" strike="noStrike">
                        <a:solidFill>
                          <a:srgbClr val="6AA84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8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uk-UA" sz="1800" u="none" cap="none" strike="noStrike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b="1" sz="1800" u="none" cap="none" strike="noStrike">
                        <a:solidFill>
                          <a:srgbClr val="6AA84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8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uk-UA" sz="1800" u="none" cap="none" strike="noStrike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b="1" sz="1800" u="none" cap="none" strike="noStrike">
                        <a:solidFill>
                          <a:srgbClr val="6AA84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8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uk-UA" sz="1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uk-UA" sz="1800" u="none" cap="none" strike="noStrike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48e54845a_0_1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81" name="Google Shape;181;gb48e54845a_0_1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17</a:t>
            </a:r>
            <a:endParaRPr/>
          </a:p>
        </p:txBody>
      </p:sp>
      <p:sp>
        <p:nvSpPr>
          <p:cNvPr id="182" name="Google Shape;182;gb48e54845a_0_11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Задание 2</a:t>
            </a:r>
            <a:endParaRPr b="1"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gb48e54845a_0_11"/>
          <p:cNvSpPr txBox="1"/>
          <p:nvPr/>
        </p:nvSpPr>
        <p:spPr>
          <a:xfrm>
            <a:off x="437250" y="1339100"/>
            <a:ext cx="7929900" cy="12303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Написать программу, которая считает площадь окружности и её длину, исходя из радиуса. Радиус окружности выбирается случайным путем.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gb48e54845a_0_11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gb48e54845a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225" y="3554338"/>
            <a:ext cx="7929901" cy="1943937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48e54845a_0_149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91" name="Google Shape;191;gb48e54845a_0_149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17</a:t>
            </a:r>
            <a:endParaRPr/>
          </a:p>
        </p:txBody>
      </p:sp>
      <p:sp>
        <p:nvSpPr>
          <p:cNvPr id="192" name="Google Shape;192;gb48e54845a_0_149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Задание 3</a:t>
            </a:r>
            <a:endParaRPr b="1"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gb48e54845a_0_149"/>
          <p:cNvSpPr txBox="1"/>
          <p:nvPr/>
        </p:nvSpPr>
        <p:spPr>
          <a:xfrm>
            <a:off x="437250" y="1339100"/>
            <a:ext cx="7929900" cy="8349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Реализуйте скетч из примера. По нажатию на пробел в месте курсора появляется квадрат со случайным цветом.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b48e54845a_0_149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gb48e54845a_0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475" y="2409875"/>
            <a:ext cx="4156374" cy="4145974"/>
          </a:xfrm>
          <a:prstGeom prst="rect">
            <a:avLst/>
          </a:prstGeom>
          <a:noFill/>
          <a:ln>
            <a:noFill/>
          </a:ln>
          <a:effectLst>
            <a:outerShdw blurRad="271463" rotWithShape="0" algn="bl">
              <a:srgbClr val="000000">
                <a:alpha val="49800"/>
              </a:srgbClr>
            </a:outerShdw>
          </a:effectLst>
        </p:spPr>
      </p:pic>
      <p:pic>
        <p:nvPicPr>
          <p:cNvPr id="196" name="Google Shape;196;gb48e54845a_0_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1573" y="3108273"/>
            <a:ext cx="2411000" cy="24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48e54845a_0_162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02" name="Google Shape;202;gb48e54845a_0_162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17</a:t>
            </a:r>
            <a:endParaRPr/>
          </a:p>
        </p:txBody>
      </p:sp>
      <p:sp>
        <p:nvSpPr>
          <p:cNvPr id="203" name="Google Shape;203;gb48e54845a_0_162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Цикл for</a:t>
            </a:r>
            <a:endParaRPr b="1"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gb48e54845a_0_162"/>
          <p:cNvSpPr txBox="1"/>
          <p:nvPr/>
        </p:nvSpPr>
        <p:spPr>
          <a:xfrm>
            <a:off x="437250" y="1339100"/>
            <a:ext cx="7929900" cy="7200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Цикл </a:t>
            </a:r>
            <a:r>
              <a:rPr b="1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очень удобен, если вам нужно повторять действие конкретное количество раз.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gb48e54845a_0_162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gb48e54845a_0_162"/>
          <p:cNvSpPr txBox="1"/>
          <p:nvPr/>
        </p:nvSpPr>
        <p:spPr>
          <a:xfrm>
            <a:off x="437238" y="2379013"/>
            <a:ext cx="7929900" cy="7200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синтаксисе цикла </a:t>
            </a:r>
            <a:r>
              <a:rPr b="1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используется </a:t>
            </a:r>
            <a:r>
              <a:rPr b="1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переменная-счетчик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которая и считает повторения.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gb48e54845a_0_162"/>
          <p:cNvSpPr/>
          <p:nvPr/>
        </p:nvSpPr>
        <p:spPr>
          <a:xfrm>
            <a:off x="251508" y="219143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gb48e54845a_0_162"/>
          <p:cNvSpPr txBox="1"/>
          <p:nvPr/>
        </p:nvSpPr>
        <p:spPr>
          <a:xfrm>
            <a:off x="437250" y="3324700"/>
            <a:ext cx="7929900" cy="184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700" u="none" cap="none" strike="noStrike">
                <a:solidFill>
                  <a:srgbClr val="66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b="0" i="0" lang="uk-UA" sz="2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b="0" i="0" lang="uk-UA" sz="27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uk-UA" sz="2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= 0; i &lt; 10; i = i + 1) {</a:t>
            </a:r>
            <a:br>
              <a:rPr b="0" i="0" lang="uk-UA" sz="2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27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Тело цикла </a:t>
            </a:r>
            <a:br>
              <a:rPr b="0" i="0" lang="uk-UA" sz="2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3300" u="none" cap="none" strike="noStrike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9" name="Google Shape;209;gb48e54845a_0_162"/>
          <p:cNvSpPr txBox="1"/>
          <p:nvPr/>
        </p:nvSpPr>
        <p:spPr>
          <a:xfrm>
            <a:off x="437250" y="5581775"/>
            <a:ext cx="7929900" cy="5847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данном случае, </a:t>
            </a:r>
            <a:r>
              <a:rPr b="1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тело цикла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выполнится ровно 10 раз.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gb48e54845a_0_162"/>
          <p:cNvSpPr/>
          <p:nvPr/>
        </p:nvSpPr>
        <p:spPr>
          <a:xfrm>
            <a:off x="251508" y="53941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48e54845a_0_182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6" name="Google Shape;216;gb48e54845a_0_182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17</a:t>
            </a:r>
            <a:endParaRPr/>
          </a:p>
        </p:txBody>
      </p:sp>
      <p:sp>
        <p:nvSpPr>
          <p:cNvPr id="217" name="Google Shape;217;gb48e54845a_0_182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Задание 4</a:t>
            </a:r>
            <a:endParaRPr b="1"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gb48e54845a_0_182"/>
          <p:cNvSpPr txBox="1"/>
          <p:nvPr/>
        </p:nvSpPr>
        <p:spPr>
          <a:xfrm>
            <a:off x="437250" y="1339100"/>
            <a:ext cx="7929900" cy="8328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Реализуйте скетч </a:t>
            </a:r>
            <a:r>
              <a:rPr lang="uk-UA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из</a:t>
            </a: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примера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 используя цикл for и произвольные функции Processing. </a:t>
            </a:r>
            <a:r>
              <a:rPr lang="uk-UA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Полная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версия скетча.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gb48e54845a_0_182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1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gb48e54845a_0_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250" y="2447924"/>
            <a:ext cx="4037451" cy="4024026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0"/>
              </a:srgbClr>
            </a:outerShdw>
          </a:effectLst>
        </p:spPr>
      </p:pic>
      <p:pic>
        <p:nvPicPr>
          <p:cNvPr id="221" name="Google Shape;221;gb48e54845a_0_1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2100" y="2991687"/>
            <a:ext cx="2936500" cy="29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48e54845a_0_209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27" name="Google Shape;227;gb48e54845a_0_209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17</a:t>
            </a:r>
            <a:endParaRPr/>
          </a:p>
        </p:txBody>
      </p:sp>
      <p:sp>
        <p:nvSpPr>
          <p:cNvPr id="228" name="Google Shape;228;gb48e54845a_0_209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Задание 5</a:t>
            </a:r>
            <a:endParaRPr b="1"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gb48e54845a_0_209"/>
          <p:cNvSpPr txBox="1"/>
          <p:nvPr/>
        </p:nvSpPr>
        <p:spPr>
          <a:xfrm>
            <a:off x="437250" y="1339100"/>
            <a:ext cx="7929900" cy="11163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Напишите функцию draw_triangle(), которая выводит звездный прямоугольный треугольник, катеты которого зависят от глобальной переменной: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gb48e54845a_0_209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3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gb48e54845a_0_209"/>
          <p:cNvSpPr txBox="1"/>
          <p:nvPr/>
        </p:nvSpPr>
        <p:spPr>
          <a:xfrm>
            <a:off x="437250" y="3363625"/>
            <a:ext cx="4404600" cy="3177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00038" rotWithShape="0" algn="bl">
              <a:srgbClr val="000000">
                <a:alpha val="4824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4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uk-UA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side = </a:t>
            </a:r>
            <a:r>
              <a:rPr lang="uk-UA" sz="24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uk-UA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2400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4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uk-UA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uk-UA" sz="24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setup</a:t>
            </a:r>
            <a:r>
              <a:rPr lang="uk-UA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br>
              <a:rPr lang="uk-UA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draw_triangle();</a:t>
            </a:r>
            <a:br>
              <a:rPr lang="uk-UA" sz="2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uk-UA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4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uk-UA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draw_triangle() {</a:t>
            </a:r>
            <a:br>
              <a:rPr lang="uk-UA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uk-UA" sz="2400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br>
              <a:rPr lang="uk-UA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800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32" name="Google Shape;232;gb48e54845a_0_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775" y="2600375"/>
            <a:ext cx="3599344" cy="2650497"/>
          </a:xfrm>
          <a:prstGeom prst="rect">
            <a:avLst/>
          </a:prstGeom>
          <a:noFill/>
          <a:ln>
            <a:noFill/>
          </a:ln>
          <a:effectLst>
            <a:outerShdw blurRad="314325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a7e0003ea_0_49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38" name="Google Shape;238;gaa7e0003ea_0_49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17</a:t>
            </a:r>
            <a:endParaRPr/>
          </a:p>
        </p:txBody>
      </p:sp>
      <p:sp>
        <p:nvSpPr>
          <p:cNvPr id="239" name="Google Shape;239;gaa7e0003ea_0_49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Вопросы</a:t>
            </a:r>
            <a:endParaRPr b="1"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gaa7e0003ea_0_49"/>
          <p:cNvSpPr/>
          <p:nvPr/>
        </p:nvSpPr>
        <p:spPr>
          <a:xfrm>
            <a:off x="503075" y="1283375"/>
            <a:ext cx="78642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29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Сколько параметров имеет функция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triangle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gaa7e0003ea_0_49"/>
          <p:cNvSpPr/>
          <p:nvPr/>
        </p:nvSpPr>
        <p:spPr>
          <a:xfrm>
            <a:off x="251546" y="114130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gaa7e0003ea_0_49"/>
          <p:cNvSpPr/>
          <p:nvPr/>
        </p:nvSpPr>
        <p:spPr>
          <a:xfrm>
            <a:off x="502950" y="2166363"/>
            <a:ext cx="78642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делает функция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noFill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gaa7e0003ea_0_49"/>
          <p:cNvSpPr/>
          <p:nvPr/>
        </p:nvSpPr>
        <p:spPr>
          <a:xfrm>
            <a:off x="251496" y="20242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gaa7e0003ea_0_49"/>
          <p:cNvSpPr/>
          <p:nvPr/>
        </p:nvSpPr>
        <p:spPr>
          <a:xfrm>
            <a:off x="502950" y="3049375"/>
            <a:ext cx="78642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присвоить числу случайное значение?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gaa7e0003ea_0_49"/>
          <p:cNvSpPr/>
          <p:nvPr/>
        </p:nvSpPr>
        <p:spPr>
          <a:xfrm>
            <a:off x="251496" y="29072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gaa7e0003ea_0_49"/>
          <p:cNvSpPr/>
          <p:nvPr/>
        </p:nvSpPr>
        <p:spPr>
          <a:xfrm>
            <a:off x="502950" y="3932375"/>
            <a:ext cx="7864200" cy="6564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чем преимущество оператора if/else if/else перед обычным if?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gaa7e0003ea_0_49"/>
          <p:cNvSpPr/>
          <p:nvPr/>
        </p:nvSpPr>
        <p:spPr>
          <a:xfrm>
            <a:off x="251496" y="37902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gaa7e0003ea_0_49"/>
          <p:cNvSpPr/>
          <p:nvPr/>
        </p:nvSpPr>
        <p:spPr>
          <a:xfrm>
            <a:off x="502950" y="4957450"/>
            <a:ext cx="78642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Можно ли сделать цикл for бесконечным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gaa7e0003ea_0_49"/>
          <p:cNvSpPr/>
          <p:nvPr/>
        </p:nvSpPr>
        <p:spPr>
          <a:xfrm>
            <a:off x="251496" y="48153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gaa7e0003ea_0_49"/>
          <p:cNvSpPr/>
          <p:nvPr/>
        </p:nvSpPr>
        <p:spPr>
          <a:xfrm>
            <a:off x="502950" y="5844325"/>
            <a:ext cx="78642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Чем глобальные переменные отличаются от локальных?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gaa7e0003ea_0_49"/>
          <p:cNvSpPr/>
          <p:nvPr/>
        </p:nvSpPr>
        <p:spPr>
          <a:xfrm>
            <a:off x="251496" y="57022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17</a:t>
            </a:r>
            <a:endParaRPr/>
          </a:p>
        </p:txBody>
      </p:sp>
      <p:sp>
        <p:nvSpPr>
          <p:cNvPr id="47" name="Google Shape;47;p2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План на четверть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327800" y="3219275"/>
            <a:ext cx="3812700" cy="540000"/>
          </a:xfrm>
          <a:prstGeom prst="rect">
            <a:avLst/>
          </a:prstGeom>
          <a:solidFill>
            <a:srgbClr val="E8D55F">
              <a:alpha val="3294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uk-UA" sz="1800">
                <a:latin typeface="Roboto"/>
                <a:ea typeface="Roboto"/>
                <a:cs typeface="Roboto"/>
                <a:sym typeface="Roboto"/>
              </a:rPr>
              <a:t>БИБЛИОТЕКА FISICA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327750" y="5576925"/>
            <a:ext cx="38127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ПОВТОРЕНИЕ МАТЕРИАЛА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327750" y="3822150"/>
            <a:ext cx="3812700" cy="540000"/>
          </a:xfrm>
          <a:prstGeom prst="rect">
            <a:avLst/>
          </a:prstGeom>
          <a:solidFill>
            <a:srgbClr val="E8D55F">
              <a:alpha val="3294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>
                <a:latin typeface="Roboto"/>
                <a:ea typeface="Roboto"/>
                <a:cs typeface="Roboto"/>
                <a:sym typeface="Roboto"/>
              </a:rPr>
              <a:t>БИБЛИОТЕКИ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327750" y="4422975"/>
            <a:ext cx="3812700" cy="540000"/>
          </a:xfrm>
          <a:prstGeom prst="rect">
            <a:avLst/>
          </a:prstGeom>
          <a:solidFill>
            <a:srgbClr val="E8D55F">
              <a:alpha val="3294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>
                <a:latin typeface="Roboto"/>
                <a:ea typeface="Roboto"/>
                <a:cs typeface="Roboto"/>
                <a:sym typeface="Roboto"/>
              </a:rPr>
              <a:t>РАБОТА С ОБЪЕКТАМИ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327750" y="4999950"/>
            <a:ext cx="3812700" cy="540000"/>
          </a:xfrm>
          <a:prstGeom prst="rect">
            <a:avLst/>
          </a:prstGeom>
          <a:solidFill>
            <a:srgbClr val="E8D55F">
              <a:alpha val="3294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>
                <a:latin typeface="Roboto"/>
                <a:ea typeface="Roboto"/>
                <a:cs typeface="Roboto"/>
                <a:sym typeface="Roboto"/>
              </a:rPr>
              <a:t>ВВЕДЕНИЕ В ООП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На этом всё!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5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58" name="Google Shape;258;p5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17</a:t>
            </a:r>
            <a:endParaRPr/>
          </a:p>
        </p:txBody>
      </p:sp>
      <p:pic>
        <p:nvPicPr>
          <p:cNvPr id="259" name="Google Shape;2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3500" y="1718526"/>
            <a:ext cx="4417000" cy="44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English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3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59" name="Google Shape;59;p3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17</a:t>
            </a:r>
            <a:endParaRPr/>
          </a:p>
        </p:txBody>
      </p:sp>
      <p:graphicFrame>
        <p:nvGraphicFramePr>
          <p:cNvPr id="60" name="Google Shape;60;p3"/>
          <p:cNvGraphicFramePr/>
          <p:nvPr/>
        </p:nvGraphicFramePr>
        <p:xfrm>
          <a:off x="1229800" y="15541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{FE8D32AC-7F0C-4E2B-A51A-2F6AEFA254C7}</a:tableStyleId>
              </a:tblPr>
              <a:tblGrid>
                <a:gridCol w="3226525"/>
                <a:gridCol w="322652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Size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Размер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Fill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Заполнить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5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Stroke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Контур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5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Setup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Установка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Draw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Рисовать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Else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Counter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Иначе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Счетчик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1" name="Google Shape;61;p3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uk-UA" sz="3100">
                <a:latin typeface="Roboto"/>
                <a:ea typeface="Roboto"/>
                <a:cs typeface="Roboto"/>
                <a:sym typeface="Roboto"/>
              </a:rPr>
              <a:t>Время Английского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Google Shape;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62025"/>
            <a:ext cx="2395974" cy="239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bd601bdc6_0_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68" name="Google Shape;68;g8bd601bdc6_0_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17</a:t>
            </a:r>
            <a:endParaRPr/>
          </a:p>
        </p:txBody>
      </p:sp>
      <p:sp>
        <p:nvSpPr>
          <p:cNvPr id="69" name="Google Shape;69;g8bd601bdc6_0_1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Статическая графика</a:t>
            </a:r>
            <a:endParaRPr b="1"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g8bd601bdc6_0_1"/>
          <p:cNvSpPr txBox="1"/>
          <p:nvPr/>
        </p:nvSpPr>
        <p:spPr>
          <a:xfrm>
            <a:off x="437250" y="1339100"/>
            <a:ext cx="7929900" cy="38685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В</a:t>
            </a:r>
            <a:r>
              <a:rPr b="0" i="0" lang="uk-UA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Processing реализованы команды для 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множества фигур, такие как</a:t>
            </a:r>
            <a:r>
              <a:rPr b="0" i="0" lang="uk-UA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b="0" i="0" lang="uk-UA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Треугольник 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(triangle)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b="0" i="0" lang="uk-UA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Четырёхугольник (quad)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b="0" i="0" lang="uk-UA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Окружност</a:t>
            </a:r>
            <a:r>
              <a:rPr b="0" i="0" lang="uk-UA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ь (e</a:t>
            </a:r>
            <a:r>
              <a:rPr lang="uk-UA" sz="2000">
                <a:latin typeface="Verdana"/>
                <a:ea typeface="Verdana"/>
                <a:cs typeface="Verdana"/>
                <a:sym typeface="Verdana"/>
              </a:rPr>
              <a:t>llipse)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b="0" i="0" lang="uk-UA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Квадрат (rect)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b="0" i="0" lang="uk-UA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Дуга (arc)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g8bd601bdc6_0_1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5ae2c24ec_0_3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77" name="Google Shape;77;ga5ae2c24ec_0_3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17</a:t>
            </a:r>
            <a:endParaRPr/>
          </a:p>
        </p:txBody>
      </p:sp>
      <p:sp>
        <p:nvSpPr>
          <p:cNvPr id="78" name="Google Shape;78;ga5ae2c24ec_0_3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Цвет в Processing</a:t>
            </a:r>
            <a:endParaRPr b="1"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ga5ae2c24ec_0_3"/>
          <p:cNvSpPr txBox="1"/>
          <p:nvPr/>
        </p:nvSpPr>
        <p:spPr>
          <a:xfrm>
            <a:off x="437250" y="1215250"/>
            <a:ext cx="7929900" cy="21774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Processing есть ряд функций, которые позволяют назначать цвет различным объектам: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19998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1" i="1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fill(r, g, b)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заполняет цветом пространство внутри объекта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1999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1" i="1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stroke(r, g, b)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заполняет цветом контур объекта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1999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1" i="1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background(r, g, b)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заполняет цветом фон окна программы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ga5ae2c24ec_0_3"/>
          <p:cNvSpPr/>
          <p:nvPr/>
        </p:nvSpPr>
        <p:spPr>
          <a:xfrm>
            <a:off x="251521" y="10276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ga5ae2c24ec_0_3"/>
          <p:cNvSpPr txBox="1"/>
          <p:nvPr/>
        </p:nvSpPr>
        <p:spPr>
          <a:xfrm>
            <a:off x="437250" y="3923100"/>
            <a:ext cx="7929900" cy="17085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Также, присутствуют функции, которые позволяют полностью убрать у объекта контур или заполнение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19998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1" i="1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noFill() - 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Позволяет полностью убрать заполнение элемента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1999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1" i="1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noStroke() - 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Позволяет полностью убрать контур элемента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ga5ae2c24ec_0_3"/>
          <p:cNvSpPr/>
          <p:nvPr/>
        </p:nvSpPr>
        <p:spPr>
          <a:xfrm>
            <a:off x="251509" y="3735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4113b285_0_7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88" name="Google Shape;88;gac4113b285_0_7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17</a:t>
            </a:r>
            <a:endParaRPr/>
          </a:p>
        </p:txBody>
      </p:sp>
      <p:sp>
        <p:nvSpPr>
          <p:cNvPr id="89" name="Google Shape;89;gac4113b285_0_70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Задание 1</a:t>
            </a:r>
            <a:endParaRPr b="1"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gac4113b285_0_70"/>
          <p:cNvSpPr txBox="1"/>
          <p:nvPr/>
        </p:nvSpPr>
        <p:spPr>
          <a:xfrm>
            <a:off x="437250" y="1339100"/>
            <a:ext cx="7929900" cy="529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Реализуйте скетчи, используя 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произвольные функции</a:t>
            </a: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gac4113b285_0_70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1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gac4113b285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50" y="2425638"/>
            <a:ext cx="3856200" cy="377627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0"/>
              </a:srgbClr>
            </a:outerShdw>
          </a:effectLst>
        </p:spPr>
      </p:pic>
      <p:pic>
        <p:nvPicPr>
          <p:cNvPr id="93" name="Google Shape;93;gac4113b285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850" y="2421125"/>
            <a:ext cx="3821275" cy="378529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11ee5e2e1_0_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99" name="Google Shape;99;gb11ee5e2e1_0_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17</a:t>
            </a:r>
            <a:endParaRPr/>
          </a:p>
        </p:txBody>
      </p:sp>
      <p:sp>
        <p:nvSpPr>
          <p:cNvPr id="100" name="Google Shape;100;gb11ee5e2e1_0_0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Переменные</a:t>
            </a:r>
            <a:endParaRPr b="1"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gb11ee5e2e1_0_0"/>
          <p:cNvSpPr txBox="1"/>
          <p:nvPr/>
        </p:nvSpPr>
        <p:spPr>
          <a:xfrm>
            <a:off x="437250" y="1220350"/>
            <a:ext cx="7929900" cy="801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Переменная - это контейнер,</a:t>
            </a:r>
            <a:r>
              <a:rPr b="1" i="0" lang="uk-UA" sz="1800" u="none" cap="none" strike="noStrike">
                <a:solidFill>
                  <a:srgbClr val="FF66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в котором может храниться значение для дальнейшего использования в программе.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gb11ee5e2e1_0_0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1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gb11ee5e2e1_0_0"/>
          <p:cNvSpPr txBox="1"/>
          <p:nvPr/>
        </p:nvSpPr>
        <p:spPr>
          <a:xfrm>
            <a:off x="437250" y="5161200"/>
            <a:ext cx="7929900" cy="12780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Переменные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сохраняют свое значение </a:t>
            </a:r>
            <a:r>
              <a:rPr b="1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памяти компьютера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и поэтому могут быть использованы в программе неоднократно. Переменная может использоваться в одной программе много раз и изменять свое значение во время выполнения программы.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gb11ee5e2e1_0_0"/>
          <p:cNvSpPr/>
          <p:nvPr/>
        </p:nvSpPr>
        <p:spPr>
          <a:xfrm>
            <a:off x="251509" y="49736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gb11ee5e2e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512" y="2549353"/>
            <a:ext cx="5029475" cy="20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b11ee5e2e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006386" y="2617300"/>
            <a:ext cx="2016500" cy="20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48e54845a_0_4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12" name="Google Shape;112;gb48e54845a_0_4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17</a:t>
            </a:r>
            <a:endParaRPr/>
          </a:p>
        </p:txBody>
      </p:sp>
      <p:sp>
        <p:nvSpPr>
          <p:cNvPr id="113" name="Google Shape;113;gb48e54845a_0_41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Типы данных</a:t>
            </a:r>
            <a:endParaRPr b="1"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4" name="Google Shape;114;gb48e54845a_0_41"/>
          <p:cNvGraphicFramePr/>
          <p:nvPr/>
        </p:nvGraphicFramePr>
        <p:xfrm>
          <a:off x="251525" y="16556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  <a:tableStyleId>{285D560A-7458-42C8-AACA-2315CE2C0EC4}</a:tableStyleId>
              </a:tblPr>
              <a:tblGrid>
                <a:gridCol w="1294600"/>
                <a:gridCol w="1226225"/>
                <a:gridCol w="5594775"/>
              </a:tblGrid>
              <a:tr h="58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Тип</a:t>
                      </a:r>
                      <a:endParaRPr b="1"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D55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Размер </a:t>
                      </a:r>
                      <a:endParaRPr b="1"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D55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Диапазон</a:t>
                      </a:r>
                      <a:endParaRPr b="1"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D55F"/>
                    </a:solidFill>
                  </a:tcPr>
                </a:tc>
              </a:tr>
              <a:tr h="58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 бит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 -128 до 127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60617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 бит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беззнаковое целое число (буквы и цифры)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 бита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 -2147483648 до 2147483647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64 бита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 -9223372036854775808L до 9223372036854775807L</a:t>
                      </a:r>
                      <a:endParaRPr sz="1600" u="none" cap="none" strike="noStrike">
                        <a:solidFill>
                          <a:srgbClr val="2021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600" u="none" cap="none" strike="noStrike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32 бита</a:t>
                      </a:r>
                      <a:endParaRPr sz="1600" u="none" cap="none" strike="noStrike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202122"/>
                          </a:solidFill>
                          <a:highlight>
                            <a:srgbClr val="F8F9FA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 -3.4e+38f до 3.4e+38f</a:t>
                      </a:r>
                      <a:endParaRPr sz="1600" u="none" cap="none" strike="noStrike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boolean</a:t>
                      </a:r>
                      <a:endParaRPr sz="1600" u="none" cap="none" strike="noStrike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uk-UA" sz="16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 б</a:t>
                      </a:r>
                      <a:r>
                        <a:rPr lang="uk-UA" sz="16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и</a:t>
                      </a:r>
                      <a:r>
                        <a:rPr lang="uk-UA" sz="16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т</a:t>
                      </a:r>
                      <a:endParaRPr sz="1600" u="none" cap="none" strike="noStrike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uk-UA" sz="16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значение true или false</a:t>
                      </a:r>
                      <a:endParaRPr sz="1600" u="none" cap="none" strike="noStrike">
                        <a:solidFill>
                          <a:srgbClr val="202122"/>
                        </a:solidFill>
                        <a:highlight>
                          <a:srgbClr val="F8F9FA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6675" marB="26675" marR="53350" marL="53350">
                    <a:lnL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48e54845a_0_57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20" name="Google Shape;120;gb48e54845a_0_57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17</a:t>
            </a:r>
            <a:endParaRPr/>
          </a:p>
        </p:txBody>
      </p:sp>
      <p:sp>
        <p:nvSpPr>
          <p:cNvPr id="121" name="Google Shape;121;gb48e54845a_0_57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Системные переменные</a:t>
            </a:r>
            <a:endParaRPr b="1"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b48e54845a_0_57"/>
          <p:cNvSpPr txBox="1"/>
          <p:nvPr/>
        </p:nvSpPr>
        <p:spPr>
          <a:xfrm>
            <a:off x="437250" y="1220350"/>
            <a:ext cx="7929900" cy="1576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Системные переменные</a:t>
            </a:r>
            <a:r>
              <a:rPr b="0" i="0" lang="uk-UA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ячейки с информацией, которые не нуждаются в объявлении или инициализации. </a:t>
            </a:r>
            <a:br>
              <a:rPr b="0" i="0" lang="uk-UA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 время задания параметров функции </a:t>
            </a:r>
            <a:r>
              <a:rPr b="1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size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вы также присваиваете двум системным переменным некоторые значения.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gb48e54845a_0_57"/>
          <p:cNvSpPr/>
          <p:nvPr/>
        </p:nvSpPr>
        <p:spPr>
          <a:xfrm>
            <a:off x="251508" y="1032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3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gb48e54845a_0_57"/>
          <p:cNvSpPr txBox="1"/>
          <p:nvPr/>
        </p:nvSpPr>
        <p:spPr>
          <a:xfrm>
            <a:off x="1399350" y="3043625"/>
            <a:ext cx="6005700" cy="211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902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19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uk-UA" sz="19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setup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b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19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(123, 456);</a:t>
            </a:r>
            <a:b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9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1900" u="none" cap="none" strike="noStrike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uk-UA" sz="19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draw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b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1900" u="none" cap="none" strike="noStrike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ellipse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uk-UA" sz="19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width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/2, </a:t>
            </a:r>
            <a:r>
              <a:rPr b="0" i="0" lang="uk-UA" sz="1900" u="none" cap="none" strike="noStrike">
                <a:solidFill>
                  <a:srgbClr val="D94A7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height</a:t>
            </a: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/2, 100, 100);</a:t>
            </a:r>
            <a:br>
              <a:rPr b="0" i="0" lang="uk-UA" sz="3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1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2000" u="none" cap="none" strike="noStrike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gb48e54845a_0_57"/>
          <p:cNvSpPr txBox="1"/>
          <p:nvPr/>
        </p:nvSpPr>
        <p:spPr>
          <a:xfrm>
            <a:off x="437250" y="5466200"/>
            <a:ext cx="7929900" cy="10557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Переменные </a:t>
            </a:r>
            <a:r>
              <a:rPr b="0" i="0" lang="uk-UA" sz="1800" u="none" cap="none" strike="noStrike">
                <a:solidFill>
                  <a:srgbClr val="D94A7A"/>
                </a:solidFill>
                <a:latin typeface="Roboto"/>
                <a:ea typeface="Roboto"/>
                <a:cs typeface="Roboto"/>
                <a:sym typeface="Roboto"/>
              </a:rPr>
              <a:t>width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b="0" i="0" lang="uk-UA" sz="1800" u="none" cap="none" strike="noStrike">
                <a:solidFill>
                  <a:srgbClr val="D94A7A"/>
                </a:solidFill>
                <a:latin typeface="Roboto"/>
                <a:ea typeface="Roboto"/>
                <a:cs typeface="Roboto"/>
                <a:sym typeface="Roboto"/>
              </a:rPr>
              <a:t>height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хранят в себе значения ширины и высоты окна программы, что позволяет использовать их в своей программе без создания дополнительных переменных.</a:t>
            </a:r>
            <a:endParaRPr b="1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gb48e54845a_0_57"/>
          <p:cNvSpPr/>
          <p:nvPr/>
        </p:nvSpPr>
        <p:spPr>
          <a:xfrm>
            <a:off x="251509" y="527858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rt 1 - Title">
  <a:themeElements>
    <a:clrScheme name="Robocode - SoftDev">
      <a:dk1>
        <a:srgbClr val="000000"/>
      </a:dk1>
      <a:lt1>
        <a:srgbClr val="FFFFFF"/>
      </a:lt1>
      <a:dk2>
        <a:srgbClr val="60617A"/>
      </a:dk2>
      <a:lt2>
        <a:srgbClr val="F5F5F5"/>
      </a:lt2>
      <a:accent1>
        <a:srgbClr val="F5F5F5"/>
      </a:accent1>
      <a:accent2>
        <a:srgbClr val="EFE18D"/>
      </a:accent2>
      <a:accent3>
        <a:srgbClr val="E8D55F"/>
      </a:accent3>
      <a:accent4>
        <a:srgbClr val="60617A"/>
      </a:accent4>
      <a:accent5>
        <a:srgbClr val="54556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UserAnonymus</dc:creator>
</cp:coreProperties>
</file>