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Inter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i9Pnmo2HORu9keynwKhPbHbkp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B4F7C1-93E3-4999-84D3-60F76092B08F}">
  <a:tblStyle styleId="{26B4F7C1-93E3-4999-84D3-60F76092B08F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Inter-bold.fntdata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6142cd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b56142cd29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56142c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gb56142cd2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c4113b2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Student 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 = new Student();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s.name = "John";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s.surname = "Smith";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s.school = 140;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s.group = "7B";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s.age = 13;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s.printInfo();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Student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String name;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String surname;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school;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String group;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age;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printInfo()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println("Information about student");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println("Name: " + name);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println("Surname: " + surname);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println("School: №" + school);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println("Group: " + group);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println("Age: " + age);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gac4113b28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56142cd2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gb56142cd29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56142cd2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Ball b1;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 = new Ball(100, 100, 100,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b1.move();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b1.checkEdges();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Ball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Ball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w;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ballColor;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Ball(float x, float y, float w, float h)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this.x =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this.y =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this.w = w;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this.h = 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moveX = random(2, 7);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moveY = random(2, 7);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ballColor = color(random(255),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fill(ballColor);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ellipse(x, y, w, h);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move()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+= 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+= 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checkEdges()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(x &gt; width - w/2)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 = width - w/2;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moveX = -moveX;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if (x &lt; w/2)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 = w/2;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moveX = -moveX;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if (y &lt; h/2)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 = h/2;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moveY = -moveY;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if (y &gt; width - h/2)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 = height - h/2;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moveY = -moveY;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gb56142cd29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56142cd2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Ball b1;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Ball b2;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 = new Ball(100, 100, 100,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 = new Ball(500, 100, 100,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b1.move();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b1.checkEdges();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b2.move();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b2.checkEdges();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b1.collision(b2);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b2.collision(b1);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Ball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Ball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w;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ballColor;// = color(0, 0, 0);;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Ball(float x, float y, float w, float h)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this.x =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this.y =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this.w = w;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this.h = 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moveX = random(2, 7);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moveY = random(2, 7);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ballColor = color(random(255),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fill(ballColor);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ellipse(x, y, w, h);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move()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+= 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+= 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checkEdges()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(x &gt; width - w/2)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 = width - w/2;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moveX = -moveX;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if (x &lt; w/2)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 = w/2;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moveX = -moveX;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if (y &lt; h/2)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 = h/2;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moveY = -moveY;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if (y &gt; width - h/2)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 = height - h/2;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moveY = -moveY;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collision(Ball other)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(dist(this.x, this.y, other.x, other.y) &lt; ((this.w) / 2 + (other.w) / 2))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ballColor = color(random(250), random(250), random(250));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gb56142cd29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56142cd2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BallBounce b1;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 = new BallBounce(450, 450, 100,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b1.move();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b1.checkEdges();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mousePressed()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b1 = new BallBounce(mouseX, mouseY, 100,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BallBounce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Ball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w;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moveX;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ballColor;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Ball(float x, float y, float w, float h)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this.x =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this.y =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this.w = w;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this.h = 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moveX = random(2, 7);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moveY = random(2, 7);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ballColor = color(random(255),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fill(ballColor);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ellipse(x, y, w, h);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move()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+= moveY;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b1.moveY += 0.5;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checkEdges()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(y &gt; height - h/2)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 = height - h/2;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moveY *= -0.9;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gb56142cd29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a7e0003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gaa7e0003ea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56142cd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gb56142cd2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6142cd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gb56142cd29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56142cd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gb56142cd29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56142cd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gb56142cd29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6142cd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gb56142cd29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7713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ВВЕДЕНИЕ В ООП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</a:t>
            </a:r>
            <a:r>
              <a:rPr lang="uk-UA"/>
              <a:t>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56142cd29_0_7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3" name="Google Shape;143;gb56142cd29_0_7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144" name="Google Shape;144;gb56142cd29_0_7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Объект класса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b56142cd29_0_78"/>
          <p:cNvSpPr txBox="1"/>
          <p:nvPr/>
        </p:nvSpPr>
        <p:spPr>
          <a:xfrm>
            <a:off x="437250" y="1233475"/>
            <a:ext cx="7929900" cy="1058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При создании объекта класса, название класса будет выступать в качестве типа данных, как при создании переменной int или float.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gb56142cd29_0_78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b56142cd29_0_78"/>
          <p:cNvSpPr txBox="1"/>
          <p:nvPr/>
        </p:nvSpPr>
        <p:spPr>
          <a:xfrm>
            <a:off x="2680950" y="2504475"/>
            <a:ext cx="3442500" cy="19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Student s;</a:t>
            </a:r>
            <a:b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9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19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 = </a:t>
            </a:r>
            <a:r>
              <a:rPr lang="uk-UA" sz="19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Student();</a:t>
            </a:r>
            <a:b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9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19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lang="uk-UA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{}</a:t>
            </a:r>
            <a:endParaRPr sz="25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gb56142cd29_0_78"/>
          <p:cNvSpPr txBox="1"/>
          <p:nvPr/>
        </p:nvSpPr>
        <p:spPr>
          <a:xfrm>
            <a:off x="437250" y="4772425"/>
            <a:ext cx="7929900" cy="11139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Также, при инициализации объекта 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используется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ключевое слово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, что позволяет зарезервировать память в компьютере под все поля указанного класса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gb56142cd29_0_78"/>
          <p:cNvSpPr/>
          <p:nvPr/>
        </p:nvSpPr>
        <p:spPr>
          <a:xfrm>
            <a:off x="251508" y="45848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56142cd29_0_9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5" name="Google Shape;155;gb56142cd29_0_9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156" name="Google Shape;156;gb56142cd29_0_92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Объект класса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b56142cd29_0_92"/>
          <p:cNvSpPr txBox="1"/>
          <p:nvPr/>
        </p:nvSpPr>
        <p:spPr>
          <a:xfrm>
            <a:off x="437250" y="1233475"/>
            <a:ext cx="7929900" cy="14079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Для обращения к внутренним полям и методам класса используется оператор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(точка). Она работает как ссылка, которая позволяет обратиться к внутренней структуре объекта.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gb56142cd29_0_92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b56142cd29_0_92"/>
          <p:cNvSpPr txBox="1"/>
          <p:nvPr/>
        </p:nvSpPr>
        <p:spPr>
          <a:xfrm>
            <a:off x="4182150" y="2947275"/>
            <a:ext cx="4185000" cy="15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2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22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uk-UA" sz="22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Student();</a:t>
            </a:r>
            <a:b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s.printInfo();</a:t>
            </a:r>
            <a:b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8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0" name="Google Shape;160;gb56142cd29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150" y="4792480"/>
            <a:ext cx="4184999" cy="148084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b56142cd29_0_92"/>
          <p:cNvSpPr txBox="1"/>
          <p:nvPr/>
        </p:nvSpPr>
        <p:spPr>
          <a:xfrm>
            <a:off x="437275" y="3480100"/>
            <a:ext cx="3600300" cy="2463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Как мы видим, информация была выведена в консоль, но так как мы её 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изначально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не определили, вывод оказался пустой.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gb56142cd29_0_92"/>
          <p:cNvSpPr/>
          <p:nvPr/>
        </p:nvSpPr>
        <p:spPr>
          <a:xfrm>
            <a:off x="251533" y="3292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4113b285_0_7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8" name="Google Shape;168;gac4113b285_0_7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18</a:t>
            </a:r>
            <a:endParaRPr/>
          </a:p>
        </p:txBody>
      </p:sp>
      <p:sp>
        <p:nvSpPr>
          <p:cNvPr id="169" name="Google Shape;169;gac4113b285_0_7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ac4113b285_0_70"/>
          <p:cNvSpPr txBox="1"/>
          <p:nvPr/>
        </p:nvSpPr>
        <p:spPr>
          <a:xfrm>
            <a:off x="437250" y="1339100"/>
            <a:ext cx="7929900" cy="84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Создайте класс “Ученик”. Определите для него следующие поля данные и заполните их через основную программу: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ac4113b285_0_7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ac4113b285_0_70"/>
          <p:cNvSpPr txBox="1"/>
          <p:nvPr/>
        </p:nvSpPr>
        <p:spPr>
          <a:xfrm>
            <a:off x="437250" y="2604625"/>
            <a:ext cx="7929900" cy="1908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Имя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Фамилия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Номер школы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Номер класса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Возраст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ac4113b285_0_70"/>
          <p:cNvSpPr/>
          <p:nvPr/>
        </p:nvSpPr>
        <p:spPr>
          <a:xfrm>
            <a:off x="251508" y="24170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ac4113b285_0_70"/>
          <p:cNvSpPr txBox="1"/>
          <p:nvPr/>
        </p:nvSpPr>
        <p:spPr>
          <a:xfrm>
            <a:off x="437250" y="4836875"/>
            <a:ext cx="7929900" cy="84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Создайте метод для вывода информации в консоль и выведите её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ac4113b285_0_70"/>
          <p:cNvSpPr/>
          <p:nvPr/>
        </p:nvSpPr>
        <p:spPr>
          <a:xfrm>
            <a:off x="251508" y="4649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56142cd29_0_12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1" name="Google Shape;181;gb56142cd29_0_12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182" name="Google Shape;182;gb56142cd29_0_122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Конструктор класса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b56142cd29_0_122"/>
          <p:cNvSpPr txBox="1"/>
          <p:nvPr/>
        </p:nvSpPr>
        <p:spPr>
          <a:xfrm>
            <a:off x="437250" y="1233475"/>
            <a:ext cx="7929900" cy="1416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Конструктор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всегда имеет то же имя, что и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класс.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Задача конструктора - присвоить начальные значения полям при создании объекта.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gb56142cd29_0_122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b56142cd29_0_122"/>
          <p:cNvSpPr txBox="1"/>
          <p:nvPr/>
        </p:nvSpPr>
        <p:spPr>
          <a:xfrm>
            <a:off x="437250" y="2782275"/>
            <a:ext cx="5781600" cy="30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7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Student {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7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name;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7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surname;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7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School;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Student(String n, String s, int sch) {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name = n;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surname = s;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School = sch;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5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gb56142cd29_0_122"/>
          <p:cNvSpPr txBox="1"/>
          <p:nvPr/>
        </p:nvSpPr>
        <p:spPr>
          <a:xfrm>
            <a:off x="3332850" y="4995250"/>
            <a:ext cx="5034300" cy="15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Student s;</a:t>
            </a:r>
            <a:b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5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1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 = </a:t>
            </a:r>
            <a:r>
              <a:rPr lang="uk-UA" sz="15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Student(</a:t>
            </a:r>
            <a:r>
              <a:rPr lang="uk-UA" sz="15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uk-UA" sz="15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"Smith"</a:t>
            </a: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141</a:t>
            </a: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5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1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lang="uk-UA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{}</a:t>
            </a:r>
            <a:endParaRPr sz="15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56142cd29_0_13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2" name="Google Shape;192;gb56142cd29_0_13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193" name="Google Shape;193;gb56142cd29_0_13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b56142cd29_0_139"/>
          <p:cNvSpPr txBox="1"/>
          <p:nvPr/>
        </p:nvSpPr>
        <p:spPr>
          <a:xfrm>
            <a:off x="437250" y="1339100"/>
            <a:ext cx="7929900" cy="1200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Определите класс Ball. Каждый новый объект должен перемещаться в случайном направлении и отбиваться от границ окна.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gb56142cd29_0_139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gb56142cd29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25" y="2674600"/>
            <a:ext cx="3995741" cy="401350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  <p:pic>
        <p:nvPicPr>
          <p:cNvPr id="197" name="Google Shape;197;gb56142cd29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513" y="3321901"/>
            <a:ext cx="2718875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56142cd29_0_15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3" name="Google Shape;203;gb56142cd29_0_15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204" name="Google Shape;204;gb56142cd29_0_154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b56142cd29_0_154"/>
          <p:cNvSpPr txBox="1"/>
          <p:nvPr/>
        </p:nvSpPr>
        <p:spPr>
          <a:xfrm>
            <a:off x="437250" y="1339100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Добавьте 2 объекта на поле. </a:t>
            </a:r>
            <a:br>
              <a:rPr lang="uk-UA" sz="2000"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Дополните класс Ball методом, который позволить соприкосновение двух объектов и изменять им цвет в этот момент.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b56142cd29_0_154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gb56142cd29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800" y="3063425"/>
            <a:ext cx="3704780" cy="36595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56142cd29_0_16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3" name="Google Shape;213;gb56142cd29_0_16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214" name="Google Shape;214;gb56142cd29_0_166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b56142cd29_0_166"/>
          <p:cNvSpPr txBox="1"/>
          <p:nvPr/>
        </p:nvSpPr>
        <p:spPr>
          <a:xfrm>
            <a:off x="437250" y="1339100"/>
            <a:ext cx="7929900" cy="1200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Создайте класс BallBounce. Каждый новый объект класс должен вести себя подобно попрыгунчику, который постепенно теряет свою “прыгучесть”.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b56142cd29_0_166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gb56142cd29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75" y="2675100"/>
            <a:ext cx="4063160" cy="401349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  <p:pic>
        <p:nvPicPr>
          <p:cNvPr id="218" name="Google Shape;218;gb56142cd29_0_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600" y="3362627"/>
            <a:ext cx="2521750" cy="25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a7e0003ea_0_4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24" name="Google Shape;224;gaa7e0003ea_0_4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18</a:t>
            </a:r>
            <a:endParaRPr/>
          </a:p>
        </p:txBody>
      </p:sp>
      <p:sp>
        <p:nvSpPr>
          <p:cNvPr id="225" name="Google Shape;225;gaa7e0003ea_0_4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aa7e0003ea_0_49"/>
          <p:cNvSpPr/>
          <p:nvPr/>
        </p:nvSpPr>
        <p:spPr>
          <a:xfrm>
            <a:off x="503075" y="1283375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Чем объект отличается от класса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aa7e0003ea_0_49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aa7e0003ea_0_49"/>
          <p:cNvSpPr/>
          <p:nvPr/>
        </p:nvSpPr>
        <p:spPr>
          <a:xfrm>
            <a:off x="502950" y="2166363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Зачем нужен конструктор класса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aa7e0003ea_0_49"/>
          <p:cNvSpPr/>
          <p:nvPr/>
        </p:nvSpPr>
        <p:spPr>
          <a:xfrm>
            <a:off x="251496" y="2024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aa7e0003ea_0_49"/>
          <p:cNvSpPr/>
          <p:nvPr/>
        </p:nvSpPr>
        <p:spPr>
          <a:xfrm>
            <a:off x="502950" y="3049375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работает оператор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(точка)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aa7e0003ea_0_49"/>
          <p:cNvSpPr/>
          <p:nvPr/>
        </p:nvSpPr>
        <p:spPr>
          <a:xfrm>
            <a:off x="251496" y="2907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aa7e0003ea_0_49"/>
          <p:cNvSpPr/>
          <p:nvPr/>
        </p:nvSpPr>
        <p:spPr>
          <a:xfrm>
            <a:off x="502950" y="3932375"/>
            <a:ext cx="7864200" cy="6564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Какая функция позволяет быстро найти расстояния между двумя точками на поле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aa7e0003ea_0_49"/>
          <p:cNvSpPr/>
          <p:nvPr/>
        </p:nvSpPr>
        <p:spPr>
          <a:xfrm>
            <a:off x="251496" y="3790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aa7e0003ea_0_49"/>
          <p:cNvSpPr/>
          <p:nvPr/>
        </p:nvSpPr>
        <p:spPr>
          <a:xfrm>
            <a:off x="502950" y="4957450"/>
            <a:ext cx="7864200" cy="72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Придумайте максимальное количество полей-данных для класса “Собака”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aa7e0003ea_0_49"/>
          <p:cNvSpPr/>
          <p:nvPr/>
        </p:nvSpPr>
        <p:spPr>
          <a:xfrm>
            <a:off x="251496" y="48153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42" name="Google Shape;242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18</a:t>
            </a:r>
            <a:endParaRPr/>
          </a:p>
        </p:txBody>
      </p:sp>
      <p:pic>
        <p:nvPicPr>
          <p:cNvPr id="243" name="Google Shape;2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453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18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БИБЛИОТЕКА FISICA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ПОВТОРЕНИЕ МАТЕРИАЛА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БИБЛИОТЕКИ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РАБОТА С ОБЪЕКТАМИ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ВВЕДЕНИЕ В ООП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18</a:t>
            </a:r>
            <a:endParaRPr/>
          </a:p>
        </p:txBody>
      </p:sp>
      <p:graphicFrame>
        <p:nvGraphicFramePr>
          <p:cNvPr id="60" name="Google Shape;60;p3"/>
          <p:cNvGraphicFramePr/>
          <p:nvPr/>
        </p:nvGraphicFramePr>
        <p:xfrm>
          <a:off x="1229800" y="1554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{26B4F7C1-93E3-4999-84D3-60F76092B08F}</a:tableStyleId>
              </a:tblPr>
              <a:tblGrid>
                <a:gridCol w="3226525"/>
                <a:gridCol w="32265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Объект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Property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Свойство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Метод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New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Новый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1" name="Google Shape;61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26775"/>
            <a:ext cx="2831200" cy="2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8" name="Google Shape;68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18</a:t>
            </a:r>
            <a:endParaRPr/>
          </a:p>
        </p:txBody>
      </p:sp>
      <p:sp>
        <p:nvSpPr>
          <p:cNvPr id="69" name="Google Shape;69;g8bd601bdc6_0_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ООП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8bd601bdc6_0_1"/>
          <p:cNvSpPr txBox="1"/>
          <p:nvPr/>
        </p:nvSpPr>
        <p:spPr>
          <a:xfrm>
            <a:off x="437250" y="1233475"/>
            <a:ext cx="7929900" cy="1679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По мере усложнения наших с вами программ, мы постоянно изучали с вами все новые структуры и конструкции для упрощения и оптимизации кода.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Условия, циклы, функции.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Следующий шаг - работа с объектами.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g8bd601bdc6_0_1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8bd601bdc6_0_1"/>
          <p:cNvSpPr txBox="1"/>
          <p:nvPr/>
        </p:nvSpPr>
        <p:spPr>
          <a:xfrm>
            <a:off x="437250" y="3225350"/>
            <a:ext cx="7929900" cy="1457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Объектно-ориентированное программирование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(ООП) - это другой подход к созданию программ.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Идея в том, чтобы представить любую программу, как набор взаимодействующих между собой объектов.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g8bd601bdc6_0_1"/>
          <p:cNvSpPr/>
          <p:nvPr/>
        </p:nvSpPr>
        <p:spPr>
          <a:xfrm>
            <a:off x="251508" y="3037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g8bd601bdc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288" y="4892025"/>
            <a:ext cx="4412064" cy="17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56142cd29_0_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0" name="Google Shape;80;gb56142cd29_0_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81" name="Google Shape;81;gb56142cd29_0_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Объекты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gb56142cd29_0_8"/>
          <p:cNvSpPr txBox="1"/>
          <p:nvPr/>
        </p:nvSpPr>
        <p:spPr>
          <a:xfrm>
            <a:off x="437250" y="1233475"/>
            <a:ext cx="7929900" cy="1445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в мире программирования - это комплекс переменных и функций.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Другими словами, переменные можно назвать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полями-данными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, а функции -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методами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объекта.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gb56142cd29_0_8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b56142cd29_0_8"/>
          <p:cNvSpPr txBox="1"/>
          <p:nvPr/>
        </p:nvSpPr>
        <p:spPr>
          <a:xfrm>
            <a:off x="437250" y="3029450"/>
            <a:ext cx="7929900" cy="1445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Каждый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должен принадлежать к конкретному классу.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Именно внутри класса описываются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поля-данные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будущих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объектов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gb56142cd29_0_8"/>
          <p:cNvSpPr/>
          <p:nvPr/>
        </p:nvSpPr>
        <p:spPr>
          <a:xfrm>
            <a:off x="251508" y="28418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gb56142cd2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963" y="4636975"/>
            <a:ext cx="3678484" cy="20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6142cd29_0_2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2" name="Google Shape;92;gb56142cd29_0_2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93" name="Google Shape;93;gb56142cd29_0_2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b56142cd29_0_21"/>
          <p:cNvSpPr txBox="1"/>
          <p:nvPr/>
        </p:nvSpPr>
        <p:spPr>
          <a:xfrm>
            <a:off x="437250" y="1233475"/>
            <a:ext cx="7929900" cy="1096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К примеру, возьмем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класс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“Человек”. У него также есть поля-данные и методы, с помощью которых его можно описать.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gb56142cd29_0_21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b56142cd29_0_21"/>
          <p:cNvSpPr txBox="1"/>
          <p:nvPr/>
        </p:nvSpPr>
        <p:spPr>
          <a:xfrm>
            <a:off x="437250" y="2650275"/>
            <a:ext cx="7929900" cy="1698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Поля-данные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класса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человек: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Пол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Рост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Вес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Цвет волос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gb56142cd29_0_21"/>
          <p:cNvSpPr/>
          <p:nvPr/>
        </p:nvSpPr>
        <p:spPr>
          <a:xfrm>
            <a:off x="251508" y="24626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b56142cd29_0_21"/>
          <p:cNvSpPr txBox="1"/>
          <p:nvPr/>
        </p:nvSpPr>
        <p:spPr>
          <a:xfrm>
            <a:off x="437250" y="4716350"/>
            <a:ext cx="7929900" cy="1698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класса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человек: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Перемещение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Обучение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Употребление пищи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Сон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gb56142cd29_0_21"/>
          <p:cNvSpPr/>
          <p:nvPr/>
        </p:nvSpPr>
        <p:spPr>
          <a:xfrm>
            <a:off x="251508" y="45287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56142cd29_0_3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5" name="Google Shape;105;gb56142cd29_0_3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106" name="Google Shape;106;gb56142cd29_0_34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b56142cd29_0_34"/>
          <p:cNvSpPr txBox="1"/>
          <p:nvPr/>
        </p:nvSpPr>
        <p:spPr>
          <a:xfrm>
            <a:off x="437250" y="1233475"/>
            <a:ext cx="7929900" cy="8511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Все 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присутствующие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в вашей аудитории - абсолютно разные. Хотя все принадлежите к одному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классу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gb56142cd29_0_34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b56142cd29_0_34"/>
          <p:cNvSpPr txBox="1"/>
          <p:nvPr/>
        </p:nvSpPr>
        <p:spPr>
          <a:xfrm>
            <a:off x="437250" y="2422050"/>
            <a:ext cx="7929900" cy="1698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Все потому, что вы все являетесь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объектами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одного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класса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Вы все имеете одинаковые поля-данные, просто у каждого из вас разные значения этих полей и разный набор методов.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gb56142cd29_0_34"/>
          <p:cNvSpPr/>
          <p:nvPr/>
        </p:nvSpPr>
        <p:spPr>
          <a:xfrm>
            <a:off x="251508" y="22344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b56142cd29_0_34"/>
          <p:cNvSpPr txBox="1"/>
          <p:nvPr/>
        </p:nvSpPr>
        <p:spPr>
          <a:xfrm>
            <a:off x="437225" y="4458146"/>
            <a:ext cx="7929900" cy="1156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Именно поэтому, прежде чем создать какой-то объект, нужно сначала создать </a:t>
            </a:r>
            <a:r>
              <a:rPr b="1" lang="uk-UA" sz="2000">
                <a:latin typeface="Verdana"/>
                <a:ea typeface="Verdana"/>
                <a:cs typeface="Verdana"/>
                <a:sym typeface="Verdana"/>
              </a:rPr>
              <a:t>класс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, к которому будет принадлежать будущий объект.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gb56142cd29_0_34"/>
          <p:cNvSpPr/>
          <p:nvPr/>
        </p:nvSpPr>
        <p:spPr>
          <a:xfrm>
            <a:off x="251483" y="42705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6142cd29_0_4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8" name="Google Shape;118;gb56142cd29_0_4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119" name="Google Shape;119;gb56142cd29_0_46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Создание класса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b56142cd29_0_46"/>
          <p:cNvSpPr txBox="1"/>
          <p:nvPr/>
        </p:nvSpPr>
        <p:spPr>
          <a:xfrm>
            <a:off x="437250" y="1233475"/>
            <a:ext cx="7929900" cy="8511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Структуру класса можно описывать как и в основном файле с программой, так и в отдельном.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gb56142cd29_0_46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b56142cd29_0_46"/>
          <p:cNvSpPr txBox="1"/>
          <p:nvPr/>
        </p:nvSpPr>
        <p:spPr>
          <a:xfrm>
            <a:off x="437250" y="2362500"/>
            <a:ext cx="7929900" cy="7881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Я советую вам использовать отдельный файл, который можно создать в новой вкладке.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gb56142cd29_0_46"/>
          <p:cNvSpPr/>
          <p:nvPr/>
        </p:nvSpPr>
        <p:spPr>
          <a:xfrm>
            <a:off x="251508" y="2174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gb56142cd2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3428525"/>
            <a:ext cx="3971925" cy="11430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>
              <a:srgbClr val="000000">
                <a:alpha val="50000"/>
              </a:srgbClr>
            </a:outerShdw>
          </a:effectLst>
        </p:spPr>
      </p:pic>
      <p:pic>
        <p:nvPicPr>
          <p:cNvPr id="125" name="Google Shape;125;gb56142cd29_0_46"/>
          <p:cNvPicPr preferRelativeResize="0"/>
          <p:nvPr/>
        </p:nvPicPr>
        <p:blipFill rotWithShape="1">
          <a:blip r:embed="rId4">
            <a:alphaModFix/>
          </a:blip>
          <a:srcRect b="3268" l="1562" r="1416" t="4147"/>
          <a:stretch/>
        </p:blipFill>
        <p:spPr>
          <a:xfrm>
            <a:off x="4452500" y="4634675"/>
            <a:ext cx="3914625" cy="17424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56142cd29_0_6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1" name="Google Shape;131;gb56142cd29_0_6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18</a:t>
            </a:r>
            <a:endParaRPr/>
          </a:p>
        </p:txBody>
      </p:sp>
      <p:sp>
        <p:nvSpPr>
          <p:cNvPr id="132" name="Google Shape;132;gb56142cd29_0_6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Создание класса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b56142cd29_0_60"/>
          <p:cNvSpPr txBox="1"/>
          <p:nvPr/>
        </p:nvSpPr>
        <p:spPr>
          <a:xfrm>
            <a:off x="437250" y="1233475"/>
            <a:ext cx="7929900" cy="8511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В новом файле с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оздадим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 класс “Ученик”. У него будет 3 поля-данных: Имя, фамилия и номер школы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gb56142cd29_0_60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b56142cd29_0_60"/>
          <p:cNvSpPr txBox="1"/>
          <p:nvPr/>
        </p:nvSpPr>
        <p:spPr>
          <a:xfrm>
            <a:off x="437238" y="2343700"/>
            <a:ext cx="7929900" cy="8511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Также, добавим ему один метод: вывод информации о себе в консоль.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gb56142cd29_0_60"/>
          <p:cNvSpPr/>
          <p:nvPr/>
        </p:nvSpPr>
        <p:spPr>
          <a:xfrm>
            <a:off x="251508" y="21561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b56142cd29_0_60"/>
          <p:cNvSpPr txBox="1"/>
          <p:nvPr/>
        </p:nvSpPr>
        <p:spPr>
          <a:xfrm>
            <a:off x="1243200" y="3306350"/>
            <a:ext cx="6318000" cy="332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7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Student {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7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name;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7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surname;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7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School;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7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printInfo() {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uk-UA" sz="17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17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"Information about student:"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uk-UA" sz="17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17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"Name: "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name);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uk-UA" sz="17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17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"Surname: "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surname);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uk-UA" sz="17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17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"School: №"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school);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5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