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LbDzHkAXMKqOkYSQ1Cr0FSAY2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7BFDE-5B41-4A8B-A1E8-5BE42DBD9198}">
  <a:tblStyle styleId="{EC17BFDE-5B41-4A8B-A1E8-5BE42DBD9198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0c2a5d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gb40c2a5d0c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0c2a5d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b40c2a5d0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Husky jack;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jack = new Husky("Jack", 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jack.Feed(10);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jack.wishes();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jack.information();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Dog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int weight;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boolean isHungry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Dog (String outName, int outWeight)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name = outName;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weight = outWeight;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void Feed(int food)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if (food &gt; 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isHungry = false;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void wishes()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println("--------------------");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println("My wishes:");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(isHungry)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println("I want to eat!");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println("I want to go for a walk!");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public void information()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println("--------------------");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println("Information about me:");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println("Name: " + 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println("Weight: " + weight);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(isHungry)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println("State: Hungry");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println("State: Fed");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Husky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Husky extends Dog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Husky(String name, int weight)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super(name, weight);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wishes()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super.wishes();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println("I want WINTER!");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0c2a5d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Button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color c = color(200, 100,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 = new Button(180, 230, 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Button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Button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buttonColor;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Button(int outX, int outY, color outColor)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buttonColor = outColor;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(mouseX &gt; x &amp;&amp; mouseX &lt; x + 100 &amp;&amp; mouseY &gt; y &amp;&amp; mouseY &lt; y + 50)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r = ((buttonColor &gt;&gt; 16)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g = ((buttonColor &gt;&gt; 8) &amp; 0xFF) - 40;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b = (buttonColor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fill(buttonColor);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rect(x, y, 100, 50,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gb40c2a5d0c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0c2a5d0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Button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Button b2;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color c = color(200, 100,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color c2 = color(100,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 = new Button(180, 250, c, "Hover to me",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 = new Button(100, 100, c2, "Hover to me too",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Button: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Button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buttonColor;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buttonText;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buttonWidth;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buttonHeight;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fontSize;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Button(int outX, int outY, color outColor, String outString, int outFontSize)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buttonColor = outColor;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buttonText = outString;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fontSize = outFontSize;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textSize(fontSize);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buttonWidth = textWidth(buttonText) + 10;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buttonHeight = fontSize + 20;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(mouseX &gt; x &amp;&amp; mouseX &lt; x + buttonWidth &amp;&amp; mouseY &gt; y &amp;&amp; mouseY &lt; y + 50)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r = ((buttonColor &gt;&gt; 16)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g = ((buttonColor &gt;&gt; 8) &amp; 0xFF) - 40;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b = (buttonColor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fill(buttonColor);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rect(x, y, buttonWidth, 50,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text(buttonText, x + 5, y + fontSize + 5);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gb40c2a5d0c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40c2a5d0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Button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ButtonBack b2;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color c = color(200, 100,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color c2 = color(100,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 = new Button(180, 250, c, "Hover to me",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 = new ButtonBack(100, 100, c2, "Click to me",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b2.click();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Button: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Button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buttonColor;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buttonText;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buttonWidth;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buttonHeight;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fontSize;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Button(int outX, int outY, color outColor, String outString, int outFontSize)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buttonColor = outColor;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buttonText = outString;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fontSize = outFontSize;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textSize(fontSize);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buttonWidth = textWidth(buttonText) + 10;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buttonHeight = fontSize + 20;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(mouseX &gt; x &amp;&amp; mouseX &lt; x + buttonWidth &amp;&amp; mouseY &gt; y &amp;&amp; mouseY &lt; y + 50)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r = ((buttonColor &gt;&gt; 16)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g = ((buttonColor &gt;&gt; 8) &amp; 0xFF) - 40;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int b = (buttonColor &amp; 0xFF) - 40;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fill(buttonColor);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rect(x, y, buttonWidth, 50,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text(buttonText, x + 5, y + fontSize + 5);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ButtonBack: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ButtonBack extends Button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ButtonBack(int x, int y, color c, String text, int fontSize)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super(x, y, c, text, fontSize);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click()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(mouseX &gt; x &amp;&amp; mouseX &lt; x + buttonWidth &amp;&amp; mouseY &gt; y &amp;&amp; mouseY &lt; y + 50 &amp;&amp; mouseButton == LEFT)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gb40c2a5d0c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a7e0003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gaa7e0003ea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Object 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o = new Object(250, 250);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o.display();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o.move();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Object: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Object(int outX, int outY)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rect(x, y,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move()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(mouseX &gt; x &amp;&amp; mouseX &lt; x + 100 &amp;&amp; mouseY &gt; y &amp;&amp; mouseY &lt; y + 100)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+= random(-3, 4);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+= random(-3, 4);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0c2a5d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gb40c2a5d0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6142cd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b56142cd2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0c2a5d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gb40c2a5d0c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6142cd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b56142cd2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0c2a5d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gb40c2a5d0c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3714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0c2a5d0c_0_4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0" name="Google Shape;140;gb40c2a5d0c_0_4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41" name="Google Shape;141;gb40c2a5d0c_0_4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Правила наследования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40c2a5d0c_0_40"/>
          <p:cNvSpPr txBox="1"/>
          <p:nvPr/>
        </p:nvSpPr>
        <p:spPr>
          <a:xfrm>
            <a:off x="437250" y="1233475"/>
            <a:ext cx="7929900" cy="2859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Переопределить метод класса-родителя.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6195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Представим, что мы наследуем класс, но нам нравится не все, что мы унаследовали. Допустим, мы хотим, чтобы определенный метод работал не так, как в родительском классе. Для того, чтобы переопределить метод класса-родителя, мы просто объявляем метод с аналогичным именем:</a:t>
            </a:r>
            <a:endParaRPr b="1" sz="2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b40c2a5d0c_0_40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40c2a5d0c_0_40"/>
          <p:cNvSpPr txBox="1"/>
          <p:nvPr/>
        </p:nvSpPr>
        <p:spPr>
          <a:xfrm>
            <a:off x="1716300" y="4385075"/>
            <a:ext cx="5371800" cy="20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Doberman 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Dog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  <a:t> voice() {</a:t>
            </a:r>
            <a:b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4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"Рррр!"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2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40c2a5d0c_0_5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0" name="Google Shape;150;gb40c2a5d0c_0_5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51" name="Google Shape;151;gb40c2a5d0c_0_5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Правила наследования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b40c2a5d0c_0_50"/>
          <p:cNvSpPr txBox="1"/>
          <p:nvPr/>
        </p:nvSpPr>
        <p:spPr>
          <a:xfrm>
            <a:off x="437238" y="1139125"/>
            <a:ext cx="7929900" cy="2333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Ключевое слово super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59999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Поля-данные, методы и даже конструктор класса родителя мы можем получить, используя ключевое слово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внутри класса наследника.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59999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конструктора класса наследника на основании конструктора класса-родителя: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b40c2a5d0c_0_50"/>
          <p:cNvSpPr/>
          <p:nvPr/>
        </p:nvSpPr>
        <p:spPr>
          <a:xfrm>
            <a:off x="251508" y="9515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b40c2a5d0c_0_50"/>
          <p:cNvSpPr txBox="1"/>
          <p:nvPr/>
        </p:nvSpPr>
        <p:spPr>
          <a:xfrm>
            <a:off x="1384650" y="3607838"/>
            <a:ext cx="60351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Doberman 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Dog</a:t>
            </a:r>
            <a: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Doberman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breed, 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weight) {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(breed, weight);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6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gb40c2a5d0c_0_50"/>
          <p:cNvSpPr txBox="1"/>
          <p:nvPr/>
        </p:nvSpPr>
        <p:spPr>
          <a:xfrm>
            <a:off x="437238" y="5407350"/>
            <a:ext cx="7929900" cy="1271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Ключевое слово final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59999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Вы не хотите, чтобы кто-то унаследовал Ваш класс, поставьте перед ним модификатор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b40c2a5d0c_0_50"/>
          <p:cNvSpPr/>
          <p:nvPr/>
        </p:nvSpPr>
        <p:spPr>
          <a:xfrm>
            <a:off x="251508" y="5219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2" name="Google Shape;162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163" name="Google Shape;163;gac4113b285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ac4113b285_0_70"/>
          <p:cNvSpPr txBox="1"/>
          <p:nvPr/>
        </p:nvSpPr>
        <p:spPr>
          <a:xfrm>
            <a:off x="437250" y="1221875"/>
            <a:ext cx="7929900" cy="21138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Создайте класс “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”. Определите для него следующие поля данные и заполните их через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конструктор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8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isHungry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ac4113b285_0_70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ac4113b285_0_70"/>
          <p:cNvSpPr txBox="1"/>
          <p:nvPr/>
        </p:nvSpPr>
        <p:spPr>
          <a:xfrm>
            <a:off x="437250" y="3630263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Создайте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следующие методы: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 информации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Кормление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Желания собаки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ac4113b285_0_70"/>
          <p:cNvSpPr/>
          <p:nvPr/>
        </p:nvSpPr>
        <p:spPr>
          <a:xfrm>
            <a:off x="251508" y="34426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ac4113b285_0_70"/>
          <p:cNvSpPr txBox="1"/>
          <p:nvPr/>
        </p:nvSpPr>
        <p:spPr>
          <a:xfrm>
            <a:off x="437250" y="5470575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Далее создайте класс-наследник Husky, который будет перенимать все свойства обычной собаки и дополнительно желать Зиму.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ac4113b285_0_70"/>
          <p:cNvSpPr/>
          <p:nvPr/>
        </p:nvSpPr>
        <p:spPr>
          <a:xfrm>
            <a:off x="251508" y="52829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0c2a5d0c_0_7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5" name="Google Shape;175;gb40c2a5d0c_0_7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76" name="Google Shape;176;gb40c2a5d0c_0_7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b40c2a5d0c_0_78"/>
          <p:cNvSpPr txBox="1"/>
          <p:nvPr/>
        </p:nvSpPr>
        <p:spPr>
          <a:xfrm>
            <a:off x="437250" y="122187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Создать класс Button.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Конструктор класса определяет её координаты и цвет.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При наведении курсора мыши кнопка темнеет, но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остается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 того же цвета.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b40c2a5d0c_0_78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gb40c2a5d0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37" y="2911125"/>
            <a:ext cx="3791923" cy="37767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0c2a5d0c_0_10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5" name="Google Shape;185;gb40c2a5d0c_0_10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86" name="Google Shape;186;gb40c2a5d0c_0_10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b40c2a5d0c_0_105"/>
          <p:cNvSpPr txBox="1"/>
          <p:nvPr/>
        </p:nvSpPr>
        <p:spPr>
          <a:xfrm>
            <a:off x="437250" y="1221875"/>
            <a:ext cx="7929900" cy="190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Дополните класс Button таким образом, чтобы конструктор принимал ещё и параметр текста, который будет отображать кнопка вместе со значением размера.</a:t>
            </a:r>
            <a:br>
              <a:rPr lang="uk-UA" sz="2000"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Также, размер кнопки должен быть зависим от размера отображаемого текста.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b40c2a5d0c_0_105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gb40c2a5d0c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63" y="3282875"/>
            <a:ext cx="3478266" cy="3422725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40c2a5d0c_0_11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5" name="Google Shape;195;gb40c2a5d0c_0_11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96" name="Google Shape;196;gb40c2a5d0c_0_11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b40c2a5d0c_0_117"/>
          <p:cNvSpPr txBox="1"/>
          <p:nvPr/>
        </p:nvSpPr>
        <p:spPr>
          <a:xfrm>
            <a:off x="437250" y="122187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Создайте класс ButtonBack. Объекты этого класса будут “кликабельны” и будут выполнять различные действия.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Класс ButtonBack должен наследовать класс Button и также иметь персональные метод click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b40c2a5d0c_0_117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b40c2a5d0c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51" y="2937825"/>
            <a:ext cx="3802299" cy="3741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7e0003ea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5" name="Google Shape;205;gaa7e0003ea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206" name="Google Shape;206;gaa7e0003ea_0_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aa7e0003ea_0_49"/>
          <p:cNvSpPr/>
          <p:nvPr/>
        </p:nvSpPr>
        <p:spPr>
          <a:xfrm>
            <a:off x="503075" y="1283375"/>
            <a:ext cx="49626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Чем объект отличается от класса?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aa7e0003ea_0_49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aa7e0003ea_0_49"/>
          <p:cNvSpPr/>
          <p:nvPr/>
        </p:nvSpPr>
        <p:spPr>
          <a:xfrm>
            <a:off x="502950" y="2166363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нужно, чтобы создать класс-наследник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aa7e0003ea_0_49"/>
          <p:cNvSpPr/>
          <p:nvPr/>
        </p:nvSpPr>
        <p:spPr>
          <a:xfrm>
            <a:off x="251496" y="2024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aa7e0003ea_0_49"/>
          <p:cNvSpPr/>
          <p:nvPr/>
        </p:nvSpPr>
        <p:spPr>
          <a:xfrm>
            <a:off x="502950" y="3049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Сколько классов одновременно можно наследовать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aa7e0003ea_0_49"/>
          <p:cNvSpPr/>
          <p:nvPr/>
        </p:nvSpPr>
        <p:spPr>
          <a:xfrm>
            <a:off x="251496" y="2907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aa7e0003ea_0_49"/>
          <p:cNvSpPr/>
          <p:nvPr/>
        </p:nvSpPr>
        <p:spPr>
          <a:xfrm>
            <a:off x="502950" y="3932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обратиться из класса-наследника к классу-родителю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aa7e0003ea_0_49"/>
          <p:cNvSpPr/>
          <p:nvPr/>
        </p:nvSpPr>
        <p:spPr>
          <a:xfrm>
            <a:off x="251496" y="3790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gaa7e0003e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17874" y="836619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2" name="Google Shape;222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БИБЛИОТЕКА FISICA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graphicFrame>
        <p:nvGraphicFramePr>
          <p:cNvPr id="60" name="Google Shape;60;p3"/>
          <p:cNvGraphicFramePr/>
          <p:nvPr/>
        </p:nvGraphicFramePr>
        <p:xfrm>
          <a:off x="1229800" y="1554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{EC17BFDE-5B41-4A8B-A1E8-5BE42DBD9198}</a:tableStyleId>
              </a:tblPr>
              <a:tblGrid>
                <a:gridCol w="3226525"/>
                <a:gridCol w="32265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Публичный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Private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Приватный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Расширять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Breed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Порода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1" name="Google Shape;61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8" name="Google Shape;68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69" name="Google Shape;69;g8bd601bdc6_0_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8bd601bdc6_0_1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8bd601bdc6_0_1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Классы, объекты классов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 txBox="1"/>
          <p:nvPr/>
        </p:nvSpPr>
        <p:spPr>
          <a:xfrm>
            <a:off x="437275" y="29788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8bd601bdc6_0_1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8bd601bdc6_0_1"/>
          <p:cNvSpPr txBox="1"/>
          <p:nvPr/>
        </p:nvSpPr>
        <p:spPr>
          <a:xfrm>
            <a:off x="437275" y="4982225"/>
            <a:ext cx="3569100" cy="52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8bd601bdc6_0_1"/>
          <p:cNvSpPr/>
          <p:nvPr/>
        </p:nvSpPr>
        <p:spPr>
          <a:xfrm>
            <a:off x="251533" y="4794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g8bd601bdc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00" y="3600400"/>
            <a:ext cx="3155589" cy="31052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0c2a5d0c_0_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4" name="Google Shape;84;gb40c2a5d0c_0_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85" name="Google Shape;85;gb40c2a5d0c_0_4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b40c2a5d0c_0_4"/>
          <p:cNvSpPr txBox="1"/>
          <p:nvPr/>
        </p:nvSpPr>
        <p:spPr>
          <a:xfrm>
            <a:off x="437250" y="1233475"/>
            <a:ext cx="7929900" cy="54453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 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(inheritance) - механизм, который позволяет описать новый класс на основе существующего (родительского). Один класс может "наследовать" характеристики, другой - его методы и переменные.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36966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uk-UA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класс, который является основой, называют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базовым, супер, родительским.</a:t>
            </a:r>
            <a:endParaRPr>
              <a:solidFill>
                <a:schemeClr val="dk1"/>
              </a:solidFill>
            </a:endParaRPr>
          </a:p>
          <a:p>
            <a:pPr indent="-228600" lvl="0" marL="457200" marR="36966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36966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uk-UA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класс, который создают, называют: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потомок, наследник или производный класс.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gb40c2a5d0c_0_4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gb40c2a5d0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150" y="3568000"/>
            <a:ext cx="3448050" cy="253365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898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6142cd29_0_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4" name="Google Shape;94;gb56142cd29_0_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95" name="Google Shape;95;gb56142cd29_0_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b56142cd29_0_8"/>
          <p:cNvSpPr txBox="1"/>
          <p:nvPr/>
        </p:nvSpPr>
        <p:spPr>
          <a:xfrm>
            <a:off x="437250" y="1233475"/>
            <a:ext cx="7929900" cy="3658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Пример: 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предположим, что у нас есть класс 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У каждой собаки есть четыре лапы, один хвост. И еще они умеют лаять и двигать хвостом.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 теперь представим, что мы хотим создать классы для </a:t>
            </a:r>
            <a:r>
              <a:rPr lang="uk-UA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различных пород 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овчарок, бульдогов и болонок. У всех овчарок, бульдогов и болонок тоже будет четыре лапы и хвост, они будут лаять и двигать хвостом.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Конечно, мы можем просто брать и копировать эти методы и переменные в каждый класс. </a:t>
            </a:r>
            <a:r>
              <a:rPr lang="uk-UA" sz="2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Но зачем?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b56142cd29_0_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gb56142cd2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25" y="4613446"/>
            <a:ext cx="2244550" cy="2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b56142cd2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488" y="4613446"/>
            <a:ext cx="2244550" cy="2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b56142cd2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856" y="4613446"/>
            <a:ext cx="2244550" cy="2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0c2a5d0c_0_1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6" name="Google Shape;106;gb40c2a5d0c_0_1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07" name="Google Shape;107;gb40c2a5d0c_0_1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b40c2a5d0c_0_13"/>
          <p:cNvSpPr txBox="1"/>
          <p:nvPr/>
        </p:nvSpPr>
        <p:spPr>
          <a:xfrm>
            <a:off x="437250" y="1233475"/>
            <a:ext cx="7929900" cy="3228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избежать копирования класса, мы можем использовать 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мы сделаем все классы пород наследниками класса Dog, они будут иметь доступ ко всем его методам и переменным автоматически.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Сама Java тоже использует механизм наследования. Например, все классы языка наследуют класс 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а классы ArrayList и LinkedList - класс List.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b40c2a5d0c_0_13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b40c2a5d0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25" y="4613446"/>
            <a:ext cx="2244550" cy="2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40c2a5d0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488" y="4613446"/>
            <a:ext cx="2244550" cy="2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b40c2a5d0c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821" y="4844675"/>
            <a:ext cx="2666646" cy="2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6142cd29_0_2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8" name="Google Shape;118;gb56142cd29_0_2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19</a:t>
            </a:r>
            <a:endParaRPr/>
          </a:p>
        </p:txBody>
      </p:sp>
      <p:sp>
        <p:nvSpPr>
          <p:cNvPr id="119" name="Google Shape;119;gb56142cd29_0_2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Правила наследования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b56142cd29_0_21"/>
          <p:cNvSpPr txBox="1"/>
          <p:nvPr/>
        </p:nvSpPr>
        <p:spPr>
          <a:xfrm>
            <a:off x="437250" y="1233475"/>
            <a:ext cx="7929900" cy="912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того, чтобы наследовать класс, нужно использовать ключевое слово </a:t>
            </a:r>
            <a:r>
              <a:rPr b="1" lang="uk-UA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gb56142cd29_0_21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b56142cd29_0_21"/>
          <p:cNvSpPr txBox="1"/>
          <p:nvPr/>
        </p:nvSpPr>
        <p:spPr>
          <a:xfrm>
            <a:off x="437250" y="4395600"/>
            <a:ext cx="7929900" cy="2081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Наследовать можно только один класс.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599" lvl="0" marL="89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Processing не поддерживает наследование нескольких классов. Один класс - один родитель.</a:t>
            </a:r>
            <a:endParaRPr>
              <a:solidFill>
                <a:schemeClr val="dk1"/>
              </a:solidFill>
            </a:endParaRPr>
          </a:p>
          <a:p>
            <a:pPr indent="-355599" lvl="0" marL="89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Обратите внимание - нельзя наследовать самого себя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gb56142cd29_0_21"/>
          <p:cNvSpPr/>
          <p:nvPr/>
        </p:nvSpPr>
        <p:spPr>
          <a:xfrm>
            <a:off x="251508" y="42080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b56142cd29_0_21"/>
          <p:cNvSpPr txBox="1"/>
          <p:nvPr/>
        </p:nvSpPr>
        <p:spPr>
          <a:xfrm>
            <a:off x="1243200" y="2555038"/>
            <a:ext cx="6318000" cy="143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7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2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Doberman </a:t>
            </a:r>
            <a:r>
              <a:rPr lang="uk-UA" sz="27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uk-UA" sz="2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Dog</a:t>
            </a: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7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5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0c2a5d0c_0_2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0" name="Google Shape;130;gb40c2a5d0c_0_2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19</a:t>
            </a:r>
            <a:endParaRPr/>
          </a:p>
        </p:txBody>
      </p:sp>
      <p:sp>
        <p:nvSpPr>
          <p:cNvPr id="131" name="Google Shape;131;gb40c2a5d0c_0_2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Правила наследования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b40c2a5d0c_0_28"/>
          <p:cNvSpPr txBox="1"/>
          <p:nvPr/>
        </p:nvSpPr>
        <p:spPr>
          <a:xfrm>
            <a:off x="437250" y="1233475"/>
            <a:ext cx="7929900" cy="32493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Наследуется все, кроме частных переменных и методов.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59999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Выше мы говорили, что класс-наследник будет иметь доступ ко всем переменным и методам отца. Это не совсем так.</a:t>
            </a:r>
            <a:endParaRPr>
              <a:solidFill>
                <a:schemeClr val="dk1"/>
              </a:solidFill>
            </a:endParaRPr>
          </a:p>
          <a:p>
            <a:pPr indent="359999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самом деле, все методы и переменные, помеченные модификатором private, недоступны классу-наследника.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b40c2a5d0c_0_2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gb40c2a5d0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42149" y="627825"/>
            <a:ext cx="4420750" cy="78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