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gYtc4R2GNOjG26z+5/4Di1NI+5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035C42-C07A-4FC8-B417-70BCA28735B3}">
  <a:tblStyle styleId="{E1035C42-C07A-4FC8-B417-70BCA28735B3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size_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triangle_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quad_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ellipse_.html" TargetMode="External"/><Relationship Id="rId3" Type="http://schemas.openxmlformats.org/officeDocument/2006/relationships/hyperlink" Target="https://processing.org/reference/arc_.html" TargetMode="External"/><Relationship Id="rId4" Type="http://schemas.openxmlformats.org/officeDocument/2006/relationships/hyperlink" Target="https://processing.org/reference/circle_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cessing.org/reference/rect_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e515b2c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задачи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size(1200, 700);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//Основа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rect(250, 250, 600, 210);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//Дымоход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rect(800, 150, 30,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//Крыша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quad(240, 255, 860, 255, 660, 100, 440,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слева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rect(280, 280, 100, 120);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line(280, 340, 380, 340);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line(330, 280, 330, 400);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справа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rect(720, 290, 100,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line(720, 340, 820, 340);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line(770, 290, 770, 390);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//Дверь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rect(495, 285, 110, 175);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rect(500, 290, 100, 170);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//Дверная ручка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ellipse(590, 380, 10, 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на крыше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ellipse(550, 170, 70, 70);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89e515b2cd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2c150a0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На этом моменте советую рассказать про функцию </a:t>
            </a:r>
            <a:r>
              <a:rPr b="1" i="1" lang="uk-UA" sz="2000">
                <a:latin typeface="Roboto"/>
                <a:ea typeface="Roboto"/>
                <a:cs typeface="Roboto"/>
                <a:sym typeface="Roboto"/>
              </a:rPr>
              <a:t>size();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. Она позволяет изменить размер окна программы до нужных размеров.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https://processing.org/reference/size_.html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/>
          </a:p>
        </p:txBody>
      </p:sp>
      <p:sp>
        <p:nvSpPr>
          <p:cNvPr id="183" name="Google Shape;183;g822c150a0c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2c150a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822c150a0c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2c150a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822c150a0c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2c150a0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822c150a0c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22c150a0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822c150a0c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2c150a0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822c150a0c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2c150a0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задачи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size(1200, 700);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//Основа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rect(250, 250, 600, 210);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//Дымоход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rect(800, 150, 30,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//Крыша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quad(240, 255, 860, 255, 660, 100, 440,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слева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rect(280, 280, 100, 120);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line(280, 340, 380, 340);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line(330, 280, 330, 400);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справа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rect(720, 290, 100, 100);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line(720, 340, 820, 340);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line(770, 290, 770, 390);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//Дверь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rect(495, 285, 110, 175);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rect(500, 290, 100, 170);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//Дверная ручка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ellipse(590, 380, 10, 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//Окно на крыше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>
                <a:latin typeface="Courier New"/>
                <a:ea typeface="Courier New"/>
                <a:cs typeface="Courier New"/>
                <a:sym typeface="Courier New"/>
              </a:rPr>
              <a:t>ellipse(550, 170, 70, 70);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822c150a0c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e515b2c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89e515b2cd_1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e515b2cd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89e515b2cd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e515b2c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https://processing.org/reference/triangle_.html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b="1" sz="2000"/>
          </a:p>
        </p:txBody>
      </p:sp>
      <p:sp>
        <p:nvSpPr>
          <p:cNvPr id="94" name="Google Shape;94;g89e515b2cd_1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2c150a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https://processing.org/reference/quad_.html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sz="2000"/>
          </a:p>
        </p:txBody>
      </p:sp>
      <p:sp>
        <p:nvSpPr>
          <p:cNvPr id="112" name="Google Shape;112;g822c150a0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2c150a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https://processing.org/reference/ellipse_.html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uk-UA" sz="2000"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Также, можно рассказать детям про элементы </a:t>
            </a: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arc()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circle().</a:t>
            </a:r>
            <a:br>
              <a:rPr b="1" lang="uk-UA" sz="2000">
                <a:latin typeface="Roboto"/>
                <a:ea typeface="Roboto"/>
                <a:cs typeface="Roboto"/>
                <a:sym typeface="Roboto"/>
              </a:rPr>
            </a:br>
            <a:br>
              <a:rPr b="1" lang="uk-UA" sz="2000">
                <a:latin typeface="Roboto"/>
                <a:ea typeface="Roboto"/>
                <a:cs typeface="Roboto"/>
                <a:sym typeface="Roboto"/>
              </a:rPr>
            </a:br>
            <a:r>
              <a:rPr lang="uk-UA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https://processing.org/reference/arc_.html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https://processing.org/reference/circle_.html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 - отличается тем, что можно создать окружность только с одним радиусов.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822c150a0c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2c150a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/>
              <a:t>Дополнительная информация - </a:t>
            </a:r>
            <a:r>
              <a:rPr lang="uk-UA" sz="2000" u="sng">
                <a:solidFill>
                  <a:schemeClr val="hlink"/>
                </a:solidFill>
                <a:hlinkClick r:id="rId2"/>
              </a:rPr>
              <a:t>https://processing.org/reference/rect_.html</a:t>
            </a:r>
            <a:r>
              <a:rPr lang="uk-UA" sz="2000"/>
              <a:t> </a:t>
            </a:r>
            <a:r>
              <a:rPr b="1" lang="uk-UA" sz="2000"/>
              <a:t>(Внимание, английский язык!)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822c150a0c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e515b2cd_1_1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6" name="Google Shape;176;g89e515b2cd_1_1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77" name="Google Shape;177;g89e515b2cd_1_1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g89e515b2cd_1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250" y="2579632"/>
            <a:ext cx="6334125" cy="386715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  <p:sp>
        <p:nvSpPr>
          <p:cNvPr id="179" name="Google Shape;179;g89e515b2cd_1_132"/>
          <p:cNvSpPr/>
          <p:nvPr/>
        </p:nvSpPr>
        <p:spPr>
          <a:xfrm>
            <a:off x="503050" y="1323525"/>
            <a:ext cx="7864200" cy="76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Тепер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основании изученных элементов, создадим скетч, как на примере ниже.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89e515b2cd_1_132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2c150a0c_0_12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6" name="Google Shape;186;g822c150a0c_0_12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87" name="Google Shape;187;g822c150a0c_0_12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822c150a0c_0_121"/>
          <p:cNvSpPr/>
          <p:nvPr/>
        </p:nvSpPr>
        <p:spPr>
          <a:xfrm>
            <a:off x="503050" y="1323525"/>
            <a:ext cx="7864200" cy="636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Создаём основу нашего будущего дома, используя обычный прямоугольник.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822c150a0c_0_121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g822c150a0c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00" y="2513025"/>
            <a:ext cx="6648450" cy="38957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22c150a0c_0_13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6" name="Google Shape;196;g822c150a0c_0_13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97" name="Google Shape;197;g822c150a0c_0_13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822c150a0c_0_132"/>
          <p:cNvSpPr/>
          <p:nvPr/>
        </p:nvSpPr>
        <p:spPr>
          <a:xfrm>
            <a:off x="503000" y="1244800"/>
            <a:ext cx="7864200" cy="477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Далее добавим дымоход с одной из сторон.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822c150a0c_0_132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g822c150a0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550" y="2009237"/>
            <a:ext cx="5747075" cy="33511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201" name="Google Shape;201;g822c150a0c_0_132"/>
          <p:cNvSpPr/>
          <p:nvPr/>
        </p:nvSpPr>
        <p:spPr>
          <a:xfrm>
            <a:off x="503000" y="5677300"/>
            <a:ext cx="7864200" cy="9936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Такой странный порядок необходим из-за порядка отображения элементов. Изначально, дымоход скрыт за крышей.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822c150a0c_0_132"/>
          <p:cNvSpPr/>
          <p:nvPr/>
        </p:nvSpPr>
        <p:spPr>
          <a:xfrm>
            <a:off x="251458" y="55352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22c150a0c_0_14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8" name="Google Shape;208;g822c150a0c_0_14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09" name="Google Shape;209;g822c150a0c_0_14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822c150a0c_0_144"/>
          <p:cNvSpPr/>
          <p:nvPr/>
        </p:nvSpPr>
        <p:spPr>
          <a:xfrm>
            <a:off x="503000" y="1244800"/>
            <a:ext cx="7864200" cy="6426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Добавляем крышу. Здесь уже будем использовать элемент 	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quad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822c150a0c_0_144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g822c150a0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75" y="2349400"/>
            <a:ext cx="6724025" cy="392875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2c150a0c_0_15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8" name="Google Shape;218;g822c150a0c_0_15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19" name="Google Shape;219;g822c150a0c_0_157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822c150a0c_0_157"/>
          <p:cNvSpPr/>
          <p:nvPr/>
        </p:nvSpPr>
        <p:spPr>
          <a:xfrm>
            <a:off x="503000" y="1244800"/>
            <a:ext cx="7864200" cy="8856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Следующим шагом будет добавление окна слева.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Будем использовать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rect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а также вспомним, как работать с функцией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822c150a0c_0_157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g822c150a0c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50" y="2538563"/>
            <a:ext cx="6638925" cy="38957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22c150a0c_0_16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28" name="Google Shape;228;g822c150a0c_0_16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29" name="Google Shape;229;g822c150a0c_0_16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822c150a0c_0_168"/>
          <p:cNvSpPr/>
          <p:nvPr/>
        </p:nvSpPr>
        <p:spPr>
          <a:xfrm>
            <a:off x="503000" y="1244800"/>
            <a:ext cx="7864200" cy="652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Добавляем окно справа. Давайте сделаем его более квадратным, чем левое.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822c150a0c_0_168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822c150a0c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00" y="2538563"/>
            <a:ext cx="6648450" cy="389572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2c150a0c_0_17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38" name="Google Shape;238;g822c150a0c_0_17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39" name="Google Shape;239;g822c150a0c_0_178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822c150a0c_0_178"/>
          <p:cNvSpPr/>
          <p:nvPr/>
        </p:nvSpPr>
        <p:spPr>
          <a:xfrm>
            <a:off x="503000" y="1244800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Добавим дверь, а также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забудем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про дверную ручку.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822c150a0c_0_178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822c150a0c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24" y="2027225"/>
            <a:ext cx="5946625" cy="348095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243" name="Google Shape;243;g822c150a0c_0_178"/>
          <p:cNvSpPr/>
          <p:nvPr/>
        </p:nvSpPr>
        <p:spPr>
          <a:xfrm>
            <a:off x="503000" y="5903450"/>
            <a:ext cx="7864200" cy="655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Дверную раму можно получить, нарисовав прямоугольник внутри другого, большего прямоугольника.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822c150a0c_0_178"/>
          <p:cNvSpPr/>
          <p:nvPr/>
        </p:nvSpPr>
        <p:spPr>
          <a:xfrm>
            <a:off x="251471" y="57613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22c150a0c_0_19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50" name="Google Shape;250;g822c150a0c_0_19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51" name="Google Shape;251;g822c150a0c_0_19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822c150a0c_0_190"/>
          <p:cNvSpPr/>
          <p:nvPr/>
        </p:nvSpPr>
        <p:spPr>
          <a:xfrm>
            <a:off x="503000" y="1244800"/>
            <a:ext cx="78642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в завершение, разнообразим нашу крышу окном из чердака. 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822c150a0c_0_190"/>
          <p:cNvSpPr/>
          <p:nvPr/>
        </p:nvSpPr>
        <p:spPr>
          <a:xfrm>
            <a:off x="251471" y="11027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g822c150a0c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38" y="2375438"/>
            <a:ext cx="6638925" cy="38766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9e515b2cd_1_2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60" name="Google Shape;260;g89e515b2cd_1_2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261" name="Google Shape;261;g89e515b2cd_1_2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89e515b2cd_1_216"/>
          <p:cNvSpPr/>
          <p:nvPr/>
        </p:nvSpPr>
        <p:spPr>
          <a:xfrm>
            <a:off x="503050" y="1323525"/>
            <a:ext cx="7864200" cy="682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Сколько параметров имеет функция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triangle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89e515b2cd_1_216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89e515b2cd_1_216"/>
          <p:cNvSpPr/>
          <p:nvPr/>
        </p:nvSpPr>
        <p:spPr>
          <a:xfrm>
            <a:off x="502956" y="232677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Сколько параметров имеет функция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quad 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89e515b2cd_1_216"/>
          <p:cNvSpPr/>
          <p:nvPr/>
        </p:nvSpPr>
        <p:spPr>
          <a:xfrm>
            <a:off x="251496" y="21847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89e515b2cd_1_216"/>
          <p:cNvSpPr/>
          <p:nvPr/>
        </p:nvSpPr>
        <p:spPr>
          <a:xfrm>
            <a:off x="502955" y="3187825"/>
            <a:ext cx="7864200" cy="54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Опишите каждый из 4х параметров функции </a:t>
            </a:r>
            <a:r>
              <a:rPr b="1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rect </a:t>
            </a: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89e515b2cd_1_216"/>
          <p:cNvSpPr/>
          <p:nvPr/>
        </p:nvSpPr>
        <p:spPr>
          <a:xfrm>
            <a:off x="251496" y="30457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89e515b2cd_1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750" y="3895825"/>
            <a:ext cx="2825375" cy="28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pic>
        <p:nvPicPr>
          <p:cNvPr id="276" name="Google Shape;2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СИСТЕМНЫЕ ПЕРЕМЕННЫЕ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ПЕРЕМЕННЫЕ. ТИПЫ ДАННЫХ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 В PROCESSING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ЦВЕТ В PROCESSING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СТАТИЧЕСКАЯ ГРАФИКА 1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{E1035C42-C07A-4FC8-B417-70BCA28735B3}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Triangle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Quad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Треугольник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Четырёхугольник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Circle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Прямоугольник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Круг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Ellipse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Эллипс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</a:t>
            </a: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72" name="Google Shape;72;p4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Что было в прошлый раз?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437250" y="1339100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Знакомство с IDE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437263" y="2158963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Система координат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51533" y="19713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37263" y="2978800"/>
            <a:ext cx="79299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Простые фигуры (точка, отрезок)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51533" y="27912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11738"/>
          <a:stretch/>
        </p:blipFill>
        <p:spPr>
          <a:xfrm>
            <a:off x="5189438" y="3886650"/>
            <a:ext cx="2583959" cy="25629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80" name="Google Shape;80;p4"/>
          <p:cNvSpPr txBox="1"/>
          <p:nvPr/>
        </p:nvSpPr>
        <p:spPr>
          <a:xfrm>
            <a:off x="437274" y="5091125"/>
            <a:ext cx="3569100" cy="46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Задание для разминки: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51533" y="49035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325" y="3798625"/>
            <a:ext cx="1574575" cy="1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e515b2cd_1_15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8" name="Google Shape;88;g89e515b2cd_1_15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89" name="Google Shape;89;g89e515b2cd_1_15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Геометрические фигуры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g89e515b2cd_1_151"/>
          <p:cNvSpPr txBox="1"/>
          <p:nvPr/>
        </p:nvSpPr>
        <p:spPr>
          <a:xfrm>
            <a:off x="437250" y="1339100"/>
            <a:ext cx="7929900" cy="386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Кроме точки и отрезка в Processing также реализованы команды для более сложных фигур: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Треугольник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Четырёхугольник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Окружность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Квадрат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0" i="0" lang="uk-UA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Дуга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g89e515b2cd_1_15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05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e515b2cd_1_17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7" name="Google Shape;97;g89e515b2cd_1_17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98" name="Google Shape;98;g89e515b2cd_1_17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Треугольник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89e515b2cd_1_171"/>
          <p:cNvSpPr/>
          <p:nvPr/>
        </p:nvSpPr>
        <p:spPr>
          <a:xfrm>
            <a:off x="503050" y="1323525"/>
            <a:ext cx="7864200" cy="7200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отображения на экране треугольника используется команда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triangle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89e515b2cd_1_171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89e515b2cd_1_171"/>
          <p:cNvSpPr txBox="1"/>
          <p:nvPr/>
        </p:nvSpPr>
        <p:spPr>
          <a:xfrm>
            <a:off x="2062743" y="262411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baseline="-2500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g89e515b2cd_1_171"/>
          <p:cNvSpPr txBox="1"/>
          <p:nvPr/>
        </p:nvSpPr>
        <p:spPr>
          <a:xfrm>
            <a:off x="3111552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g89e515b2cd_1_171"/>
          <p:cNvSpPr txBox="1"/>
          <p:nvPr/>
        </p:nvSpPr>
        <p:spPr>
          <a:xfrm>
            <a:off x="4208182" y="262411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-2500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89e515b2cd_1_171"/>
          <p:cNvSpPr txBox="1"/>
          <p:nvPr/>
        </p:nvSpPr>
        <p:spPr>
          <a:xfrm>
            <a:off x="5143716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g89e515b2cd_1_171"/>
          <p:cNvPicPr preferRelativeResize="0"/>
          <p:nvPr/>
        </p:nvPicPr>
        <p:blipFill rotWithShape="1">
          <a:blip r:embed="rId3">
            <a:alphaModFix/>
          </a:blip>
          <a:srcRect b="43857" l="4148" r="4685" t="47561"/>
          <a:stretch/>
        </p:blipFill>
        <p:spPr>
          <a:xfrm>
            <a:off x="251525" y="3444179"/>
            <a:ext cx="8115600" cy="415158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106" name="Google Shape;106;g89e515b2cd_1_171"/>
          <p:cNvSpPr txBox="1"/>
          <p:nvPr/>
        </p:nvSpPr>
        <p:spPr>
          <a:xfrm>
            <a:off x="6110189" y="262411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baseline="-2500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g89e515b2cd_1_171"/>
          <p:cNvSpPr txBox="1"/>
          <p:nvPr/>
        </p:nvSpPr>
        <p:spPr>
          <a:xfrm>
            <a:off x="7251564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g89e515b2cd_1_171"/>
          <p:cNvSpPr/>
          <p:nvPr/>
        </p:nvSpPr>
        <p:spPr>
          <a:xfrm>
            <a:off x="503000" y="4618375"/>
            <a:ext cx="7864200" cy="1073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Команда имеет 6 параметров: Координаты трёх точек (каждая из которых имеет по 2 координаты). Три отрезка между тремя точками образуют треугольник.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89e515b2cd_1_171"/>
          <p:cNvSpPr/>
          <p:nvPr/>
        </p:nvSpPr>
        <p:spPr>
          <a:xfrm>
            <a:off x="251458" y="44763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2c150a0c_0_2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5" name="Google Shape;115;g822c150a0c_0_2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16" name="Google Shape;116;g822c150a0c_0_2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Четырёхугольник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822c150a0c_0_24"/>
          <p:cNvSpPr/>
          <p:nvPr/>
        </p:nvSpPr>
        <p:spPr>
          <a:xfrm>
            <a:off x="503050" y="1323525"/>
            <a:ext cx="7864200" cy="662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отображения на экране четырехугольника используется команда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quad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822c150a0c_0_24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822c150a0c_0_24"/>
          <p:cNvSpPr txBox="1"/>
          <p:nvPr/>
        </p:nvSpPr>
        <p:spPr>
          <a:xfrm>
            <a:off x="1094325" y="2631775"/>
            <a:ext cx="784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baseline="-2500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822c150a0c_0_24"/>
          <p:cNvSpPr txBox="1"/>
          <p:nvPr/>
        </p:nvSpPr>
        <p:spPr>
          <a:xfrm>
            <a:off x="1879127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822c150a0c_0_24"/>
          <p:cNvSpPr txBox="1"/>
          <p:nvPr/>
        </p:nvSpPr>
        <p:spPr>
          <a:xfrm>
            <a:off x="2725907" y="262411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baseline="-2500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822c150a0c_0_24"/>
          <p:cNvSpPr txBox="1"/>
          <p:nvPr/>
        </p:nvSpPr>
        <p:spPr>
          <a:xfrm>
            <a:off x="3672266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822c150a0c_0_24"/>
          <p:cNvSpPr txBox="1"/>
          <p:nvPr/>
        </p:nvSpPr>
        <p:spPr>
          <a:xfrm>
            <a:off x="4571989" y="262411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baseline="-2500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822c150a0c_0_24"/>
          <p:cNvSpPr txBox="1"/>
          <p:nvPr/>
        </p:nvSpPr>
        <p:spPr>
          <a:xfrm>
            <a:off x="5571314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g822c150a0c_0_24"/>
          <p:cNvSpPr/>
          <p:nvPr/>
        </p:nvSpPr>
        <p:spPr>
          <a:xfrm>
            <a:off x="503000" y="4618375"/>
            <a:ext cx="7864200" cy="1310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Команда имеет 8 параметров: Координаты четырех точек (каждая из которых имеет по 2 координаты). Четыре отрезка между четырьмя точками образуют четырехугольник.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822c150a0c_0_24"/>
          <p:cNvSpPr/>
          <p:nvPr/>
        </p:nvSpPr>
        <p:spPr>
          <a:xfrm>
            <a:off x="251458" y="44763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822c150a0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00" y="3428975"/>
            <a:ext cx="8075750" cy="4622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128" name="Google Shape;128;g822c150a0c_0_24"/>
          <p:cNvSpPr txBox="1"/>
          <p:nvPr/>
        </p:nvSpPr>
        <p:spPr>
          <a:xfrm>
            <a:off x="6418089" y="2631763"/>
            <a:ext cx="884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0" baseline="-2500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822c150a0c_0_24"/>
          <p:cNvSpPr txBox="1"/>
          <p:nvPr/>
        </p:nvSpPr>
        <p:spPr>
          <a:xfrm>
            <a:off x="7302489" y="2624113"/>
            <a:ext cx="784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0" baseline="-2500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0" i="0" lang="uk-UA" sz="25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25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2c150a0c_0_4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5" name="Google Shape;135;g822c150a0c_0_4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36" name="Google Shape;136;g822c150a0c_0_4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Окружность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822c150a0c_0_44"/>
          <p:cNvSpPr/>
          <p:nvPr/>
        </p:nvSpPr>
        <p:spPr>
          <a:xfrm>
            <a:off x="503050" y="1323525"/>
            <a:ext cx="7864200" cy="9195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окружности используется команда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ellipse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Команда имеет 4 параметра: координаты центра окружности, ширина и высота окружности.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822c150a0c_0_44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822c150a0c_0_44"/>
          <p:cNvSpPr txBox="1"/>
          <p:nvPr/>
        </p:nvSpPr>
        <p:spPr>
          <a:xfrm>
            <a:off x="3061825" y="234290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             Y)   </a:t>
            </a:r>
            <a:endParaRPr b="0" i="0" sz="24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g822c150a0c_0_44"/>
          <p:cNvPicPr preferRelativeResize="0"/>
          <p:nvPr/>
        </p:nvPicPr>
        <p:blipFill rotWithShape="1">
          <a:blip r:embed="rId3">
            <a:alphaModFix/>
          </a:blip>
          <a:srcRect b="53004" l="4057" r="26578" t="38385"/>
          <a:stretch/>
        </p:blipFill>
        <p:spPr>
          <a:xfrm>
            <a:off x="1430000" y="3001613"/>
            <a:ext cx="5968051" cy="428188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  <p:sp>
        <p:nvSpPr>
          <p:cNvPr id="141" name="Google Shape;141;g822c150a0c_0_44"/>
          <p:cNvSpPr txBox="1"/>
          <p:nvPr/>
        </p:nvSpPr>
        <p:spPr>
          <a:xfrm>
            <a:off x="4636850" y="234290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w 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g822c150a0c_0_44"/>
          <p:cNvSpPr txBox="1"/>
          <p:nvPr/>
        </p:nvSpPr>
        <p:spPr>
          <a:xfrm>
            <a:off x="5852200" y="234290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h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g822c150a0c_0_44"/>
          <p:cNvSpPr/>
          <p:nvPr/>
        </p:nvSpPr>
        <p:spPr>
          <a:xfrm>
            <a:off x="3348600" y="3658525"/>
            <a:ext cx="2446800" cy="24468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822c150a0c_0_44"/>
          <p:cNvSpPr/>
          <p:nvPr/>
        </p:nvSpPr>
        <p:spPr>
          <a:xfrm>
            <a:off x="5834200" y="3685850"/>
            <a:ext cx="367200" cy="2446800"/>
          </a:xfrm>
          <a:prstGeom prst="rightBrace">
            <a:avLst>
              <a:gd fmla="val 8333" name="adj1"/>
              <a:gd fmla="val 5045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822c150a0c_0_44"/>
          <p:cNvSpPr/>
          <p:nvPr/>
        </p:nvSpPr>
        <p:spPr>
          <a:xfrm rot="5400000">
            <a:off x="4388400" y="5065525"/>
            <a:ext cx="367200" cy="2446800"/>
          </a:xfrm>
          <a:prstGeom prst="rightBrace">
            <a:avLst>
              <a:gd fmla="val 8333" name="adj1"/>
              <a:gd fmla="val 5045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822c150a0c_0_44"/>
          <p:cNvSpPr txBox="1"/>
          <p:nvPr/>
        </p:nvSpPr>
        <p:spPr>
          <a:xfrm>
            <a:off x="6201400" y="4618400"/>
            <a:ext cx="505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h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822c150a0c_0_44"/>
          <p:cNvSpPr txBox="1"/>
          <p:nvPr/>
        </p:nvSpPr>
        <p:spPr>
          <a:xfrm>
            <a:off x="4210950" y="6429900"/>
            <a:ext cx="722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w 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822c150a0c_0_44"/>
          <p:cNvSpPr txBox="1"/>
          <p:nvPr/>
        </p:nvSpPr>
        <p:spPr>
          <a:xfrm>
            <a:off x="4122000" y="4380225"/>
            <a:ext cx="900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(X, Y)   </a:t>
            </a:r>
            <a:endParaRPr b="0" i="0" sz="24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g822c150a0c_0_44"/>
          <p:cNvSpPr/>
          <p:nvPr/>
        </p:nvSpPr>
        <p:spPr>
          <a:xfrm>
            <a:off x="4539600" y="4849525"/>
            <a:ext cx="64800" cy="64800"/>
          </a:xfrm>
          <a:prstGeom prst="ellipse">
            <a:avLst/>
          </a:prstGeom>
          <a:solidFill>
            <a:srgbClr val="75757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822c150a0c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900" y="4849525"/>
            <a:ext cx="2008500" cy="2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2c150a0c_0_7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6" name="Google Shape;156;g822c150a0c_0_7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</a:t>
            </a:r>
            <a:endParaRPr/>
          </a:p>
        </p:txBody>
      </p:sp>
      <p:sp>
        <p:nvSpPr>
          <p:cNvPr id="157" name="Google Shape;157;g822c150a0c_0_7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Прямоугольник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822c150a0c_0_79"/>
          <p:cNvSpPr/>
          <p:nvPr/>
        </p:nvSpPr>
        <p:spPr>
          <a:xfrm>
            <a:off x="503050" y="1323525"/>
            <a:ext cx="7864200" cy="9195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квадрата или прямоугольника используется команда </a:t>
            </a:r>
            <a:r>
              <a:rPr b="1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rect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Команда имеет 4 параметра: координаты точки привязки, ширина и высота фигуры.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822c150a0c_0_79"/>
          <p:cNvSpPr/>
          <p:nvPr/>
        </p:nvSpPr>
        <p:spPr>
          <a:xfrm>
            <a:off x="251521" y="11814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822c150a0c_0_79"/>
          <p:cNvSpPr txBox="1"/>
          <p:nvPr/>
        </p:nvSpPr>
        <p:spPr>
          <a:xfrm>
            <a:off x="2847112" y="203535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             Y)   </a:t>
            </a:r>
            <a:endParaRPr b="0" i="0" sz="24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g822c150a0c_0_79"/>
          <p:cNvSpPr txBox="1"/>
          <p:nvPr/>
        </p:nvSpPr>
        <p:spPr>
          <a:xfrm>
            <a:off x="4422137" y="203535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w 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g822c150a0c_0_79"/>
          <p:cNvSpPr txBox="1"/>
          <p:nvPr/>
        </p:nvSpPr>
        <p:spPr>
          <a:xfrm>
            <a:off x="5637487" y="2035350"/>
            <a:ext cx="18618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h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g822c150a0c_0_79"/>
          <p:cNvSpPr/>
          <p:nvPr/>
        </p:nvSpPr>
        <p:spPr>
          <a:xfrm>
            <a:off x="5595363" y="3826525"/>
            <a:ext cx="367200" cy="2446800"/>
          </a:xfrm>
          <a:prstGeom prst="rightBrace">
            <a:avLst>
              <a:gd fmla="val 8333" name="adj1"/>
              <a:gd fmla="val 50451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822c150a0c_0_79"/>
          <p:cNvSpPr txBox="1"/>
          <p:nvPr/>
        </p:nvSpPr>
        <p:spPr>
          <a:xfrm>
            <a:off x="5962562" y="4759075"/>
            <a:ext cx="505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h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g822c150a0c_0_79"/>
          <p:cNvPicPr preferRelativeResize="0"/>
          <p:nvPr/>
        </p:nvPicPr>
        <p:blipFill rotWithShape="1">
          <a:blip r:embed="rId3">
            <a:alphaModFix/>
          </a:blip>
          <a:srcRect b="52581" l="4109" r="39056" t="38841"/>
          <a:stretch/>
        </p:blipFill>
        <p:spPr>
          <a:xfrm>
            <a:off x="1644713" y="2674500"/>
            <a:ext cx="5854575" cy="510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sp>
        <p:nvSpPr>
          <p:cNvPr id="166" name="Google Shape;166;g822c150a0c_0_79"/>
          <p:cNvSpPr/>
          <p:nvPr/>
        </p:nvSpPr>
        <p:spPr>
          <a:xfrm>
            <a:off x="3148563" y="3826525"/>
            <a:ext cx="2446800" cy="24468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822c150a0c_0_79"/>
          <p:cNvSpPr txBox="1"/>
          <p:nvPr/>
        </p:nvSpPr>
        <p:spPr>
          <a:xfrm>
            <a:off x="2509263" y="3268088"/>
            <a:ext cx="900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uk-UA" sz="24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(X, Y)   </a:t>
            </a:r>
            <a:endParaRPr b="0" i="0" sz="24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g822c150a0c_0_79"/>
          <p:cNvSpPr/>
          <p:nvPr/>
        </p:nvSpPr>
        <p:spPr>
          <a:xfrm>
            <a:off x="3097138" y="3765625"/>
            <a:ext cx="105600" cy="105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822c150a0c_0_79"/>
          <p:cNvSpPr/>
          <p:nvPr/>
        </p:nvSpPr>
        <p:spPr>
          <a:xfrm rot="-5400000">
            <a:off x="4188363" y="4866325"/>
            <a:ext cx="367200" cy="2446800"/>
          </a:xfrm>
          <a:prstGeom prst="rightBrace">
            <a:avLst>
              <a:gd fmla="val 8333" name="adj1"/>
              <a:gd fmla="val 51307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2c150a0c_0_79"/>
          <p:cNvSpPr txBox="1"/>
          <p:nvPr/>
        </p:nvSpPr>
        <p:spPr>
          <a:xfrm>
            <a:off x="4010912" y="5478025"/>
            <a:ext cx="722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uk-UA" sz="3000" u="none" cap="none" strike="noStrike">
                <a:solidFill>
                  <a:srgbClr val="F7931D"/>
                </a:solidFill>
                <a:latin typeface="Lato"/>
                <a:ea typeface="Lato"/>
                <a:cs typeface="Lato"/>
                <a:sym typeface="Lato"/>
              </a:rPr>
              <a:t>w   </a:t>
            </a:r>
            <a:endParaRPr b="0" i="0" sz="3000" u="none" cap="none" strike="noStrike">
              <a:solidFill>
                <a:srgbClr val="F793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