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Inter"/>
      <p:regular r:id="rId30"/>
      <p:bold r:id="rId31"/>
    </p:embeddedFont>
    <p:embeddedFont>
      <p:font typeface="Source Code Pr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6" roundtripDataSignature="AMtx7mipyPMoAFHlkpSlrb6BIyIarMRZ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3202E2-BBE2-4FF0-BAC1-A41F897FE24B}">
  <a:tblStyle styleId="{323202E2-BBE2-4FF0-BAC1-A41F897FE24B}" styleName="Table_0">
    <a:wholeTbl>
      <a:tcTxStyle b="off" i="off">
        <a:font>
          <a:latin typeface="Inter Semi Bold"/>
          <a:ea typeface="Inter Semi Bold"/>
          <a:cs typeface="Inter Semi Bold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-bold.fntdata"/><Relationship Id="rId30" Type="http://schemas.openxmlformats.org/officeDocument/2006/relationships/font" Target="fonts/Inter-regular.fntdata"/><Relationship Id="rId11" Type="http://schemas.openxmlformats.org/officeDocument/2006/relationships/slide" Target="slides/slide5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4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7.xml"/><Relationship Id="rId35" Type="http://schemas.openxmlformats.org/officeDocument/2006/relationships/font" Target="fonts/SourceCodePro-boldItalic.fntdata"/><Relationship Id="rId12" Type="http://schemas.openxmlformats.org/officeDocument/2006/relationships/slide" Target="slides/slide6.xml"/><Relationship Id="rId34" Type="http://schemas.openxmlformats.org/officeDocument/2006/relationships/font" Target="fonts/SourceCodePr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uk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c4113b28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заданий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Main: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int[] arr = new int[20];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// Заполнение массива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for (int i = 0; i &lt; arr.length; i++)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arr[i] = (int)random(0, 100);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// Вывод массива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for (int i = 0; i &lt; arr.length; i++)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print(arr[i] + ", 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gac4113b285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ad7f8ad5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заданий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Main: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int[] arr = new int[10];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// Заполнение массива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for (int i = 0; i &lt; arr.length; i++)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arr[i] = (int)random(0, 100);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arrayPrint(arr);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arrayPrint(int[] arr)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// Вывод массива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print("[");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for (int i = 0; i &lt; arr.length; i++)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if (i != arr.length - 1) print(arr[i] + ", 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else print(arr[i]);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print("]");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gbad7f8ad5b_0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ad7f8ad5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заданий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Main: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float[] arr = new float[10];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sum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// Заполнение массива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for (int i = 0; i &lt; arr.length; i++)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arr[i] = random(0, 100);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arrayPrint(arr);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for (int i = 0; i &lt; arr.length; i++)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sum += arr[i];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println("\nSum: " + sum);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arrayPrint(float[] arr)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// Вывод массива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print("[");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for (int i = 0; i &lt; arr.length; i++)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if (i != arr.length - 1) print(arr[i] + ", 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else print(arr[i]);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println("]");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gbad7f8ad5b_0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ad7f8ad5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1" lang="uk-UA" sz="1500">
                <a:latin typeface="Roboto"/>
                <a:ea typeface="Roboto"/>
                <a:cs typeface="Roboto"/>
                <a:sym typeface="Roboto"/>
              </a:rPr>
              <a:t>В качестве дополнительных заданий может быть вывод минимального и минимального элемента массива.</a:t>
            </a:r>
            <a:br>
              <a:rPr i="1" lang="uk-UA" sz="1500">
                <a:latin typeface="Roboto"/>
                <a:ea typeface="Roboto"/>
                <a:cs typeface="Roboto"/>
                <a:sym typeface="Roboto"/>
              </a:rPr>
            </a:br>
            <a:br>
              <a:rPr b="1" lang="uk-UA" sz="2000">
                <a:latin typeface="Roboto"/>
                <a:ea typeface="Roboto"/>
                <a:cs typeface="Roboto"/>
                <a:sym typeface="Roboto"/>
              </a:rPr>
            </a:b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заданий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Main: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float[] arr = new float[10];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sum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// Заполнение массива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for (int i = 0; i &lt; arr.length; i++)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arr[i] = random(0, 100);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arrayPrint(arr);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for (int i = 0; i &lt; arr.length; i++)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sum += arr[i];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println("\nSum: " + sum);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float avr = sum / arr.length;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println("Average: " + avr);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arrayPrint(float[] arr)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// Вывод массива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print("[");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for (int i = 0; i &lt; arr.length; i++)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if (i != arr.length - 1) print(arr[i] + ", 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else print(arr[i]);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println("]");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gbad7f8ad5b_0_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ad7f8ad5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1" lang="uk-UA" sz="1500">
                <a:latin typeface="Roboto"/>
                <a:ea typeface="Roboto"/>
                <a:cs typeface="Roboto"/>
                <a:sym typeface="Roboto"/>
              </a:rPr>
              <a:t>В качестве более простой альтернативы этому заданию, можно предложить вывести все </a:t>
            </a:r>
            <a:r>
              <a:rPr b="1" i="1" lang="uk-UA" sz="1500">
                <a:latin typeface="Roboto"/>
                <a:ea typeface="Roboto"/>
                <a:cs typeface="Roboto"/>
                <a:sym typeface="Roboto"/>
              </a:rPr>
              <a:t>парные/непарные</a:t>
            </a:r>
            <a:r>
              <a:rPr i="1" lang="uk-UA" sz="1500">
                <a:latin typeface="Roboto"/>
                <a:ea typeface="Roboto"/>
                <a:cs typeface="Roboto"/>
                <a:sym typeface="Roboto"/>
              </a:rPr>
              <a:t> числа из случайно заполненного массива.</a:t>
            </a:r>
            <a:br>
              <a:rPr i="1" lang="uk-UA" sz="1500">
                <a:latin typeface="Roboto"/>
                <a:ea typeface="Roboto"/>
                <a:cs typeface="Roboto"/>
                <a:sym typeface="Roboto"/>
              </a:rPr>
            </a:br>
            <a:br>
              <a:rPr b="1" lang="uk-UA" sz="2000">
                <a:latin typeface="Roboto"/>
                <a:ea typeface="Roboto"/>
                <a:cs typeface="Roboto"/>
                <a:sym typeface="Roboto"/>
              </a:rPr>
            </a:b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заданий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Main: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int[] arr = new int[100];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// Заполнение массива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for (int i = 0; i &lt; arr.length; i++)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arr[i] = (int)random(0, 100);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for (int i = 0; i &lt; arr.length; i++)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if (isSimple(arr[i]))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print(arr[i] + ", 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boolean isSimple(int n)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boolean flag = true;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(n == 0 || n == 1)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return false;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for (int i = n-1; i &gt; 1; i--)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if (n % i == 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flag = false;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(flag)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return true;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gbad7f8ad5b_0_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ad7f8ad5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gbad7f8ad5b_0_1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ad7f8ad5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заданий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Main: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Star: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class Star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int 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int 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int weight;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color c;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Star(int outX, int outY)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x = outX;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y = outY;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weight = (int)random(1, 4);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c = color(random(50, 255), random(50, 255));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void display()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stroke(c);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strokeWeight(weight);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point(x, y);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gbad7f8ad5b_0_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ad7f8ad5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заданий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Main: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numberOfStars = 5000;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Star[] stars = new Star[numberOfStars];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int[] x = new int[numberOfStars];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int[] y = new int[numberOfStars];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size(900, 900);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frameRate(120);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for (int i = 0; i &lt; stars.length; i++)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x[i] = (int)random(width);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y[i] = (int)random(height);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stars[i] = new Star(x[i], y[i]);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starSky();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ellipse(mouseX, mouseY, 100, 100);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starSky()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for (int i = 0; i &lt; stars.length; i++)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stars[i].display();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Star: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class Star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int 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int 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int weight;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color c;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Star(int outX, int outY)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x = outX;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y = outY;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weight = (int)random(1, 4);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c = color(random(50, 255), random(50, 255));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void display()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stroke(c);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strokeWeight(weight);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point(x, y);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gbad7f8ad5b_0_1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a7e0003e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gaa7e0003ea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56142cd2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gb56142cd29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ad7f8ad5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gbad7f8ad5b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ad7f8ad5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gbad7f8ad5b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ad7f8ad5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gbad7f8ad5b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ad7f8ad5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gbad7f8ad5b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ad7f8ad5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gbad7f8ad5b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 txBox="1"/>
          <p:nvPr>
            <p:ph type="ctrTitle"/>
          </p:nvPr>
        </p:nvSpPr>
        <p:spPr>
          <a:xfrm>
            <a:off x="251520" y="5013176"/>
            <a:ext cx="4896544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b="1" i="0" sz="3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250474" y="5851147"/>
            <a:ext cx="2492725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">
  <p:cSld name="L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" name="Google Shape;15;p8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8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guage">
  <p:cSld name="Langu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1" name="Google Shape;21;p9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" name="Google Shape;23;p9"/>
          <p:cNvSpPr/>
          <p:nvPr>
            <p:ph idx="2" type="tbl"/>
          </p:nvPr>
        </p:nvSpPr>
        <p:spPr>
          <a:xfrm>
            <a:off x="1545580" y="1019175"/>
            <a:ext cx="5514310" cy="555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um">
  <p:cSld name="Mediu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8" name="Google Shape;28;p10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">
  <p:cSld name="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32" name="Google Shape;32;p11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Prime_number" TargetMode="External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gif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>
            <p:ph type="ctrTitle"/>
          </p:nvPr>
        </p:nvSpPr>
        <p:spPr>
          <a:xfrm>
            <a:off x="251525" y="5013175"/>
            <a:ext cx="63714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</a:pPr>
            <a:r>
              <a:rPr lang="uk-UA" sz="4000">
                <a:solidFill>
                  <a:srgbClr val="3E3E46"/>
                </a:solidFill>
                <a:latin typeface="Roboto"/>
                <a:ea typeface="Roboto"/>
                <a:cs typeface="Roboto"/>
                <a:sym typeface="Roboto"/>
              </a:rPr>
              <a:t>ОДНОМЕРНЫЙ МАССИВ</a:t>
            </a:r>
            <a:endParaRPr sz="4000">
              <a:solidFill>
                <a:srgbClr val="3E3E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1"/>
          <p:cNvSpPr txBox="1"/>
          <p:nvPr>
            <p:ph idx="1" type="body"/>
          </p:nvPr>
        </p:nvSpPr>
        <p:spPr>
          <a:xfrm>
            <a:off x="250475" y="5851150"/>
            <a:ext cx="2745600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uk-UA"/>
              <a:t>LESSON </a:t>
            </a:r>
            <a:r>
              <a:rPr lang="uk-UA"/>
              <a:t>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c4113b285_0_70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40" name="Google Shape;140;gac4113b285_0_70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21</a:t>
            </a:r>
            <a:endParaRPr/>
          </a:p>
        </p:txBody>
      </p:sp>
      <p:sp>
        <p:nvSpPr>
          <p:cNvPr id="141" name="Google Shape;141;gac4113b285_0_70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uk-UA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Задание 1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gac4113b285_0_70"/>
          <p:cNvSpPr txBox="1"/>
          <p:nvPr/>
        </p:nvSpPr>
        <p:spPr>
          <a:xfrm>
            <a:off x="437250" y="1221875"/>
            <a:ext cx="7929900" cy="1554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Создать массив на 20 элементов и заполнить его случайными значениями.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Вывести весь массив в консоль в формате, представленном ниже: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gac4113b285_0_70"/>
          <p:cNvSpPr/>
          <p:nvPr/>
        </p:nvSpPr>
        <p:spPr>
          <a:xfrm>
            <a:off x="251508" y="103428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gac4113b285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475" y="3547988"/>
            <a:ext cx="7029450" cy="1724025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ad7f8ad5b_0_106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0" name="Google Shape;150;gbad7f8ad5b_0_106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21</a:t>
            </a:r>
            <a:endParaRPr/>
          </a:p>
        </p:txBody>
      </p:sp>
      <p:sp>
        <p:nvSpPr>
          <p:cNvPr id="151" name="Google Shape;151;gbad7f8ad5b_0_106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uk-UA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Задание </a:t>
            </a: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gbad7f8ad5b_0_106"/>
          <p:cNvSpPr txBox="1"/>
          <p:nvPr/>
        </p:nvSpPr>
        <p:spPr>
          <a:xfrm>
            <a:off x="437250" y="1221875"/>
            <a:ext cx="7929900" cy="1554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Создать функцию arrayPrint, которая будет принимать в качестве параметра массив элементов типа int.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Также, задачей функции будет вывод принятого массива в следующем формате: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gbad7f8ad5b_0_106"/>
          <p:cNvSpPr/>
          <p:nvPr/>
        </p:nvSpPr>
        <p:spPr>
          <a:xfrm>
            <a:off x="251508" y="103428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3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gbad7f8ad5b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50" y="3939751"/>
            <a:ext cx="7929899" cy="952275"/>
          </a:xfrm>
          <a:prstGeom prst="rect">
            <a:avLst/>
          </a:prstGeom>
          <a:noFill/>
          <a:ln>
            <a:noFill/>
          </a:ln>
          <a:effectLst>
            <a:outerShdw blurRad="300038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ad7f8ad5b_0_126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60" name="Google Shape;160;gbad7f8ad5b_0_126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21</a:t>
            </a:r>
            <a:endParaRPr/>
          </a:p>
        </p:txBody>
      </p:sp>
      <p:sp>
        <p:nvSpPr>
          <p:cNvPr id="161" name="Google Shape;161;gbad7f8ad5b_0_126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uk-UA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Задание </a:t>
            </a: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gbad7f8ad5b_0_126"/>
          <p:cNvSpPr txBox="1"/>
          <p:nvPr/>
        </p:nvSpPr>
        <p:spPr>
          <a:xfrm>
            <a:off x="437250" y="1221875"/>
            <a:ext cx="7929900" cy="846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Создать массив на 10 элементов и заполнить его случайными значениями типа float.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gbad7f8ad5b_0_126"/>
          <p:cNvSpPr/>
          <p:nvPr/>
        </p:nvSpPr>
        <p:spPr>
          <a:xfrm>
            <a:off x="251508" y="103428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3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gbad7f8ad5b_0_126"/>
          <p:cNvSpPr txBox="1"/>
          <p:nvPr/>
        </p:nvSpPr>
        <p:spPr>
          <a:xfrm>
            <a:off x="437250" y="2399875"/>
            <a:ext cx="7929900" cy="1200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С помощью собственной функции вывода вывести массив в консоль.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Также, найти сумму всех элементов массива.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gbad7f8ad5b_0_126"/>
          <p:cNvSpPr/>
          <p:nvPr/>
        </p:nvSpPr>
        <p:spPr>
          <a:xfrm>
            <a:off x="251508" y="221228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3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uk-UA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gbad7f8ad5b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50" y="3952160"/>
            <a:ext cx="7929899" cy="232116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ad7f8ad5b_0_138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72" name="Google Shape;172;gbad7f8ad5b_0_138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21</a:t>
            </a:r>
            <a:endParaRPr/>
          </a:p>
        </p:txBody>
      </p:sp>
      <p:sp>
        <p:nvSpPr>
          <p:cNvPr id="173" name="Google Shape;173;gbad7f8ad5b_0_138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uk-UA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Задание </a:t>
            </a: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3.1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gbad7f8ad5b_0_138"/>
          <p:cNvSpPr txBox="1"/>
          <p:nvPr/>
        </p:nvSpPr>
        <p:spPr>
          <a:xfrm>
            <a:off x="437250" y="1221875"/>
            <a:ext cx="7929900" cy="846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Дополнить алгоритм, чтобы после суммы выводилось среднее значение элементов массива.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gbad7f8ad5b_0_138"/>
          <p:cNvSpPr/>
          <p:nvPr/>
        </p:nvSpPr>
        <p:spPr>
          <a:xfrm>
            <a:off x="251508" y="103428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3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gbad7f8ad5b_0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50" y="2577342"/>
            <a:ext cx="7929899" cy="2697708"/>
          </a:xfrm>
          <a:prstGeom prst="rect">
            <a:avLst/>
          </a:prstGeom>
          <a:noFill/>
          <a:ln>
            <a:noFill/>
          </a:ln>
          <a:effectLst>
            <a:outerShdw blurRad="300038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ad7f8ad5b_0_152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82" name="Google Shape;182;gbad7f8ad5b_0_152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21</a:t>
            </a:r>
            <a:endParaRPr/>
          </a:p>
        </p:txBody>
      </p:sp>
      <p:sp>
        <p:nvSpPr>
          <p:cNvPr id="183" name="Google Shape;183;gbad7f8ad5b_0_152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uk-UA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Задание </a:t>
            </a: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gbad7f8ad5b_0_152"/>
          <p:cNvSpPr txBox="1"/>
          <p:nvPr/>
        </p:nvSpPr>
        <p:spPr>
          <a:xfrm>
            <a:off x="437250" y="1221875"/>
            <a:ext cx="7929900" cy="1200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Реализовать функцию isSimple, которая будет принимать параметр типа int и определять, является ли число </a:t>
            </a:r>
            <a:r>
              <a:rPr lang="uk-UA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простым</a:t>
            </a: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. Функция должна возвращать булевое значение.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gbad7f8ad5b_0_152"/>
          <p:cNvSpPr/>
          <p:nvPr/>
        </p:nvSpPr>
        <p:spPr>
          <a:xfrm>
            <a:off x="251508" y="103428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3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gbad7f8ad5b_0_152"/>
          <p:cNvSpPr txBox="1"/>
          <p:nvPr/>
        </p:nvSpPr>
        <p:spPr>
          <a:xfrm>
            <a:off x="437250" y="2745500"/>
            <a:ext cx="7929900" cy="1554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Создайте массив на 100 элементов и заполните его случайными значениями.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Используя функцию isSimple, выведите в консоль только те элементы, значениями которых являются простые числа.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gbad7f8ad5b_0_152"/>
          <p:cNvSpPr/>
          <p:nvPr/>
        </p:nvSpPr>
        <p:spPr>
          <a:xfrm>
            <a:off x="251508" y="255790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3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uk-UA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gbad7f8ad5b_0_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338" y="4665600"/>
            <a:ext cx="7955720" cy="1668418"/>
          </a:xfrm>
          <a:prstGeom prst="rect">
            <a:avLst/>
          </a:prstGeom>
          <a:noFill/>
          <a:ln>
            <a:noFill/>
          </a:ln>
          <a:effectLst>
            <a:outerShdw blurRad="300038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ad7f8ad5b_0_195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94" name="Google Shape;194;gbad7f8ad5b_0_195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21</a:t>
            </a:r>
            <a:endParaRPr/>
          </a:p>
        </p:txBody>
      </p:sp>
      <p:sp>
        <p:nvSpPr>
          <p:cNvPr id="195" name="Google Shape;195;gbad7f8ad5b_0_195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Массивы объектов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gbad7f8ad5b_0_195"/>
          <p:cNvSpPr txBox="1"/>
          <p:nvPr/>
        </p:nvSpPr>
        <p:spPr>
          <a:xfrm>
            <a:off x="437250" y="1233475"/>
            <a:ext cx="7929900" cy="8004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1" marL="45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и с любым другим типом данных, мы можем 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создать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массив объектов класса.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gbad7f8ad5b_0_195"/>
          <p:cNvSpPr/>
          <p:nvPr/>
        </p:nvSpPr>
        <p:spPr>
          <a:xfrm>
            <a:off x="251521" y="10458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gbad7f8ad5b_0_195"/>
          <p:cNvSpPr txBox="1"/>
          <p:nvPr/>
        </p:nvSpPr>
        <p:spPr>
          <a:xfrm>
            <a:off x="1199825" y="2294650"/>
            <a:ext cx="6219000" cy="301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Star[] stars = </a:t>
            </a:r>
            <a:r>
              <a:rPr lang="uk-UA" sz="18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Star[1000];</a:t>
            </a:r>
            <a:b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8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uk-UA" sz="18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setup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b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uk-UA" sz="18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(900, 900);</a:t>
            </a:r>
            <a:b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uk-UA" sz="1800">
                <a:solidFill>
                  <a:srgbClr val="66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uk-UA" sz="1800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 = 0; i &lt; stars.</a:t>
            </a:r>
            <a:r>
              <a:rPr lang="uk-UA" sz="18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length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i++) {</a:t>
            </a:r>
            <a:b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uk-UA" sz="1800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x = (</a:t>
            </a:r>
            <a:r>
              <a:rPr lang="uk-UA" sz="1800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uk-UA" sz="18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random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uk-UA" sz="1800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width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br>
              <a:rPr lang="uk-UA" sz="18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8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uk-UA" sz="1800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y = (</a:t>
            </a:r>
            <a:r>
              <a:rPr lang="uk-UA" sz="1800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uk-UA" sz="18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random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uk-UA" sz="1800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height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b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stars[i] = </a:t>
            </a:r>
            <a:r>
              <a:rPr lang="uk-UA" sz="18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Star(x, y);</a:t>
            </a:r>
            <a:b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}</a:t>
            </a:r>
            <a:b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500">
              <a:solidFill>
                <a:srgbClr val="E2661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9" name="Google Shape;199;gbad7f8ad5b_0_195"/>
          <p:cNvSpPr txBox="1"/>
          <p:nvPr/>
        </p:nvSpPr>
        <p:spPr>
          <a:xfrm>
            <a:off x="437238" y="5566213"/>
            <a:ext cx="7929900" cy="8004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1" marL="45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Инициализация объектов, в таком случае, также должна происходить с помощью цикла for.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gbad7f8ad5b_0_195"/>
          <p:cNvSpPr/>
          <p:nvPr/>
        </p:nvSpPr>
        <p:spPr>
          <a:xfrm>
            <a:off x="251508" y="537863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ad7f8ad5b_0_165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06" name="Google Shape;206;gbad7f8ad5b_0_165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21</a:t>
            </a:r>
            <a:endParaRPr/>
          </a:p>
        </p:txBody>
      </p:sp>
      <p:sp>
        <p:nvSpPr>
          <p:cNvPr id="207" name="Google Shape;207;gbad7f8ad5b_0_165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uk-UA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Задание </a:t>
            </a: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gbad7f8ad5b_0_165"/>
          <p:cNvSpPr txBox="1"/>
          <p:nvPr/>
        </p:nvSpPr>
        <p:spPr>
          <a:xfrm>
            <a:off x="437250" y="1221875"/>
            <a:ext cx="7929900" cy="1554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Создать класс Star следующими полями-данными: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80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координаты звезды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80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размер звезды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80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цвет звезды (яркость белого цвета)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gbad7f8ad5b_0_165"/>
          <p:cNvSpPr/>
          <p:nvPr/>
        </p:nvSpPr>
        <p:spPr>
          <a:xfrm>
            <a:off x="251508" y="103428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3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gbad7f8ad5b_0_165"/>
          <p:cNvSpPr txBox="1"/>
          <p:nvPr/>
        </p:nvSpPr>
        <p:spPr>
          <a:xfrm>
            <a:off x="2407025" y="3104525"/>
            <a:ext cx="3804600" cy="196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35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uk-UA"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Star {</a:t>
            </a:r>
            <a:br>
              <a:rPr lang="uk-UA"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br>
              <a:rPr lang="uk-UA"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4200">
              <a:solidFill>
                <a:srgbClr val="E2661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1" name="Google Shape;211;gbad7f8ad5b_0_165"/>
          <p:cNvSpPr txBox="1"/>
          <p:nvPr/>
        </p:nvSpPr>
        <p:spPr>
          <a:xfrm>
            <a:off x="437250" y="5395175"/>
            <a:ext cx="7929900" cy="1200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Значение размера и яркости звезды должны определяться случайным значением в конструкторе класса.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Значение координат определяются извне.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gbad7f8ad5b_0_165"/>
          <p:cNvSpPr/>
          <p:nvPr/>
        </p:nvSpPr>
        <p:spPr>
          <a:xfrm>
            <a:off x="251508" y="520758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3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uk-UA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ad7f8ad5b_0_184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18" name="Google Shape;218;gbad7f8ad5b_0_184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21</a:t>
            </a:r>
            <a:endParaRPr/>
          </a:p>
        </p:txBody>
      </p:sp>
      <p:sp>
        <p:nvSpPr>
          <p:cNvPr id="219" name="Google Shape;219;gbad7f8ad5b_0_184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uk-UA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Задание </a:t>
            </a: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5.1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gbad7f8ad5b_0_184"/>
          <p:cNvSpPr txBox="1"/>
          <p:nvPr/>
        </p:nvSpPr>
        <p:spPr>
          <a:xfrm>
            <a:off x="437250" y="1221875"/>
            <a:ext cx="7929900" cy="1200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Реализовать функцию starSky, которая позволит использовать статический фон в виде случайно </a:t>
            </a: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сгенерированного</a:t>
            </a: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 звездного неба.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gbad7f8ad5b_0_184"/>
          <p:cNvSpPr/>
          <p:nvPr/>
        </p:nvSpPr>
        <p:spPr>
          <a:xfrm>
            <a:off x="251508" y="103428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3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gbad7f8ad5b_0_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700" y="2510125"/>
            <a:ext cx="4144541" cy="413072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st="19050">
              <a:srgbClr val="000000">
                <a:alpha val="50000"/>
              </a:srgbClr>
            </a:outerShdw>
          </a:effectLst>
        </p:spPr>
      </p:pic>
      <p:pic>
        <p:nvPicPr>
          <p:cNvPr id="223" name="Google Shape;223;gbad7f8ad5b_0_1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7500" y="3216050"/>
            <a:ext cx="2718875" cy="27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a7e0003ea_0_49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29" name="Google Shape;229;gaa7e0003ea_0_49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21</a:t>
            </a:r>
            <a:endParaRPr/>
          </a:p>
        </p:txBody>
      </p:sp>
      <p:sp>
        <p:nvSpPr>
          <p:cNvPr id="230" name="Google Shape;230;gaa7e0003ea_0_49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uk-UA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Вопросы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gaa7e0003ea_0_49"/>
          <p:cNvSpPr/>
          <p:nvPr/>
        </p:nvSpPr>
        <p:spPr>
          <a:xfrm>
            <a:off x="503075" y="1283375"/>
            <a:ext cx="5367300" cy="5292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2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обратиться к элементу массива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gaa7e0003ea_0_49"/>
          <p:cNvSpPr/>
          <p:nvPr/>
        </p:nvSpPr>
        <p:spPr>
          <a:xfrm>
            <a:off x="251546" y="114130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gaa7e0003ea_0_49"/>
          <p:cNvSpPr/>
          <p:nvPr/>
        </p:nvSpPr>
        <p:spPr>
          <a:xfrm>
            <a:off x="502950" y="2166363"/>
            <a:ext cx="7864200" cy="5292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Какое максимальное число элементов в массиве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gaa7e0003ea_0_49"/>
          <p:cNvSpPr/>
          <p:nvPr/>
        </p:nvSpPr>
        <p:spPr>
          <a:xfrm>
            <a:off x="251496" y="20242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gaa7e0003ea_0_49"/>
          <p:cNvSpPr/>
          <p:nvPr/>
        </p:nvSpPr>
        <p:spPr>
          <a:xfrm>
            <a:off x="502950" y="3049375"/>
            <a:ext cx="7864200" cy="6861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Можно ли обратиться ко всем элементам массива одновременно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gaa7e0003ea_0_49"/>
          <p:cNvSpPr/>
          <p:nvPr/>
        </p:nvSpPr>
        <p:spPr>
          <a:xfrm>
            <a:off x="251496" y="29072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gaa7e0003ea_0_49"/>
          <p:cNvSpPr/>
          <p:nvPr/>
        </p:nvSpPr>
        <p:spPr>
          <a:xfrm>
            <a:off x="502950" y="4041779"/>
            <a:ext cx="7864200" cy="6861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Какое свойство позволяет очень просто определить длину массива?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gaa7e0003ea_0_49"/>
          <p:cNvSpPr/>
          <p:nvPr/>
        </p:nvSpPr>
        <p:spPr>
          <a:xfrm>
            <a:off x="251496" y="3899684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9" name="Google Shape;239;gaa7e0003ea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4400" y="4428875"/>
            <a:ext cx="2232724" cy="223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На этом всё!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5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46" name="Google Shape;246;p5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21</a:t>
            </a:r>
            <a:endParaRPr/>
          </a:p>
        </p:txBody>
      </p:sp>
      <p:pic>
        <p:nvPicPr>
          <p:cNvPr id="247" name="Google Shape;24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453537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46" name="Google Shape;46;p2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21</a:t>
            </a:r>
            <a:endParaRPr/>
          </a:p>
        </p:txBody>
      </p:sp>
      <p:sp>
        <p:nvSpPr>
          <p:cNvPr id="47" name="Google Shape;47;p2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План на четверть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327800" y="3219275"/>
            <a:ext cx="38127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uk-UA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ОДНОМЕРНЫЙ МАССИВ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327750" y="5576925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ПОВТОРЕНИЕ МАТЕРИАЛА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327750" y="3822150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latin typeface="Roboto"/>
                <a:ea typeface="Roboto"/>
                <a:cs typeface="Roboto"/>
                <a:sym typeface="Roboto"/>
              </a:rPr>
              <a:t>НАСЛЕДОВАНИЕ В ООП</a:t>
            </a:r>
            <a:endParaRPr b="0" i="0" sz="18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327750" y="4422975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РАБОТА С ОБЪЕКТАМИ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327750" y="4999950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ВВЕДЕНИЕ В ООП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327800" y="2616400"/>
            <a:ext cx="3812700" cy="540000"/>
          </a:xfrm>
          <a:prstGeom prst="rect">
            <a:avLst/>
          </a:prstGeom>
          <a:solidFill>
            <a:srgbClr val="E8D55F">
              <a:alpha val="3215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БИБЛИОТЕКА FISICA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English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3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60" name="Google Shape;60;p3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21</a:t>
            </a:r>
            <a:endParaRPr/>
          </a:p>
        </p:txBody>
      </p:sp>
      <p:graphicFrame>
        <p:nvGraphicFramePr>
          <p:cNvPr id="61" name="Google Shape;61;p3"/>
          <p:cNvGraphicFramePr/>
          <p:nvPr/>
        </p:nvGraphicFramePr>
        <p:xfrm>
          <a:off x="1229800" y="15541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{323202E2-BBE2-4FF0-BAC1-A41F897FE24B}</a:tableStyleId>
              </a:tblPr>
              <a:tblGrid>
                <a:gridCol w="3226525"/>
                <a:gridCol w="322652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Array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Массив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Index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Индекс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75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Length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Длина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75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Последний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Первый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62" name="Google Shape;62;p3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uk-UA" sz="3100">
                <a:latin typeface="Roboto"/>
                <a:ea typeface="Roboto"/>
                <a:cs typeface="Roboto"/>
                <a:sym typeface="Roboto"/>
              </a:rPr>
              <a:t>Время Английского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26775"/>
            <a:ext cx="2831200" cy="283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56142cd29_0_8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69" name="Google Shape;69;gb56142cd29_0_8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21</a:t>
            </a:r>
            <a:endParaRPr/>
          </a:p>
        </p:txBody>
      </p:sp>
      <p:sp>
        <p:nvSpPr>
          <p:cNvPr id="70" name="Google Shape;70;gb56142cd29_0_8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uk-UA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Наследование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gb56142cd29_0_8"/>
          <p:cNvSpPr txBox="1"/>
          <p:nvPr/>
        </p:nvSpPr>
        <p:spPr>
          <a:xfrm>
            <a:off x="437250" y="1233475"/>
            <a:ext cx="7929900" cy="8004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1" marL="45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Массив - 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это структура данных, в которой хранятся элементы одного типа.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gb56142cd29_0_8"/>
          <p:cNvSpPr/>
          <p:nvPr/>
        </p:nvSpPr>
        <p:spPr>
          <a:xfrm>
            <a:off x="251521" y="10458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gb56142cd29_0_8"/>
          <p:cNvSpPr txBox="1"/>
          <p:nvPr/>
        </p:nvSpPr>
        <p:spPr>
          <a:xfrm>
            <a:off x="1262088" y="2165625"/>
            <a:ext cx="6280200" cy="156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создание массива</a:t>
            </a:r>
            <a:br>
              <a:rPr lang="uk-UA" sz="1800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800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[] arr;</a:t>
            </a:r>
            <a:b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выделение памяти на 10 элементов типа int</a:t>
            </a:r>
            <a:b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 = </a:t>
            </a:r>
            <a:r>
              <a:rPr lang="uk-UA" sz="18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uk-UA" sz="1800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[10];</a:t>
            </a:r>
            <a:endParaRPr sz="3400">
              <a:solidFill>
                <a:srgbClr val="33997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" name="Google Shape;74;gb56142cd29_0_8"/>
          <p:cNvSpPr txBox="1"/>
          <p:nvPr/>
        </p:nvSpPr>
        <p:spPr>
          <a:xfrm>
            <a:off x="437238" y="4007363"/>
            <a:ext cx="7929900" cy="492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1" marL="45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Первый элемент массива имеет индекс ноль.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gb56142cd29_0_8"/>
          <p:cNvSpPr/>
          <p:nvPr/>
        </p:nvSpPr>
        <p:spPr>
          <a:xfrm>
            <a:off x="251508" y="381978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gb56142cd29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675" y="4771825"/>
            <a:ext cx="7253312" cy="192525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ad7f8ad5b_0_29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82" name="Google Shape;82;gbad7f8ad5b_0_29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21</a:t>
            </a:r>
            <a:endParaRPr/>
          </a:p>
        </p:txBody>
      </p:sp>
      <p:sp>
        <p:nvSpPr>
          <p:cNvPr id="83" name="Google Shape;83;gbad7f8ad5b_0_29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Объявление массива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gbad7f8ad5b_0_29"/>
          <p:cNvSpPr txBox="1"/>
          <p:nvPr/>
        </p:nvSpPr>
        <p:spPr>
          <a:xfrm>
            <a:off x="437250" y="1233475"/>
            <a:ext cx="7929900" cy="1108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1" marL="45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Если нам необходимо, сразу при создании, придать значение массива, то мы указываем эти значения через запятую "," в фигурных скобках "{}".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gbad7f8ad5b_0_29"/>
          <p:cNvSpPr/>
          <p:nvPr/>
        </p:nvSpPr>
        <p:spPr>
          <a:xfrm>
            <a:off x="251521" y="10458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gbad7f8ad5b_0_29"/>
          <p:cNvSpPr txBox="1"/>
          <p:nvPr/>
        </p:nvSpPr>
        <p:spPr>
          <a:xfrm>
            <a:off x="641850" y="2594675"/>
            <a:ext cx="7520700" cy="156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//объявление и инициализация массива типа String</a:t>
            </a:r>
            <a:b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800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[] cars = {</a:t>
            </a:r>
            <a:r>
              <a:rPr lang="uk-UA" sz="1800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"Volvo"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uk-UA" sz="1800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"BMW"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uk-UA" sz="1800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"Ford"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uk-UA" sz="1800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"Mazda"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b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//объявление и инициализация массива типа int</a:t>
            </a:r>
            <a:br>
              <a:rPr lang="uk-UA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800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[] myNum = {10, 20, 30, 40};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7" name="Google Shape;87;gbad7f8ad5b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851" y="4417578"/>
            <a:ext cx="2163775" cy="21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ad7f8ad5b_0_42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93" name="Google Shape;93;gbad7f8ad5b_0_42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21</a:t>
            </a:r>
            <a:endParaRPr/>
          </a:p>
        </p:txBody>
      </p:sp>
      <p:sp>
        <p:nvSpPr>
          <p:cNvPr id="94" name="Google Shape;94;gbad7f8ad5b_0_42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Доступ к элементам массива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gbad7f8ad5b_0_42"/>
          <p:cNvSpPr txBox="1"/>
          <p:nvPr/>
        </p:nvSpPr>
        <p:spPr>
          <a:xfrm>
            <a:off x="437250" y="1233475"/>
            <a:ext cx="7929900" cy="8004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1" marL="45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 получаете доступ к элементу массива, ссылаясь на номер индекса: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gbad7f8ad5b_0_42"/>
          <p:cNvSpPr/>
          <p:nvPr/>
        </p:nvSpPr>
        <p:spPr>
          <a:xfrm>
            <a:off x="251521" y="10458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gbad7f8ad5b_0_42"/>
          <p:cNvSpPr txBox="1"/>
          <p:nvPr/>
        </p:nvSpPr>
        <p:spPr>
          <a:xfrm>
            <a:off x="437250" y="2511625"/>
            <a:ext cx="7929900" cy="141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000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lang="uk-UA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[] cars = {</a:t>
            </a:r>
            <a:r>
              <a:rPr lang="uk-UA" sz="2000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"Volvo"</a:t>
            </a:r>
            <a:r>
              <a:rPr lang="uk-UA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uk-UA" sz="2000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"BMW"</a:t>
            </a:r>
            <a:r>
              <a:rPr lang="uk-UA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uk-UA" sz="2000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"Ford"</a:t>
            </a:r>
            <a:r>
              <a:rPr lang="uk-UA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uk-UA" sz="2000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"Mazda"</a:t>
            </a:r>
            <a:r>
              <a:rPr lang="uk-UA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br>
              <a:rPr lang="uk-UA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20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println</a:t>
            </a:r>
            <a:r>
              <a:rPr lang="uk-UA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uk-UA" sz="2000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"First element:"</a:t>
            </a:r>
            <a:r>
              <a:rPr lang="uk-UA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+ cars[0]);</a:t>
            </a:r>
            <a:br>
              <a:rPr lang="uk-UA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20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println</a:t>
            </a:r>
            <a:r>
              <a:rPr lang="uk-UA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uk-UA" sz="2000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"Second element:"</a:t>
            </a:r>
            <a:r>
              <a:rPr lang="uk-UA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+ cars[1]);</a:t>
            </a:r>
            <a:br>
              <a:rPr lang="uk-UA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20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println</a:t>
            </a:r>
            <a:r>
              <a:rPr lang="uk-UA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uk-UA" sz="2000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"Third element:"</a:t>
            </a:r>
            <a:r>
              <a:rPr lang="uk-UA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+ cars[2]);</a:t>
            </a:r>
            <a:endParaRPr sz="27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8" name="Google Shape;98;gbad7f8ad5b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675" y="4405375"/>
            <a:ext cx="5235025" cy="1748500"/>
          </a:xfrm>
          <a:prstGeom prst="rect">
            <a:avLst/>
          </a:prstGeom>
          <a:noFill/>
          <a:ln>
            <a:noFill/>
          </a:ln>
          <a:effectLst>
            <a:outerShdw blurRad="300038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ad7f8ad5b_0_63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04" name="Google Shape;104;gbad7f8ad5b_0_63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21</a:t>
            </a:r>
            <a:endParaRPr/>
          </a:p>
        </p:txBody>
      </p:sp>
      <p:sp>
        <p:nvSpPr>
          <p:cNvPr id="105" name="Google Shape;105;gbad7f8ad5b_0_63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Изменение</a:t>
            </a: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элементов массива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gbad7f8ad5b_0_63"/>
          <p:cNvSpPr txBox="1"/>
          <p:nvPr/>
        </p:nvSpPr>
        <p:spPr>
          <a:xfrm>
            <a:off x="437250" y="1233475"/>
            <a:ext cx="7929900" cy="1108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1" marL="45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Изменение элементов массива также осуществляется через обращение к элементам по индексу.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После чего, элементу нужно присвоить новое значение. 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gbad7f8ad5b_0_63"/>
          <p:cNvSpPr/>
          <p:nvPr/>
        </p:nvSpPr>
        <p:spPr>
          <a:xfrm>
            <a:off x="251521" y="10458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gbad7f8ad5b_0_63"/>
          <p:cNvSpPr txBox="1"/>
          <p:nvPr/>
        </p:nvSpPr>
        <p:spPr>
          <a:xfrm>
            <a:off x="1248450" y="2684025"/>
            <a:ext cx="6307500" cy="230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500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uk-UA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[] myNum = {10, 20, 30, 40};</a:t>
            </a:r>
            <a:br>
              <a:rPr lang="uk-UA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myNum[0] = 20;</a:t>
            </a:r>
            <a:br>
              <a:rPr lang="uk-UA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2500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uk-UA" sz="2500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nt</a:t>
            </a:r>
            <a:r>
              <a:rPr lang="uk-UA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sum = myNum[0] + myNum[1];</a:t>
            </a:r>
            <a:br>
              <a:rPr lang="uk-UA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25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println</a:t>
            </a:r>
            <a:r>
              <a:rPr lang="uk-UA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uk-UA" sz="2500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"Sum: "</a:t>
            </a:r>
            <a:r>
              <a:rPr lang="uk-UA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+ sum);</a:t>
            </a:r>
            <a:endParaRPr sz="3400">
              <a:solidFill>
                <a:srgbClr val="E2661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9" name="Google Shape;109;gbad7f8ad5b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350" y="5272275"/>
            <a:ext cx="2683950" cy="1264975"/>
          </a:xfrm>
          <a:prstGeom prst="rect">
            <a:avLst/>
          </a:prstGeom>
          <a:noFill/>
          <a:ln>
            <a:noFill/>
          </a:ln>
          <a:effectLst>
            <a:outerShdw blurRad="271463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ad7f8ad5b_0_53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15" name="Google Shape;115;gbad7f8ad5b_0_53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21</a:t>
            </a:r>
            <a:endParaRPr/>
          </a:p>
        </p:txBody>
      </p:sp>
      <p:sp>
        <p:nvSpPr>
          <p:cNvPr id="116" name="Google Shape;116;gbad7f8ad5b_0_53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Длина массива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gbad7f8ad5b_0_53"/>
          <p:cNvSpPr txBox="1"/>
          <p:nvPr/>
        </p:nvSpPr>
        <p:spPr>
          <a:xfrm>
            <a:off x="437250" y="1233475"/>
            <a:ext cx="7929900" cy="14160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1" marL="45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Массив является объектом. А как мы знаем, у объектов есть свойства и методы.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Одним из самых нужных и практичных является свойство length, которое хранит в себе длину массива.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gbad7f8ad5b_0_53"/>
          <p:cNvSpPr/>
          <p:nvPr/>
        </p:nvSpPr>
        <p:spPr>
          <a:xfrm>
            <a:off x="251521" y="10458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gbad7f8ad5b_0_53"/>
          <p:cNvSpPr txBox="1"/>
          <p:nvPr/>
        </p:nvSpPr>
        <p:spPr>
          <a:xfrm>
            <a:off x="437250" y="3018975"/>
            <a:ext cx="7929900" cy="155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000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float</a:t>
            </a:r>
            <a:r>
              <a:rPr lang="uk-UA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[] cons = {3.14, 2.71, 9.8, 73};</a:t>
            </a:r>
            <a:br>
              <a:rPr lang="uk-UA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cons[3] = 1.41;</a:t>
            </a:r>
            <a:br>
              <a:rPr lang="uk-UA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20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println</a:t>
            </a:r>
            <a:r>
              <a:rPr lang="uk-UA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uk-UA" sz="2000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"Array length: "</a:t>
            </a:r>
            <a:r>
              <a:rPr lang="uk-UA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+ cons.</a:t>
            </a:r>
            <a:r>
              <a:rPr lang="uk-UA" sz="20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length</a:t>
            </a:r>
            <a:r>
              <a:rPr lang="uk-UA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br>
              <a:rPr lang="uk-UA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20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println</a:t>
            </a:r>
            <a:r>
              <a:rPr lang="uk-UA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uk-UA" sz="2000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"Last element: "</a:t>
            </a:r>
            <a:r>
              <a:rPr lang="uk-UA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+ cons[cons.</a:t>
            </a:r>
            <a:r>
              <a:rPr lang="uk-UA" sz="20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length</a:t>
            </a:r>
            <a:r>
              <a:rPr lang="uk-UA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- 1]);</a:t>
            </a:r>
            <a:endParaRPr sz="2900">
              <a:solidFill>
                <a:srgbClr val="E2661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0" name="Google Shape;120;gbad7f8ad5b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938" y="5046975"/>
            <a:ext cx="4722525" cy="12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ad7f8ad5b_0_77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26" name="Google Shape;126;gbad7f8ad5b_0_77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21</a:t>
            </a:r>
            <a:endParaRPr/>
          </a:p>
        </p:txBody>
      </p:sp>
      <p:sp>
        <p:nvSpPr>
          <p:cNvPr id="127" name="Google Shape;127;gbad7f8ad5b_0_77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Массив и цикл for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gbad7f8ad5b_0_77"/>
          <p:cNvSpPr txBox="1"/>
          <p:nvPr/>
        </p:nvSpPr>
        <p:spPr>
          <a:xfrm>
            <a:off x="437250" y="1233475"/>
            <a:ext cx="7929900" cy="14160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1" marL="45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Обратиться ко всему массиву сразу -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невозможно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Но что делать, если в массиве 1000 элементов и нужно каждый элемент заполнить случайным значением?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Или вывести в конкретном формате?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gbad7f8ad5b_0_77"/>
          <p:cNvSpPr/>
          <p:nvPr/>
        </p:nvSpPr>
        <p:spPr>
          <a:xfrm>
            <a:off x="251521" y="10458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gbad7f8ad5b_0_77"/>
          <p:cNvSpPr txBox="1"/>
          <p:nvPr/>
        </p:nvSpPr>
        <p:spPr>
          <a:xfrm>
            <a:off x="1628100" y="3639625"/>
            <a:ext cx="5548200" cy="141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1800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[] arr = </a:t>
            </a:r>
            <a:r>
              <a:rPr lang="uk-UA" sz="18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uk-UA" sz="1800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[10];</a:t>
            </a:r>
            <a:b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800">
                <a:solidFill>
                  <a:srgbClr val="66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uk-UA" sz="1800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 = 0; i &lt; arr.</a:t>
            </a:r>
            <a:r>
              <a:rPr lang="uk-UA" sz="18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length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i++) {</a:t>
            </a:r>
            <a:b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arr[i] = (</a:t>
            </a:r>
            <a:r>
              <a:rPr lang="uk-UA" sz="1800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uk-UA" sz="18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random</a:t>
            </a: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(0, 100);</a:t>
            </a:r>
            <a:b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700">
              <a:solidFill>
                <a:srgbClr val="E2661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1" name="Google Shape;131;gbad7f8ad5b_0_77"/>
          <p:cNvSpPr txBox="1"/>
          <p:nvPr/>
        </p:nvSpPr>
        <p:spPr>
          <a:xfrm>
            <a:off x="437238" y="2899713"/>
            <a:ext cx="7929900" cy="492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1" marL="45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таком случае на помощь придёт цикл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for.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gbad7f8ad5b_0_77"/>
          <p:cNvSpPr/>
          <p:nvPr/>
        </p:nvSpPr>
        <p:spPr>
          <a:xfrm>
            <a:off x="251508" y="271213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gbad7f8ad5b_0_77"/>
          <p:cNvSpPr txBox="1"/>
          <p:nvPr/>
        </p:nvSpPr>
        <p:spPr>
          <a:xfrm>
            <a:off x="437238" y="5304413"/>
            <a:ext cx="7929900" cy="14160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1" marL="45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 правильно подобранных параметра цикла он пройдет по каждому элементу массива.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0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Заполнение, вывод, фильтрация и поиск элементов чаще всего проводится именно с помощью цикла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gbad7f8ad5b_0_77"/>
          <p:cNvSpPr/>
          <p:nvPr/>
        </p:nvSpPr>
        <p:spPr>
          <a:xfrm>
            <a:off x="251508" y="511683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rt 1 - Title">
  <a:themeElements>
    <a:clrScheme name="Robocode - SoftDev">
      <a:dk1>
        <a:srgbClr val="000000"/>
      </a:dk1>
      <a:lt1>
        <a:srgbClr val="FFFFFF"/>
      </a:lt1>
      <a:dk2>
        <a:srgbClr val="60617A"/>
      </a:dk2>
      <a:lt2>
        <a:srgbClr val="F5F5F5"/>
      </a:lt2>
      <a:accent1>
        <a:srgbClr val="F5F5F5"/>
      </a:accent1>
      <a:accent2>
        <a:srgbClr val="EFE18D"/>
      </a:accent2>
      <a:accent3>
        <a:srgbClr val="E8D55F"/>
      </a:accent3>
      <a:accent4>
        <a:srgbClr val="60617A"/>
      </a:accent4>
      <a:accent5>
        <a:srgbClr val="54556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UserAnonymus</dc:creator>
</cp:coreProperties>
</file>