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Inter"/>
      <p:regular r:id="rId34"/>
      <p:bold r:id="rId35"/>
    </p:embeddedFont>
    <p:embeddedFont>
      <p:font typeface="Source Code Pr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i/3dAdK359Wh/Mguk+vt+tRfYp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CD901F-5FAF-43BB-8D19-B56DAB89B3D6}">
  <a:tblStyle styleId="{33CD901F-5FAF-43BB-8D19-B56DAB89B3D6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Inter-bold.fntdata"/><Relationship Id="rId12" Type="http://schemas.openxmlformats.org/officeDocument/2006/relationships/slide" Target="slides/slide6.xml"/><Relationship Id="rId34" Type="http://schemas.openxmlformats.org/officeDocument/2006/relationships/font" Target="fonts/Inter-regular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.fntdata"/><Relationship Id="rId14" Type="http://schemas.openxmlformats.org/officeDocument/2006/relationships/slide" Target="slides/slide8.xml"/><Relationship Id="rId36" Type="http://schemas.openxmlformats.org/officeDocument/2006/relationships/font" Target="fonts/SourceCodePro-regular.fntdata"/><Relationship Id="rId17" Type="http://schemas.openxmlformats.org/officeDocument/2006/relationships/slide" Target="slides/slide11.xml"/><Relationship Id="rId39" Type="http://schemas.openxmlformats.org/officeDocument/2006/relationships/font" Target="fonts/SourceCodePro-bold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ojamo/controlp5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ojamo/controlp5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ojamo/controlp5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ojamo/controlp5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ojamo/controlp5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ojamo/controlp5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4b81c2c9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import controlP5.*;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ControlP5 cp5;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size(600, 600);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 = new ControlP5(this);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cp5.addSlider("slider");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gc4b81c2c9b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b81c2c9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gc4b81c2c9b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4b81c2c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.setSize(w, h)</a:t>
            </a: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 - универсальный метод, применим практически к любому элементу данной библиотеки. Изменяет размер элемента в соответствии с параметрами </a:t>
            </a: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w (width</a:t>
            </a: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) и </a:t>
            </a: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h (height)</a:t>
            </a:r>
            <a:br>
              <a:rPr b="1" lang="uk-UA" sz="1400">
                <a:latin typeface="Roboto"/>
                <a:ea typeface="Roboto"/>
                <a:cs typeface="Roboto"/>
                <a:sym typeface="Roboto"/>
              </a:rPr>
            </a:br>
            <a:br>
              <a:rPr b="1" lang="uk-UA" sz="1400">
                <a:latin typeface="Roboto"/>
                <a:ea typeface="Roboto"/>
                <a:cs typeface="Roboto"/>
                <a:sym typeface="Roboto"/>
              </a:rPr>
            </a:b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.setPosition(x, y)</a:t>
            </a: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 - универсальный метод, применим практически к любому элементу данной библиотеки. Изменяет положение элемента в соответствии с параметрами </a:t>
            </a: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x </a:t>
            </a: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y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.setRange(min, max)</a:t>
            </a: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 - больше применим к элементам Slider для изменения диапазона значений.</a:t>
            </a:r>
            <a:br>
              <a:rPr lang="uk-UA" sz="1400">
                <a:latin typeface="Roboto"/>
                <a:ea typeface="Roboto"/>
                <a:cs typeface="Roboto"/>
                <a:sym typeface="Roboto"/>
              </a:rPr>
            </a:br>
            <a:br>
              <a:rPr lang="uk-UA" sz="1400">
                <a:latin typeface="Roboto"/>
                <a:ea typeface="Roboto"/>
                <a:cs typeface="Roboto"/>
                <a:sym typeface="Roboto"/>
              </a:rPr>
            </a:b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С большим перечнем элементов и методов можно познакомится по данной ссылке: </a:t>
            </a:r>
            <a:r>
              <a:rPr lang="uk-UA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https://github.com/sojamo/controlp5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c4b81c2c9b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b81c2c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1400">
                <a:latin typeface="Roboto"/>
                <a:ea typeface="Roboto"/>
                <a:cs typeface="Roboto"/>
                <a:sym typeface="Roboto"/>
              </a:rPr>
              <a:t>.setFont(w, h)</a:t>
            </a: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 - также универсальный метод, применим практически к любому элементу данной библиотеки. Изменяет размер шрифта. Для єтого нужно создать объект нового шрифта, с именем и конкретным размером.</a:t>
            </a:r>
            <a:br>
              <a:rPr lang="uk-UA" sz="1400">
                <a:latin typeface="Roboto"/>
                <a:ea typeface="Roboto"/>
                <a:cs typeface="Roboto"/>
                <a:sym typeface="Roboto"/>
              </a:rPr>
            </a:br>
            <a:br>
              <a:rPr lang="uk-UA" sz="1400">
                <a:latin typeface="Roboto"/>
                <a:ea typeface="Roboto"/>
                <a:cs typeface="Roboto"/>
                <a:sym typeface="Roboto"/>
              </a:rPr>
            </a:b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С большим перечнем элементов и методов можно познакомится по данной ссылке: </a:t>
            </a:r>
            <a:r>
              <a:rPr lang="uk-UA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https://github.com/sojamo/controlp5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c4b81c2c9b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4b81c2c9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С большим перечнем элементов и методов можно познакомится по данной ссылке: </a:t>
            </a:r>
            <a:r>
              <a:rPr lang="uk-UA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https://github.com/sojamo/controlp5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cp5.addSlider("slider")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.setSize(400, 20)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.setPosition(50, 250)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.setRange(0, 255)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.setSliderMode(Slider.FLEXIBLE)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.setFont(createFont("Arial", 15))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.setColorBackground(color(200, 0, 0)) // Фон элемента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.setColorForeground(color(0, 200, 0)) // Цвет бегунка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.setColorActive(color(0, 0, 200));    // Цвет бегунка при наведении</a:t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c4b81c2c9b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4b81c2c9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С большим перечнем элементов и методов можно познакомится по данной ссылке: </a:t>
            </a:r>
            <a:r>
              <a:rPr lang="uk-UA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https://github.com/sojamo/controlp5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import controlP5.*;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ControlP5 cp5;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float slider;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 = new ControlP5(this);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cp5.addSlider("slider")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.setCaptionLabel("Width")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.setSize(400, 20)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.setPosition(50, 250)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.setRange(0, 255)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.setSliderMode(Slider.FLEXIBLE)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.setFont(createFont("Arial", 15))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.setColorBackground(color(200, 0, 0)) // Фон элемента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.setColorForeground(color(0, 200, 0)) // Цвет бегунка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.setColorActive(color(0, 0, 200));    // Цвет бегунка при наведении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cp5.getController("slider")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.getCaptionLabel().align(RIGHT, CENTER);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background(0);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c4b81c2c9b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4b81c2c9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С большим перечнем элементов и методов можно познакомится по данной ссылке: </a:t>
            </a:r>
            <a:r>
              <a:rPr lang="uk-UA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https://github.com/sojamo/controlp5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import controlP5.*;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ControlP5 cp5;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float slider;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 = new ControlP5(this);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cp5.addSlider("slider")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.setCaptionLabel("Width")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.setSize(400, 20)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.setPosition(50, 250)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.setRange(0, 255)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.setSliderMode(Slider.FLEXIBLE)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.setFont(createFont("Arial", 15))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.setColorBackground(color(200, 0, 0)) // Фон элемента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.setColorForeground(color(0, 200, 0)) // Цвет бегунка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.setColorActive(color(0, 0, 200));    // Цвет бегунка при наведении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cp5.getController("slider")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.getCaptionLabel().align(RIGHT, CENTER);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background(0);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c4b81c2c9b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4b81c2c9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Roboto"/>
                <a:ea typeface="Roboto"/>
                <a:cs typeface="Roboto"/>
                <a:sym typeface="Roboto"/>
              </a:rPr>
              <a:t>С большим перечнем элементов и методов можно познакомится по данной ссылке: </a:t>
            </a:r>
            <a:r>
              <a:rPr lang="uk-UA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https://github.com/sojamo/controlp5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import controlP5.*;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ControlP5 cp5;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setup()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size(500, 500);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 = new ControlP5(this);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cp5.addSlider("slider")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.setCaptionLabel("Width")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.setSize(400, 20)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.setPosition(50, 250)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.setRange(0, 255)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.setSliderMode(Slider.FLEXIBLE)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.setFont(createFont("Arial", 15))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.setColorBackground(color(200, 0, 0)) // Фон элемента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.setColorForeground(color(0, 200, 0)) // Цвет бегунка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.setColorActive(color(0, 0, 200));    // Цвет бегунка при наведении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cp5.getController("slider")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  .getCaptionLabel().align(RIGHT, CENTER);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draw()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background(0);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void slider(float value) {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  println(value);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c4b81c2c9b_0_1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c4113b28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import controlP5.*;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widthValue = 250;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heightValue = 250;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ControlP5 cp5;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 = new ControlP5(this);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cp5.addSlider("widthValue")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.setCaptionLabel("Width")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.setSize(400, 20)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.setPosition(50, 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.setRange(0, 255)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.setSliderMode(Slider.FLEXIBLE)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.setColorBackground(color(200, 0, 0)) // Фон элемента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.setColorForeground(color(0, 200, 0)) // Цвет бегунка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.setColorActive(color(0, 0, 200));    // Цвет бегунка при наведении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cp5.getController("widthValue").getCaptionLabel().align(CENTER, 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cp5.addSlider("heightValue")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.setCaptionLabel("Height")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.setSize(400, 20)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.setPosition(50, 100)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.setRange(0, 255)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.setSliderMode(Slider.FLEXIBLE)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.setColorBackground(color(200, 0, 0)) // Фон элемента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.setColorForeground(color(0, 200, 0)) // Цвет бегунка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.setColorActive(color(0, 0, 200));    // Цвет бегунка при наведении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cp5.getController("heightValue").getCaptionLabel().align(CENTER, 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fill(random(256), random(256), random(256));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ellipse(250, 300, widthValue, heightValue);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gac4113b28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4b81c2c9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В случае с кнопками лучше использовать одноименные методы, которые будут выполняться при нажатии на кнопку.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gc4b81c2c9b_0_2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4b81c2c9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import controlP5.*;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r = 250;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g = 250;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 = 250;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ControlP5 cp5;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 = new ControlP5(this);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cp5.addButton("setBack")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.setCaptionLabel("Set Back")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.setPosition(210, 200)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.setSize(80, 40)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12));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cp5.addSlider("r")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.setCaptionLabel("red")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.setSize(400, 20)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.setPosition(50, 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.setRange(0, 255)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.setColorBackground(color(100, 0, 0)) // Фон элемента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.setColorForeground(color(200, 0, 0)) // Цвет бегунка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.setColorActive(color(250, 0, 0));    // Цвет бегунка при наведении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cp5.getController("r").getCaptionLabel().align(CENTER, 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cp5.addSlider("g")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.setCaptionLabel("green")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.setSize(400, 20)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.setPosition(50, 100)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.setRange(0, 255)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.setColorBackground(color(0, 100, 0)) // Фон элемента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.setColorForeground(color(0, 200, 0)) // Цвет бегунка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.setColorActive(color(0, 250, 0));    // Цвет бегунка при наведении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cp5.getController("g").getCaptionLabel().align(CENTER, 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cp5.addSlider("b")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.setCaptionLabel("blue")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.setSize(400, 20)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.setPosition(50, 150)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.setRange(0, 255)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.setColorBackground(color(0, 0, 100)) // Фон элемента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.setColorForeground(color(0, 0, 200)) // Цвет бегунка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.setColorActive(color(0, 0, 250));    // Цвет бегунка при наведении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cp5.getController("b").getCaptionLabel().align(CENTER, 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setBack()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gc4b81c2c9b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4b81c2c9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Main:</a:t>
            </a:r>
            <a:br>
              <a:rPr lang="uk-UA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import controlP5.*;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r = 250;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g = 250;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float b = 250;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Ball[] arr = new Ball[10];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ControlP5 cp5;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 = new ControlP5(this);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 = new Ball((int)random(100, 700), (int)random(250, 700), (int)random(10, 100));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cp5.addSlider("r")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.setCaptionLabel("red")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.setSize(400, 20)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.setPosition(50, 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.setRange(0, 255)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.setColorBackground(color(100, 0, 0)) // Фон элемента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.setColorForeground(color(200, 0, 0)) // Цвет бегунка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.setColorActive(color(250, 0, 0));    // Цвет бегунка при наведении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cp5.getController("r").getCaptionLabel().align(CENTER, 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cp5.addSlider("g")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.setCaptionLabel("green")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.setSize(400, 20)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.setPosition(50, 100)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.setRange(0, 255)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.setColorBackground(color(0, 100, 0)) // Фон элемента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.setColorForeground(color(0, 200, 0)) // Цвет бегунка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.setColorActive(color(0, 250, 0));    // Цвет бегунка при наведении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cp5.getController("g").getCaptionLabel().align(CENTER, 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cp5.addSlider("b")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.setCaptionLabel("blue")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.setSize(400, 20)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.setPosition(50, 150)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.setRange(0, 255)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.setFont(createFont("Arial", 15))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.setColorBackground(color(0, 0, 100)) // Фон элемента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.setColorForeground(color(0, 0, 200)) // Цвет бегунка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.setColorActive(color(0, 0, 250));    // Цвет бегунка при наведении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cp5.getController("b").getCaptionLabel().align(CENTER, CENTER);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background(240);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rect(500, 50, 250, 120);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arr[i].display();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mousePressed()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0; i &lt; arr.length;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arr[i].chechClick();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Ball:</a:t>
            </a:r>
            <a:br>
              <a:rPr lang="uk-UA" sz="2000">
                <a:latin typeface="Roboto"/>
                <a:ea typeface="Roboto"/>
                <a:cs typeface="Roboto"/>
                <a:sym typeface="Roboto"/>
              </a:rPr>
            </a:b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class Ball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diameter;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color c;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Ball (int outX, int outY, int outD)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x = outX;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y = outY;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diameter = outD;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display()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fill(c);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ellipse(x, y, diameter, diameter);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void chechClick()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(dist(x, y, mouseX, mouseY) &lt; diameter/2)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c = color(r,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gc4b81c2c9b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a7e0003e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gaa7e0003ea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56142cd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gb56142cd29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da431b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gbda431ba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4b81c2c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gc4b81c2c9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b81c2c9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gc4b81c2c9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b81c2c9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gc4b81c2c9b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4b81c2c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gc4b81c2c9b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53994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БИБЛИОТЕКИ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</a:t>
            </a:r>
            <a:r>
              <a:rPr lang="uk-UA"/>
              <a:t>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4b81c2c9b_0_6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38" name="Google Shape;138;gc4b81c2c9b_0_6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139" name="Google Shape;139;gc4b81c2c9b_0_6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Элемент Slider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c4b81c2c9b_0_68"/>
          <p:cNvSpPr txBox="1"/>
          <p:nvPr/>
        </p:nvSpPr>
        <p:spPr>
          <a:xfrm>
            <a:off x="437250" y="123797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Давайте добавим обычный слайдер в нашу программу.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Для этого его необходимо инициализировать следующим образом: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c4b81c2c9b_0_68"/>
          <p:cNvSpPr/>
          <p:nvPr/>
        </p:nvSpPr>
        <p:spPr>
          <a:xfrm>
            <a:off x="251521" y="10503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gc4b81c2c9b_0_68"/>
          <p:cNvSpPr txBox="1"/>
          <p:nvPr/>
        </p:nvSpPr>
        <p:spPr>
          <a:xfrm>
            <a:off x="2169600" y="2662700"/>
            <a:ext cx="4465200" cy="53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cp5.addSlider(</a:t>
            </a:r>
            <a:r>
              <a:rPr lang="uk-UA" sz="23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"slider"</a:t>
            </a:r>
            <a:r>
              <a:rPr lang="uk-UA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51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gc4b81c2c9b_0_68"/>
          <p:cNvSpPr txBox="1"/>
          <p:nvPr/>
        </p:nvSpPr>
        <p:spPr>
          <a:xfrm>
            <a:off x="437238" y="351802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Все UI элементы будем инициализировать единоразово, то есть, внутри метода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setup()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c4b81c2c9b_0_68"/>
          <p:cNvSpPr/>
          <p:nvPr/>
        </p:nvSpPr>
        <p:spPr>
          <a:xfrm>
            <a:off x="251508" y="33304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gc4b81c2c9b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75" y="4769375"/>
            <a:ext cx="4106450" cy="15946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b81c2c9b_0_8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1" name="Google Shape;151;gc4b81c2c9b_0_8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152" name="Google Shape;152;gc4b81c2c9b_0_83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Настройка элементов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c4b81c2c9b_0_83"/>
          <p:cNvSpPr txBox="1"/>
          <p:nvPr/>
        </p:nvSpPr>
        <p:spPr>
          <a:xfrm>
            <a:off x="437238" y="1253350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вы заметили, у слайдера есть ряд значений по умолчанию - ширина, высота, диапазон значений, цвет слайдера, цвет текста, размер шрифта и прочее.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c4b81c2c9b_0_83"/>
          <p:cNvSpPr/>
          <p:nvPr/>
        </p:nvSpPr>
        <p:spPr>
          <a:xfrm>
            <a:off x="251508" y="10657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c4b81c2c9b_0_83"/>
          <p:cNvSpPr txBox="1"/>
          <p:nvPr/>
        </p:nvSpPr>
        <p:spPr>
          <a:xfrm>
            <a:off x="437238" y="2712000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Все эти параметры можно настроить, необходимо только знать методы и параметры, которые  эти методы принимают.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c4b81c2c9b_0_83"/>
          <p:cNvSpPr/>
          <p:nvPr/>
        </p:nvSpPr>
        <p:spPr>
          <a:xfrm>
            <a:off x="251508" y="25244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c4b81c2c9b_0_83"/>
          <p:cNvSpPr txBox="1"/>
          <p:nvPr/>
        </p:nvSpPr>
        <p:spPr>
          <a:xfrm>
            <a:off x="437238" y="4170650"/>
            <a:ext cx="7929900" cy="2339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Самый основной параметр, который мы можем настроить под свои нужды прямо при добавлении элемента - это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CaptionLabel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(Ярлык с подписью).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Это тот единственный параметр, который мы записываем в метод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addSlider().</a:t>
            </a:r>
            <a:b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Он же является и именем элемента. Зачем он нужен - разберем чуть похже.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c4b81c2c9b_0_83"/>
          <p:cNvSpPr/>
          <p:nvPr/>
        </p:nvSpPr>
        <p:spPr>
          <a:xfrm>
            <a:off x="251508" y="39830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b81c2c9b_0_10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64" name="Google Shape;164;gc4b81c2c9b_0_10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165" name="Google Shape;165;gc4b81c2c9b_0_10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Настройка элементов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c4b81c2c9b_0_100"/>
          <p:cNvSpPr txBox="1"/>
          <p:nvPr/>
        </p:nvSpPr>
        <p:spPr>
          <a:xfrm>
            <a:off x="437238" y="1253350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Давайте немного увеличим размер нашего слайдера, разместим его по центру окна и поменяем диапазон значений: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c4b81c2c9b_0_100"/>
          <p:cNvSpPr/>
          <p:nvPr/>
        </p:nvSpPr>
        <p:spPr>
          <a:xfrm>
            <a:off x="251508" y="10657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c4b81c2c9b_0_100"/>
          <p:cNvSpPr txBox="1"/>
          <p:nvPr/>
        </p:nvSpPr>
        <p:spPr>
          <a:xfrm>
            <a:off x="2030550" y="2493963"/>
            <a:ext cx="4743300" cy="166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cp5.addSlider(</a:t>
            </a:r>
            <a:r>
              <a:rPr lang="uk-UA" sz="24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"slider"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.setSize(400, 20)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.setPosition(50, 250)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.setRange(0, 255);</a:t>
            </a:r>
            <a:endParaRPr sz="3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gc4b81c2c9b_0_100"/>
          <p:cNvSpPr txBox="1"/>
          <p:nvPr/>
        </p:nvSpPr>
        <p:spPr>
          <a:xfrm>
            <a:off x="437238" y="434387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Подобный формат записи является более удобным, чем просто запись всех методов в одну строку.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c4b81c2c9b_0_100"/>
          <p:cNvSpPr/>
          <p:nvPr/>
        </p:nvSpPr>
        <p:spPr>
          <a:xfrm>
            <a:off x="251508" y="4156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c4b81c2c9b_0_100"/>
          <p:cNvSpPr txBox="1"/>
          <p:nvPr/>
        </p:nvSpPr>
        <p:spPr>
          <a:xfrm>
            <a:off x="484463" y="558112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видим, при запуске программы, элемент поменялся в соответствии с указанными значениями.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c4b81c2c9b_0_100"/>
          <p:cNvSpPr/>
          <p:nvPr/>
        </p:nvSpPr>
        <p:spPr>
          <a:xfrm>
            <a:off x="298733" y="53935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4b81c2c9b_0_11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78" name="Google Shape;178;gc4b81c2c9b_0_11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179" name="Google Shape;179;gc4b81c2c9b_0_11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Настройка элементов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c4b81c2c9b_0_119"/>
          <p:cNvSpPr txBox="1"/>
          <p:nvPr/>
        </p:nvSpPr>
        <p:spPr>
          <a:xfrm>
            <a:off x="437238" y="1253350"/>
            <a:ext cx="7929900" cy="492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Теперь увеличим шрифт и поменяем вид бегунка.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c4b81c2c9b_0_119"/>
          <p:cNvSpPr/>
          <p:nvPr/>
        </p:nvSpPr>
        <p:spPr>
          <a:xfrm>
            <a:off x="251508" y="10657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c4b81c2c9b_0_119"/>
          <p:cNvSpPr txBox="1"/>
          <p:nvPr/>
        </p:nvSpPr>
        <p:spPr>
          <a:xfrm>
            <a:off x="837000" y="1959325"/>
            <a:ext cx="7130400" cy="243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cp5.addSlider(</a:t>
            </a:r>
            <a:r>
              <a:rPr lang="uk-UA" sz="24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"slider"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.setSize(400, 20)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.setPosition(50, 250)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.setRange(0, 255)</a:t>
            </a:r>
            <a:b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.setSliderMode(Slider.FLEXIBLE)</a:t>
            </a:r>
            <a:b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.setFont(</a:t>
            </a:r>
            <a:r>
              <a:rPr lang="uk-UA" sz="25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createFont</a:t>
            </a: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uk-UA" sz="25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"Arial"</a:t>
            </a: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15));</a:t>
            </a:r>
            <a:endParaRPr sz="3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gc4b81c2c9b_0_119"/>
          <p:cNvSpPr txBox="1"/>
          <p:nvPr/>
        </p:nvSpPr>
        <p:spPr>
          <a:xfrm>
            <a:off x="437238" y="4724450"/>
            <a:ext cx="7929900" cy="477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Ну и разместим ярлык с текстом в пределах нашего слайдера.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gc4b81c2c9b_0_119"/>
          <p:cNvSpPr/>
          <p:nvPr/>
        </p:nvSpPr>
        <p:spPr>
          <a:xfrm>
            <a:off x="251508" y="45368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c4b81c2c9b_0_119"/>
          <p:cNvSpPr txBox="1"/>
          <p:nvPr/>
        </p:nvSpPr>
        <p:spPr>
          <a:xfrm>
            <a:off x="437250" y="5514125"/>
            <a:ext cx="7929900" cy="92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cp5.getController(</a:t>
            </a:r>
            <a:r>
              <a:rPr lang="uk-UA" sz="24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"slider"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b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.getCaptionLabel().align(</a:t>
            </a:r>
            <a:r>
              <a:rPr lang="uk-UA" sz="2400">
                <a:solidFill>
                  <a:srgbClr val="718A6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RIGHT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uk-UA" sz="2400">
                <a:solidFill>
                  <a:srgbClr val="718A6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CENTER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3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4b81c2c9b_0_13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91" name="Google Shape;191;gc4b81c2c9b_0_13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192" name="Google Shape;192;gc4b81c2c9b_0_13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c4b81c2c9b_0_138"/>
          <p:cNvSpPr txBox="1"/>
          <p:nvPr/>
        </p:nvSpPr>
        <p:spPr>
          <a:xfrm>
            <a:off x="437238" y="1253350"/>
            <a:ext cx="7929900" cy="492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Результат наших предыдущих настроек: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c4b81c2c9b_0_138"/>
          <p:cNvSpPr/>
          <p:nvPr/>
        </p:nvSpPr>
        <p:spPr>
          <a:xfrm>
            <a:off x="251508" y="10657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gc4b81c2c9b_0_138"/>
          <p:cNvPicPr preferRelativeResize="0"/>
          <p:nvPr/>
        </p:nvPicPr>
        <p:blipFill rotWithShape="1">
          <a:blip r:embed="rId3">
            <a:alphaModFix/>
          </a:blip>
          <a:srcRect b="36073" l="0" r="0" t="40838"/>
          <a:stretch/>
        </p:blipFill>
        <p:spPr>
          <a:xfrm>
            <a:off x="2030475" y="2077400"/>
            <a:ext cx="4743450" cy="1095175"/>
          </a:xfrm>
          <a:prstGeom prst="rect">
            <a:avLst/>
          </a:prstGeom>
          <a:noFill/>
          <a:ln>
            <a:noFill/>
          </a:ln>
          <a:effectLst>
            <a:outerShdw blurRad="328613" rotWithShape="0" algn="bl">
              <a:srgbClr val="000000">
                <a:alpha val="50000"/>
              </a:srgbClr>
            </a:outerShdw>
          </a:effectLst>
        </p:spPr>
      </p:pic>
      <p:sp>
        <p:nvSpPr>
          <p:cNvPr id="196" name="Google Shape;196;gc4b81c2c9b_0_138"/>
          <p:cNvSpPr txBox="1"/>
          <p:nvPr/>
        </p:nvSpPr>
        <p:spPr>
          <a:xfrm>
            <a:off x="437238" y="351792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Также, с помощью следующих методов вы можете поменять цветовой стиль вашего слайдера: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c4b81c2c9b_0_138"/>
          <p:cNvSpPr/>
          <p:nvPr/>
        </p:nvSpPr>
        <p:spPr>
          <a:xfrm>
            <a:off x="251508" y="33303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c4b81c2c9b_0_138"/>
          <p:cNvSpPr txBox="1"/>
          <p:nvPr/>
        </p:nvSpPr>
        <p:spPr>
          <a:xfrm>
            <a:off x="837000" y="4663675"/>
            <a:ext cx="7130400" cy="162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.setColorBackground(</a:t>
            </a:r>
            <a:r>
              <a:rPr lang="uk-UA" sz="17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(200, 0, 0)) </a:t>
            </a:r>
            <a:r>
              <a:rPr lang="uk-UA" sz="17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Фон элемента</a:t>
            </a:r>
            <a:b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.setColorForeground(</a:t>
            </a:r>
            <a:r>
              <a:rPr lang="uk-UA" sz="17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(0, 200, 0)) </a:t>
            </a:r>
            <a:r>
              <a:rPr lang="uk-UA" sz="17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Цвет бегунка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.setColorActive(</a:t>
            </a:r>
            <a:r>
              <a:rPr lang="uk-UA" sz="17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color</a:t>
            </a:r>
            <a:r>
              <a:rPr lang="uk-UA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(0, 0, 200)); </a:t>
            </a:r>
            <a:r>
              <a:rPr lang="uk-UA" sz="17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Цвет бегунка при наведении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4b81c2c9b_0_156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04" name="Google Shape;204;gc4b81c2c9b_0_156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205" name="Google Shape;205;gc4b81c2c9b_0_156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Значение элементов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c4b81c2c9b_0_156"/>
          <p:cNvSpPr txBox="1"/>
          <p:nvPr/>
        </p:nvSpPr>
        <p:spPr>
          <a:xfrm>
            <a:off x="437238" y="1253350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Ок, слайдер у нас есть, мы взаимодействовать с ним.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Осталось разобраться, как использовать это значение в программе для наших целей.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c4b81c2c9b_0_156"/>
          <p:cNvSpPr/>
          <p:nvPr/>
        </p:nvSpPr>
        <p:spPr>
          <a:xfrm>
            <a:off x="251508" y="10657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c4b81c2c9b_0_156"/>
          <p:cNvSpPr txBox="1"/>
          <p:nvPr/>
        </p:nvSpPr>
        <p:spPr>
          <a:xfrm>
            <a:off x="437238" y="272247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Первый способ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использовать значение слайдера в программе - создать переменную, с таким же названием, как и у слайдера (либо другого элемента).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c4b81c2c9b_0_156"/>
          <p:cNvSpPr/>
          <p:nvPr/>
        </p:nvSpPr>
        <p:spPr>
          <a:xfrm>
            <a:off x="251508" y="25348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c4b81c2c9b_0_156"/>
          <p:cNvSpPr txBox="1"/>
          <p:nvPr/>
        </p:nvSpPr>
        <p:spPr>
          <a:xfrm>
            <a:off x="3054750" y="4203538"/>
            <a:ext cx="2694900" cy="56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5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uk-UA" sz="2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slider;</a:t>
            </a:r>
            <a:endParaRPr sz="3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gc4b81c2c9b_0_156"/>
          <p:cNvSpPr txBox="1"/>
          <p:nvPr/>
        </p:nvSpPr>
        <p:spPr>
          <a:xfrm>
            <a:off x="437238" y="5145800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 перемещении бегунка слайдера, значение автоматически будет записываться в эту переменную.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c4b81c2c9b_0_156"/>
          <p:cNvSpPr/>
          <p:nvPr/>
        </p:nvSpPr>
        <p:spPr>
          <a:xfrm>
            <a:off x="251508" y="49582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4b81c2c9b_0_17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8" name="Google Shape;218;gc4b81c2c9b_0_17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219" name="Google Shape;219;gc4b81c2c9b_0_175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Значение элементов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c4b81c2c9b_0_175"/>
          <p:cNvSpPr txBox="1"/>
          <p:nvPr/>
        </p:nvSpPr>
        <p:spPr>
          <a:xfrm>
            <a:off x="437238" y="1253350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название переменной (и слайдера) не фигурировало напрямую в нашем скетче, используем метод для изменения текста ярлыка слайдера: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c4b81c2c9b_0_175"/>
          <p:cNvSpPr/>
          <p:nvPr/>
        </p:nvSpPr>
        <p:spPr>
          <a:xfrm>
            <a:off x="251508" y="10657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c4b81c2c9b_0_175"/>
          <p:cNvSpPr txBox="1"/>
          <p:nvPr/>
        </p:nvSpPr>
        <p:spPr>
          <a:xfrm>
            <a:off x="1551150" y="2799475"/>
            <a:ext cx="5702100" cy="18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cp5.addSlider(</a:t>
            </a:r>
            <a:r>
              <a:rPr lang="uk-UA" sz="22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"slider"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.setCaptionLabel(</a:t>
            </a:r>
            <a:r>
              <a:rPr lang="uk-UA" sz="22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"Some text"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b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;</a:t>
            </a:r>
            <a:endParaRPr sz="2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gc4b81c2c9b_0_175"/>
          <p:cNvSpPr txBox="1"/>
          <p:nvPr/>
        </p:nvSpPr>
        <p:spPr>
          <a:xfrm>
            <a:off x="437238" y="5115100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Таким образом, имя объекта слайдера и текст отображаемый в скетче будут независимы друг от друга.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c4b81c2c9b_0_175"/>
          <p:cNvSpPr/>
          <p:nvPr/>
        </p:nvSpPr>
        <p:spPr>
          <a:xfrm>
            <a:off x="251508" y="49275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4b81c2c9b_0_19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30" name="Google Shape;230;gc4b81c2c9b_0_19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231" name="Google Shape;231;gc4b81c2c9b_0_19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Значение элементов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gc4b81c2c9b_0_191"/>
          <p:cNvSpPr txBox="1"/>
          <p:nvPr/>
        </p:nvSpPr>
        <p:spPr>
          <a:xfrm>
            <a:off x="437238" y="1253350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Второй способ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использовать значение элементов в программе - создать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одноименную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функцию с параметром.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c4b81c2c9b_0_191"/>
          <p:cNvSpPr/>
          <p:nvPr/>
        </p:nvSpPr>
        <p:spPr>
          <a:xfrm>
            <a:off x="251508" y="10657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c4b81c2c9b_0_191"/>
          <p:cNvSpPr txBox="1"/>
          <p:nvPr/>
        </p:nvSpPr>
        <p:spPr>
          <a:xfrm>
            <a:off x="2249100" y="2381200"/>
            <a:ext cx="4306200" cy="110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slider(</a:t>
            </a:r>
            <a:r>
              <a:rPr lang="uk-UA" sz="2000">
                <a:solidFill>
                  <a:srgbClr val="E2661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value) {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uk-UA" sz="20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println</a:t>
            </a: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(value);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5" name="Google Shape;235;gc4b81c2c9b_0_191"/>
          <p:cNvSpPr txBox="1"/>
          <p:nvPr/>
        </p:nvSpPr>
        <p:spPr>
          <a:xfrm>
            <a:off x="437238" y="392312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Функцию не нужно вызывать, она будет выполняться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самостоятельно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во время изменения положения бегунка.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c4b81c2c9b_0_191"/>
          <p:cNvSpPr/>
          <p:nvPr/>
        </p:nvSpPr>
        <p:spPr>
          <a:xfrm>
            <a:off x="251508" y="37355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gc4b81c2c9b_0_191"/>
          <p:cNvSpPr txBox="1"/>
          <p:nvPr/>
        </p:nvSpPr>
        <p:spPr>
          <a:xfrm>
            <a:off x="437238" y="516512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Такой способ более приемлемый, если под изменения значения слайдера вам нужно подвязать несколько отдельных действий.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c4b81c2c9b_0_191"/>
          <p:cNvSpPr/>
          <p:nvPr/>
        </p:nvSpPr>
        <p:spPr>
          <a:xfrm>
            <a:off x="251508" y="49775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c4113b285_0_7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44" name="Google Shape;244;gac4113b285_0_7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25</a:t>
            </a:r>
            <a:endParaRPr/>
          </a:p>
        </p:txBody>
      </p:sp>
      <p:sp>
        <p:nvSpPr>
          <p:cNvPr id="245" name="Google Shape;245;gac4113b285_0_7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ac4113b285_0_70"/>
          <p:cNvSpPr txBox="1"/>
          <p:nvPr/>
        </p:nvSpPr>
        <p:spPr>
          <a:xfrm>
            <a:off x="437250" y="1221875"/>
            <a:ext cx="7929900" cy="84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пример ниже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, используя значения двух слайдеров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ac4113b285_0_70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3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gac4113b285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838" y="2239075"/>
            <a:ext cx="4466714" cy="4484725"/>
          </a:xfrm>
          <a:prstGeom prst="rect">
            <a:avLst/>
          </a:prstGeom>
          <a:noFill/>
          <a:ln>
            <a:noFill/>
          </a:ln>
          <a:effectLst>
            <a:outerShdw blurRad="314325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4b81c2c9b_0_21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54" name="Google Shape;254;gc4b81c2c9b_0_21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255" name="Google Shape;255;gc4b81c2c9b_0_217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Элемент Button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c4b81c2c9b_0_217"/>
          <p:cNvSpPr txBox="1"/>
          <p:nvPr/>
        </p:nvSpPr>
        <p:spPr>
          <a:xfrm>
            <a:off x="437250" y="1237975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Следующий элемент, который мы рассмотри - кнопка.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Он немного проще в использовании, чем слайдер.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gc4b81c2c9b_0_217"/>
          <p:cNvSpPr/>
          <p:nvPr/>
        </p:nvSpPr>
        <p:spPr>
          <a:xfrm>
            <a:off x="251521" y="10503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gc4b81c2c9b_0_217"/>
          <p:cNvSpPr txBox="1"/>
          <p:nvPr/>
        </p:nvSpPr>
        <p:spPr>
          <a:xfrm>
            <a:off x="2026200" y="2313825"/>
            <a:ext cx="4752000" cy="53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cp5.addButton(</a:t>
            </a:r>
            <a:r>
              <a:rPr lang="uk-UA" sz="2300">
                <a:solidFill>
                  <a:srgbClr val="7D479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"button1"</a:t>
            </a:r>
            <a:r>
              <a:rPr lang="uk-UA" sz="2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51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9" name="Google Shape;259;gc4b81c2c9b_0_217"/>
          <p:cNvSpPr txBox="1"/>
          <p:nvPr/>
        </p:nvSpPr>
        <p:spPr>
          <a:xfrm>
            <a:off x="437238" y="3128075"/>
            <a:ext cx="7929900" cy="1416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и в случае со слайдером, получили почти готовый элемент, который нужно настроить.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Часть методов, которые мы с вами изучили, подходят для стилизации кнопок.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gc4b81c2c9b_0_217"/>
          <p:cNvSpPr/>
          <p:nvPr/>
        </p:nvSpPr>
        <p:spPr>
          <a:xfrm>
            <a:off x="251508" y="29404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gc4b81c2c9b_0_217"/>
          <p:cNvPicPr preferRelativeResize="0"/>
          <p:nvPr/>
        </p:nvPicPr>
        <p:blipFill rotWithShape="1">
          <a:blip r:embed="rId3">
            <a:alphaModFix/>
          </a:blip>
          <a:srcRect b="64142" l="0" r="32240" t="0"/>
          <a:stretch/>
        </p:blipFill>
        <p:spPr>
          <a:xfrm>
            <a:off x="2677075" y="4892025"/>
            <a:ext cx="3450250" cy="18001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25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БИБЛИОТЕКИ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solidFill>
            <a:srgbClr val="E8D55F">
              <a:alpha val="32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БИБЛИОТЕКИ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rgbClr val="E8D55F">
              <a:alpha val="32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ARCANOID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750" y="3846000"/>
            <a:ext cx="3812700" cy="540000"/>
          </a:xfrm>
          <a:prstGeom prst="rect">
            <a:avLst/>
          </a:prstGeom>
          <a:solidFill>
            <a:srgbClr val="E8D55F">
              <a:alpha val="325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РАБОТА С 3D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4b81c2c9b_0_23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67" name="Google Shape;267;gc4b81c2c9b_0_23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268" name="Google Shape;268;gc4b81c2c9b_0_23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gc4b81c2c9b_0_230"/>
          <p:cNvSpPr txBox="1"/>
          <p:nvPr/>
        </p:nvSpPr>
        <p:spPr>
          <a:xfrm>
            <a:off x="437250" y="1221875"/>
            <a:ext cx="7929900" cy="84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пример ниже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, используя значения 3x слайдеров и кнопку.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gc4b81c2c9b_0_230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gc4b81c2c9b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00" y="2818363"/>
            <a:ext cx="5473990" cy="2990825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4b81c2c9b_0_24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77" name="Google Shape;277;gc4b81c2c9b_0_24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278" name="Google Shape;278;gc4b81c2c9b_0_241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Задание 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gc4b81c2c9b_0_241"/>
          <p:cNvSpPr txBox="1"/>
          <p:nvPr/>
        </p:nvSpPr>
        <p:spPr>
          <a:xfrm>
            <a:off x="437250" y="1221875"/>
            <a:ext cx="7929900" cy="8466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uk-UA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Реализовать пример ниже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, используя значения 3x слайдеров и собственно созданній объект.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gc4b81c2c9b_0_241"/>
          <p:cNvSpPr/>
          <p:nvPr/>
        </p:nvSpPr>
        <p:spPr>
          <a:xfrm>
            <a:off x="251508" y="10342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31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1" name="Google Shape;281;gc4b81c2c9b_0_241"/>
          <p:cNvPicPr preferRelativeResize="0"/>
          <p:nvPr/>
        </p:nvPicPr>
        <p:blipFill rotWithShape="1">
          <a:blip r:embed="rId3">
            <a:alphaModFix/>
          </a:blip>
          <a:srcRect b="0" l="0" r="1088" t="0"/>
          <a:stretch/>
        </p:blipFill>
        <p:spPr>
          <a:xfrm>
            <a:off x="2157025" y="2185050"/>
            <a:ext cx="4441351" cy="4484724"/>
          </a:xfrm>
          <a:prstGeom prst="rect">
            <a:avLst/>
          </a:prstGeom>
          <a:noFill/>
          <a:ln>
            <a:noFill/>
          </a:ln>
          <a:effectLst>
            <a:outerShdw blurRad="34290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a7e0003ea_0_49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7" name="Google Shape;287;gaa7e0003ea_0_49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25</a:t>
            </a:r>
            <a:endParaRPr/>
          </a:p>
        </p:txBody>
      </p:sp>
      <p:sp>
        <p:nvSpPr>
          <p:cNvPr id="288" name="Google Shape;288;gaa7e0003ea_0_49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uk-UA" sz="4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gaa7e0003ea_0_49"/>
          <p:cNvSpPr/>
          <p:nvPr/>
        </p:nvSpPr>
        <p:spPr>
          <a:xfrm>
            <a:off x="503025" y="1266625"/>
            <a:ext cx="7864200" cy="6819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библиотеки в программировании и зачем они нужны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aa7e0003ea_0_49"/>
          <p:cNvSpPr/>
          <p:nvPr/>
        </p:nvSpPr>
        <p:spPr>
          <a:xfrm>
            <a:off x="251483" y="112455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gaa7e0003ea_0_49"/>
          <p:cNvSpPr/>
          <p:nvPr/>
        </p:nvSpPr>
        <p:spPr>
          <a:xfrm>
            <a:off x="502950" y="2285575"/>
            <a:ext cx="5887800" cy="5292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импортировать библиотеку в проект?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aa7e0003ea_0_49"/>
          <p:cNvSpPr/>
          <p:nvPr/>
        </p:nvSpPr>
        <p:spPr>
          <a:xfrm>
            <a:off x="251496" y="21434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gaa7e0003ea_0_49"/>
          <p:cNvSpPr/>
          <p:nvPr/>
        </p:nvSpPr>
        <p:spPr>
          <a:xfrm>
            <a:off x="502950" y="3159088"/>
            <a:ext cx="7864200" cy="6819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Каким методом можно увеличить диапазон значений добавленного слайдера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aa7e0003ea_0_49"/>
          <p:cNvSpPr/>
          <p:nvPr/>
        </p:nvSpPr>
        <p:spPr>
          <a:xfrm>
            <a:off x="251496" y="3017009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gaa7e0003ea_0_49"/>
          <p:cNvSpPr/>
          <p:nvPr/>
        </p:nvSpPr>
        <p:spPr>
          <a:xfrm>
            <a:off x="502950" y="4121663"/>
            <a:ext cx="7864200" cy="681900"/>
          </a:xfrm>
          <a:prstGeom prst="rect">
            <a:avLst/>
          </a:prstGeom>
          <a:noFill/>
          <a:ln cap="flat" cmpd="sng" w="9525">
            <a:solidFill>
              <a:srgbClr val="54556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103000" rotWithShape="0" algn="ctr" sy="10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54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Можно ли изменять цвет фона кнопки? Если да, то каким методом</a:t>
            </a: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gaa7e0003ea_0_49"/>
          <p:cNvSpPr/>
          <p:nvPr/>
        </p:nvSpPr>
        <p:spPr>
          <a:xfrm>
            <a:off x="251496" y="3979584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7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gaa7e0003ea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774324" y="1849569"/>
            <a:ext cx="197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04" name="Google Shape;304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25</a:t>
            </a:r>
            <a:endParaRPr/>
          </a:p>
        </p:txBody>
      </p:sp>
      <p:pic>
        <p:nvPicPr>
          <p:cNvPr id="305" name="Google Shape;3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96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25</a:t>
            </a:r>
            <a:endParaRPr/>
          </a:p>
        </p:txBody>
      </p:sp>
      <p:graphicFrame>
        <p:nvGraphicFramePr>
          <p:cNvPr id="59" name="Google Shape;59;p3"/>
          <p:cNvGraphicFramePr/>
          <p:nvPr/>
        </p:nvGraphicFramePr>
        <p:xfrm>
          <a:off x="1229800" y="15541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{33CD901F-5FAF-43BB-8D19-B56DAB89B3D6}</a:tableStyleId>
              </a:tblPr>
              <a:tblGrid>
                <a:gridCol w="3226525"/>
                <a:gridCol w="32265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Library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Библиотека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Слайдер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Button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Кнопка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Caption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Подпись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5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Label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Font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Ярлык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Шрифт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Значение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0" name="Google Shape;60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29425"/>
            <a:ext cx="2628575" cy="2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56142cd29_0_8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7" name="Google Shape;67;gb56142cd29_0_8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25</a:t>
            </a:r>
            <a:endParaRPr/>
          </a:p>
        </p:txBody>
      </p:sp>
      <p:sp>
        <p:nvSpPr>
          <p:cNvPr id="68" name="Google Shape;68;gb56142cd29_0_8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такое Библиотеки?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b56142cd29_0_8"/>
          <p:cNvSpPr txBox="1"/>
          <p:nvPr/>
        </p:nvSpPr>
        <p:spPr>
          <a:xfrm>
            <a:off x="437250" y="123347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Библиотека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программировании (Library) – это набор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готовых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функций, классов и объектов для решения каких-то задач.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b56142cd29_0_8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b56142cd29_0_8"/>
          <p:cNvSpPr txBox="1"/>
          <p:nvPr/>
        </p:nvSpPr>
        <p:spPr>
          <a:xfrm>
            <a:off x="437250" y="2689600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Большинство программ слишком сложные, чтобы создавать их с нуля, поэтому разработчики используют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библиотеки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— так код пишется гораздо быстрее.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b56142cd29_0_8"/>
          <p:cNvSpPr/>
          <p:nvPr/>
        </p:nvSpPr>
        <p:spPr>
          <a:xfrm>
            <a:off x="251508" y="25020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b56142cd29_0_8"/>
          <p:cNvSpPr txBox="1"/>
          <p:nvPr/>
        </p:nvSpPr>
        <p:spPr>
          <a:xfrm>
            <a:off x="437250" y="4145700"/>
            <a:ext cx="7929900" cy="14160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Библиотеки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прячут в себе огромное количество сложного кода, в котором нам не нужно будет разбираться.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Мы просто будем использовать готовые решения для реализации наших потребностей.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b56142cd29_0_8"/>
          <p:cNvSpPr/>
          <p:nvPr/>
        </p:nvSpPr>
        <p:spPr>
          <a:xfrm>
            <a:off x="251508" y="39581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a431ba4d_0_0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0" name="Google Shape;80;gbda431ba4d_0_0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</a:t>
            </a:r>
            <a:r>
              <a:rPr lang="uk-UA"/>
              <a:t>25</a:t>
            </a:r>
            <a:endParaRPr/>
          </a:p>
        </p:txBody>
      </p:sp>
      <p:sp>
        <p:nvSpPr>
          <p:cNvPr id="81" name="Google Shape;81;gbda431ba4d_0_0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Библиотеки в Processing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gbda431ba4d_0_0"/>
          <p:cNvSpPr txBox="1"/>
          <p:nvPr/>
        </p:nvSpPr>
        <p:spPr>
          <a:xfrm>
            <a:off x="437250" y="123347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имеет более 200 официальных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библиотек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с каждой из которых можно ознакомиться на официальном сайте. 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bda431ba4d_0_0"/>
          <p:cNvSpPr/>
          <p:nvPr/>
        </p:nvSpPr>
        <p:spPr>
          <a:xfrm>
            <a:off x="251521" y="10458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bda431ba4d_0_0"/>
          <p:cNvSpPr txBox="1"/>
          <p:nvPr/>
        </p:nvSpPr>
        <p:spPr>
          <a:xfrm>
            <a:off x="437250" y="2683738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протяжении этого курса мы будем работать с несколькими библиотеками разного направления.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bda431ba4d_0_0"/>
          <p:cNvSpPr/>
          <p:nvPr/>
        </p:nvSpPr>
        <p:spPr>
          <a:xfrm>
            <a:off x="251508" y="249614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bda431ba4d_0_0"/>
          <p:cNvSpPr txBox="1"/>
          <p:nvPr/>
        </p:nvSpPr>
        <p:spPr>
          <a:xfrm>
            <a:off x="437250" y="3823000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450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Сегодня же познакомимся с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библиотекой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ControlP5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которая позволяет добавлять в скетч готовые UI элементы.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gbda431ba4d_0_0"/>
          <p:cNvSpPr/>
          <p:nvPr/>
        </p:nvSpPr>
        <p:spPr>
          <a:xfrm>
            <a:off x="251508" y="36354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4b81c2c9b_0_5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3" name="Google Shape;93;gc4b81c2c9b_0_5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94" name="Google Shape;94;gc4b81c2c9b_0_5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Добавление библиотеки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gc4b81c2c9b_0_5"/>
          <p:cNvPicPr preferRelativeResize="0"/>
          <p:nvPr/>
        </p:nvPicPr>
        <p:blipFill rotWithShape="1">
          <a:blip r:embed="rId3">
            <a:alphaModFix/>
          </a:blip>
          <a:srcRect b="80306" l="0" r="88665" t="2024"/>
          <a:stretch/>
        </p:blipFill>
        <p:spPr>
          <a:xfrm>
            <a:off x="2355891" y="1256949"/>
            <a:ext cx="3906874" cy="1712950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50000"/>
              </a:srgbClr>
            </a:outerShdw>
          </a:effectLst>
        </p:spPr>
      </p:pic>
      <p:pic>
        <p:nvPicPr>
          <p:cNvPr id="96" name="Google Shape;96;gc4b81c2c9b_0_5"/>
          <p:cNvPicPr preferRelativeResize="0"/>
          <p:nvPr/>
        </p:nvPicPr>
        <p:blipFill rotWithShape="1">
          <a:blip r:embed="rId4">
            <a:alphaModFix/>
          </a:blip>
          <a:srcRect b="3683" l="1610" r="2511" t="1376"/>
          <a:stretch/>
        </p:blipFill>
        <p:spPr>
          <a:xfrm>
            <a:off x="1385263" y="3157025"/>
            <a:ext cx="5848125" cy="34557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4b81c2c9b_0_2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2" name="Google Shape;102;gc4b81c2c9b_0_2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103" name="Google Shape;103;gc4b81c2c9b_0_27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Импорт</a:t>
            </a: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библиотеки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c4b81c2c9b_0_27"/>
          <p:cNvSpPr txBox="1"/>
          <p:nvPr/>
        </p:nvSpPr>
        <p:spPr>
          <a:xfrm>
            <a:off x="437250" y="123797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библиотеку в проект и начать пользоваться её решениями, необходимо воспользоваться директивой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c4b81c2c9b_0_27"/>
          <p:cNvSpPr/>
          <p:nvPr/>
        </p:nvSpPr>
        <p:spPr>
          <a:xfrm>
            <a:off x="251521" y="10503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c4b81c2c9b_0_27"/>
          <p:cNvSpPr txBox="1"/>
          <p:nvPr/>
        </p:nvSpPr>
        <p:spPr>
          <a:xfrm>
            <a:off x="2400750" y="2577538"/>
            <a:ext cx="4002900" cy="58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6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uk-UA" sz="2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controlP5.*;</a:t>
            </a:r>
            <a:endParaRPr sz="3500">
              <a:solidFill>
                <a:srgbClr val="E2661A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gc4b81c2c9b_0_27"/>
          <p:cNvSpPr txBox="1"/>
          <p:nvPr/>
        </p:nvSpPr>
        <p:spPr>
          <a:xfrm>
            <a:off x="437238" y="3393900"/>
            <a:ext cx="7929900" cy="8004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Обычно, это делают в самом начале программы, на первых строчках.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c4b81c2c9b_0_27"/>
          <p:cNvSpPr/>
          <p:nvPr/>
        </p:nvSpPr>
        <p:spPr>
          <a:xfrm>
            <a:off x="251508" y="32063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c4b81c2c9b_0_27"/>
          <p:cNvSpPr txBox="1"/>
          <p:nvPr/>
        </p:nvSpPr>
        <p:spPr>
          <a:xfrm>
            <a:off x="437238" y="4537000"/>
            <a:ext cx="7929900" cy="21087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Оператор </a:t>
            </a:r>
            <a:r>
              <a:rPr b="1" lang="uk-UA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означает, что мы добавили все возможные компоненты, которые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присутствуют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библиотеке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controlP5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некоторых случаях, вы можете добавлять только отдельные компоненты, чтобы не подключать библиотеку полностью.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c4b81c2c9b_0_27"/>
          <p:cNvSpPr/>
          <p:nvPr/>
        </p:nvSpPr>
        <p:spPr>
          <a:xfrm>
            <a:off x="251508" y="4349408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4b81c2c9b_0_4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6" name="Google Shape;116;gc4b81c2c9b_0_4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117" name="Google Shape;117;gc4b81c2c9b_0_43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Настройка проекта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gc4b81c2c9b_0_43"/>
          <p:cNvSpPr txBox="1"/>
          <p:nvPr/>
        </p:nvSpPr>
        <p:spPr>
          <a:xfrm>
            <a:off x="437250" y="1237975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Сначала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поработаем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с библиотекой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controlP5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Она чуть более сложная и имеет больше вариантов кастомизации элементов.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c4b81c2c9b_0_43"/>
          <p:cNvSpPr/>
          <p:nvPr/>
        </p:nvSpPr>
        <p:spPr>
          <a:xfrm>
            <a:off x="251521" y="105038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c4b81c2c9b_0_43"/>
          <p:cNvSpPr txBox="1"/>
          <p:nvPr/>
        </p:nvSpPr>
        <p:spPr>
          <a:xfrm>
            <a:off x="1628850" y="4078225"/>
            <a:ext cx="5546700" cy="240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ControlP5 cp5;</a:t>
            </a:r>
            <a:b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24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uk-UA" sz="24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(500, 500);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cp5 = </a:t>
            </a: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ControlP5(</a:t>
            </a: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9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1" name="Google Shape;121;gc4b81c2c9b_0_43"/>
          <p:cNvSpPr txBox="1"/>
          <p:nvPr/>
        </p:nvSpPr>
        <p:spPr>
          <a:xfrm>
            <a:off x="437238" y="2658088"/>
            <a:ext cx="7929900" cy="11082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Перед тем как добавлять готовые элементы в скетч, создадим объект класса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ControlP5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инициализируем его следующим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образом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c4b81c2c9b_0_43"/>
          <p:cNvSpPr/>
          <p:nvPr/>
        </p:nvSpPr>
        <p:spPr>
          <a:xfrm>
            <a:off x="251508" y="2470496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b81c2c9b_0_57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8" name="Google Shape;128;gc4b81c2c9b_0_57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25</a:t>
            </a:r>
            <a:endParaRPr/>
          </a:p>
        </p:txBody>
      </p:sp>
      <p:sp>
        <p:nvSpPr>
          <p:cNvPr id="129" name="Google Shape;129;gc4b81c2c9b_0_57"/>
          <p:cNvSpPr txBox="1"/>
          <p:nvPr/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rgbClr val="60617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uk-UA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Настройка проекта</a:t>
            </a:r>
            <a:endParaRPr b="1" i="0" sz="4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c4b81c2c9b_0_57"/>
          <p:cNvSpPr txBox="1"/>
          <p:nvPr/>
        </p:nvSpPr>
        <p:spPr>
          <a:xfrm>
            <a:off x="437238" y="4177825"/>
            <a:ext cx="7929900" cy="1723800"/>
          </a:xfrm>
          <a:prstGeom prst="rect">
            <a:avLst/>
          </a:prstGeom>
          <a:noFill/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Объект с именем </a:t>
            </a:r>
            <a:r>
              <a:rPr b="1"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cp5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является основным.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Именно с его помощью мы будем добавлять различные элементы (слайдеры, кнопки, текстовые поля) в наши скетчи.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c4b81c2c9b_0_57"/>
          <p:cNvSpPr/>
          <p:nvPr/>
        </p:nvSpPr>
        <p:spPr>
          <a:xfrm>
            <a:off x="251508" y="3990233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і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gc4b81c2c9b_0_57"/>
          <p:cNvSpPr txBox="1"/>
          <p:nvPr/>
        </p:nvSpPr>
        <p:spPr>
          <a:xfrm>
            <a:off x="1628850" y="1334325"/>
            <a:ext cx="5546700" cy="240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0617A"/>
            </a:solidFill>
            <a:prstDash val="solid"/>
            <a:round/>
            <a:headEnd len="sm" w="sm" type="none"/>
            <a:tailEnd len="sm" w="sm" type="none"/>
          </a:ln>
          <a:effectLst>
            <a:outerShdw blurRad="300038" rotWithShape="0" algn="bl">
              <a:srgbClr val="000000">
                <a:alpha val="4863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ControlP5 cp5;</a:t>
            </a:r>
            <a:b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uk-UA" sz="24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uk-UA" sz="2400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(500, 500);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cp5 = </a:t>
            </a: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ControlP5(</a:t>
            </a:r>
            <a:r>
              <a:rPr lang="uk-UA" sz="24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</a:t>
            </a: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b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4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9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