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Inter"/>
      <p:regular r:id="rId30"/>
      <p:bold r:id="rId31"/>
    </p:embeddedFont>
    <p:embeddedFont>
      <p:font typeface="Source Code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jRbtijZ9dp7DG9ss8VR6g/4MK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1567B1-7FFD-4EBC-AE35-9E518816387E}">
  <a:tblStyle styleId="{921567B1-7FFD-4EBC-AE35-9E518816387E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E3EAA02-5E8B-4295-A1FA-DF523851C14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daa24dea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8daa24dea2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aa24dea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x = 5;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byte b = 127;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char c = '~';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long l = 9223372036854775807L;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float f = 3.4;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boolean bool = true;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println(x);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println(b);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println(c);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println(l);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println(f);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println(bool);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8daa24dea2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daa24dea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x = 5;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byte b = 127;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char c = '~';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long l = 9223372036854775807</a:t>
            </a:r>
            <a:r>
              <a:rPr b="1" lang="uk-UA" sz="1400"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float f = 3.4;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boolean bool = true;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println("int - ", x);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println("byte - ", b);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println("char - ", c);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println("long - ", l);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println("float - ", f);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println("boolean - ", bool);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8daa24dea2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daa24dea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8daa24dea2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daa24dea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8daa24dea2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daa24dea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g8daa24dea2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daa24dea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b_year = (int)random(1900, 2021);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this_year = 2020;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age = this_year - b_year;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println("Ваш год рождения: ", b_year);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println("Ваш возраст: ", age);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8daa24dea2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daa24de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 1: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a = (int)random(1, 20);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area = a * a;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println("Сторона квадрата: ", a);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println("Площадь квадрата со стороной", a, "равна", area);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 2: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a = (int)random(1, 20);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b = (int)random(1, 20);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P = (a + b) * 2;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println("Первая сторона прямоугольника:", a);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println("Вторая сторона прямоугольника:", b);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println("Периметр прямоугольника равен", P);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8daa24dea2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9e515b2c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89e515b2cd_1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aa24de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g8daa24dea2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daa24de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8daa24dea2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daa24dea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8daa24dea2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aa24dea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8daa24dea2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aa24dea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8daa24dea2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cessing.org/reference/print_.html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cessing.org/reference/print_.html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80622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ПЕРЕМЕННЫЕ. ТИПЫ ДАННЫХ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aa24dea2_0_7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4" name="Google Shape;144;g8daa24dea2_0_7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145" name="Google Shape;145;g8daa24dea2_0_75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Конкатенация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8daa24dea2_0_75"/>
          <p:cNvSpPr txBox="1"/>
          <p:nvPr/>
        </p:nvSpPr>
        <p:spPr>
          <a:xfrm>
            <a:off x="437250" y="1235275"/>
            <a:ext cx="7929900" cy="8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Конкатенация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операция склеивания линейных объектов, таких как строки.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8daa24dea2_0_75"/>
          <p:cNvSpPr/>
          <p:nvPr/>
        </p:nvSpPr>
        <p:spPr>
          <a:xfrm>
            <a:off x="251508" y="10476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8daa24dea2_0_75"/>
          <p:cNvSpPr txBox="1"/>
          <p:nvPr/>
        </p:nvSpPr>
        <p:spPr>
          <a:xfrm>
            <a:off x="437250" y="2396963"/>
            <a:ext cx="7929900" cy="72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5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b="0" i="0" lang="uk-UA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 = </a:t>
            </a:r>
            <a:r>
              <a:rPr b="0" i="0" lang="uk-UA" sz="35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"Hello" + "World"</a:t>
            </a:r>
            <a:r>
              <a:rPr b="0" i="0" lang="uk-UA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7400" u="none" cap="none" strike="noStrike">
              <a:solidFill>
                <a:srgbClr val="E266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g8daa24dea2_0_75"/>
          <p:cNvSpPr txBox="1"/>
          <p:nvPr/>
        </p:nvSpPr>
        <p:spPr>
          <a:xfrm>
            <a:off x="437250" y="3607538"/>
            <a:ext cx="7929900" cy="7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Также конкатенация допускает склеивание строк с символами, а также строк с числовыми типами данных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8daa24dea2_0_75"/>
          <p:cNvSpPr/>
          <p:nvPr/>
        </p:nvSpPr>
        <p:spPr>
          <a:xfrm>
            <a:off x="251508" y="34199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8daa24dea2_0_75"/>
          <p:cNvSpPr txBox="1"/>
          <p:nvPr/>
        </p:nvSpPr>
        <p:spPr>
          <a:xfrm>
            <a:off x="770850" y="4620650"/>
            <a:ext cx="7262700" cy="206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s1 = </a:t>
            </a:r>
            <a:r>
              <a:rPr b="0" i="0" lang="uk-UA" sz="31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'©'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</a:t>
            </a:r>
            <a:r>
              <a:rPr b="0" i="0" lang="uk-UA" sz="31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"Robocode"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31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x = 5;</a:t>
            </a:r>
            <a:endParaRPr b="0" i="0" sz="31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s2 = </a:t>
            </a:r>
            <a:r>
              <a:rPr b="0" i="0" lang="uk-UA" sz="31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"Qwerty"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x;</a:t>
            </a:r>
            <a:endParaRPr b="0" i="0" sz="56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aa24dea2_0_9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7" name="Google Shape;157;g8daa24dea2_0_9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158" name="Google Shape;158;g8daa24dea2_0_9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8daa24dea2_0_90"/>
          <p:cNvSpPr txBox="1"/>
          <p:nvPr/>
        </p:nvSpPr>
        <p:spPr>
          <a:xfrm>
            <a:off x="437250" y="1220350"/>
            <a:ext cx="7929900" cy="99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Объявите переменные каждого типа. Инициализируйте их. Выведите каждую переменную в консоль с помощью функции </a:t>
            </a:r>
            <a:r>
              <a:rPr b="0" i="0" lang="uk-UA" sz="1800" u="sng" cap="none" strike="noStrike">
                <a:solidFill>
                  <a:srgbClr val="0277BD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println()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0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g8daa24dea2_0_90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g8daa24dea2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250" y="3204863"/>
            <a:ext cx="4837600" cy="299995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>
              <a:srgbClr val="000000">
                <a:alpha val="49803"/>
              </a:srgbClr>
            </a:outerShdw>
          </a:effectLst>
        </p:spPr>
      </p:pic>
      <p:pic>
        <p:nvPicPr>
          <p:cNvPr id="162" name="Google Shape;162;g8daa24dea2_0_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8325" y="3330415"/>
            <a:ext cx="2748826" cy="27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aa24dea2_0_14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8" name="Google Shape;168;g8daa24dea2_0_14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169" name="Google Shape;169;g8daa24dea2_0_148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8daa24dea2_0_148"/>
          <p:cNvSpPr txBox="1"/>
          <p:nvPr/>
        </p:nvSpPr>
        <p:spPr>
          <a:xfrm>
            <a:off x="437250" y="1220350"/>
            <a:ext cx="7929900" cy="99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Теперь давайте внесем немного ясности в наш вывод. Используйте только возможности функции </a:t>
            </a:r>
            <a:r>
              <a:rPr b="0" i="0" lang="uk-UA" sz="1800" u="sng" cap="none" strike="noStrike">
                <a:solidFill>
                  <a:srgbClr val="0277BD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println()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без применения конкатенации.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8daa24dea2_0_148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g8daa24dea2_0_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250" y="2514321"/>
            <a:ext cx="7929901" cy="3613978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aa24dea2_0_15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78" name="Google Shape;178;g8daa24dea2_0_15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179" name="Google Shape;179;g8daa24dea2_0_159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Область видимости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8daa24dea2_0_159"/>
          <p:cNvSpPr txBox="1"/>
          <p:nvPr/>
        </p:nvSpPr>
        <p:spPr>
          <a:xfrm>
            <a:off x="437238" y="1220350"/>
            <a:ext cx="7929900" cy="76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зависимости от того, где объявлена переменная, она может быть как глобальной, так и локальной.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8daa24dea2_0_159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8daa24dea2_0_159"/>
          <p:cNvSpPr txBox="1"/>
          <p:nvPr/>
        </p:nvSpPr>
        <p:spPr>
          <a:xfrm>
            <a:off x="1825050" y="2214950"/>
            <a:ext cx="5154300" cy="29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5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15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uk-UA" sz="1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v1 = 5; </a:t>
            </a:r>
            <a:r>
              <a:rPr b="0" i="0" lang="uk-UA" sz="1500" u="none" cap="none" strike="noStrike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//Глобальная переменная</a:t>
            </a:r>
            <a:endParaRPr b="0" i="0" sz="1500" u="none" cap="none" strike="noStrike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5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5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b="0" i="0" lang="uk-UA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b="0" i="0" sz="15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5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v2 = 10;	</a:t>
            </a:r>
            <a:r>
              <a:rPr b="0" i="0" lang="uk-UA" sz="1500" u="none" cap="none" strike="noStrike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Локальная переменная</a:t>
            </a:r>
            <a:endParaRPr b="0" i="0" sz="1500" u="none" cap="none" strike="noStrike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5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5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b="0" i="0" sz="15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5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v3 = 15; </a:t>
            </a:r>
            <a:r>
              <a:rPr b="0" i="0" lang="uk-UA" sz="1500" u="none" cap="none" strike="noStrike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Локальная переменная</a:t>
            </a:r>
            <a:endParaRPr b="0" i="0" sz="1500" u="none" cap="none" strike="noStrike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1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g8daa24dea2_0_159"/>
          <p:cNvSpPr txBox="1"/>
          <p:nvPr/>
        </p:nvSpPr>
        <p:spPr>
          <a:xfrm>
            <a:off x="437250" y="5361800"/>
            <a:ext cx="7929900" cy="136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Локальные переменные видны только в той области кода, где были объявлены. Глобальные же переменные видны в любой части кода, поэтому они объявлены вне других функций и конструкций.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8daa24dea2_0_159"/>
          <p:cNvSpPr/>
          <p:nvPr/>
        </p:nvSpPr>
        <p:spPr>
          <a:xfrm>
            <a:off x="251508" y="51742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daa24dea2_0_20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0" name="Google Shape;190;g8daa24dea2_0_20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191" name="Google Shape;191;g8daa24dea2_0_20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Random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g8daa24dea2_0_201"/>
          <p:cNvSpPr txBox="1"/>
          <p:nvPr/>
        </p:nvSpPr>
        <p:spPr>
          <a:xfrm>
            <a:off x="437238" y="1220350"/>
            <a:ext cx="7929900" cy="76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большей интерактивности в заданиях, будем присваивать значения переменным с помощью случая.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8daa24dea2_0_201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8daa24dea2_0_201"/>
          <p:cNvSpPr txBox="1"/>
          <p:nvPr/>
        </p:nvSpPr>
        <p:spPr>
          <a:xfrm>
            <a:off x="1170900" y="3008238"/>
            <a:ext cx="6462600" cy="67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9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2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x = (</a:t>
            </a:r>
            <a:r>
              <a:rPr b="0" i="0" lang="uk-UA" sz="29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2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0" i="0" lang="uk-UA" sz="2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</a:t>
            </a:r>
            <a:r>
              <a:rPr b="0" i="0" lang="uk-UA" sz="2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(0, 100);</a:t>
            </a:r>
            <a:endParaRPr b="0" i="0" sz="3300" u="none" cap="none" strike="noStrike">
              <a:solidFill>
                <a:srgbClr val="E266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Google Shape;195;g8daa24dea2_0_201"/>
          <p:cNvSpPr txBox="1"/>
          <p:nvPr/>
        </p:nvSpPr>
        <p:spPr>
          <a:xfrm>
            <a:off x="437250" y="4702525"/>
            <a:ext cx="7929900" cy="15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 как результатом функции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является дробное число типа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то его необходимо явно преобразовать.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Также функция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принимает 2 параметра - это диапазон, между которыми и будет выбрано случайное число.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8daa24dea2_0_201"/>
          <p:cNvSpPr/>
          <p:nvPr/>
        </p:nvSpPr>
        <p:spPr>
          <a:xfrm>
            <a:off x="251508" y="45149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daa24dea2_0_18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2" name="Google Shape;202;g8daa24dea2_0_18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203" name="Google Shape;203;g8daa24dea2_0_18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Операции с переменными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8daa24dea2_0_183"/>
          <p:cNvSpPr txBox="1"/>
          <p:nvPr/>
        </p:nvSpPr>
        <p:spPr>
          <a:xfrm>
            <a:off x="437250" y="1220350"/>
            <a:ext cx="79299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Переменные числового типа, как и обычные числа, очень часто используются в математических операциях. 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8daa24dea2_0_183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g8daa24dea2_0_183"/>
          <p:cNvSpPr txBox="1"/>
          <p:nvPr/>
        </p:nvSpPr>
        <p:spPr>
          <a:xfrm>
            <a:off x="1208850" y="2237400"/>
            <a:ext cx="6726300" cy="277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x = 5;</a:t>
            </a:r>
            <a:endParaRPr b="0" i="0" sz="31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y = x + 3;</a:t>
            </a:r>
            <a:endParaRPr b="0" i="0" sz="31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z = (y * 2) + (x - 3);</a:t>
            </a:r>
            <a:endParaRPr b="0" i="0" sz="31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31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k = (z / 2) * x;</a:t>
            </a:r>
            <a:endParaRPr b="0" i="0" sz="3500" u="none" cap="none" strike="noStrike">
              <a:solidFill>
                <a:srgbClr val="E266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g8daa24dea2_0_183"/>
          <p:cNvSpPr txBox="1"/>
          <p:nvPr/>
        </p:nvSpPr>
        <p:spPr>
          <a:xfrm>
            <a:off x="437250" y="5313950"/>
            <a:ext cx="7929900" cy="12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 есть, переменные между собой можно складывать, отнимать, перемножать и делить, используя только имя переменной. Программа самостоятельно будет подставлять значение и проводить расчёты.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8daa24dea2_0_183"/>
          <p:cNvSpPr/>
          <p:nvPr/>
        </p:nvSpPr>
        <p:spPr>
          <a:xfrm>
            <a:off x="251508" y="51263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daa24dea2_0_17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4" name="Google Shape;214;g8daa24dea2_0_17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215" name="Google Shape;215;g8daa24dea2_0_17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8daa24dea2_0_174"/>
          <p:cNvSpPr txBox="1"/>
          <p:nvPr/>
        </p:nvSpPr>
        <p:spPr>
          <a:xfrm>
            <a:off x="437250" y="1220350"/>
            <a:ext cx="7929900" cy="14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Написать программу, которая считает количество лет пользователя, исходя из его года рождения. Год рождения выбирается случайным путем.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 вывода результата в консоль: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8daa24dea2_0_174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g8daa24dea2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533" y="3510263"/>
            <a:ext cx="6793334" cy="16070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daa24dea2_0_21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24" name="Google Shape;224;g8daa24dea2_0_21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225" name="Google Shape;225;g8daa24dea2_0_215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8daa24dea2_0_215"/>
          <p:cNvSpPr txBox="1"/>
          <p:nvPr/>
        </p:nvSpPr>
        <p:spPr>
          <a:xfrm>
            <a:off x="437250" y="1220350"/>
            <a:ext cx="7929900" cy="107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Написать программу, которая считает площадь квадрата, исходя из длины одной стороны. Сторона квадрата выбирается случайным путем.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 вывода результата в консоль: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8daa24dea2_0_215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g8daa24dea2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38" y="2890762"/>
            <a:ext cx="7771915" cy="1076494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000000">
                <a:alpha val="49803"/>
              </a:srgbClr>
            </a:outerShdw>
          </a:effectLst>
        </p:spPr>
      </p:pic>
      <p:sp>
        <p:nvSpPr>
          <p:cNvPr id="229" name="Google Shape;229;g8daa24dea2_0_215"/>
          <p:cNvSpPr txBox="1"/>
          <p:nvPr/>
        </p:nvSpPr>
        <p:spPr>
          <a:xfrm>
            <a:off x="437250" y="4307325"/>
            <a:ext cx="7929900" cy="58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Изменить программу для расчета периметра прямоугольника.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8daa24dea2_0_215"/>
          <p:cNvSpPr/>
          <p:nvPr/>
        </p:nvSpPr>
        <p:spPr>
          <a:xfrm>
            <a:off x="251508" y="41197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g8daa24dea2_0_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163" y="5085473"/>
            <a:ext cx="7636082" cy="154705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9e515b2cd_1_21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37" name="Google Shape;237;g89e515b2cd_1_21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238" name="Google Shape;238;g89e515b2cd_1_21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g89e515b2cd_1_216"/>
          <p:cNvSpPr/>
          <p:nvPr/>
        </p:nvSpPr>
        <p:spPr>
          <a:xfrm>
            <a:off x="503050" y="1323525"/>
            <a:ext cx="7224300" cy="584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Какой тип данных используется для дробных чисел?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g89e515b2cd_1_216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g89e515b2cd_1_216"/>
          <p:cNvSpPr/>
          <p:nvPr/>
        </p:nvSpPr>
        <p:spPr>
          <a:xfrm>
            <a:off x="502950" y="2250350"/>
            <a:ext cx="6032700" cy="54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 присвоить числу случайное значение?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g89e515b2cd_1_216"/>
          <p:cNvSpPr/>
          <p:nvPr/>
        </p:nvSpPr>
        <p:spPr>
          <a:xfrm>
            <a:off x="251496" y="2108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g89e515b2cd_1_216"/>
          <p:cNvSpPr/>
          <p:nvPr/>
        </p:nvSpPr>
        <p:spPr>
          <a:xfrm>
            <a:off x="502951" y="3220650"/>
            <a:ext cx="5602800" cy="54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Сколько типов данных вы запомнили?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g89e515b2cd_1_216"/>
          <p:cNvSpPr/>
          <p:nvPr/>
        </p:nvSpPr>
        <p:spPr>
          <a:xfrm>
            <a:off x="251496" y="30785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g89e515b2cd_1_216"/>
          <p:cNvSpPr/>
          <p:nvPr/>
        </p:nvSpPr>
        <p:spPr>
          <a:xfrm>
            <a:off x="502952" y="4190900"/>
            <a:ext cx="4068900" cy="54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Что такое конкатенация?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g89e515b2cd_1_216"/>
          <p:cNvSpPr/>
          <p:nvPr/>
        </p:nvSpPr>
        <p:spPr>
          <a:xfrm>
            <a:off x="251496" y="40488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g89e515b2cd_1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026" y="4109578"/>
            <a:ext cx="2163775" cy="21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54" name="Google Shape;254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pic>
        <p:nvPicPr>
          <p:cNvPr id="255" name="Google Shape;2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453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rgbClr val="E8D55F">
              <a:alpha val="3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2047825"/>
            <a:ext cx="3812700" cy="540000"/>
          </a:xfrm>
          <a:prstGeom prst="rect">
            <a:avLst/>
          </a:prstGeom>
          <a:solidFill>
            <a:srgbClr val="E8D55F">
              <a:alpha val="3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ПЕРЕМЕННЫЕ. ТИПЫ ДАННЫХ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ВВЕДЕНИЕ В PROCESSING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ЦВЕТ В PROCESSING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СТАТИЧЕСКАЯ ГРАФИКА 2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СТАТИЧЕСКАЯ ГРАФИКА 1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377150" y="183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{921567B1-7FFD-4EBC-AE35-9E518816387E}</a:tableStyleId>
              </a:tblPr>
              <a:tblGrid>
                <a:gridCol w="3226525"/>
                <a:gridCol w="3226525"/>
              </a:tblGrid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Setup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Draw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Установка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Рисовать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Целочисленный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Плавающий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Character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Строка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Символ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10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Длинный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Случайный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99250"/>
            <a:ext cx="2658725" cy="265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71" name="Google Shape;71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72" name="Google Shape;72;g8bd601bdc6_0_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Структура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8bd601bdc6_0_1"/>
          <p:cNvSpPr txBox="1"/>
          <p:nvPr/>
        </p:nvSpPr>
        <p:spPr>
          <a:xfrm>
            <a:off x="437238" y="1220350"/>
            <a:ext cx="7929900" cy="76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Processing у программ есть конкретная структура.</a:t>
            </a:r>
            <a:b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Сегодня и далее мы будем её придерживаться.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8bd601bdc6_0_1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8bd601bdc6_0_1"/>
          <p:cNvSpPr txBox="1"/>
          <p:nvPr/>
        </p:nvSpPr>
        <p:spPr>
          <a:xfrm>
            <a:off x="437250" y="2213550"/>
            <a:ext cx="2786400" cy="342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24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		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24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66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66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g8bd601bdc6_0_1"/>
          <p:cNvSpPr txBox="1"/>
          <p:nvPr/>
        </p:nvSpPr>
        <p:spPr>
          <a:xfrm>
            <a:off x="3529875" y="2270850"/>
            <a:ext cx="4837200" cy="337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Функция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setup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вызывается один раз при запуске программы. Она используется для определения начальных свойств среды, таких как размер экрана.</a:t>
            </a:r>
            <a:b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Вызываемая после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setup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функция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непрерывно выполняет строки кода, которые в ней содержаться, пока программа не будет остановлена.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8bd601bdc6_0_1"/>
          <p:cNvSpPr/>
          <p:nvPr/>
        </p:nvSpPr>
        <p:spPr>
          <a:xfrm>
            <a:off x="3344150" y="2068800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8bd601bdc6_0_1"/>
          <p:cNvSpPr txBox="1"/>
          <p:nvPr/>
        </p:nvSpPr>
        <p:spPr>
          <a:xfrm>
            <a:off x="437250" y="5980875"/>
            <a:ext cx="7929900" cy="45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вызывается автоматически и её не нужно вызывать явно.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8bd601bdc6_0_1"/>
          <p:cNvSpPr/>
          <p:nvPr/>
        </p:nvSpPr>
        <p:spPr>
          <a:xfrm>
            <a:off x="251509" y="5793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aa24dea2_0_1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5" name="Google Shape;85;g8daa24dea2_0_1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86" name="Google Shape;86;g8daa24dea2_0_1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Что такое переменная?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g8daa24dea2_0_11"/>
          <p:cNvSpPr txBox="1"/>
          <p:nvPr/>
        </p:nvSpPr>
        <p:spPr>
          <a:xfrm>
            <a:off x="437250" y="1220350"/>
            <a:ext cx="7929900" cy="8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Переменная - это контейнер,</a:t>
            </a:r>
            <a:r>
              <a:rPr b="1" i="0" lang="uk-UA" sz="1800" u="none" cap="none" strike="noStrike">
                <a:solidFill>
                  <a:srgbClr val="FF66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котором может храниться значение для дальнейшего использования в программе.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g8daa24dea2_0_11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8daa24dea2_0_11"/>
          <p:cNvSpPr txBox="1"/>
          <p:nvPr/>
        </p:nvSpPr>
        <p:spPr>
          <a:xfrm>
            <a:off x="437250" y="5161200"/>
            <a:ext cx="7929900" cy="127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Переменные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сохраняют свое значение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памяти компьютера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поэтому могут быть использованы в программе неоднократно. Переменная может использоваться в одной программе много раз и изменять свое значение во время выполнения программы.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g8daa24dea2_0_11"/>
          <p:cNvSpPr/>
          <p:nvPr/>
        </p:nvSpPr>
        <p:spPr>
          <a:xfrm>
            <a:off x="251509" y="49736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g8daa24dea2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512" y="2549353"/>
            <a:ext cx="5029475" cy="20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8daa24dea2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006387" y="2617300"/>
            <a:ext cx="2016500" cy="2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daa24dea2_0_2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8" name="Google Shape;98;g8daa24dea2_0_2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99" name="Google Shape;99;g8daa24dea2_0_25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Что такое переменная?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g8daa24dea2_0_25"/>
          <p:cNvSpPr txBox="1"/>
          <p:nvPr/>
        </p:nvSpPr>
        <p:spPr>
          <a:xfrm>
            <a:off x="437250" y="1220350"/>
            <a:ext cx="7929900" cy="8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Когда вы объявляете новую переменную, вы указываете имя, тип данных и значение переменной: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8daa24dea2_0_25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8daa24dea2_0_25"/>
          <p:cNvSpPr txBox="1"/>
          <p:nvPr/>
        </p:nvSpPr>
        <p:spPr>
          <a:xfrm>
            <a:off x="2264675" y="2598125"/>
            <a:ext cx="4089300" cy="97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50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5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x = 7;</a:t>
            </a:r>
            <a:endParaRPr b="0" i="0" sz="59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g8daa24dea2_0_25"/>
          <p:cNvSpPr txBox="1"/>
          <p:nvPr/>
        </p:nvSpPr>
        <p:spPr>
          <a:xfrm>
            <a:off x="1899475" y="4196100"/>
            <a:ext cx="5191200" cy="182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тип данных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имя переменной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- оператор присваивания значение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значение, присвоенное переменной </a:t>
            </a:r>
            <a:r>
              <a:rPr b="0" i="0" lang="uk-UA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8daa24dea2_0_25"/>
          <p:cNvSpPr/>
          <p:nvPr/>
        </p:nvSpPr>
        <p:spPr>
          <a:xfrm>
            <a:off x="1713733" y="4008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aa24dea2_0_4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0" name="Google Shape;110;g8daa24dea2_0_4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111" name="Google Shape;111;g8daa24dea2_0_4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Типы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8daa24dea2_0_40"/>
          <p:cNvSpPr txBox="1"/>
          <p:nvPr/>
        </p:nvSpPr>
        <p:spPr>
          <a:xfrm>
            <a:off x="437250" y="1220350"/>
            <a:ext cx="7929900" cy="8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Но прежде, чем создавать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переменную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нужно определиться, какого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типа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она должна быть.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8daa24dea2_0_40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8daa24dea2_0_40"/>
          <p:cNvSpPr txBox="1"/>
          <p:nvPr/>
        </p:nvSpPr>
        <p:spPr>
          <a:xfrm>
            <a:off x="437250" y="2461413"/>
            <a:ext cx="7929900" cy="27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Данные бывают разных типов: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Целые числа (integer)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Дробные числа (float)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Символы (char)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Строки (последовательность символов)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Логические выражения (boolean)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8daa24dea2_0_40"/>
          <p:cNvSpPr/>
          <p:nvPr/>
        </p:nvSpPr>
        <p:spPr>
          <a:xfrm>
            <a:off x="251508" y="22738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8daa24dea2_0_40"/>
          <p:cNvSpPr txBox="1"/>
          <p:nvPr/>
        </p:nvSpPr>
        <p:spPr>
          <a:xfrm>
            <a:off x="437250" y="5635675"/>
            <a:ext cx="7929900" cy="8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Это необходимо для того, чтобы программа знала, какое количество памяти выделять под каждую переменную.</a:t>
            </a:r>
            <a:endParaRPr b="0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8daa24dea2_0_40"/>
          <p:cNvSpPr/>
          <p:nvPr/>
        </p:nvSpPr>
        <p:spPr>
          <a:xfrm>
            <a:off x="251508" y="54480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aa24dea2_0_5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3" name="Google Shape;123;g8daa24dea2_0_5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124" name="Google Shape;124;g8daa24dea2_0_55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Типы данных?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5" name="Google Shape;125;g8daa24dea2_0_55"/>
          <p:cNvGraphicFramePr/>
          <p:nvPr/>
        </p:nvGraphicFramePr>
        <p:xfrm>
          <a:off x="251525" y="16556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  <a:tableStyleId>{5E3EAA02-5E8B-4295-A1FA-DF523851C142}</a:tableStyleId>
              </a:tblPr>
              <a:tblGrid>
                <a:gridCol w="1294600"/>
                <a:gridCol w="1226225"/>
                <a:gridCol w="5594775"/>
              </a:tblGrid>
              <a:tr h="58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Тип</a:t>
                      </a:r>
                      <a:endParaRPr b="1"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Размер </a:t>
                      </a:r>
                      <a:endParaRPr b="1"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Диапазон</a:t>
                      </a:r>
                      <a:endParaRPr b="1"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бит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 -128 до 127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 бит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беззнаковое целое число (буквы и цифры)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 бита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 -2147483648 до 2147483647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 бита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 -9223372036854775808L до 9223372036854775807L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32 бита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 -3.4e+38f до 3.4e+38f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б</a:t>
                      </a:r>
                      <a:r>
                        <a:rPr lang="uk-UA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uk-UA" sz="16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-UA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значение true или false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aa24dea2_0_10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1" name="Google Shape;131;g8daa24dea2_0_10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6</a:t>
            </a:r>
            <a:endParaRPr/>
          </a:p>
        </p:txBody>
      </p:sp>
      <p:sp>
        <p:nvSpPr>
          <p:cNvPr id="132" name="Google Shape;132;g8daa24dea2_0_10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Типы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8daa24dea2_0_102"/>
          <p:cNvSpPr txBox="1"/>
          <p:nvPr/>
        </p:nvSpPr>
        <p:spPr>
          <a:xfrm>
            <a:off x="437250" y="1220350"/>
            <a:ext cx="7929900" cy="105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Строки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переменные типа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Хранят в себе слова, а также наборы символов. Инициализируются с помощью двойных кавычек.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8daa24dea2_0_102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8daa24dea2_0_102"/>
          <p:cNvSpPr txBox="1"/>
          <p:nvPr/>
        </p:nvSpPr>
        <p:spPr>
          <a:xfrm>
            <a:off x="437250" y="3923100"/>
            <a:ext cx="7929900" cy="105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Символы -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переменные типа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char.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Хранят в себе единичные символы, от букв алфавита (‘a’), до знака тильды (‘~’). Инициализируются с помощью единичных кавычек.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8daa24dea2_0_102"/>
          <p:cNvSpPr/>
          <p:nvPr/>
        </p:nvSpPr>
        <p:spPr>
          <a:xfrm>
            <a:off x="251508" y="3735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8daa24dea2_0_102"/>
          <p:cNvSpPr txBox="1"/>
          <p:nvPr/>
        </p:nvSpPr>
        <p:spPr>
          <a:xfrm>
            <a:off x="1530300" y="2603375"/>
            <a:ext cx="5743800" cy="86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8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b="0" i="0" lang="uk-UA" sz="3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 = </a:t>
            </a:r>
            <a:r>
              <a:rPr b="0" i="0" lang="uk-UA" sz="38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"Hello"</a:t>
            </a:r>
            <a:r>
              <a:rPr b="0" i="0" lang="uk-UA" sz="3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7700" u="none" cap="none" strike="noStrike">
              <a:solidFill>
                <a:srgbClr val="E266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g8daa24dea2_0_102"/>
          <p:cNvSpPr txBox="1"/>
          <p:nvPr/>
        </p:nvSpPr>
        <p:spPr>
          <a:xfrm>
            <a:off x="2317475" y="5306125"/>
            <a:ext cx="3983700" cy="79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38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b="0" i="0" lang="uk-UA" sz="3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 = </a:t>
            </a:r>
            <a:r>
              <a:rPr b="0" i="0" lang="uk-UA" sz="38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'@'</a:t>
            </a:r>
            <a:r>
              <a:rPr b="0" i="0" lang="uk-UA" sz="3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6200" u="none" cap="none" strike="noStrike">
              <a:solidFill>
                <a:srgbClr val="E266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