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Inter"/>
      <p:regular r:id="rId27"/>
      <p:bold r:id="rId28"/>
    </p:embeddedFont>
    <p:embeddedFont>
      <p:font typeface="Source Code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j0LPmVQ+SA214EC+R/cm5RZTNN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7C93678-70F7-4579-833B-94FBFE99EC18}">
  <a:tblStyle styleId="{27C93678-70F7-4579-833B-94FBFE99EC18}" styleName="Table_0">
    <a:wholeTbl>
      <a:tcTxStyle b="off" i="off">
        <a:font>
          <a:latin typeface="Inter Semi Bold"/>
          <a:ea typeface="Inter Semi Bold"/>
          <a:cs typeface="Inter Semi Bold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c454d8beb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g8c454d8beb_1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66e4964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1800">
                <a:latin typeface="Roboto"/>
                <a:ea typeface="Roboto"/>
                <a:cs typeface="Roboto"/>
                <a:sym typeface="Roboto"/>
              </a:rPr>
              <a:t>Решение задачи: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setup()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size(500, 500);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draw()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	fill(0, 87, 184);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rect(0, 0, width, mouseY);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fill(255, 215, 0);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rect(0, mouseY, width, height - mouseY);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br>
              <a:rPr lang="uk-UA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g866e49640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66e4964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1800">
                <a:latin typeface="Roboto"/>
                <a:ea typeface="Roboto"/>
                <a:cs typeface="Roboto"/>
                <a:sym typeface="Roboto"/>
              </a:rPr>
              <a:t>Решение задачи: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setup()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size(500, 500);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draw()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	noStroke();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fill(255, 0, 0);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rect(0, 0, mouseX, mouseY);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fill(255, 100, 0);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rect(mouseX, 0, width - mouseX, mouseY);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fill(255, 200, 0);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rect(0, mouseY, width, height - mouseY);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fill(100, 200, 100);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rect(mouseX, mouseY, width - mouseX, height - mouseY);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	stroke(255);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strokeWeight(5);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line(0, mouseY, width, mouseY);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line(mouseX, 0, mouseX, height);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br>
              <a:rPr lang="uk-UA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g866e49640b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66e49640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g866e49640b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66e49640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1800">
                <a:latin typeface="Roboto"/>
                <a:ea typeface="Roboto"/>
                <a:cs typeface="Roboto"/>
                <a:sym typeface="Roboto"/>
              </a:rPr>
              <a:t>Решение задачи: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int clr1 = (int)random(0, 256);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int clr2 = (int)random(0, 256);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int clr3 = (int)random(0, 256);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setup()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size(500, 500);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draw()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noStroke();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fill(clr1, clr2, clr3);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rect(0, 0, mouseX, mouseY);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fill(clr1, clr3, clr2);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rect(mouseX, 0, width - mouseX, mouseY);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fill(clr2, clr1, clr3);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rect(0, mouseY, width, height - mouseY);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fill(clr3, clr2, clr1);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rect(mouseX, mouseY, width - mouseX, height - mouseY);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stroke(255);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strokeWeight(5);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line(0, mouseY, width, mouseY);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line(mouseX, 0, mouseX, height);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mousePressed(){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clr1 = (int)random(0, 256);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clr2 = (int)random(0, 256);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clr3 = (int)random(0, 256);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5" name="Google Shape;185;g866e49640b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9e515b2cd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89e515b2cd_1_2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c454d8b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800">
                <a:latin typeface="Roboto"/>
                <a:ea typeface="Roboto"/>
                <a:cs typeface="Roboto"/>
                <a:sym typeface="Roboto"/>
              </a:rPr>
              <a:t>Решение задачи: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int x = (int)random(1, 20);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setup()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println("Таблица умножения для числа", x);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println(x, "* 1 = ", x * 1);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println(x, "* 2 = ", x * 2);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println(x, "* 3 = ", x * 3);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println(x, "* 4 = ", x * 4);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println(x, "* 5 = ", x * 5);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println(x, "* 6 = ", x * 6);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println(x, "* 7 = ", x * 7);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println(x, "* 8 = ", x * 8);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println(x, "* 9 = ", x * 9);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println(x, "* 10 = ", x * 10);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draw()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g8c454d8beb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bd601bd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g8bd601bdc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454d8be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g8c454d8beb_1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daa24dea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1800">
                <a:latin typeface="Roboto"/>
                <a:ea typeface="Roboto"/>
                <a:cs typeface="Roboto"/>
                <a:sym typeface="Roboto"/>
              </a:rPr>
              <a:t>Решение задачи: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setup()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	size(500, 500);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background(245);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draw()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fill(96, 97, 122);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ellipse(mouseX, mouseY, 50, 50);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br>
              <a:rPr lang="uk-UA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g8daa24dea2_0_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c454d8beb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1800">
                <a:latin typeface="Roboto"/>
                <a:ea typeface="Roboto"/>
                <a:cs typeface="Roboto"/>
                <a:sym typeface="Roboto"/>
              </a:rPr>
              <a:t>Решение задачи: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setup()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	size(500, 500);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background(245);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draw()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fill(96, 97, 122);</a:t>
            </a:r>
            <a:b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ellipse(mouseX, mouseY, 50, 50);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br>
              <a:rPr lang="uk-UA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g8c454d8beb_1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c454d8beb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g8c454d8beb_1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/>
          <p:nvPr>
            <p:ph type="ctrTitle"/>
          </p:nvPr>
        </p:nvSpPr>
        <p:spPr>
          <a:xfrm>
            <a:off x="251520" y="5013176"/>
            <a:ext cx="489654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i="0" sz="3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">
  <p:cSld name="L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nguage">
  <p:cSld name="Langu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" name="Google Shape;21;p9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" name="Google Shape;23;p9"/>
          <p:cNvSpPr/>
          <p:nvPr>
            <p:ph idx="2" type="tbl"/>
          </p:nvPr>
        </p:nvSpPr>
        <p:spPr>
          <a:xfrm>
            <a:off x="1545580" y="1019175"/>
            <a:ext cx="5514310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dium">
  <p:cSld name="Mediu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8" name="Google Shape;28;p10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">
  <p:cSld name="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32" name="Google Shape;32;p11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type="ctrTitle"/>
          </p:nvPr>
        </p:nvSpPr>
        <p:spPr>
          <a:xfrm>
            <a:off x="251525" y="5013175"/>
            <a:ext cx="75552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</a:pPr>
            <a:r>
              <a:rPr lang="uk-UA" sz="4000">
                <a:solidFill>
                  <a:srgbClr val="3E3E46"/>
                </a:solidFill>
                <a:latin typeface="Roboto"/>
                <a:ea typeface="Roboto"/>
                <a:cs typeface="Roboto"/>
                <a:sym typeface="Roboto"/>
              </a:rPr>
              <a:t>СИСТЕМНЫЕ ПЕРЕМЕННЫЕ</a:t>
            </a:r>
            <a:endParaRPr sz="4000">
              <a:solidFill>
                <a:srgbClr val="3E3E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1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uk-UA"/>
              <a:t>LESSON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c454d8beb_1_77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45" name="Google Shape;145;g8c454d8beb_1_77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7</a:t>
            </a:r>
            <a:endParaRPr/>
          </a:p>
        </p:txBody>
      </p:sp>
      <p:sp>
        <p:nvSpPr>
          <p:cNvPr id="146" name="Google Shape;146;g8c454d8beb_1_77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Системные переменные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g8c454d8beb_1_77"/>
          <p:cNvSpPr txBox="1"/>
          <p:nvPr/>
        </p:nvSpPr>
        <p:spPr>
          <a:xfrm>
            <a:off x="437250" y="1220350"/>
            <a:ext cx="7929900" cy="105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Также, кроме актуальных координат мыши, система отслеживает и предыдущую позицию (позицию из предідущего кадра), с помощью переменных </a:t>
            </a:r>
            <a:r>
              <a:rPr b="0" i="0" lang="uk-UA" sz="1900" u="none" cap="none" strike="noStrike">
                <a:solidFill>
                  <a:srgbClr val="D94A7A"/>
                </a:solidFill>
                <a:latin typeface="Roboto"/>
                <a:ea typeface="Roboto"/>
                <a:cs typeface="Roboto"/>
                <a:sym typeface="Roboto"/>
              </a:rPr>
              <a:t>pmouseX</a:t>
            </a:r>
            <a:r>
              <a:rPr b="0" i="0" lang="uk-UA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b="0" i="0" lang="uk-UA" sz="1900" u="none" cap="none" strike="noStrike">
                <a:solidFill>
                  <a:srgbClr val="D94A7A"/>
                </a:solidFill>
                <a:latin typeface="Roboto"/>
                <a:ea typeface="Roboto"/>
                <a:cs typeface="Roboto"/>
                <a:sym typeface="Roboto"/>
              </a:rPr>
              <a:t>pmouseY</a:t>
            </a:r>
            <a:r>
              <a:rPr b="0" i="0" lang="uk-UA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8c454d8beb_1_77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8c454d8beb_1_77"/>
          <p:cNvSpPr txBox="1"/>
          <p:nvPr/>
        </p:nvSpPr>
        <p:spPr>
          <a:xfrm>
            <a:off x="469125" y="3588900"/>
            <a:ext cx="4031700" cy="200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4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uk-UA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uk-UA" sz="14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draw</a:t>
            </a:r>
            <a:r>
              <a:rPr b="0" i="0" lang="uk-UA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br>
              <a:rPr b="0" i="0" lang="uk-UA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0" i="0" lang="uk-UA" sz="1400" u="none" cap="none" strike="noStrike">
                <a:solidFill>
                  <a:srgbClr val="0277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background</a:t>
            </a:r>
            <a:r>
              <a:rPr b="0" i="0" lang="uk-UA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(200);</a:t>
            </a:r>
            <a:br>
              <a:rPr b="0" i="0" lang="uk-UA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0" i="0" lang="uk-UA" sz="1400" u="none" cap="none" strike="noStrike">
                <a:solidFill>
                  <a:srgbClr val="0277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fill</a:t>
            </a:r>
            <a:r>
              <a:rPr b="0" i="0" lang="uk-UA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(255);</a:t>
            </a:r>
            <a:br>
              <a:rPr b="0" i="0" lang="uk-UA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0" i="0" lang="uk-UA" sz="1400" u="none" cap="none" strike="noStrike">
                <a:solidFill>
                  <a:srgbClr val="0277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ellipse</a:t>
            </a:r>
            <a:r>
              <a:rPr b="0" i="0" lang="uk-UA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uk-UA" sz="14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mouseX</a:t>
            </a:r>
            <a:r>
              <a:rPr b="0" i="0" lang="uk-UA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uk-UA" sz="14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mouseY</a:t>
            </a:r>
            <a:r>
              <a:rPr b="0" i="0" lang="uk-UA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50, 50);</a:t>
            </a:r>
            <a:br>
              <a:rPr b="0" i="0" lang="uk-UA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0" i="0" lang="uk-UA" sz="1400" u="none" cap="none" strike="noStrike">
                <a:solidFill>
                  <a:srgbClr val="0277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fill</a:t>
            </a:r>
            <a:r>
              <a:rPr b="0" i="0" lang="uk-UA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(0, 0, 0, 125);</a:t>
            </a:r>
            <a:br>
              <a:rPr b="0" i="0" lang="uk-UA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0" i="0" lang="uk-UA" sz="1400" u="none" cap="none" strike="noStrike">
                <a:solidFill>
                  <a:srgbClr val="0277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ellipse</a:t>
            </a:r>
            <a:r>
              <a:rPr b="0" i="0" lang="uk-UA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uk-UA" sz="14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pmouseX</a:t>
            </a:r>
            <a:r>
              <a:rPr b="0" i="0" lang="uk-UA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uk-UA" sz="14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pmouseY</a:t>
            </a:r>
            <a:r>
              <a:rPr b="0" i="0" lang="uk-UA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50, 50);</a:t>
            </a:r>
            <a:br>
              <a:rPr b="0" i="0" lang="uk-UA" sz="2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1500" u="none" cap="none" strike="noStrike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0" name="Google Shape;150;g8c454d8beb_1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5487" y="2753275"/>
            <a:ext cx="3619787" cy="356901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66e49640b_0_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6" name="Google Shape;156;g866e49640b_0_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7</a:t>
            </a:r>
            <a:endParaRPr/>
          </a:p>
        </p:txBody>
      </p:sp>
      <p:sp>
        <p:nvSpPr>
          <p:cNvPr id="157" name="Google Shape;157;g866e49640b_0_0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g866e49640b_0_0"/>
          <p:cNvSpPr txBox="1"/>
          <p:nvPr/>
        </p:nvSpPr>
        <p:spPr>
          <a:xfrm>
            <a:off x="437250" y="1220350"/>
            <a:ext cx="79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Реализуйте пример из скетча, используя системные переменные.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g866e49640b_0_0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g866e49640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949" y="2169675"/>
            <a:ext cx="4070762" cy="410365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6e49640b_0_1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66" name="Google Shape;166;g866e49640b_0_1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7</a:t>
            </a:r>
            <a:endParaRPr/>
          </a:p>
        </p:txBody>
      </p:sp>
      <p:sp>
        <p:nvSpPr>
          <p:cNvPr id="167" name="Google Shape;167;g866e49640b_0_1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g866e49640b_0_11"/>
          <p:cNvSpPr txBox="1"/>
          <p:nvPr/>
        </p:nvSpPr>
        <p:spPr>
          <a:xfrm>
            <a:off x="437250" y="1220350"/>
            <a:ext cx="79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Реализуйте пример из скетча, используя системные переменные.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866e49640b_0_11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g866e49640b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6726" y="1943925"/>
            <a:ext cx="4370950" cy="440627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66e49640b_0_26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76" name="Google Shape;176;g866e49640b_0_26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7</a:t>
            </a:r>
            <a:endParaRPr/>
          </a:p>
        </p:txBody>
      </p:sp>
      <p:sp>
        <p:nvSpPr>
          <p:cNvPr id="177" name="Google Shape;177;g866e49640b_0_26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Бонус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g866e49640b_0_26"/>
          <p:cNvSpPr txBox="1"/>
          <p:nvPr/>
        </p:nvSpPr>
        <p:spPr>
          <a:xfrm>
            <a:off x="437250" y="1220350"/>
            <a:ext cx="7929900" cy="105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Кроме системных переменных, также есть и системные функции, которые позволяют обрабатывать некоторые события во время работы программы.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g866e49640b_0_26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g866e49640b_0_26"/>
          <p:cNvSpPr txBox="1"/>
          <p:nvPr/>
        </p:nvSpPr>
        <p:spPr>
          <a:xfrm>
            <a:off x="437250" y="2751125"/>
            <a:ext cx="3005400" cy="331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4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uk-UA" sz="24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draw</a:t>
            </a: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b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...</a:t>
            </a:r>
            <a:br>
              <a:rPr b="0" i="0" lang="uk-UA" sz="3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21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4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uk-UA" sz="24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mousePressed</a:t>
            </a: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(){</a:t>
            </a:r>
            <a:b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b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27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1" name="Google Shape;181;g866e49640b_0_26"/>
          <p:cNvSpPr txBox="1"/>
          <p:nvPr/>
        </p:nvSpPr>
        <p:spPr>
          <a:xfrm>
            <a:off x="3850050" y="3157163"/>
            <a:ext cx="4517100" cy="250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Одной из таких функций является mousePressed. </a:t>
            </a:r>
            <a:br>
              <a:rPr b="0" i="0" lang="uk-UA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uk-UA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Она отслеживает нажатия на кнопки мыши.</a:t>
            </a:r>
            <a:br>
              <a:rPr b="0" i="0" lang="uk-UA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uk-UA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uk-UA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Системные функции описывают отдельно и они не требуют вызова, работая автоматически.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g866e49640b_0_26"/>
          <p:cNvSpPr/>
          <p:nvPr/>
        </p:nvSpPr>
        <p:spPr>
          <a:xfrm>
            <a:off x="3664308" y="29695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66e49640b_0_39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88" name="Google Shape;188;g866e49640b_0_39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7</a:t>
            </a:r>
            <a:endParaRPr/>
          </a:p>
        </p:txBody>
      </p:sp>
      <p:sp>
        <p:nvSpPr>
          <p:cNvPr id="189" name="Google Shape;189;g866e49640b_0_39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g866e49640b_0_39"/>
          <p:cNvSpPr txBox="1"/>
          <p:nvPr/>
        </p:nvSpPr>
        <p:spPr>
          <a:xfrm>
            <a:off x="437250" y="1220350"/>
            <a:ext cx="7929900" cy="110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Используя системную функцию mousePressed дополните предыдущее задание таким образом, чтобы по нажатию на кнопку мыши цвета скетча изменялись на случайные.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g866e49640b_0_39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g866e49640b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585" y="2667323"/>
            <a:ext cx="3919476" cy="3951151"/>
          </a:xfrm>
          <a:prstGeom prst="rect">
            <a:avLst/>
          </a:prstGeom>
          <a:noFill/>
          <a:ln>
            <a:noFill/>
          </a:ln>
          <a:effectLst>
            <a:outerShdw blurRad="300038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9e515b2cd_1_216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98" name="Google Shape;198;g89e515b2cd_1_216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7</a:t>
            </a:r>
            <a:endParaRPr/>
          </a:p>
        </p:txBody>
      </p:sp>
      <p:sp>
        <p:nvSpPr>
          <p:cNvPr id="199" name="Google Shape;199;g89e515b2cd_1_216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Вопросы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g89e515b2cd_1_216"/>
          <p:cNvSpPr/>
          <p:nvPr/>
        </p:nvSpPr>
        <p:spPr>
          <a:xfrm>
            <a:off x="503075" y="2303188"/>
            <a:ext cx="7224300" cy="5847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Что такое системные переменные?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g89e515b2cd_1_216"/>
          <p:cNvSpPr/>
          <p:nvPr/>
        </p:nvSpPr>
        <p:spPr>
          <a:xfrm>
            <a:off x="251546" y="216113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g89e515b2cd_1_216"/>
          <p:cNvSpPr/>
          <p:nvPr/>
        </p:nvSpPr>
        <p:spPr>
          <a:xfrm>
            <a:off x="502975" y="3230013"/>
            <a:ext cx="7224300" cy="5400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Что отслеживает системная переменная pmouseX?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g89e515b2cd_1_216"/>
          <p:cNvSpPr/>
          <p:nvPr/>
        </p:nvSpPr>
        <p:spPr>
          <a:xfrm>
            <a:off x="251521" y="3087959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g89e515b2cd_1_216"/>
          <p:cNvSpPr/>
          <p:nvPr/>
        </p:nvSpPr>
        <p:spPr>
          <a:xfrm>
            <a:off x="502976" y="4156863"/>
            <a:ext cx="5602800" cy="5400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делает функция mousePressed?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g89e515b2cd_1_216"/>
          <p:cNvSpPr/>
          <p:nvPr/>
        </p:nvSpPr>
        <p:spPr>
          <a:xfrm>
            <a:off x="251521" y="40147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g89e515b2cd_1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4275" y="463225"/>
            <a:ext cx="2503000" cy="25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На этом всё!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5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3" name="Google Shape;213;p5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7</a:t>
            </a:r>
            <a:endParaRPr/>
          </a:p>
        </p:txBody>
      </p:sp>
      <p:pic>
        <p:nvPicPr>
          <p:cNvPr id="214" name="Google Shape;2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396537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7</a:t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327800" y="1462125"/>
            <a:ext cx="3812700" cy="540000"/>
          </a:xfrm>
          <a:prstGeom prst="rect">
            <a:avLst/>
          </a:prstGeom>
          <a:solidFill>
            <a:srgbClr val="E8D55F">
              <a:alpha val="3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УСЛОВИЯ В PROCESSING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327800" y="2047825"/>
            <a:ext cx="38127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СИСТЕМНЫЕ ПЕРЕМЕННЫЕ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327800" y="2633550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latin typeface="Roboto"/>
                <a:ea typeface="Roboto"/>
                <a:cs typeface="Roboto"/>
                <a:sym typeface="Roboto"/>
              </a:rPr>
              <a:t>ПЕРЕМЕННЫЕ. ТИПЫ ДАННЫХ</a:t>
            </a:r>
            <a:endParaRPr b="0" i="0" sz="18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327800" y="3219275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МАРАФОН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327750" y="5576925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ВВЕДЕНИЕ В PROCESSING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2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План на четверть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327750" y="3822150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ЦВЕТ В PROCESSING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327750" y="4422975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СТАТИЧЕСКАЯ ГРАФИКА 2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327750" y="4999950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СТАТИЧЕСКАЯ ГРАФИКА 1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English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7</a:t>
            </a:r>
            <a:endParaRPr/>
          </a:p>
        </p:txBody>
      </p:sp>
      <p:graphicFrame>
        <p:nvGraphicFramePr>
          <p:cNvPr id="63" name="Google Shape;63;p3"/>
          <p:cNvGraphicFramePr/>
          <p:nvPr/>
        </p:nvGraphicFramePr>
        <p:xfrm>
          <a:off x="1237200" y="18054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{27C93678-70F7-4579-833B-94FBFE99EC18}</a:tableStyleId>
              </a:tblPr>
              <a:tblGrid>
                <a:gridCol w="3226525"/>
                <a:gridCol w="3226525"/>
              </a:tblGrid>
              <a:tr h="8816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Width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Height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Ширина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Высота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816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Mouse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Press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Мышь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Нажимать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816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Предыдущий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1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1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1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1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1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4" name="Google Shape;64;p3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uk-UA" sz="3100">
                <a:latin typeface="Roboto"/>
                <a:ea typeface="Roboto"/>
                <a:cs typeface="Roboto"/>
                <a:sym typeface="Roboto"/>
              </a:rPr>
              <a:t>Время Английского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29425"/>
            <a:ext cx="2628575" cy="26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c454d8beb_1_0"/>
          <p:cNvSpPr txBox="1"/>
          <p:nvPr/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uk-UA" sz="2400" u="none" cap="none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1" name="Google Shape;71;g8c454d8beb_1_0"/>
          <p:cNvSpPr txBox="1"/>
          <p:nvPr/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LESSON 7</a:t>
            </a:r>
            <a:endParaRPr b="0" i="0" sz="14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g8c454d8beb_1_0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было в прошлый раз?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g8c454d8beb_1_0"/>
          <p:cNvSpPr txBox="1"/>
          <p:nvPr/>
        </p:nvSpPr>
        <p:spPr>
          <a:xfrm>
            <a:off x="437250" y="1339100"/>
            <a:ext cx="7929900" cy="469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Структура программы. Функции setup и draw.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g8c454d8beb_1_0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g8c454d8beb_1_0"/>
          <p:cNvSpPr txBox="1"/>
          <p:nvPr/>
        </p:nvSpPr>
        <p:spPr>
          <a:xfrm>
            <a:off x="437263" y="2158963"/>
            <a:ext cx="7929900" cy="469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Переменные. Типы данных. Конкатенация.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g8c454d8beb_1_0"/>
          <p:cNvSpPr/>
          <p:nvPr/>
        </p:nvSpPr>
        <p:spPr>
          <a:xfrm>
            <a:off x="251533" y="197138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g8c454d8beb_1_0"/>
          <p:cNvSpPr txBox="1"/>
          <p:nvPr/>
        </p:nvSpPr>
        <p:spPr>
          <a:xfrm>
            <a:off x="437275" y="2978800"/>
            <a:ext cx="7929900" cy="469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Функция random.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g8c454d8beb_1_0"/>
          <p:cNvSpPr/>
          <p:nvPr/>
        </p:nvSpPr>
        <p:spPr>
          <a:xfrm>
            <a:off x="251533" y="27912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g8c454d8beb_1_0"/>
          <p:cNvSpPr txBox="1"/>
          <p:nvPr/>
        </p:nvSpPr>
        <p:spPr>
          <a:xfrm>
            <a:off x="437275" y="4356375"/>
            <a:ext cx="3569100" cy="15879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Задание для разминки: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Реализовать вывод таблицы умножения для случайного числа</a:t>
            </a:r>
            <a:endParaRPr b="0" i="1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g8c454d8beb_1_0"/>
          <p:cNvSpPr/>
          <p:nvPr/>
        </p:nvSpPr>
        <p:spPr>
          <a:xfrm>
            <a:off x="251533" y="416873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g8c454d8beb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1400" y="3798625"/>
            <a:ext cx="3809573" cy="276862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d601bdc6_0_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87" name="Google Shape;87;g8bd601bdc6_0_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7</a:t>
            </a:r>
            <a:endParaRPr/>
          </a:p>
        </p:txBody>
      </p:sp>
      <p:sp>
        <p:nvSpPr>
          <p:cNvPr id="88" name="Google Shape;88;g8bd601bdc6_0_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Системные переменные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g8bd601bdc6_0_1"/>
          <p:cNvSpPr txBox="1"/>
          <p:nvPr/>
        </p:nvSpPr>
        <p:spPr>
          <a:xfrm>
            <a:off x="437250" y="1220350"/>
            <a:ext cx="7929900" cy="157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uk-UA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Системные переменные</a:t>
            </a:r>
            <a:r>
              <a:rPr b="0" i="0" lang="uk-UA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ячейки с информацией, которые не нуждаются в объявлении или инициализации. </a:t>
            </a:r>
            <a:br>
              <a:rPr b="0" i="0" lang="uk-UA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Во время задания параметров функции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size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вы также присваиваете двум системным переменным некоторые значения.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g8bd601bdc6_0_1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g8bd601bdc6_0_1"/>
          <p:cNvSpPr txBox="1"/>
          <p:nvPr/>
        </p:nvSpPr>
        <p:spPr>
          <a:xfrm>
            <a:off x="1399350" y="3043625"/>
            <a:ext cx="6005700" cy="211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9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uk-UA" sz="19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setup</a:t>
            </a: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b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19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</a:t>
            </a: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(123, 456);</a:t>
            </a:r>
            <a:b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19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9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uk-UA" sz="19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draw</a:t>
            </a: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b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19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ellipse</a:t>
            </a: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uk-UA" sz="19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width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/2</a:t>
            </a: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uk-UA" sz="19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height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/2</a:t>
            </a: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</a:t>
            </a: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100);</a:t>
            </a:r>
            <a:br>
              <a:rPr b="0" i="0" lang="uk-UA" sz="3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2000" u="none" cap="none" strike="noStrike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g8bd601bdc6_0_1"/>
          <p:cNvSpPr txBox="1"/>
          <p:nvPr/>
        </p:nvSpPr>
        <p:spPr>
          <a:xfrm>
            <a:off x="437250" y="5466200"/>
            <a:ext cx="7929900" cy="105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Переменные </a:t>
            </a:r>
            <a:r>
              <a:rPr b="0" i="0" lang="uk-UA" sz="1800" u="none" cap="none" strike="noStrike">
                <a:solidFill>
                  <a:srgbClr val="D94A7A"/>
                </a:solidFill>
                <a:latin typeface="Roboto"/>
                <a:ea typeface="Roboto"/>
                <a:cs typeface="Roboto"/>
                <a:sym typeface="Roboto"/>
              </a:rPr>
              <a:t>width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b="0" i="0" lang="uk-UA" sz="1800" u="none" cap="none" strike="noStrike">
                <a:solidFill>
                  <a:srgbClr val="D94A7A"/>
                </a:solidFill>
                <a:latin typeface="Roboto"/>
                <a:ea typeface="Roboto"/>
                <a:cs typeface="Roboto"/>
                <a:sym typeface="Roboto"/>
              </a:rPr>
              <a:t>height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хранят в себе значения ширины и высоты окна программы, что позволяет использовать их в своей программе без создания дополнительных переменных.</a:t>
            </a:r>
            <a:endParaRPr b="1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g8bd601bdc6_0_1"/>
          <p:cNvSpPr/>
          <p:nvPr/>
        </p:nvSpPr>
        <p:spPr>
          <a:xfrm>
            <a:off x="251509" y="527858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c454d8beb_1_27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99" name="Google Shape;99;g8c454d8beb_1_27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7</a:t>
            </a:r>
            <a:endParaRPr/>
          </a:p>
        </p:txBody>
      </p:sp>
      <p:sp>
        <p:nvSpPr>
          <p:cNvPr id="100" name="Google Shape;100;g8c454d8beb_1_27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Системные переменные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g8c454d8beb_1_27"/>
          <p:cNvSpPr txBox="1"/>
          <p:nvPr/>
        </p:nvSpPr>
        <p:spPr>
          <a:xfrm>
            <a:off x="437250" y="1220350"/>
            <a:ext cx="7929900" cy="13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Кроме статический переменных, которые никак не изменяются по ходу программы, есть и другие. </a:t>
            </a:r>
            <a:b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переменные </a:t>
            </a:r>
            <a:r>
              <a:rPr b="0" i="0" lang="uk-UA" sz="1800" u="none" cap="none" strike="noStrike">
                <a:solidFill>
                  <a:srgbClr val="D94A7A"/>
                </a:solidFill>
                <a:latin typeface="Roboto"/>
                <a:ea typeface="Roboto"/>
                <a:cs typeface="Roboto"/>
                <a:sym typeface="Roboto"/>
              </a:rPr>
              <a:t>mouseX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b="0" i="0" lang="uk-UA" sz="1800" u="none" cap="none" strike="noStrike">
                <a:solidFill>
                  <a:srgbClr val="D94A7A"/>
                </a:solidFill>
                <a:latin typeface="Roboto"/>
                <a:ea typeface="Roboto"/>
                <a:cs typeface="Roboto"/>
                <a:sym typeface="Roboto"/>
              </a:rPr>
              <a:t>mouseY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автоматически изменяются по ходу программы, в зависимости от действий пользователя.</a:t>
            </a:r>
            <a:endParaRPr b="0" i="0" sz="1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g8c454d8beb_1_27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g8c454d8beb_1_27"/>
          <p:cNvSpPr txBox="1"/>
          <p:nvPr/>
        </p:nvSpPr>
        <p:spPr>
          <a:xfrm>
            <a:off x="1399350" y="2737875"/>
            <a:ext cx="6005700" cy="233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9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uk-UA" sz="19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setup</a:t>
            </a: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b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19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</a:t>
            </a: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(500, 500);</a:t>
            </a:r>
            <a:b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19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9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uk-UA" sz="19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draw</a:t>
            </a: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b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19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uk-UA" sz="1900" u="none" cap="none" strike="noStrike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"Координата X:"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uk-UA" sz="19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mouseX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0" i="0" lang="uk-UA" sz="19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uk-UA" sz="1900" u="none" cap="none" strike="noStrike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 "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19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println</a:t>
            </a: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uk-UA" sz="1900" u="none" cap="none" strike="noStrike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"Координата Y:"</a:t>
            </a: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uk-UA" sz="19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mouseY</a:t>
            </a: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b="0" i="0" lang="uk-UA" sz="3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9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2000" u="none" cap="none" strike="noStrike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g8c454d8beb_1_27"/>
          <p:cNvSpPr txBox="1"/>
          <p:nvPr/>
        </p:nvSpPr>
        <p:spPr>
          <a:xfrm>
            <a:off x="437250" y="5409125"/>
            <a:ext cx="7929900" cy="122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Если проще, то система отслеживает положение курсора в границах окна программы, и изменяет эти переменные постоянно.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Реализуйте данный пример и ознакомьтесь с выводом в консоль значений.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g8c454d8beb_1_27"/>
          <p:cNvSpPr/>
          <p:nvPr/>
        </p:nvSpPr>
        <p:spPr>
          <a:xfrm>
            <a:off x="251509" y="5221509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daa24dea2_0_174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11" name="Google Shape;111;g8daa24dea2_0_174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7</a:t>
            </a:r>
            <a:endParaRPr/>
          </a:p>
        </p:txBody>
      </p:sp>
      <p:sp>
        <p:nvSpPr>
          <p:cNvPr id="112" name="Google Shape;112;g8daa24dea2_0_174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8daa24dea2_0_174"/>
          <p:cNvSpPr txBox="1"/>
          <p:nvPr/>
        </p:nvSpPr>
        <p:spPr>
          <a:xfrm>
            <a:off x="437250" y="1220350"/>
            <a:ext cx="79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Реализуйте пример из скетча, используя системные переменные.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8daa24dea2_0_174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g8daa24dea2_0_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550" y="2045387"/>
            <a:ext cx="3617300" cy="3559424"/>
          </a:xfrm>
          <a:prstGeom prst="rect">
            <a:avLst/>
          </a:prstGeom>
          <a:noFill/>
          <a:ln>
            <a:noFill/>
          </a:ln>
          <a:effectLst>
            <a:outerShdw blurRad="285750" rotWithShape="0" algn="ctr">
              <a:srgbClr val="000000">
                <a:alpha val="49803"/>
              </a:srgbClr>
            </a:outerShdw>
          </a:effectLst>
        </p:spPr>
      </p:pic>
      <p:sp>
        <p:nvSpPr>
          <p:cNvPr id="116" name="Google Shape;116;g8daa24dea2_0_174"/>
          <p:cNvSpPr txBox="1"/>
          <p:nvPr/>
        </p:nvSpPr>
        <p:spPr>
          <a:xfrm>
            <a:off x="437250" y="5900650"/>
            <a:ext cx="7929900" cy="7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После реализации сделайте так, чтобы у фигуры не оставалось хвоста.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g8daa24dea2_0_174"/>
          <p:cNvSpPr/>
          <p:nvPr/>
        </p:nvSpPr>
        <p:spPr>
          <a:xfrm>
            <a:off x="251508" y="57130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c454d8beb_1_54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23" name="Google Shape;123;g8c454d8beb_1_54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7</a:t>
            </a:r>
            <a:endParaRPr/>
          </a:p>
        </p:txBody>
      </p:sp>
      <p:sp>
        <p:nvSpPr>
          <p:cNvPr id="124" name="Google Shape;124;g8c454d8beb_1_54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g8c454d8beb_1_54"/>
          <p:cNvSpPr txBox="1"/>
          <p:nvPr/>
        </p:nvSpPr>
        <p:spPr>
          <a:xfrm>
            <a:off x="437250" y="1220350"/>
            <a:ext cx="79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Реализуйте пример из скетча, используя системные переменные.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g8c454d8beb_1_54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g8c454d8beb_1_54"/>
          <p:cNvPicPr preferRelativeResize="0"/>
          <p:nvPr/>
        </p:nvPicPr>
        <p:blipFill rotWithShape="1">
          <a:blip r:embed="rId3">
            <a:alphaModFix/>
          </a:blip>
          <a:srcRect b="0" l="0" r="1505" t="0"/>
          <a:stretch/>
        </p:blipFill>
        <p:spPr>
          <a:xfrm>
            <a:off x="2248049" y="2133275"/>
            <a:ext cx="4122550" cy="41185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c454d8beb_1_66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33" name="Google Shape;133;g8c454d8beb_1_66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7</a:t>
            </a:r>
            <a:endParaRPr/>
          </a:p>
        </p:txBody>
      </p:sp>
      <p:sp>
        <p:nvSpPr>
          <p:cNvPr id="134" name="Google Shape;134;g8c454d8beb_1_66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Системные переменные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g8c454d8beb_1_66"/>
          <p:cNvSpPr txBox="1"/>
          <p:nvPr/>
        </p:nvSpPr>
        <p:spPr>
          <a:xfrm>
            <a:off x="437250" y="1220350"/>
            <a:ext cx="7929900" cy="232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Есть также ряд и других системных переменных, таких как: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94A7A"/>
              </a:buClr>
              <a:buSzPts val="1800"/>
              <a:buFont typeface="Source Code Pro"/>
              <a:buChar char="●"/>
            </a:pPr>
            <a:r>
              <a:rPr b="0" i="0" lang="uk-UA" sz="18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key</a:t>
            </a:r>
            <a:endParaRPr b="0" i="0" sz="1800" u="none" cap="none" strike="noStrike">
              <a:solidFill>
                <a:srgbClr val="D94A7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4A7A"/>
              </a:buClr>
              <a:buSzPts val="1800"/>
              <a:buFont typeface="Source Code Pro"/>
              <a:buChar char="●"/>
            </a:pPr>
            <a:r>
              <a:rPr b="0" i="0" lang="uk-UA" sz="18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keyPressed</a:t>
            </a:r>
            <a:endParaRPr b="0" i="0" sz="1800" u="none" cap="none" strike="noStrike">
              <a:solidFill>
                <a:srgbClr val="D94A7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4A7A"/>
              </a:buClr>
              <a:buSzPts val="1800"/>
              <a:buFont typeface="Source Code Pro"/>
              <a:buChar char="●"/>
            </a:pPr>
            <a:r>
              <a:rPr b="0" i="0" lang="uk-UA" sz="18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keyCode</a:t>
            </a:r>
            <a:endParaRPr b="0" i="0" sz="1800" u="none" cap="none" strike="noStrike">
              <a:solidFill>
                <a:srgbClr val="D94A7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4A7A"/>
              </a:buClr>
              <a:buSzPts val="1800"/>
              <a:buFont typeface="Source Code Pro"/>
              <a:buChar char="●"/>
            </a:pPr>
            <a:r>
              <a:rPr b="0" i="0" lang="uk-UA" sz="18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mousePressed</a:t>
            </a:r>
            <a:endParaRPr b="0" i="0" sz="1800" u="none" cap="none" strike="noStrike">
              <a:solidFill>
                <a:srgbClr val="D94A7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4A7A"/>
              </a:buClr>
              <a:buSzPts val="1800"/>
              <a:buFont typeface="Source Code Pro"/>
              <a:buChar char="●"/>
            </a:pPr>
            <a:r>
              <a:rPr b="0" i="0" lang="uk-UA" sz="18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mouseButton</a:t>
            </a:r>
            <a:endParaRPr b="0" i="0" sz="1800" u="none" cap="none" strike="noStrike">
              <a:solidFill>
                <a:srgbClr val="D94A7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4A7A"/>
              </a:buClr>
              <a:buSzPts val="1800"/>
              <a:buFont typeface="Source Code Pro"/>
              <a:buChar char="●"/>
            </a:pPr>
            <a:r>
              <a:rPr b="0" i="0" lang="uk-UA" sz="18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focused</a:t>
            </a:r>
            <a:endParaRPr b="0" i="0" sz="1800" u="none" cap="none" strike="noStrike">
              <a:solidFill>
                <a:srgbClr val="D94A7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" name="Google Shape;136;g8c454d8beb_1_66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8c454d8beb_1_66"/>
          <p:cNvSpPr txBox="1"/>
          <p:nvPr/>
        </p:nvSpPr>
        <p:spPr>
          <a:xfrm>
            <a:off x="437250" y="4996250"/>
            <a:ext cx="76005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ними мы познакомимся немного позже, после изучения условий и обработки событий.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8c454d8beb_1_66"/>
          <p:cNvSpPr/>
          <p:nvPr/>
        </p:nvSpPr>
        <p:spPr>
          <a:xfrm>
            <a:off x="251509" y="480863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g8c454d8beb_1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435474" y="3675569"/>
            <a:ext cx="19716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rt 1 - Title">
  <a:themeElements>
    <a:clrScheme name="Robocode - SoftDev">
      <a:dk1>
        <a:srgbClr val="000000"/>
      </a:dk1>
      <a:lt1>
        <a:srgbClr val="FFFFFF"/>
      </a:lt1>
      <a:dk2>
        <a:srgbClr val="60617A"/>
      </a:dk2>
      <a:lt2>
        <a:srgbClr val="F5F5F5"/>
      </a:lt2>
      <a:accent1>
        <a:srgbClr val="F5F5F5"/>
      </a:accent1>
      <a:accent2>
        <a:srgbClr val="EFE18D"/>
      </a:accent2>
      <a:accent3>
        <a:srgbClr val="E8D55F"/>
      </a:accent3>
      <a:accent4>
        <a:srgbClr val="60617A"/>
      </a:accent4>
      <a:accent5>
        <a:srgbClr val="54556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UserAnonymus</dc:creator>
</cp:coreProperties>
</file>