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Inter"/>
      <p:regular r:id="rId27"/>
      <p:bold r:id="rId28"/>
    </p:embeddedFont>
    <p:embeddedFont>
      <p:font typeface="Source Code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3" roundtripDataSignature="AMtx7mgUl5WaaWK48iVlBtLkA6IzARgj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329F2DC-6A4A-4F55-BA97-27B75E1BC8C0}">
  <a:tblStyle styleId="{D329F2DC-6A4A-4F55-BA97-27B75E1BC8C0}" styleName="Table_0">
    <a:wholeTbl>
      <a:tcTxStyle b="off" i="off">
        <a:font>
          <a:latin typeface="Inter Semi Bold"/>
          <a:ea typeface="Inter Semi Bold"/>
          <a:cs typeface="Inter Semi Bold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Inter-bold.fntdata"/><Relationship Id="rId27" Type="http://schemas.openxmlformats.org/officeDocument/2006/relationships/font" Target="fonts/Inter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Code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CodePro-italic.fntdata"/><Relationship Id="rId30" Type="http://schemas.openxmlformats.org/officeDocument/2006/relationships/font" Target="fonts/SourceCodePro-bold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SourceCodePr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uk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c6146e59c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uk-UA" sz="1800">
                <a:latin typeface="Roboto"/>
                <a:ea typeface="Roboto"/>
                <a:cs typeface="Roboto"/>
                <a:sym typeface="Roboto"/>
              </a:rPr>
              <a:t>Решение задачи: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int a = (int)random(0, 100);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void setup()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int ostatok = a % 2;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println("Число:", a);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if (ostatok == 0)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	print("Число парное");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if (ostatok != 0)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	print("Число непарное");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void draw()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br>
              <a:rPr lang="uk-UA" sz="1800">
                <a:latin typeface="Roboto"/>
                <a:ea typeface="Roboto"/>
                <a:cs typeface="Roboto"/>
                <a:sym typeface="Roboto"/>
              </a:rPr>
            </a:b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g8c6146e59c_1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c6146e59c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g8c6146e59c_1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c6146e59c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800">
                <a:latin typeface="Roboto"/>
                <a:ea typeface="Roboto"/>
                <a:cs typeface="Roboto"/>
                <a:sym typeface="Roboto"/>
              </a:rPr>
              <a:t>Рассказать детям про преимущество оператора if/else if/else перед оператором if (когда просто много параллельных условий). Преимущество в скорости работы, в принципе выполнения каждого из операторов.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g8c6146e59c_1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c6146e59c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uk-UA" sz="1800">
                <a:latin typeface="Roboto"/>
                <a:ea typeface="Roboto"/>
                <a:cs typeface="Roboto"/>
                <a:sym typeface="Roboto"/>
              </a:rPr>
              <a:t>Решение задачи: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void setup()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size(500, 500);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void draw()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if (mouseX &lt; width/2)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	background(0, 220, 0);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} else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	background(220, 0, 0);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stroke(255);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line(width/2, 0, width/2, 500);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br>
              <a:rPr lang="uk-UA" sz="1800">
                <a:latin typeface="Roboto"/>
                <a:ea typeface="Roboto"/>
                <a:cs typeface="Roboto"/>
                <a:sym typeface="Roboto"/>
              </a:rPr>
            </a:b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g8c6146e59c_1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c6146e59c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uk-UA" sz="1800">
                <a:latin typeface="Roboto"/>
                <a:ea typeface="Roboto"/>
                <a:cs typeface="Roboto"/>
                <a:sym typeface="Roboto"/>
              </a:rPr>
              <a:t>Решение задачи: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void setup()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size(500, 500);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void draw()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if (mouseX &lt; width / 3)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  	background(0, 0, 220);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} else if (mouseX &gt; width*2 / 3)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  	background(220, 0, 0);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} else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  	background(0, 220, 0);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stroke(255);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line(width/3, 0, width/3, 500);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line(width * 2 /3, 0, width * 2 /3, 500);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br>
              <a:rPr lang="uk-UA" sz="1800">
                <a:latin typeface="Roboto"/>
                <a:ea typeface="Roboto"/>
                <a:cs typeface="Roboto"/>
                <a:sym typeface="Roboto"/>
              </a:rPr>
            </a:b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g8c6146e59c_1_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9e515b2cd_1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89e515b2cd_1_2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c454d8be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-UA" sz="1800">
                <a:latin typeface="Roboto"/>
                <a:ea typeface="Roboto"/>
                <a:cs typeface="Roboto"/>
                <a:sym typeface="Roboto"/>
              </a:rPr>
              <a:t>Решение задачи: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void setup()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size(500, 500);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void draw()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background(245);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fill(96, 97, 122);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ellipse(width - mouseX, height - mouseY, 100, 100);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g8c454d8beb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bd601bdc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g8bd601bdc6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c6146e59c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g8c6146e59c_1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c6146e59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g8c6146e59c_1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c6146e59c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g8c6146e59c_1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daa24dea2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uk-UA" sz="1800">
                <a:latin typeface="Roboto"/>
                <a:ea typeface="Roboto"/>
                <a:cs typeface="Roboto"/>
                <a:sym typeface="Roboto"/>
              </a:rPr>
              <a:t>Решение задачи: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int a = (int)random(0, 100);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void setup()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int ostatok = a % 2;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println("Число:", a);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if (ostatok == 0)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	print("Число парное");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if (ostatok != 0)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	print("Число непарное");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void draw()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br>
              <a:rPr lang="uk-UA" sz="1800">
                <a:latin typeface="Roboto"/>
                <a:ea typeface="Roboto"/>
                <a:cs typeface="Roboto"/>
                <a:sym typeface="Roboto"/>
              </a:rPr>
            </a:b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g8daa24dea2_0_1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"/>
          <p:cNvSpPr txBox="1"/>
          <p:nvPr>
            <p:ph type="ctrTitle"/>
          </p:nvPr>
        </p:nvSpPr>
        <p:spPr>
          <a:xfrm>
            <a:off x="251520" y="5013176"/>
            <a:ext cx="4896544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b="1" i="0" sz="3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" type="body"/>
          </p:nvPr>
        </p:nvSpPr>
        <p:spPr>
          <a:xfrm>
            <a:off x="250474" y="5851147"/>
            <a:ext cx="2492725" cy="720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ght">
  <p:cSld name="Ligh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5" name="Google Shape;15;p8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8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" name="Google Shape;17;p8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nguage">
  <p:cSld name="Langu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/>
          <p:nvPr>
            <p:ph type="ctrTitle"/>
          </p:nvPr>
        </p:nvSpPr>
        <p:spPr>
          <a:xfrm>
            <a:off x="251521" y="116632"/>
            <a:ext cx="4126270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1" name="Google Shape;21;p9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" name="Google Shape;22;p9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3" name="Google Shape;23;p9"/>
          <p:cNvSpPr/>
          <p:nvPr>
            <p:ph idx="2" type="tbl"/>
          </p:nvPr>
        </p:nvSpPr>
        <p:spPr>
          <a:xfrm>
            <a:off x="1545580" y="1019175"/>
            <a:ext cx="5514310" cy="555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4" name="Google Shape;24;p9"/>
          <p:cNvSpPr txBox="1"/>
          <p:nvPr>
            <p:ph idx="3" type="body"/>
          </p:nvPr>
        </p:nvSpPr>
        <p:spPr>
          <a:xfrm>
            <a:off x="4546377" y="116632"/>
            <a:ext cx="3820788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edium">
  <p:cSld name="Mediu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8" name="Google Shape;28;p10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rk">
  <p:cSld name="Dar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32" name="Google Shape;32;p11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>
            <p:ph type="ctrTitle"/>
          </p:nvPr>
        </p:nvSpPr>
        <p:spPr>
          <a:xfrm>
            <a:off x="251525" y="5013175"/>
            <a:ext cx="70413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</a:pPr>
            <a:r>
              <a:rPr lang="uk-UA" sz="4000">
                <a:solidFill>
                  <a:srgbClr val="3E3E46"/>
                </a:solidFill>
                <a:latin typeface="Roboto"/>
                <a:ea typeface="Roboto"/>
                <a:cs typeface="Roboto"/>
                <a:sym typeface="Roboto"/>
              </a:rPr>
              <a:t>УСЛОВИЯ В PROCESSING</a:t>
            </a:r>
            <a:endParaRPr sz="4000">
              <a:solidFill>
                <a:srgbClr val="3E3E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40;p1"/>
          <p:cNvSpPr txBox="1"/>
          <p:nvPr>
            <p:ph idx="1" type="body"/>
          </p:nvPr>
        </p:nvSpPr>
        <p:spPr>
          <a:xfrm>
            <a:off x="250474" y="5851147"/>
            <a:ext cx="2492725" cy="720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uk-UA"/>
              <a:t>LESSON 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c6146e59c_1_61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47" name="Google Shape;147;g8c6146e59c_1_61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8</a:t>
            </a:r>
            <a:endParaRPr/>
          </a:p>
        </p:txBody>
      </p:sp>
      <p:sp>
        <p:nvSpPr>
          <p:cNvPr id="148" name="Google Shape;148;g8c6146e59c_1_61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g8c6146e59c_1_61"/>
          <p:cNvSpPr txBox="1"/>
          <p:nvPr/>
        </p:nvSpPr>
        <p:spPr>
          <a:xfrm>
            <a:off x="437250" y="1220350"/>
            <a:ext cx="7929900" cy="76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Написать программу, которая определит максимальное число из трёх случайных.</a:t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g8c6146e59c_1_61"/>
          <p:cNvSpPr/>
          <p:nvPr/>
        </p:nvSpPr>
        <p:spPr>
          <a:xfrm>
            <a:off x="251508" y="10327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92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Google Shape;151;g8c6146e59c_1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8150" y="2535750"/>
            <a:ext cx="4668075" cy="355605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c6146e59c_1_71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57" name="Google Shape;157;g8c6146e59c_1_71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8</a:t>
            </a:r>
            <a:endParaRPr/>
          </a:p>
        </p:txBody>
      </p:sp>
      <p:sp>
        <p:nvSpPr>
          <p:cNvPr id="158" name="Google Shape;158;g8c6146e59c_1_71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Условный оператор if/else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g8c6146e59c_1_71"/>
          <p:cNvSpPr txBox="1"/>
          <p:nvPr/>
        </p:nvSpPr>
        <p:spPr>
          <a:xfrm>
            <a:off x="437250" y="1220350"/>
            <a:ext cx="7929900" cy="46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Условный оператор if/else 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выглядит следующим образом:</a:t>
            </a:r>
            <a:endParaRPr b="0" i="0" sz="2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g8c6146e59c_1_71"/>
          <p:cNvSpPr/>
          <p:nvPr/>
        </p:nvSpPr>
        <p:spPr>
          <a:xfrm>
            <a:off x="251508" y="10327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92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g8c6146e59c_1_71"/>
          <p:cNvSpPr txBox="1"/>
          <p:nvPr/>
        </p:nvSpPr>
        <p:spPr>
          <a:xfrm>
            <a:off x="1530725" y="1912950"/>
            <a:ext cx="5557200" cy="2562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600" u="none" cap="none" strike="noStrike">
                <a:solidFill>
                  <a:srgbClr val="66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0" i="0" lang="uk-UA" sz="2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(a &gt; 5) {</a:t>
            </a:r>
            <a:br>
              <a:rPr b="0" i="0" lang="uk-UA" sz="2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2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i="0" lang="uk-UA" sz="2600" u="none" cap="none" strike="noStrike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</a:t>
            </a:r>
            <a:r>
              <a:rPr b="0" i="0" lang="uk-UA" sz="2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0" lang="uk-UA" sz="2600" u="none" cap="none" strike="noStrike">
                <a:solidFill>
                  <a:srgbClr val="7D479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"Число больше 5"</a:t>
            </a:r>
            <a:r>
              <a:rPr b="0" i="0" lang="uk-UA" sz="2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br>
              <a:rPr b="0" i="0" lang="uk-UA" sz="2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2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 </a:t>
            </a:r>
            <a:r>
              <a:rPr b="0" i="0" lang="uk-UA" sz="2600" u="none" cap="none" strike="noStrike">
                <a:solidFill>
                  <a:srgbClr val="66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</a:t>
            </a:r>
            <a:r>
              <a:rPr b="0" i="0" lang="uk-UA" sz="2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  <a:br>
              <a:rPr b="0" i="0" lang="uk-UA" sz="2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2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i="0" lang="uk-UA" sz="2600" u="none" cap="none" strike="noStrike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</a:t>
            </a:r>
            <a:r>
              <a:rPr b="0" i="0" lang="uk-UA" sz="2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0" lang="uk-UA" sz="2600" u="none" cap="none" strike="noStrike">
                <a:solidFill>
                  <a:srgbClr val="7D479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"Число меньше 5"</a:t>
            </a:r>
            <a:r>
              <a:rPr b="0" i="0" lang="uk-UA" sz="2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br>
              <a:rPr b="0" i="0" lang="uk-UA" sz="2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2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i="0" sz="4600" u="none" cap="none" strike="noStrike">
              <a:solidFill>
                <a:srgbClr val="6699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2" name="Google Shape;162;g8c6146e59c_1_71"/>
          <p:cNvSpPr txBox="1"/>
          <p:nvPr/>
        </p:nvSpPr>
        <p:spPr>
          <a:xfrm>
            <a:off x="437250" y="4663550"/>
            <a:ext cx="7929900" cy="186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Во главе всего находится ключевой оператор </a:t>
            </a:r>
            <a:r>
              <a:rPr b="1" i="0" lang="uk-UA" sz="1800" u="none" cap="none" strike="noStrike">
                <a:solidFill>
                  <a:srgbClr val="669900"/>
                </a:solidFill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Дальше за ним в круглых скобках указывается </a:t>
            </a: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логическое выражение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оно же </a:t>
            </a: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условие. 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Выражение может быть правдивым или нет. Если оно правдиво (true) - код выполнится в первой конструкции, в противном случае (false) - код выполнится во второй конструкции.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g8c6146e59c_1_71"/>
          <p:cNvSpPr/>
          <p:nvPr/>
        </p:nvSpPr>
        <p:spPr>
          <a:xfrm>
            <a:off x="251509" y="4475934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c6146e59c_1_83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69" name="Google Shape;169;g8c6146e59c_1_83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8</a:t>
            </a:r>
            <a:endParaRPr/>
          </a:p>
        </p:txBody>
      </p:sp>
      <p:sp>
        <p:nvSpPr>
          <p:cNvPr id="170" name="Google Shape;170;g8c6146e59c_1_83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Условный оператор if/else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g8c6146e59c_1_83"/>
          <p:cNvSpPr txBox="1"/>
          <p:nvPr/>
        </p:nvSpPr>
        <p:spPr>
          <a:xfrm>
            <a:off x="437250" y="1220350"/>
            <a:ext cx="7929900" cy="97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Иногда бывает необходимо использовать несколько условий и оператора if/else может быть недостаточно. </a:t>
            </a: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Условный оператор if/else if/else 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выглядит следующим образом:</a:t>
            </a:r>
            <a:endParaRPr b="0" i="0" sz="2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g8c6146e59c_1_83"/>
          <p:cNvSpPr/>
          <p:nvPr/>
        </p:nvSpPr>
        <p:spPr>
          <a:xfrm>
            <a:off x="251508" y="10327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92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g8c6146e59c_1_83"/>
          <p:cNvSpPr txBox="1"/>
          <p:nvPr/>
        </p:nvSpPr>
        <p:spPr>
          <a:xfrm>
            <a:off x="1496075" y="2393225"/>
            <a:ext cx="5626500" cy="309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400" u="none" cap="none" strike="noStrike">
                <a:solidFill>
                  <a:srgbClr val="66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0" i="0" lang="uk-UA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(a &gt; 5) {</a:t>
            </a:r>
            <a:br>
              <a:rPr b="0" i="0" lang="uk-UA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i="0" lang="uk-UA" sz="2400" u="none" cap="none" strike="noStrike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</a:t>
            </a:r>
            <a:r>
              <a:rPr b="0" i="0" lang="uk-UA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0" lang="uk-UA" sz="2400" u="none" cap="none" strike="noStrike">
                <a:solidFill>
                  <a:srgbClr val="7D479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"Число больше 5"</a:t>
            </a:r>
            <a:r>
              <a:rPr b="0" i="0" lang="uk-UA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br>
              <a:rPr b="0" i="0" lang="uk-UA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 </a:t>
            </a:r>
            <a:r>
              <a:rPr b="0" i="0" lang="uk-UA" sz="2400" u="none" cap="none" strike="noStrike">
                <a:solidFill>
                  <a:srgbClr val="66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</a:t>
            </a:r>
            <a:r>
              <a:rPr b="0" i="0" lang="uk-UA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uk-UA" sz="2400" u="none" cap="none" strike="noStrike">
                <a:solidFill>
                  <a:srgbClr val="66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0" i="0" lang="uk-UA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(a &lt; 0) {</a:t>
            </a:r>
            <a:br>
              <a:rPr b="0" i="0" lang="uk-UA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i="0" lang="uk-UA" sz="2400" u="none" cap="none" strike="noStrike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</a:t>
            </a:r>
            <a:r>
              <a:rPr b="0" i="0" lang="uk-UA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0" lang="uk-UA" sz="2400" u="none" cap="none" strike="noStrike">
                <a:solidFill>
                  <a:srgbClr val="7D479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"Число меньше 0"</a:t>
            </a:r>
            <a:r>
              <a:rPr b="0" i="0" lang="uk-UA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br>
              <a:rPr b="0" i="0" lang="uk-UA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 </a:t>
            </a:r>
            <a:r>
              <a:rPr b="0" i="0" lang="uk-UA" sz="2400" u="none" cap="none" strike="noStrike">
                <a:solidFill>
                  <a:srgbClr val="66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</a:t>
            </a:r>
            <a:r>
              <a:rPr b="0" i="0" lang="uk-UA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  <a:br>
              <a:rPr b="0" i="0" lang="uk-UA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i="0" lang="uk-UA" sz="2400" u="none" cap="none" strike="noStrike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</a:t>
            </a:r>
            <a:r>
              <a:rPr b="0" i="0" lang="uk-UA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0" lang="uk-UA" sz="2400" u="none" cap="none" strike="noStrike">
                <a:solidFill>
                  <a:srgbClr val="7D479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"Число между 0 и 5"</a:t>
            </a:r>
            <a:r>
              <a:rPr b="0" i="0" lang="uk-UA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 </a:t>
            </a:r>
            <a:br>
              <a:rPr b="0" i="0" lang="uk-UA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i="0" sz="3900" u="none" cap="none" strike="noStrike">
              <a:solidFill>
                <a:srgbClr val="6699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4" name="Google Shape;174;g8c6146e59c_1_83"/>
          <p:cNvSpPr txBox="1"/>
          <p:nvPr/>
        </p:nvSpPr>
        <p:spPr>
          <a:xfrm>
            <a:off x="437240" y="5826477"/>
            <a:ext cx="7929900" cy="52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Элементов </a:t>
            </a: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else if 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может быть не ограничено, если это необходимо</a:t>
            </a:r>
            <a:r>
              <a:rPr b="0" i="0" lang="uk-UA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g8c6146e59c_1_83"/>
          <p:cNvSpPr/>
          <p:nvPr/>
        </p:nvSpPr>
        <p:spPr>
          <a:xfrm>
            <a:off x="251500" y="5638850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c6146e59c_1_48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81" name="Google Shape;181;g8c6146e59c_1_48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8</a:t>
            </a:r>
            <a:endParaRPr/>
          </a:p>
        </p:txBody>
      </p:sp>
      <p:sp>
        <p:nvSpPr>
          <p:cNvPr id="182" name="Google Shape;182;g8c6146e59c_1_48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g8c6146e59c_1_48"/>
          <p:cNvSpPr txBox="1"/>
          <p:nvPr/>
        </p:nvSpPr>
        <p:spPr>
          <a:xfrm>
            <a:off x="437250" y="1220350"/>
            <a:ext cx="7929900" cy="76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Реализуйте пример из скетча, используя условный оператор if/else.</a:t>
            </a:r>
            <a:endParaRPr b="0" i="0" sz="2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g8c6146e59c_1_48"/>
          <p:cNvSpPr/>
          <p:nvPr/>
        </p:nvSpPr>
        <p:spPr>
          <a:xfrm>
            <a:off x="251508" y="10327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92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Google Shape;185;g8c6146e59c_1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9325" y="2371175"/>
            <a:ext cx="3960000" cy="396000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c6146e59c_1_106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91" name="Google Shape;191;g8c6146e59c_1_106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8</a:t>
            </a:r>
            <a:endParaRPr/>
          </a:p>
        </p:txBody>
      </p:sp>
      <p:sp>
        <p:nvSpPr>
          <p:cNvPr id="192" name="Google Shape;192;g8c6146e59c_1_106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g8c6146e59c_1_106"/>
          <p:cNvSpPr txBox="1"/>
          <p:nvPr/>
        </p:nvSpPr>
        <p:spPr>
          <a:xfrm>
            <a:off x="437250" y="1220350"/>
            <a:ext cx="7855200" cy="76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Реализуйте пример из скетча, используя условный оператор if/else if/else.</a:t>
            </a:r>
            <a:endParaRPr b="0" i="0" sz="2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g8c6146e59c_1_106"/>
          <p:cNvSpPr/>
          <p:nvPr/>
        </p:nvSpPr>
        <p:spPr>
          <a:xfrm>
            <a:off x="251508" y="10327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92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5" name="Google Shape;195;g8c6146e59c_1_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9675" y="2416425"/>
            <a:ext cx="3960000" cy="396000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9e515b2cd_1_216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01" name="Google Shape;201;g89e515b2cd_1_216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8</a:t>
            </a:r>
            <a:endParaRPr/>
          </a:p>
        </p:txBody>
      </p:sp>
      <p:sp>
        <p:nvSpPr>
          <p:cNvPr id="202" name="Google Shape;202;g89e515b2cd_1_216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Вопросы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g89e515b2cd_1_216"/>
          <p:cNvSpPr/>
          <p:nvPr/>
        </p:nvSpPr>
        <p:spPr>
          <a:xfrm>
            <a:off x="503075" y="1283375"/>
            <a:ext cx="4708200" cy="5292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Из чего состоит условный оператор?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g89e515b2cd_1_216"/>
          <p:cNvSpPr/>
          <p:nvPr/>
        </p:nvSpPr>
        <p:spPr>
          <a:xfrm>
            <a:off x="251546" y="1141308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52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g89e515b2cd_1_216"/>
          <p:cNvSpPr/>
          <p:nvPr/>
        </p:nvSpPr>
        <p:spPr>
          <a:xfrm>
            <a:off x="502975" y="2210200"/>
            <a:ext cx="4446300" cy="5292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Когда выполняется блок else?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g89e515b2cd_1_216"/>
          <p:cNvSpPr/>
          <p:nvPr/>
        </p:nvSpPr>
        <p:spPr>
          <a:xfrm>
            <a:off x="251521" y="2068134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52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g89e515b2cd_1_216"/>
          <p:cNvSpPr/>
          <p:nvPr/>
        </p:nvSpPr>
        <p:spPr>
          <a:xfrm>
            <a:off x="502975" y="3137050"/>
            <a:ext cx="7571400" cy="5847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 чем преимущество оператора if/else if/else перед обычным if?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g89e515b2cd_1_216"/>
          <p:cNvSpPr/>
          <p:nvPr/>
        </p:nvSpPr>
        <p:spPr>
          <a:xfrm>
            <a:off x="251521" y="29949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52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g89e515b2cd_1_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9150" y="3877100"/>
            <a:ext cx="2825375" cy="282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На этом всё!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5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16" name="Google Shape;216;p5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8</a:t>
            </a:r>
            <a:endParaRPr/>
          </a:p>
        </p:txBody>
      </p:sp>
      <p:pic>
        <p:nvPicPr>
          <p:cNvPr id="217" name="Google Shape;2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3500" y="1718526"/>
            <a:ext cx="4417000" cy="441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46" name="Google Shape;46;p2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8</a:t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327800" y="1462125"/>
            <a:ext cx="38127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УСЛОВИЯ В PROCESSING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327800" y="2047825"/>
            <a:ext cx="3812700" cy="54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СИСТЕМНЫЕ ПЕРЕМЕННЫЕ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327800" y="2633550"/>
            <a:ext cx="3812700" cy="54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ПЕРЕМЕННЫЕ. ТИПЫ ДАННЫХ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327800" y="3219275"/>
            <a:ext cx="3812700" cy="54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МАРАФОН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327750" y="5576925"/>
            <a:ext cx="3812700" cy="54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ВВЕДЕНИЕ В PROCESSING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52;p2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План на четверть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327750" y="3822150"/>
            <a:ext cx="3812700" cy="54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ЦВЕТ В PROCESSING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327750" y="4422975"/>
            <a:ext cx="3812700" cy="54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СТАТИЧЕСКАЯ ГРАФИКА 2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2"/>
          <p:cNvSpPr/>
          <p:nvPr/>
        </p:nvSpPr>
        <p:spPr>
          <a:xfrm>
            <a:off x="327750" y="4999950"/>
            <a:ext cx="3812700" cy="54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СТАТИЧЕСКАЯ ГРАФИКА 1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>
            <p:ph type="ctrTitle"/>
          </p:nvPr>
        </p:nvSpPr>
        <p:spPr>
          <a:xfrm>
            <a:off x="251521" y="116632"/>
            <a:ext cx="4126270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English Time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3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62" name="Google Shape;62;p3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8</a:t>
            </a:r>
            <a:endParaRPr/>
          </a:p>
        </p:txBody>
      </p:sp>
      <p:graphicFrame>
        <p:nvGraphicFramePr>
          <p:cNvPr id="63" name="Google Shape;63;p3"/>
          <p:cNvGraphicFramePr/>
          <p:nvPr/>
        </p:nvGraphicFramePr>
        <p:xfrm>
          <a:off x="1237200" y="18054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{D329F2DC-6A4A-4F55-BA97-27B75E1BC8C0}</a:tableStyleId>
              </a:tblPr>
              <a:tblGrid>
                <a:gridCol w="3226525"/>
                <a:gridCol w="3226525"/>
              </a:tblGrid>
              <a:tr h="8816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If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Else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Если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Иначе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8816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False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Правда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Ложь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8816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815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815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815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815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815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64" name="Google Shape;64;p3"/>
          <p:cNvSpPr txBox="1"/>
          <p:nvPr>
            <p:ph idx="3" type="body"/>
          </p:nvPr>
        </p:nvSpPr>
        <p:spPr>
          <a:xfrm>
            <a:off x="4546377" y="116632"/>
            <a:ext cx="3820788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uk-UA" sz="3100">
                <a:latin typeface="Roboto"/>
                <a:ea typeface="Roboto"/>
                <a:cs typeface="Roboto"/>
                <a:sym typeface="Roboto"/>
              </a:rPr>
              <a:t>Время Английского</a:t>
            </a:r>
            <a:endParaRPr sz="3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62025"/>
            <a:ext cx="2395974" cy="239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c454d8beb_1_0"/>
          <p:cNvSpPr txBox="1"/>
          <p:nvPr/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uk-UA" sz="2400" u="none" cap="none" strike="noStrike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  <a:endParaRPr b="0" i="0" sz="2400" u="none" cap="none" strike="noStrike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1" name="Google Shape;71;g8c454d8beb_1_0"/>
          <p:cNvSpPr txBox="1"/>
          <p:nvPr/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-UA" sz="14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LESSON 8</a:t>
            </a:r>
            <a:endParaRPr b="0" i="0" sz="14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" name="Google Shape;72;g8c454d8beb_1_0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uk-UA" sz="4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было в прошлый раз?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g8c454d8beb_1_0"/>
          <p:cNvSpPr txBox="1"/>
          <p:nvPr/>
        </p:nvSpPr>
        <p:spPr>
          <a:xfrm>
            <a:off x="437250" y="1339100"/>
            <a:ext cx="7929900" cy="4692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Системные переменные. Width и height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g8c454d8beb_1_0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09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g8c454d8beb_1_0"/>
          <p:cNvSpPr txBox="1"/>
          <p:nvPr/>
        </p:nvSpPr>
        <p:spPr>
          <a:xfrm>
            <a:off x="437263" y="2158963"/>
            <a:ext cx="7929900" cy="4692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MouseX, MouseY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g8c454d8beb_1_0"/>
          <p:cNvSpPr/>
          <p:nvPr/>
        </p:nvSpPr>
        <p:spPr>
          <a:xfrm>
            <a:off x="251533" y="1971384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g8c454d8beb_1_0"/>
          <p:cNvSpPr txBox="1"/>
          <p:nvPr/>
        </p:nvSpPr>
        <p:spPr>
          <a:xfrm>
            <a:off x="437275" y="2978800"/>
            <a:ext cx="7929900" cy="4692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Практика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g8c454d8beb_1_0"/>
          <p:cNvSpPr/>
          <p:nvPr/>
        </p:nvSpPr>
        <p:spPr>
          <a:xfrm>
            <a:off x="251533" y="27912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g8c454d8beb_1_0"/>
          <p:cNvSpPr txBox="1"/>
          <p:nvPr/>
        </p:nvSpPr>
        <p:spPr>
          <a:xfrm>
            <a:off x="437275" y="4982225"/>
            <a:ext cx="3569100" cy="5292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Задание для разминки:</a:t>
            </a:r>
            <a:endParaRPr b="0" i="1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g8c454d8beb_1_0"/>
          <p:cNvSpPr/>
          <p:nvPr/>
        </p:nvSpPr>
        <p:spPr>
          <a:xfrm>
            <a:off x="251533" y="4794584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g8c454d8beb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1250" y="3600400"/>
            <a:ext cx="3080308" cy="310520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bd601bdc6_0_1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87" name="Google Shape;87;g8bd601bdc6_0_1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8</a:t>
            </a:r>
            <a:endParaRPr/>
          </a:p>
        </p:txBody>
      </p:sp>
      <p:sp>
        <p:nvSpPr>
          <p:cNvPr id="88" name="Google Shape;88;g8bd601bdc6_0_1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Условный оператор if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g8bd601bdc6_0_1"/>
          <p:cNvSpPr txBox="1"/>
          <p:nvPr/>
        </p:nvSpPr>
        <p:spPr>
          <a:xfrm>
            <a:off x="437250" y="1220350"/>
            <a:ext cx="7929900" cy="46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Условный оператор if 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выглядит следующим образом:</a:t>
            </a:r>
            <a:endParaRPr b="0" i="0" sz="2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g8bd601bdc6_0_1"/>
          <p:cNvSpPr/>
          <p:nvPr/>
        </p:nvSpPr>
        <p:spPr>
          <a:xfrm>
            <a:off x="251508" y="10327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92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g8bd601bdc6_0_1"/>
          <p:cNvSpPr txBox="1"/>
          <p:nvPr/>
        </p:nvSpPr>
        <p:spPr>
          <a:xfrm>
            <a:off x="1229400" y="1935450"/>
            <a:ext cx="6345600" cy="2371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00038" rotWithShape="0" algn="bl">
              <a:srgbClr val="000000">
                <a:alpha val="48627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3100" u="none" cap="none" strike="noStrike">
                <a:solidFill>
                  <a:srgbClr val="66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0" i="0" lang="uk-UA" sz="31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(a &gt; 5) {</a:t>
            </a:r>
            <a:endParaRPr b="0" i="0" sz="31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3100" u="none" cap="none" strike="noStrike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</a:t>
            </a:r>
            <a:r>
              <a:rPr b="0" i="0" lang="uk-UA" sz="31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0" lang="uk-UA" sz="3100" u="none" cap="none" strike="noStrike">
                <a:solidFill>
                  <a:srgbClr val="7D479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"Число больше 5"</a:t>
            </a:r>
            <a:r>
              <a:rPr b="0" i="0" lang="uk-UA" sz="31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 </a:t>
            </a:r>
            <a:endParaRPr b="0" i="0" sz="31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31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i="0" sz="3900" u="none" cap="none" strike="noStrike">
              <a:solidFill>
                <a:srgbClr val="33997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2" name="Google Shape;92;g8bd601bdc6_0_1"/>
          <p:cNvSpPr txBox="1"/>
          <p:nvPr/>
        </p:nvSpPr>
        <p:spPr>
          <a:xfrm>
            <a:off x="437250" y="4663550"/>
            <a:ext cx="7929900" cy="186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Во главе всего находится ключевой оператор </a:t>
            </a:r>
            <a:r>
              <a:rPr b="1" i="0" lang="uk-UA" sz="1800" u="none" cap="none" strike="noStrike">
                <a:solidFill>
                  <a:srgbClr val="669900"/>
                </a:solidFill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Дальше за ним в круглых скобках указывается </a:t>
            </a: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логическое выражение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оно же </a:t>
            </a: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условие. 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Выражение может быть правдивым или нет. Если оно правдиво (true) - код внутри конструкции (между скобками {...}) выполнится, в противном случае (false) - не выполнится.</a:t>
            </a:r>
            <a:endParaRPr b="0" i="0" sz="2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g8bd601bdc6_0_1"/>
          <p:cNvSpPr/>
          <p:nvPr/>
        </p:nvSpPr>
        <p:spPr>
          <a:xfrm>
            <a:off x="251509" y="4475934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c6146e59c_1_3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99" name="Google Shape;99;g8c6146e59c_1_3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8</a:t>
            </a:r>
            <a:endParaRPr/>
          </a:p>
        </p:txBody>
      </p:sp>
      <p:sp>
        <p:nvSpPr>
          <p:cNvPr id="100" name="Google Shape;100;g8c6146e59c_1_3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Логические выражения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g8c6146e59c_1_3"/>
          <p:cNvSpPr txBox="1"/>
          <p:nvPr/>
        </p:nvSpPr>
        <p:spPr>
          <a:xfrm>
            <a:off x="437250" y="1220350"/>
            <a:ext cx="7929900" cy="72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Для построение </a:t>
            </a: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логических выражений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используются операторы сравнений:</a:t>
            </a:r>
            <a:endParaRPr b="0" i="0" sz="2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g8c6146e59c_1_3"/>
          <p:cNvSpPr/>
          <p:nvPr/>
        </p:nvSpPr>
        <p:spPr>
          <a:xfrm>
            <a:off x="251508" y="10327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92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g8c6146e59c_1_3"/>
          <p:cNvSpPr txBox="1"/>
          <p:nvPr/>
        </p:nvSpPr>
        <p:spPr>
          <a:xfrm>
            <a:off x="437250" y="2380850"/>
            <a:ext cx="7929900" cy="293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71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i="0" lang="uk-UA" sz="21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—  Больше</a:t>
            </a:r>
            <a:endParaRPr b="0" i="0" sz="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71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i="0" lang="uk-UA" sz="21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—  Меньше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71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i="0" lang="uk-UA" sz="21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&gt;=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—  Больше или равно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71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i="0" lang="uk-UA" sz="21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&lt;=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—  Меньше или равно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71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i="0" lang="uk-UA" sz="21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==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—  Равно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71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i="0" lang="uk-UA" sz="21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!=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—  Не равно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g8c6146e59c_1_3"/>
          <p:cNvSpPr/>
          <p:nvPr/>
        </p:nvSpPr>
        <p:spPr>
          <a:xfrm>
            <a:off x="251509" y="2193234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c6146e59c_1_20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10" name="Google Shape;110;g8c6146e59c_1_20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8</a:t>
            </a:r>
            <a:endParaRPr/>
          </a:p>
        </p:txBody>
      </p:sp>
      <p:sp>
        <p:nvSpPr>
          <p:cNvPr id="111" name="Google Shape;111;g8c6146e59c_1_20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Логические выражения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g8c6146e59c_1_20"/>
          <p:cNvSpPr txBox="1"/>
          <p:nvPr/>
        </p:nvSpPr>
        <p:spPr>
          <a:xfrm>
            <a:off x="437250" y="1220350"/>
            <a:ext cx="7929900" cy="43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Несколько примеров для понимания:</a:t>
            </a:r>
            <a:endParaRPr b="0" i="0" sz="3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g8c6146e59c_1_20"/>
          <p:cNvSpPr/>
          <p:nvPr/>
        </p:nvSpPr>
        <p:spPr>
          <a:xfrm>
            <a:off x="251508" y="10327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92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g8c6146e59c_1_20"/>
          <p:cNvSpPr txBox="1"/>
          <p:nvPr/>
        </p:nvSpPr>
        <p:spPr>
          <a:xfrm>
            <a:off x="437250" y="2057200"/>
            <a:ext cx="7929900" cy="2957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71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 &gt; 6           — false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71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 == 10    — true 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71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-10 &lt; -20    — false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71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 &lt;= 20    — true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71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47 != 54     — true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71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 &gt;= 0      — false 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71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 == 11    — false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71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-10 &lt; 3        — true 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71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 &gt;= 0         — true</a:t>
            </a:r>
            <a:endParaRPr b="1" i="0" sz="2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g8c6146e59c_1_20"/>
          <p:cNvSpPr/>
          <p:nvPr/>
        </p:nvSpPr>
        <p:spPr>
          <a:xfrm>
            <a:off x="251500" y="1843399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g8c6146e59c_1_20"/>
          <p:cNvSpPr txBox="1"/>
          <p:nvPr/>
        </p:nvSpPr>
        <p:spPr>
          <a:xfrm>
            <a:off x="437250" y="5417775"/>
            <a:ext cx="7929900" cy="129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 таком виде логические выражения бессмысленны, так как результат будет неизменным и использовать условный оператор нет смысла. Поэтому, чаще всего, в условии фигурирует переменная.</a:t>
            </a:r>
            <a:endParaRPr b="0" i="0" sz="3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g8c6146e59c_1_20"/>
          <p:cNvSpPr/>
          <p:nvPr/>
        </p:nvSpPr>
        <p:spPr>
          <a:xfrm>
            <a:off x="251508" y="52301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92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c6146e59c_1_32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23" name="Google Shape;123;g8c6146e59c_1_32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8</a:t>
            </a:r>
            <a:endParaRPr/>
          </a:p>
        </p:txBody>
      </p:sp>
      <p:sp>
        <p:nvSpPr>
          <p:cNvPr id="124" name="Google Shape;124;g8c6146e59c_1_32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Оператор остатка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g8c6146e59c_1_32"/>
          <p:cNvSpPr txBox="1"/>
          <p:nvPr/>
        </p:nvSpPr>
        <p:spPr>
          <a:xfrm>
            <a:off x="437250" y="1220350"/>
            <a:ext cx="7929900" cy="7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% — оператор остатка от деления. Он делит одно число на другое, и в качестве результата возвращает остаток от деления.</a:t>
            </a:r>
            <a:endParaRPr b="0" i="0" sz="3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g8c6146e59c_1_32"/>
          <p:cNvSpPr/>
          <p:nvPr/>
        </p:nvSpPr>
        <p:spPr>
          <a:xfrm>
            <a:off x="251508" y="10327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92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g8c6146e59c_1_32"/>
          <p:cNvSpPr txBox="1"/>
          <p:nvPr/>
        </p:nvSpPr>
        <p:spPr>
          <a:xfrm>
            <a:off x="437250" y="4469200"/>
            <a:ext cx="7929900" cy="72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Попробуйте ответить, какими будут результаты следующих операций: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g8c6146e59c_1_32"/>
          <p:cNvSpPr/>
          <p:nvPr/>
        </p:nvSpPr>
        <p:spPr>
          <a:xfrm>
            <a:off x="251508" y="42816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92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g8c6146e59c_1_32"/>
          <p:cNvSpPr txBox="1"/>
          <p:nvPr/>
        </p:nvSpPr>
        <p:spPr>
          <a:xfrm>
            <a:off x="437250" y="2378975"/>
            <a:ext cx="7929900" cy="1633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uk-UA" sz="2200" u="none" cap="none" strike="noStrike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0" i="0" lang="uk-UA" sz="22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 = 5 % 4;            </a:t>
            </a:r>
            <a:r>
              <a:rPr b="0" i="0" lang="uk-UA" sz="2200" u="none" cap="none" strike="noStrike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Присвоит 'a' 1</a:t>
            </a:r>
            <a:endParaRPr b="0" i="0" sz="22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uk-UA" sz="2200" u="none" cap="none" strike="noStrike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0" i="0" lang="uk-UA" sz="22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b = 125 % 100;        </a:t>
            </a:r>
            <a:r>
              <a:rPr b="0" i="0" lang="uk-UA" sz="2200" u="none" cap="none" strike="noStrike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Присвоит 'b' 25</a:t>
            </a:r>
            <a:endParaRPr b="0" i="0" sz="22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uk-UA" sz="2200" u="none" cap="none" strike="noStrike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float</a:t>
            </a:r>
            <a:r>
              <a:rPr b="0" i="0" lang="uk-UA" sz="22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 = 285.5 % 140.0;  </a:t>
            </a:r>
            <a:r>
              <a:rPr b="0" i="0" lang="uk-UA" sz="2200" u="none" cap="none" strike="noStrike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Присвоит 'c' 5.5 </a:t>
            </a:r>
            <a:endParaRPr b="0" i="0" sz="22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uk-UA" sz="2200" u="none" cap="none" strike="noStrike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float</a:t>
            </a:r>
            <a:r>
              <a:rPr b="0" i="0" lang="uk-UA" sz="22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 = 30.0 % 33.0;    </a:t>
            </a:r>
            <a:r>
              <a:rPr b="0" i="0" lang="uk-UA" sz="2200" u="none" cap="none" strike="noStrike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Присвоит 'd' 30.0</a:t>
            </a:r>
            <a:endParaRPr b="0" i="0" sz="33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0" name="Google Shape;130;g8c6146e59c_1_32"/>
          <p:cNvSpPr txBox="1"/>
          <p:nvPr/>
        </p:nvSpPr>
        <p:spPr>
          <a:xfrm>
            <a:off x="3019325" y="5401275"/>
            <a:ext cx="25800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uk-UA" sz="23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3 % 1 = ?</a:t>
            </a:r>
            <a:endParaRPr b="0" i="0" sz="23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uk-UA" sz="23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23 % 7 = ?</a:t>
            </a:r>
            <a:endParaRPr b="0" i="0" sz="23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uk-UA" sz="23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100 % 3 = ?</a:t>
            </a:r>
            <a:endParaRPr b="0" i="0" sz="19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daa24dea2_0_174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36" name="Google Shape;136;g8daa24dea2_0_174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8</a:t>
            </a:r>
            <a:endParaRPr/>
          </a:p>
        </p:txBody>
      </p:sp>
      <p:sp>
        <p:nvSpPr>
          <p:cNvPr id="137" name="Google Shape;137;g8daa24dea2_0_174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g8daa24dea2_0_174"/>
          <p:cNvSpPr txBox="1"/>
          <p:nvPr/>
        </p:nvSpPr>
        <p:spPr>
          <a:xfrm>
            <a:off x="437250" y="1220350"/>
            <a:ext cx="7929900" cy="76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Написать программу, которая выполняет проверку случайного числа на парность.</a:t>
            </a:r>
            <a:endParaRPr b="0" i="0" sz="2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g8daa24dea2_0_174"/>
          <p:cNvSpPr/>
          <p:nvPr/>
        </p:nvSpPr>
        <p:spPr>
          <a:xfrm>
            <a:off x="251508" y="10327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92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g8daa24dea2_0_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3863" y="3883455"/>
            <a:ext cx="6130924" cy="25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8daa24dea2_0_1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7400" y="2239775"/>
            <a:ext cx="2029375" cy="20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art 1 - Title">
  <a:themeElements>
    <a:clrScheme name="Robocode - SoftDev">
      <a:dk1>
        <a:srgbClr val="000000"/>
      </a:dk1>
      <a:lt1>
        <a:srgbClr val="FFFFFF"/>
      </a:lt1>
      <a:dk2>
        <a:srgbClr val="60617A"/>
      </a:dk2>
      <a:lt2>
        <a:srgbClr val="F5F5F5"/>
      </a:lt2>
      <a:accent1>
        <a:srgbClr val="F5F5F5"/>
      </a:accent1>
      <a:accent2>
        <a:srgbClr val="EFE18D"/>
      </a:accent2>
      <a:accent3>
        <a:srgbClr val="E8D55F"/>
      </a:accent3>
      <a:accent4>
        <a:srgbClr val="60617A"/>
      </a:accent4>
      <a:accent5>
        <a:srgbClr val="54556B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UserAnonymus</dc:creator>
</cp:coreProperties>
</file>