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Inter"/>
      <p:regular r:id="rId26"/>
      <p:bold r:id="rId27"/>
    </p:embeddedFon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jmoGiIbMatAyTGy+eB/R+ay1yM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CE8130-7806-4B54-9ED1-16D0771DAAE5}">
  <a:tblStyle styleId="{B2CE8130-7806-4B54-9ED1-16D0771DAAE5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DD837FB-1755-4078-BAAE-A23FC78C64E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nt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Int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rocessing.org/reference/switch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rocessing.org/reference/key.html" TargetMode="External"/><Relationship Id="rId3" Type="http://schemas.openxmlformats.org/officeDocument/2006/relationships/hyperlink" Target="https://processing.org/reference/keyCode.html" TargetMode="External"/><Relationship Id="rId4" Type="http://schemas.openxmlformats.org/officeDocument/2006/relationships/hyperlink" Target="https://processing.org/reference/keyPressed.htm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A2%D0%B0%D0%B1%D0%BB%D0%B8%D1%86%D0%B0_%D0%B8%D1%81%D1%82%D0%B8%D0%BD%D0%BD%D0%BE%D1%81%D1%82%D0%B8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c6bf1b1a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/>
              <a:t>Дополнительная информация - </a:t>
            </a:r>
            <a:r>
              <a:rPr lang="uk-UA" sz="2000" u="sng">
                <a:solidFill>
                  <a:schemeClr val="hlink"/>
                </a:solidFill>
                <a:hlinkClick r:id="rId2"/>
              </a:rPr>
              <a:t>https://processing.org/reference/switch.html</a:t>
            </a:r>
            <a:r>
              <a:rPr lang="uk-UA" sz="2000"/>
              <a:t> </a:t>
            </a:r>
            <a:r>
              <a:rPr b="1" lang="uk-UA" sz="2000"/>
              <a:t>(Внимание, английский язык!)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g8c6bf1b1a4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c6bf1b1a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/>
              <a:t>Дополнительная информация - </a:t>
            </a:r>
            <a:r>
              <a:rPr lang="uk-UA" sz="2000" u="sng">
                <a:solidFill>
                  <a:schemeClr val="hlink"/>
                </a:solidFill>
                <a:hlinkClick r:id="rId2"/>
              </a:rPr>
              <a:t>https://processing.org/reference/key.html</a:t>
            </a:r>
            <a:r>
              <a:rPr lang="uk-UA" sz="2000"/>
              <a:t> </a:t>
            </a:r>
            <a:r>
              <a:rPr b="1" lang="uk-UA" sz="2000"/>
              <a:t>(Внимание, английский язык!)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/>
              <a:t>Дополнительная информация - </a:t>
            </a:r>
            <a:r>
              <a:rPr lang="uk-UA" sz="2000" u="sng">
                <a:solidFill>
                  <a:schemeClr val="hlink"/>
                </a:solidFill>
                <a:hlinkClick r:id="rId3"/>
              </a:rPr>
              <a:t>https://processing.org/reference/keyCode.html</a:t>
            </a:r>
            <a:r>
              <a:rPr lang="uk-UA" sz="2000"/>
              <a:t> </a:t>
            </a:r>
            <a:r>
              <a:rPr b="1" lang="uk-UA" sz="2000"/>
              <a:t>(Внимание, английский язык!)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/>
              <a:t>Дополнительная информация - </a:t>
            </a:r>
            <a:r>
              <a:rPr lang="uk-UA" sz="2000" u="sng">
                <a:solidFill>
                  <a:schemeClr val="hlink"/>
                </a:solidFill>
                <a:hlinkClick r:id="rId4"/>
              </a:rPr>
              <a:t>https://processing.org/reference/keyPressed.html</a:t>
            </a:r>
            <a:r>
              <a:rPr lang="uk-UA" sz="2000"/>
              <a:t> </a:t>
            </a:r>
            <a:r>
              <a:rPr b="1" lang="uk-UA" sz="2000"/>
              <a:t>(Внимание, английский язык!)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/>
              <a:t>Обратите внимание, отслеживание нажатий происходит ТОЛЬКО в активном окне программы.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/>
              <a:t>Функциональные клавиши: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/>
              <a:t>TAB, CAPSLOCK, SHIFT, ALT, CTRL, Fn, BACKSPACE, DELETE, (F1-F12), INSERT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8c6bf1b1a4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c6146e59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x = 250;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int y = 250;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size(500, 500);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fill(96, 97, 122);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background(245);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if (keyPressed)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switch (keyCode)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	case LEFT: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	x-=3;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	break;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	case RIGHT: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	x+=3;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	break;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	case UP: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	y-=3;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	break;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	case DOWN: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	y+=3;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	break;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ellipse(x, y, 100, 100);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br>
              <a:rPr lang="uk-UA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8c6146e59c_1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c6bf1b1a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w = 100;</a:t>
            </a:r>
            <a:br>
              <a:rPr lang="uk-UA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h =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ellipse(mouseX, mouseY, w, h);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(keyPressed)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switch(key)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case 'a':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w--;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case 'd':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w++;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case 'w':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h++;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case 's':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h--;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case 'r':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fill(200, 0, 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case 'g':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fill(0, 200, 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case 'b':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fill(0, 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case ' 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fill(255);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w =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h =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g8c6bf1b1a4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9e515b2cd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89e515b2cd_1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454d8b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size(500, 500);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8c454d8beb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bd601bd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Объясните детям, что такое </a:t>
            </a:r>
            <a:r>
              <a:rPr lang="uk-UA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таблица истинности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 и что с её помощью можно узнать.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8bd601bd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bd2e1f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g8dbd2e1fa1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6bf1b1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8c6bf1b1a4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aa24dea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size(500, 500);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background(245);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fill(96, 97, 122);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rect(100, 100, 300, 300);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strokeWeight(1);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stroke(0);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if (mouseX &gt; 100 &amp;&amp; mouseX &lt; 400 &amp;&amp; mouseY &gt; 100 &amp;&amp; mouseY &lt; 400)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	strokeWeight(10);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br>
              <a:rPr lang="uk-UA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8daa24dea2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c6bf1b1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800">
                <a:latin typeface="Roboto"/>
                <a:ea typeface="Roboto"/>
                <a:cs typeface="Roboto"/>
                <a:sym typeface="Roboto"/>
              </a:rPr>
              <a:t>Решение задачи: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size(500, 500);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background(245);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strokeWeight(5);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stroke(180);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line(width/2, 0, width/2, height);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line(0, height/2, width, height/2);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if (mouseX &gt; width/2 &amp;&amp; mouseY &lt; height/2)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fill(255, 0, 200);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} else if (mouseX &gt; width/2 &amp;&amp; mouseY &gt; height/2)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fill(255, 100, 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} else if (mouseX &lt; width/2 &amp;&amp; mouseY &lt; height/2)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fill(255, 200, 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} else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	fill(100, 200, 100);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noStroke();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ellipse(mouseX, mouseY, 100, 100);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br>
              <a:rPr lang="uk-UA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8c6bf1b1a4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9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gif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251525" y="5013175"/>
            <a:ext cx="70413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УСЛОВИЯ В PROCESSING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6bf1b1a4_0_4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46" name="Google Shape;146;g8c6bf1b1a4_0_4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9</a:t>
            </a:r>
            <a:endParaRPr/>
          </a:p>
        </p:txBody>
      </p:sp>
      <p:sp>
        <p:nvSpPr>
          <p:cNvPr id="147" name="Google Shape;147;g8c6bf1b1a4_0_4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Оператор выбора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8c6bf1b1a4_0_41"/>
          <p:cNvSpPr txBox="1"/>
          <p:nvPr/>
        </p:nvSpPr>
        <p:spPr>
          <a:xfrm>
            <a:off x="437250" y="1220350"/>
            <a:ext cx="7929900" cy="135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Оператор выбора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Switch/case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является очень удобной альтернативой множественного использования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операторов if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Этот оператор сравнивает значение одной переменной с несколькими константами</a:t>
            </a:r>
            <a:r>
              <a:rPr b="0" i="0" lang="uk-UA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8c6bf1b1a4_0_41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8c6bf1b1a4_0_41"/>
          <p:cNvSpPr txBox="1"/>
          <p:nvPr/>
        </p:nvSpPr>
        <p:spPr>
          <a:xfrm>
            <a:off x="437263" y="3208075"/>
            <a:ext cx="4011900" cy="290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-UA" sz="16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switch</a:t>
            </a: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(Выражение для выбора) {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0" i="0" lang="uk-UA" sz="16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(Значение</a:t>
            </a:r>
            <a:r>
              <a:rPr b="0" i="0" lang="uk-UA" sz="1600" u="none" cap="none" strike="noStrike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Код</a:t>
            </a:r>
            <a:r>
              <a:rPr b="0" i="0" lang="uk-UA" sz="1600" u="none" cap="none" strike="noStrike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600" u="none" cap="none" strike="noStrike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0" i="0" lang="uk-UA" sz="16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(Значение</a:t>
            </a:r>
            <a:r>
              <a:rPr b="0" i="0" lang="uk-UA" sz="1600" u="none" cap="none" strike="noStrike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Код</a:t>
            </a:r>
            <a:r>
              <a:rPr b="0" i="0" lang="uk-UA" sz="1600" u="none" cap="none" strike="noStrike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600" u="none" cap="none" strike="noStrike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0" i="0" lang="uk-UA" sz="16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(Значение</a:t>
            </a:r>
            <a:r>
              <a:rPr b="0" i="0" lang="uk-UA" sz="1600" u="none" cap="none" strike="noStrike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Код</a:t>
            </a:r>
            <a:r>
              <a:rPr b="0" i="0" lang="uk-UA" sz="1600" u="none" cap="none" strike="noStrike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600" u="none" cap="none" strike="noStrike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uk-UA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g8c6bf1b1a4_0_41"/>
          <p:cNvSpPr txBox="1"/>
          <p:nvPr/>
        </p:nvSpPr>
        <p:spPr>
          <a:xfrm>
            <a:off x="4867638" y="3523113"/>
            <a:ext cx="3499500" cy="246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Оператор Switch не способен полностью заменить каскадный оператор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if/else if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зато очень удобен, если нужно сравнить одну переменную с множеством значений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8c6bf1b1a4_0_41"/>
          <p:cNvSpPr/>
          <p:nvPr/>
        </p:nvSpPr>
        <p:spPr>
          <a:xfrm>
            <a:off x="4681896" y="333553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c6bf1b1a4_0_5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8" name="Google Shape;158;g8c6bf1b1a4_0_5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9</a:t>
            </a:r>
            <a:endParaRPr/>
          </a:p>
        </p:txBody>
      </p:sp>
      <p:sp>
        <p:nvSpPr>
          <p:cNvPr id="159" name="Google Shape;159;g8c6bf1b1a4_0_54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Переменные ввода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g8c6bf1b1a4_0_54"/>
          <p:cNvSpPr txBox="1"/>
          <p:nvPr/>
        </p:nvSpPr>
        <p:spPr>
          <a:xfrm>
            <a:off x="437250" y="1220350"/>
            <a:ext cx="7929900" cy="107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Отслеживать координаты и нажатия мыши мы уже умеем. Пришло время разобраться с вводом с клавиатуры.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Для этого мы будем использовать 3 системные переменные: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g8c6bf1b1a4_0_54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8c6bf1b1a4_0_54"/>
          <p:cNvSpPr txBox="1"/>
          <p:nvPr/>
        </p:nvSpPr>
        <p:spPr>
          <a:xfrm>
            <a:off x="437250" y="2653675"/>
            <a:ext cx="7929900" cy="3906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 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 системная переменная, хранящая в себе значение последней нажатой клавиши на клавиатуре. Не отслеживает функциональные клавиши, кроме SPACE и ENTER. Если же </a:t>
            </a: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ти клавиши были нажаты, возвращает значение CODED.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keyCode</a:t>
            </a:r>
            <a:r>
              <a:rPr b="0" i="0" lang="uk-UA" sz="1800" u="none" cap="none" strike="noStrike">
                <a:solidFill>
                  <a:srgbClr val="D94A7A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 системная переменная, используется для обнаружения специальных клавиш, таких как клавиши со стрелками (UP, DOWN, LEFT и RIGHT), а также ALT, CONTROL и SHIFT. Также хранит в себе числовой код последней нажатой клавиши, включая функциональные.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keyPressed</a:t>
            </a:r>
            <a:r>
              <a:rPr b="0" i="0" lang="uk-UA" sz="1800" u="none" cap="none" strike="noStrike">
                <a:solidFill>
                  <a:srgbClr val="D94A7A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 системная переменная типа boolean. Возвращает true, когда любая из клавиш нажата.</a:t>
            </a:r>
            <a:endParaRPr b="0" i="0" sz="1800" u="none" cap="none" strike="noStrike">
              <a:solidFill>
                <a:srgbClr val="D94A7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8c6bf1b1a4_0_54"/>
          <p:cNvSpPr/>
          <p:nvPr/>
        </p:nvSpPr>
        <p:spPr>
          <a:xfrm>
            <a:off x="251508" y="24660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c6146e59c_1_48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69" name="Google Shape;169;g8c6146e59c_1_48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9</a:t>
            </a:r>
            <a:endParaRPr/>
          </a:p>
        </p:txBody>
      </p:sp>
      <p:sp>
        <p:nvSpPr>
          <p:cNvPr id="170" name="Google Shape;170;g8c6146e59c_1_48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8c6146e59c_1_48"/>
          <p:cNvSpPr txBox="1"/>
          <p:nvPr/>
        </p:nvSpPr>
        <p:spPr>
          <a:xfrm>
            <a:off x="437250" y="1220350"/>
            <a:ext cx="7929900" cy="146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пример из скетча, используя оператор выбора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switch/case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а также системные переменные ввода.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помощью стрелок на клавиатуре управлять произвольной фигурой.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g8c6146e59c_1_48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g8c6146e59c_1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2399" y="3069572"/>
            <a:ext cx="3273850" cy="331351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c6bf1b1a4_0_8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79" name="Google Shape;179;g8c6bf1b1a4_0_8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9</a:t>
            </a:r>
            <a:endParaRPr/>
          </a:p>
        </p:txBody>
      </p:sp>
      <p:sp>
        <p:nvSpPr>
          <p:cNvPr id="180" name="Google Shape;180;g8c6bf1b1a4_0_8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g8c6bf1b1a4_0_81"/>
          <p:cNvSpPr txBox="1"/>
          <p:nvPr/>
        </p:nvSpPr>
        <p:spPr>
          <a:xfrm>
            <a:off x="437250" y="1220350"/>
            <a:ext cx="7929900" cy="201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пример из скетча, используя оператор выбора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switch/case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а также системные переменные ввода.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Клавишами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контролируется ширина окружности.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Клавишами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контролируется высота окружности.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Клавишами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r, g, b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контролируется текущий цвет фигуры.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Клавиша SPACE сбрасывает все до начальных настроек.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g8c6bf1b1a4_0_81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g8c6bf1b1a4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788" y="3362125"/>
            <a:ext cx="3273867" cy="331355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49803"/>
              </a:srgbClr>
            </a:outerShdw>
          </a:effectLst>
        </p:spPr>
      </p:pic>
      <p:pic>
        <p:nvPicPr>
          <p:cNvPr id="184" name="Google Shape;184;g8c6bf1b1a4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1150" y="3623375"/>
            <a:ext cx="2718875" cy="27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9e515b2cd_1_21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90" name="Google Shape;190;g89e515b2cd_1_21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8</a:t>
            </a:r>
            <a:endParaRPr/>
          </a:p>
        </p:txBody>
      </p:sp>
      <p:sp>
        <p:nvSpPr>
          <p:cNvPr id="191" name="Google Shape;191;g89e515b2cd_1_216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Вопросы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g89e515b2cd_1_216"/>
          <p:cNvSpPr/>
          <p:nvPr/>
        </p:nvSpPr>
        <p:spPr>
          <a:xfrm>
            <a:off x="503075" y="1283375"/>
            <a:ext cx="60558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Чем отличается оператор OR от оператора AND?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g89e515b2cd_1_216"/>
          <p:cNvSpPr/>
          <p:nvPr/>
        </p:nvSpPr>
        <p:spPr>
          <a:xfrm>
            <a:off x="251546" y="11413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13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89e515b2cd_1_216"/>
          <p:cNvSpPr/>
          <p:nvPr/>
        </p:nvSpPr>
        <p:spPr>
          <a:xfrm>
            <a:off x="502975" y="2210200"/>
            <a:ext cx="51468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Что хранит в себе переменная keyCode?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g89e515b2cd_1_216"/>
          <p:cNvSpPr/>
          <p:nvPr/>
        </p:nvSpPr>
        <p:spPr>
          <a:xfrm>
            <a:off x="251521" y="206813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13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g89e515b2cd_1_216"/>
          <p:cNvSpPr/>
          <p:nvPr/>
        </p:nvSpPr>
        <p:spPr>
          <a:xfrm>
            <a:off x="502975" y="3137050"/>
            <a:ext cx="7571400" cy="5847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Можно ли заменить любой каскадный оператор if/else if оператором switch/case? Почему?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89e515b2cd_1_216"/>
          <p:cNvSpPr/>
          <p:nvPr/>
        </p:nvSpPr>
        <p:spPr>
          <a:xfrm>
            <a:off x="251521" y="29949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13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g89e515b2cd_1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2625" y="3981477"/>
            <a:ext cx="2521750" cy="25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05" name="Google Shape;205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8</a:t>
            </a:r>
            <a:endParaRPr/>
          </a:p>
        </p:txBody>
      </p:sp>
      <p:pic>
        <p:nvPicPr>
          <p:cNvPr id="206" name="Google Shape;2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453537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9</a:t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327800" y="1462125"/>
            <a:ext cx="3812700" cy="540000"/>
          </a:xfrm>
          <a:prstGeom prst="rect">
            <a:avLst/>
          </a:prstGeom>
          <a:solidFill>
            <a:srgbClr val="E8D55F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ПРОЕКТ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27800" y="2047825"/>
            <a:ext cx="3812700" cy="540000"/>
          </a:xfrm>
          <a:prstGeom prst="rect">
            <a:avLst/>
          </a:prstGeom>
          <a:solidFill>
            <a:srgbClr val="E8D55F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ПРОЕКТ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27800" y="2633550"/>
            <a:ext cx="3812700" cy="540000"/>
          </a:xfrm>
          <a:prstGeom prst="rect">
            <a:avLst/>
          </a:prstGeom>
          <a:solidFill>
            <a:srgbClr val="E8D55F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МАРАФОН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27800" y="3219275"/>
            <a:ext cx="3812700" cy="540000"/>
          </a:xfrm>
          <a:prstGeom prst="rect">
            <a:avLst/>
          </a:prstGeom>
          <a:solidFill>
            <a:srgbClr val="E8D55F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УСЛОВИЯ В PROCESSING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327750" y="3822150"/>
            <a:ext cx="3812700" cy="540000"/>
          </a:xfrm>
          <a:prstGeom prst="rect">
            <a:avLst/>
          </a:prstGeom>
          <a:solidFill>
            <a:srgbClr val="E8D55F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ЦИКЛЫ В PROCESSING.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solidFill>
            <a:srgbClr val="E8D55F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ЦИКЛЫ В PROCESSING.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solidFill>
            <a:srgbClr val="E8D55F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МАРАФОН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9</a:t>
            </a:r>
            <a:endParaRPr/>
          </a:p>
        </p:txBody>
      </p:sp>
      <p:graphicFrame>
        <p:nvGraphicFramePr>
          <p:cNvPr id="63" name="Google Shape;63;p3"/>
          <p:cNvGraphicFramePr/>
          <p:nvPr/>
        </p:nvGraphicFramePr>
        <p:xfrm>
          <a:off x="1237200" y="1805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{B2CE8130-7806-4B54-9ED1-16D0771DAAE5}</a:tableStyleId>
              </a:tblPr>
              <a:tblGrid>
                <a:gridCol w="3226525"/>
                <a:gridCol w="3226525"/>
              </a:tblGrid>
              <a:tr h="8816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Or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И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Или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816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Switch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Case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Переключать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Случай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816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Break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Перерыв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1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4" name="Google Shape;64;p3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26775"/>
            <a:ext cx="2831200" cy="2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454d8beb_1_0"/>
          <p:cNvSpPr txBox="1"/>
          <p:nvPr/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uk-UA" sz="2400" u="none" cap="none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1" name="Google Shape;71;g8c454d8beb_1_0"/>
          <p:cNvSpPr txBox="1"/>
          <p:nvPr/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LESSON 9</a:t>
            </a:r>
            <a:endParaRPr b="0" i="0" sz="14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g8c454d8beb_1_0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было в прошлый раз?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g8c454d8beb_1_0"/>
          <p:cNvSpPr txBox="1"/>
          <p:nvPr/>
        </p:nvSpPr>
        <p:spPr>
          <a:xfrm>
            <a:off x="437250" y="1339100"/>
            <a:ext cx="7929900" cy="469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Условный оператор if/else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g8c454d8beb_1_0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g8c454d8beb_1_0"/>
          <p:cNvSpPr txBox="1"/>
          <p:nvPr/>
        </p:nvSpPr>
        <p:spPr>
          <a:xfrm>
            <a:off x="437263" y="2158963"/>
            <a:ext cx="7929900" cy="469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Условный оператор if/else if/ else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g8c454d8beb_1_0"/>
          <p:cNvSpPr/>
          <p:nvPr/>
        </p:nvSpPr>
        <p:spPr>
          <a:xfrm>
            <a:off x="251533" y="197138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8c454d8beb_1_0"/>
          <p:cNvSpPr txBox="1"/>
          <p:nvPr/>
        </p:nvSpPr>
        <p:spPr>
          <a:xfrm>
            <a:off x="437275" y="2978800"/>
            <a:ext cx="7929900" cy="469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g8c454d8beb_1_0"/>
          <p:cNvSpPr/>
          <p:nvPr/>
        </p:nvSpPr>
        <p:spPr>
          <a:xfrm>
            <a:off x="251533" y="27912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g8c454d8beb_1_0"/>
          <p:cNvSpPr txBox="1"/>
          <p:nvPr/>
        </p:nvSpPr>
        <p:spPr>
          <a:xfrm>
            <a:off x="437275" y="4982225"/>
            <a:ext cx="3569100" cy="529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Задание для разминки:</a:t>
            </a:r>
            <a:endParaRPr b="0" i="1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g8c454d8beb_1_0"/>
          <p:cNvSpPr/>
          <p:nvPr/>
        </p:nvSpPr>
        <p:spPr>
          <a:xfrm>
            <a:off x="251533" y="479458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g8c454d8beb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6038" y="3600400"/>
            <a:ext cx="3080308" cy="31052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d601bdc6_0_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7" name="Google Shape;87;g8bd601bdc6_0_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9</a:t>
            </a:r>
            <a:endParaRPr/>
          </a:p>
        </p:txBody>
      </p:sp>
      <p:sp>
        <p:nvSpPr>
          <p:cNvPr id="88" name="Google Shape;88;g8bd601bdc6_0_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Логические операторы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g8bd601bdc6_0_1"/>
          <p:cNvSpPr txBox="1"/>
          <p:nvPr/>
        </p:nvSpPr>
        <p:spPr>
          <a:xfrm>
            <a:off x="437250" y="1220350"/>
            <a:ext cx="7929900" cy="158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Логические операторы служат для объединения условий. Мы рассмотрим 2 логических оператора: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(и)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(или)</a:t>
            </a:r>
            <a:r>
              <a:rPr b="0" i="0" lang="uk-UA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g8bd601bdc6_0_1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g8bd601bdc6_0_1"/>
          <p:cNvSpPr txBox="1"/>
          <p:nvPr/>
        </p:nvSpPr>
        <p:spPr>
          <a:xfrm>
            <a:off x="437250" y="5911350"/>
            <a:ext cx="79299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Выше представлены 2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таблицы истинности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для логических операторов AND и OR.</a:t>
            </a:r>
            <a:endParaRPr b="0" i="0" sz="2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g8bd601bdc6_0_1"/>
          <p:cNvSpPr/>
          <p:nvPr/>
        </p:nvSpPr>
        <p:spPr>
          <a:xfrm>
            <a:off x="251509" y="572373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3" name="Google Shape;93;g8bd601bdc6_0_1"/>
          <p:cNvGraphicFramePr/>
          <p:nvPr/>
        </p:nvGraphicFramePr>
        <p:xfrm>
          <a:off x="1040638" y="310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{3DD837FB-1755-4078-BAAE-A23FC78C64E6}</a:tableStyleId>
              </a:tblPr>
              <a:tblGrid>
                <a:gridCol w="933625"/>
                <a:gridCol w="933625"/>
                <a:gridCol w="933625"/>
              </a:tblGrid>
              <a:tr h="4806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48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8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8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b="1" sz="1800" u="none" cap="none" strike="noStrike">
                        <a:solidFill>
                          <a:srgbClr val="6AA8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8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4" name="Google Shape;94;g8bd601bdc6_0_1"/>
          <p:cNvGraphicFramePr/>
          <p:nvPr/>
        </p:nvGraphicFramePr>
        <p:xfrm>
          <a:off x="5010588" y="3102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{3DD837FB-1755-4078-BAAE-A23FC78C64E6}</a:tableStyleId>
              </a:tblPr>
              <a:tblGrid>
                <a:gridCol w="917725"/>
                <a:gridCol w="917725"/>
                <a:gridCol w="917725"/>
              </a:tblGrid>
              <a:tr h="4806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OR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48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b="1" sz="1800" u="none" cap="none" strike="noStrike">
                        <a:solidFill>
                          <a:srgbClr val="6AA8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8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b="1" sz="1800" u="none" cap="none" strike="noStrike">
                        <a:solidFill>
                          <a:srgbClr val="6AA8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8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b="1" sz="1800" u="none" cap="none" strike="noStrike">
                        <a:solidFill>
                          <a:srgbClr val="6AA8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8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dbd2e1fa1_0_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00" name="Google Shape;100;g8dbd2e1fa1_0_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9</a:t>
            </a:r>
            <a:endParaRPr/>
          </a:p>
        </p:txBody>
      </p:sp>
      <p:sp>
        <p:nvSpPr>
          <p:cNvPr id="101" name="Google Shape;101;g8dbd2e1fa1_0_2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Оператор AND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8dbd2e1fa1_0_2"/>
          <p:cNvSpPr txBox="1"/>
          <p:nvPr/>
        </p:nvSpPr>
        <p:spPr>
          <a:xfrm>
            <a:off x="437250" y="1220350"/>
            <a:ext cx="7929900" cy="46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Пример использования логического оператора AND: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g8dbd2e1fa1_0_2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g8dbd2e1fa1_0_2"/>
          <p:cNvSpPr txBox="1"/>
          <p:nvPr/>
        </p:nvSpPr>
        <p:spPr>
          <a:xfrm>
            <a:off x="437250" y="2104725"/>
            <a:ext cx="6800700" cy="216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7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17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draw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7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background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(245);</a:t>
            </a:r>
            <a:b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7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((</a:t>
            </a:r>
            <a:r>
              <a:rPr b="0" i="0" lang="uk-UA" sz="17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mouseX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 </a:t>
            </a:r>
            <a:r>
              <a:rPr b="0" i="0" lang="uk-UA" sz="17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width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/2) &amp;&amp; (</a:t>
            </a:r>
            <a:r>
              <a:rPr b="0" i="0" lang="uk-UA" sz="17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mouseY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 </a:t>
            </a:r>
            <a:r>
              <a:rPr b="0" i="0" lang="uk-UA" sz="17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/2)){</a:t>
            </a:r>
            <a:b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0" i="0" lang="uk-UA" sz="17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background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(96, 97, 122);</a:t>
            </a:r>
            <a:b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b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3700" u="none" cap="none" strike="noStrike">
              <a:solidFill>
                <a:srgbClr val="66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5" name="Google Shape;105;g8dbd2e1fa1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7250" y="3476175"/>
            <a:ext cx="3209901" cy="32358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  <p:sp>
        <p:nvSpPr>
          <p:cNvPr id="106" name="Google Shape;106;g8dbd2e1fa1_0_2"/>
          <p:cNvSpPr txBox="1"/>
          <p:nvPr/>
        </p:nvSpPr>
        <p:spPr>
          <a:xfrm>
            <a:off x="437250" y="4648850"/>
            <a:ext cx="4594200" cy="158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Условие выполняется только в том случае, если оба логических выражения будут правдивы.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Если хоть одно из выражений ложно - условие не выполняется.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8dbd2e1fa1_0_2"/>
          <p:cNvSpPr/>
          <p:nvPr/>
        </p:nvSpPr>
        <p:spPr>
          <a:xfrm>
            <a:off x="251508" y="44612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c6bf1b1a4_0_5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13" name="Google Shape;113;g8c6bf1b1a4_0_5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9</a:t>
            </a:r>
            <a:endParaRPr/>
          </a:p>
        </p:txBody>
      </p:sp>
      <p:sp>
        <p:nvSpPr>
          <p:cNvPr id="114" name="Google Shape;114;g8c6bf1b1a4_0_5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Оператор 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8c6bf1b1a4_0_5"/>
          <p:cNvSpPr txBox="1"/>
          <p:nvPr/>
        </p:nvSpPr>
        <p:spPr>
          <a:xfrm>
            <a:off x="437250" y="1220350"/>
            <a:ext cx="7929900" cy="46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Пример использования логического оператора OR: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8c6bf1b1a4_0_5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8c6bf1b1a4_0_5"/>
          <p:cNvSpPr txBox="1"/>
          <p:nvPr/>
        </p:nvSpPr>
        <p:spPr>
          <a:xfrm>
            <a:off x="437250" y="2104725"/>
            <a:ext cx="7929900" cy="216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7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17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draw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7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background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(245);</a:t>
            </a:r>
            <a:b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7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((</a:t>
            </a:r>
            <a:r>
              <a:rPr b="0" i="0" lang="uk-UA" sz="17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mouseX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 </a:t>
            </a:r>
            <a:r>
              <a:rPr b="0" i="0" lang="uk-UA" sz="17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width</a:t>
            </a:r>
            <a:r>
              <a:rPr b="0" i="0" lang="uk-UA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*2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||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b="0" i="0" lang="uk-UA" sz="17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mouseX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 </a:t>
            </a:r>
            <a:r>
              <a:rPr b="0" i="0" lang="uk-UA" sz="17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width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/3)){</a:t>
            </a:r>
            <a:b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0" i="0" lang="uk-UA" sz="17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background</a:t>
            </a: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(96, 97, 122);</a:t>
            </a:r>
            <a:b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b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3700" u="none" cap="none" strike="noStrike">
              <a:solidFill>
                <a:srgbClr val="66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g8c6bf1b1a4_0_5"/>
          <p:cNvSpPr txBox="1"/>
          <p:nvPr/>
        </p:nvSpPr>
        <p:spPr>
          <a:xfrm>
            <a:off x="437250" y="4648850"/>
            <a:ext cx="4594200" cy="158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Условие выполняется только в том случае, если оба логических выражения будут правдивы.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Если хоть одно из выражений ложно - условие не выполняется.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8c6bf1b1a4_0_5"/>
          <p:cNvSpPr/>
          <p:nvPr/>
        </p:nvSpPr>
        <p:spPr>
          <a:xfrm>
            <a:off x="251508" y="44612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g8c6bf1b1a4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7213" y="3478287"/>
            <a:ext cx="3209901" cy="324879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aa24dea2_0_17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26" name="Google Shape;126;g8daa24dea2_0_17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9</a:t>
            </a:r>
            <a:endParaRPr/>
          </a:p>
        </p:txBody>
      </p:sp>
      <p:sp>
        <p:nvSpPr>
          <p:cNvPr id="127" name="Google Shape;127;g8daa24dea2_0_174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g8daa24dea2_0_174"/>
          <p:cNvSpPr txBox="1"/>
          <p:nvPr/>
        </p:nvSpPr>
        <p:spPr>
          <a:xfrm>
            <a:off x="437250" y="1220350"/>
            <a:ext cx="7929900" cy="7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Реализуйте пример из скетча, используя логические операторы.</a:t>
            </a:r>
            <a:endParaRPr b="0" i="0" sz="2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g8daa24dea2_0_174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g8daa24dea2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24" y="2371175"/>
            <a:ext cx="4033201" cy="40821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c6bf1b1a4_0_2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36" name="Google Shape;136;g8c6bf1b1a4_0_2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9</a:t>
            </a:r>
            <a:endParaRPr/>
          </a:p>
        </p:txBody>
      </p:sp>
      <p:sp>
        <p:nvSpPr>
          <p:cNvPr id="137" name="Google Shape;137;g8c6bf1b1a4_0_29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8c6bf1b1a4_0_29"/>
          <p:cNvSpPr txBox="1"/>
          <p:nvPr/>
        </p:nvSpPr>
        <p:spPr>
          <a:xfrm>
            <a:off x="437250" y="1220350"/>
            <a:ext cx="7929900" cy="7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Реализуйте пример из скетча, используя логические операторы.</a:t>
            </a:r>
            <a:endParaRPr b="0" i="0" sz="2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8c6bf1b1a4_0_29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g8c6bf1b1a4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26" y="2371182"/>
            <a:ext cx="4033201" cy="4082059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UserAnonymus</dc:creator>
</cp:coreProperties>
</file>