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FA6BA6-936B-496D-BCE3-1537EFB6DEB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40FCD49-2060-48B9-8212-8A5F1DF472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generated with very high confidence">
            <a:extLst>
              <a:ext uri="{FF2B5EF4-FFF2-40B4-BE49-F238E27FC236}">
                <a16:creationId xmlns:a16="http://schemas.microsoft.com/office/drawing/2014/main" id="{CEE553F1-B61A-462D-9C10-EE7CB0744735}"/>
              </a:ext>
            </a:extLst>
          </p:cNvPr>
          <p:cNvPicPr>
            <a:picLocks noChangeAspect="1"/>
          </p:cNvPicPr>
          <p:nvPr/>
        </p:nvPicPr>
        <p:blipFill rotWithShape="1">
          <a:blip r:embed="rId2">
            <a:alphaModFix amt="35000"/>
            <a:extLst/>
          </a:blip>
          <a:srcRect r="57778" b="-1"/>
          <a:stretch/>
        </p:blipFill>
        <p:spPr>
          <a:xfrm>
            <a:off x="20" y="10"/>
            <a:ext cx="12191980" cy="6857990"/>
          </a:xfrm>
          <a:prstGeom prst="rect">
            <a:avLst/>
          </a:prstGeom>
        </p:spPr>
      </p:pic>
      <p:pic>
        <p:nvPicPr>
          <p:cNvPr id="18" name="Picture 17" descr="A picture containing pool ball&#10;&#10;Description generated with high confidence">
            <a:extLst>
              <a:ext uri="{FF2B5EF4-FFF2-40B4-BE49-F238E27FC236}">
                <a16:creationId xmlns:a16="http://schemas.microsoft.com/office/drawing/2014/main" id="{83A45DCD-B5FB-4A86-88D2-91088C7FFC5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EC61AE-523B-4BDA-B3D7-21E5B8E8D93B}"/>
              </a:ext>
            </a:extLst>
          </p:cNvPr>
          <p:cNvSpPr>
            <a:spLocks noGrp="1"/>
          </p:cNvSpPr>
          <p:nvPr>
            <p:ph type="ctrTitle"/>
          </p:nvPr>
        </p:nvSpPr>
        <p:spPr>
          <a:xfrm>
            <a:off x="1751012" y="1300785"/>
            <a:ext cx="8689976" cy="2509213"/>
          </a:xfrm>
        </p:spPr>
        <p:txBody>
          <a:bodyPr>
            <a:normAutofit/>
          </a:bodyPr>
          <a:lstStyle/>
          <a:p>
            <a:r>
              <a:rPr lang="en-US" dirty="0"/>
              <a:t>A Data Driven Approach to Predict the Success of Bank Telemarketing</a:t>
            </a:r>
          </a:p>
        </p:txBody>
      </p:sp>
      <p:sp>
        <p:nvSpPr>
          <p:cNvPr id="3" name="Subtitle 2">
            <a:extLst>
              <a:ext uri="{FF2B5EF4-FFF2-40B4-BE49-F238E27FC236}">
                <a16:creationId xmlns:a16="http://schemas.microsoft.com/office/drawing/2014/main" id="{D82CF5C9-F785-4EBA-8264-E845A99DC192}"/>
              </a:ext>
            </a:extLst>
          </p:cNvPr>
          <p:cNvSpPr>
            <a:spLocks noGrp="1"/>
          </p:cNvSpPr>
          <p:nvPr>
            <p:ph type="subTitle" idx="1"/>
          </p:nvPr>
        </p:nvSpPr>
        <p:spPr>
          <a:xfrm>
            <a:off x="1751012" y="3886200"/>
            <a:ext cx="8689976" cy="1371599"/>
          </a:xfrm>
        </p:spPr>
        <p:txBody>
          <a:bodyPr>
            <a:normAutofit/>
          </a:bodyPr>
          <a:lstStyle/>
          <a:p>
            <a:r>
              <a:rPr lang="en-US" dirty="0">
                <a:solidFill>
                  <a:schemeClr val="tx1">
                    <a:lumMod val="65000"/>
                    <a:lumOff val="35000"/>
                  </a:schemeClr>
                </a:solidFill>
              </a:rPr>
              <a:t>Michael Bankole</a:t>
            </a:r>
          </a:p>
          <a:p>
            <a:r>
              <a:rPr lang="en-US" dirty="0">
                <a:solidFill>
                  <a:schemeClr val="tx1">
                    <a:lumMod val="65000"/>
                    <a:lumOff val="35000"/>
                  </a:schemeClr>
                </a:solidFill>
              </a:rPr>
              <a:t>Introduction to Data Science Capstone Project</a:t>
            </a:r>
          </a:p>
          <a:p>
            <a:endParaRPr lang="en-US" dirty="0">
              <a:solidFill>
                <a:schemeClr val="tx1">
                  <a:lumMod val="65000"/>
                  <a:lumOff val="35000"/>
                </a:schemeClr>
              </a:solidFill>
            </a:endParaRPr>
          </a:p>
        </p:txBody>
      </p:sp>
      <p:pic>
        <p:nvPicPr>
          <p:cNvPr id="10" name="Picture 9" descr="Droplets-HD-Title-R1d.png">
            <a:extLst>
              <a:ext uri="{FF2B5EF4-FFF2-40B4-BE49-F238E27FC236}">
                <a16:creationId xmlns:a16="http://schemas.microsoft.com/office/drawing/2014/main" id="{FA38B077-2EA0-42BC-A185-DD08B6B08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Date Placeholder 3">
            <a:extLst>
              <a:ext uri="{FF2B5EF4-FFF2-40B4-BE49-F238E27FC236}">
                <a16:creationId xmlns:a16="http://schemas.microsoft.com/office/drawing/2014/main" id="{6BA28933-0238-4838-A724-6359B091F4D2}"/>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13" name="Footer Placeholder 4">
            <a:extLst>
              <a:ext uri="{FF2B5EF4-FFF2-40B4-BE49-F238E27FC236}">
                <a16:creationId xmlns:a16="http://schemas.microsoft.com/office/drawing/2014/main" id="{055A8ED4-E054-484F-81D8-CEBAC322900C}"/>
              </a:ext>
            </a:extLst>
          </p:cNvPr>
          <p:cNvSpPr>
            <a:spLocks noGrp="1"/>
          </p:cNvSpPr>
          <p:nvPr>
            <p:ph type="ftr" sz="quarter" idx="11"/>
          </p:nvPr>
        </p:nvSpPr>
        <p:spPr>
          <a:xfrm>
            <a:off x="913774" y="5883275"/>
            <a:ext cx="6672887" cy="365125"/>
          </a:xfrm>
        </p:spPr>
        <p:txBody>
          <a:bodyPr/>
          <a:lstStyle/>
          <a:p>
            <a:r>
              <a:rPr lang="en-US" dirty="0"/>
              <a:t>October 2017 Cohort</a:t>
            </a:r>
          </a:p>
        </p:txBody>
      </p:sp>
    </p:spTree>
    <p:extLst>
      <p:ext uri="{BB962C8B-B14F-4D97-AF65-F5344CB8AC3E}">
        <p14:creationId xmlns:p14="http://schemas.microsoft.com/office/powerpoint/2010/main" val="2364848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39187977-BBFC-4086-9E98-B243D6A19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AD61761A-FFEB-48CB-9B46-B0E3593D9A43}"/>
              </a:ext>
            </a:extLst>
          </p:cNvPr>
          <p:cNvSpPr>
            <a:spLocks noGrp="1"/>
          </p:cNvSpPr>
          <p:nvPr>
            <p:ph type="title" hasCustomPrompt="1"/>
          </p:nvPr>
        </p:nvSpPr>
        <p:spPr>
          <a:xfrm>
            <a:off x="913774" y="354258"/>
            <a:ext cx="10364451" cy="871628"/>
          </a:xfrm>
        </p:spPr>
        <p:txBody>
          <a:bodyPr/>
          <a:lstStyle>
            <a:lvl1pPr>
              <a:defRPr/>
            </a:lvl1pPr>
          </a:lstStyle>
          <a:p>
            <a:r>
              <a:rPr lang="en-US" dirty="0"/>
              <a:t>Density plot </a:t>
            </a:r>
          </a:p>
        </p:txBody>
      </p:sp>
      <p:sp>
        <p:nvSpPr>
          <p:cNvPr id="6" name="Date Placeholder 3">
            <a:extLst>
              <a:ext uri="{FF2B5EF4-FFF2-40B4-BE49-F238E27FC236}">
                <a16:creationId xmlns:a16="http://schemas.microsoft.com/office/drawing/2014/main" id="{67D548E0-0CCF-4CA7-BD1F-019EE4D8E292}"/>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BCE161E0-7EFC-4545-9CCC-A362D3441A42}"/>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DAA49847-EC7B-4672-BC03-1CB53EFCDDCB}"/>
              </a:ext>
            </a:extLst>
          </p:cNvPr>
          <p:cNvSpPr>
            <a:spLocks noGrp="1"/>
          </p:cNvSpPr>
          <p:nvPr>
            <p:ph type="sldNum" sz="quarter" idx="12"/>
          </p:nvPr>
        </p:nvSpPr>
        <p:spPr>
          <a:xfrm>
            <a:off x="10514011" y="5883275"/>
            <a:ext cx="764215" cy="365125"/>
          </a:xfrm>
        </p:spPr>
        <p:txBody>
          <a:bodyPr/>
          <a:lstStyle/>
          <a:p>
            <a:r>
              <a:rPr lang="en-US" dirty="0"/>
              <a:t>9</a:t>
            </a:r>
          </a:p>
        </p:txBody>
      </p:sp>
      <p:pic>
        <p:nvPicPr>
          <p:cNvPr id="9" name="Picture 8" descr="A close up of a sign&#10;&#10;Description generated with very high confidence">
            <a:extLst>
              <a:ext uri="{FF2B5EF4-FFF2-40B4-BE49-F238E27FC236}">
                <a16:creationId xmlns:a16="http://schemas.microsoft.com/office/drawing/2014/main" id="{1A07F2B3-3FA9-4834-9083-5F9BD9D14370}"/>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8834EB39-BCD6-4A64-964D-E4883511F06D}"/>
              </a:ext>
            </a:extLst>
          </p:cNvPr>
          <p:cNvPicPr>
            <a:picLocks noChangeAspect="1"/>
          </p:cNvPicPr>
          <p:nvPr/>
        </p:nvPicPr>
        <p:blipFill>
          <a:blip r:embed="rId4"/>
          <a:stretch>
            <a:fillRect/>
          </a:stretch>
        </p:blipFill>
        <p:spPr>
          <a:xfrm>
            <a:off x="1793631" y="1301261"/>
            <a:ext cx="8238392" cy="4550367"/>
          </a:xfrm>
          <a:prstGeom prst="rect">
            <a:avLst/>
          </a:prstGeom>
        </p:spPr>
      </p:pic>
    </p:spTree>
    <p:extLst>
      <p:ext uri="{BB962C8B-B14F-4D97-AF65-F5344CB8AC3E}">
        <p14:creationId xmlns:p14="http://schemas.microsoft.com/office/powerpoint/2010/main" val="3505406697"/>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69B9A9CC-1E05-4143-9FB3-9549347B6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B787A52F-0592-448D-8623-88E49804D2D1}"/>
              </a:ext>
            </a:extLst>
          </p:cNvPr>
          <p:cNvSpPr>
            <a:spLocks noGrp="1"/>
          </p:cNvSpPr>
          <p:nvPr>
            <p:ph type="title" hasCustomPrompt="1"/>
          </p:nvPr>
        </p:nvSpPr>
        <p:spPr>
          <a:xfrm>
            <a:off x="913774" y="354258"/>
            <a:ext cx="10364451" cy="871628"/>
          </a:xfrm>
        </p:spPr>
        <p:txBody>
          <a:bodyPr>
            <a:normAutofit fontScale="90000"/>
          </a:bodyPr>
          <a:lstStyle>
            <a:lvl1pPr>
              <a:defRPr/>
            </a:lvl1pPr>
          </a:lstStyle>
          <a:p>
            <a:r>
              <a:rPr lang="en-US" dirty="0"/>
              <a:t>Correlation graph with histogram using the spearman method</a:t>
            </a:r>
          </a:p>
        </p:txBody>
      </p:sp>
      <p:sp>
        <p:nvSpPr>
          <p:cNvPr id="6" name="Date Placeholder 3">
            <a:extLst>
              <a:ext uri="{FF2B5EF4-FFF2-40B4-BE49-F238E27FC236}">
                <a16:creationId xmlns:a16="http://schemas.microsoft.com/office/drawing/2014/main" id="{684C7FF9-82E8-4BB2-AB48-9121A34EE6C3}"/>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66B16372-D687-4F7E-80D2-15FD10334FD4}"/>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8FDAA86B-8A52-4B0C-B947-11A854846286}"/>
              </a:ext>
            </a:extLst>
          </p:cNvPr>
          <p:cNvSpPr>
            <a:spLocks noGrp="1"/>
          </p:cNvSpPr>
          <p:nvPr>
            <p:ph type="sldNum" sz="quarter" idx="12"/>
          </p:nvPr>
        </p:nvSpPr>
        <p:spPr>
          <a:xfrm>
            <a:off x="10514011" y="5883275"/>
            <a:ext cx="764215" cy="365125"/>
          </a:xfrm>
        </p:spPr>
        <p:txBody>
          <a:bodyPr/>
          <a:lstStyle/>
          <a:p>
            <a:r>
              <a:rPr lang="en-US" dirty="0"/>
              <a:t>10</a:t>
            </a:r>
          </a:p>
        </p:txBody>
      </p:sp>
      <p:pic>
        <p:nvPicPr>
          <p:cNvPr id="9" name="Picture 8" descr="A close up of a sign&#10;&#10;Description generated with very high confidence">
            <a:extLst>
              <a:ext uri="{FF2B5EF4-FFF2-40B4-BE49-F238E27FC236}">
                <a16:creationId xmlns:a16="http://schemas.microsoft.com/office/drawing/2014/main" id="{8D50CB6E-FD8D-457E-98AC-9727EC849239}"/>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0" name="Picture 9">
            <a:extLst>
              <a:ext uri="{FF2B5EF4-FFF2-40B4-BE49-F238E27FC236}">
                <a16:creationId xmlns:a16="http://schemas.microsoft.com/office/drawing/2014/main" id="{1FCF62DD-D500-404C-831C-B342FBC00F90}"/>
              </a:ext>
            </a:extLst>
          </p:cNvPr>
          <p:cNvPicPr>
            <a:picLocks noChangeAspect="1"/>
          </p:cNvPicPr>
          <p:nvPr/>
        </p:nvPicPr>
        <p:blipFill>
          <a:blip r:embed="rId4"/>
          <a:stretch>
            <a:fillRect/>
          </a:stretch>
        </p:blipFill>
        <p:spPr>
          <a:xfrm>
            <a:off x="1820008" y="1261532"/>
            <a:ext cx="8159261" cy="4581111"/>
          </a:xfrm>
          <a:prstGeom prst="rect">
            <a:avLst/>
          </a:prstGeom>
        </p:spPr>
      </p:pic>
    </p:spTree>
    <p:extLst>
      <p:ext uri="{BB962C8B-B14F-4D97-AF65-F5344CB8AC3E}">
        <p14:creationId xmlns:p14="http://schemas.microsoft.com/office/powerpoint/2010/main" val="131888403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A89C8B0E-828E-4638-B61E-9773767F4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2E0ECBF9-B093-4675-82CA-1FCCAF1D9A72}"/>
              </a:ext>
            </a:extLst>
          </p:cNvPr>
          <p:cNvSpPr>
            <a:spLocks noGrp="1"/>
          </p:cNvSpPr>
          <p:nvPr>
            <p:ph type="title" hasCustomPrompt="1"/>
          </p:nvPr>
        </p:nvSpPr>
        <p:spPr>
          <a:xfrm>
            <a:off x="913774" y="354257"/>
            <a:ext cx="10364451" cy="1140435"/>
          </a:xfrm>
        </p:spPr>
        <p:txBody>
          <a:bodyPr/>
          <a:lstStyle>
            <a:lvl1pPr>
              <a:defRPr/>
            </a:lvl1pPr>
          </a:lstStyle>
          <a:p>
            <a:r>
              <a:rPr lang="en-US" dirty="0"/>
              <a:t>Machine Learning</a:t>
            </a:r>
          </a:p>
        </p:txBody>
      </p:sp>
      <p:sp>
        <p:nvSpPr>
          <p:cNvPr id="6" name="Content Placeholder 2">
            <a:extLst>
              <a:ext uri="{FF2B5EF4-FFF2-40B4-BE49-F238E27FC236}">
                <a16:creationId xmlns:a16="http://schemas.microsoft.com/office/drawing/2014/main" id="{5113D3A9-5325-4609-AFDA-6F6A69F51CF1}"/>
              </a:ext>
            </a:extLst>
          </p:cNvPr>
          <p:cNvSpPr>
            <a:spLocks noGrp="1"/>
          </p:cNvSpPr>
          <p:nvPr>
            <p:ph sz="quarter" idx="13" hasCustomPrompt="1"/>
          </p:nvPr>
        </p:nvSpPr>
        <p:spPr>
          <a:xfrm>
            <a:off x="914399" y="1494692"/>
            <a:ext cx="10363826" cy="4388583"/>
          </a:xfrm>
        </p:spPr>
        <p:txBody>
          <a:bodyPr/>
          <a:lstStyle>
            <a:lvl1pPr marL="228600" indent="-228600">
              <a:buFont typeface="Wingdings" panose="05000000000000000000" pitchFamily="2" charset="2"/>
              <a:buChar char="q"/>
              <a:defRPr/>
            </a:lvl1pPr>
            <a:lvl2pPr marL="800100" indent="-342900">
              <a:buFont typeface="+mj-lt"/>
              <a:buAutoNum type="arabicPeriod"/>
              <a:defRPr/>
            </a:lvl2pPr>
            <a:lvl3pPr marL="1143000" indent="-228600">
              <a:buFont typeface="Courier New" panose="02070309020205020404" pitchFamily="49" charset="0"/>
              <a:buChar char="o"/>
              <a:defRPr sz="1400"/>
            </a:lvl3pPr>
          </a:lstStyle>
          <a:p>
            <a:pPr lvl="0"/>
            <a:r>
              <a:rPr lang="en-US" dirty="0"/>
              <a:t>Model Overview</a:t>
            </a:r>
          </a:p>
          <a:p>
            <a:pPr lvl="1"/>
            <a:r>
              <a:rPr lang="en-US" dirty="0"/>
              <a:t>Characteristics of the model used in this project:</a:t>
            </a:r>
          </a:p>
          <a:p>
            <a:pPr lvl="2"/>
            <a:r>
              <a:rPr lang="en-US" dirty="0"/>
              <a:t>This project is a supervised problem</a:t>
            </a:r>
          </a:p>
          <a:p>
            <a:pPr lvl="2"/>
            <a:r>
              <a:rPr lang="en-US" dirty="0"/>
              <a:t>It is a classification problem</a:t>
            </a:r>
          </a:p>
          <a:p>
            <a:pPr lvl="2"/>
            <a:r>
              <a:rPr lang="en-US" dirty="0"/>
              <a:t>The outcome variable is binary</a:t>
            </a:r>
          </a:p>
          <a:p>
            <a:pPr lvl="1"/>
            <a:r>
              <a:rPr lang="en-US" dirty="0"/>
              <a:t>Four binary classification data mining (DM) models was used to build a predictive model:</a:t>
            </a:r>
          </a:p>
          <a:p>
            <a:pPr lvl="2"/>
            <a:r>
              <a:rPr lang="en-US" dirty="0"/>
              <a:t>Logistic regression (LR)</a:t>
            </a:r>
          </a:p>
          <a:p>
            <a:pPr lvl="2"/>
            <a:r>
              <a:rPr lang="en-US" dirty="0"/>
              <a:t>Decision trees (DTs)</a:t>
            </a:r>
          </a:p>
          <a:p>
            <a:pPr lvl="2"/>
            <a:r>
              <a:rPr lang="en-US" dirty="0" err="1"/>
              <a:t>Rpart</a:t>
            </a:r>
            <a:r>
              <a:rPr lang="en-US" dirty="0"/>
              <a:t> (CART) and</a:t>
            </a:r>
          </a:p>
          <a:p>
            <a:pPr lvl="2"/>
            <a:r>
              <a:rPr lang="en-US" dirty="0"/>
              <a:t>Random forest (RF)</a:t>
            </a:r>
          </a:p>
          <a:p>
            <a:pPr lvl="2"/>
            <a:r>
              <a:rPr lang="en-US" dirty="0"/>
              <a:t>Also, a cross validation (10 fold cv) method was used on the </a:t>
            </a:r>
            <a:r>
              <a:rPr lang="en-US" dirty="0" err="1"/>
              <a:t>rpart</a:t>
            </a:r>
            <a:r>
              <a:rPr lang="en-US" dirty="0"/>
              <a:t> in building this models</a:t>
            </a:r>
          </a:p>
          <a:p>
            <a:pPr lvl="2"/>
            <a:endParaRPr lang="en-US" dirty="0"/>
          </a:p>
        </p:txBody>
      </p:sp>
      <p:sp>
        <p:nvSpPr>
          <p:cNvPr id="7" name="Date Placeholder 3">
            <a:extLst>
              <a:ext uri="{FF2B5EF4-FFF2-40B4-BE49-F238E27FC236}">
                <a16:creationId xmlns:a16="http://schemas.microsoft.com/office/drawing/2014/main" id="{789503BB-1446-41A3-8615-5F3355BAE730}"/>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8" name="Footer Placeholder 4">
            <a:extLst>
              <a:ext uri="{FF2B5EF4-FFF2-40B4-BE49-F238E27FC236}">
                <a16:creationId xmlns:a16="http://schemas.microsoft.com/office/drawing/2014/main" id="{5BDF8236-9BA5-49EE-A135-06ADF0F431BC}"/>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9" name="Slide Number Placeholder 5">
            <a:extLst>
              <a:ext uri="{FF2B5EF4-FFF2-40B4-BE49-F238E27FC236}">
                <a16:creationId xmlns:a16="http://schemas.microsoft.com/office/drawing/2014/main" id="{7F0B3EF7-A173-4C7C-8397-1CB61385214E}"/>
              </a:ext>
            </a:extLst>
          </p:cNvPr>
          <p:cNvSpPr>
            <a:spLocks noGrp="1"/>
          </p:cNvSpPr>
          <p:nvPr>
            <p:ph type="sldNum" sz="quarter" idx="12"/>
          </p:nvPr>
        </p:nvSpPr>
        <p:spPr>
          <a:xfrm>
            <a:off x="10514011" y="5883275"/>
            <a:ext cx="764215" cy="365125"/>
          </a:xfrm>
        </p:spPr>
        <p:txBody>
          <a:bodyPr/>
          <a:lstStyle/>
          <a:p>
            <a:r>
              <a:rPr lang="en-US" dirty="0"/>
              <a:t>11</a:t>
            </a:r>
          </a:p>
        </p:txBody>
      </p:sp>
      <p:pic>
        <p:nvPicPr>
          <p:cNvPr id="10" name="Picture 9" descr="A close up of a sign&#10;&#10;Description generated with very high confidence">
            <a:extLst>
              <a:ext uri="{FF2B5EF4-FFF2-40B4-BE49-F238E27FC236}">
                <a16:creationId xmlns:a16="http://schemas.microsoft.com/office/drawing/2014/main" id="{56C22288-DEB0-4EE7-BBBE-6D8361214C46}"/>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45790568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748F392A-B83A-4FA6-A00E-5E1AFAB76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1D3BACA6-E721-474E-A7E7-46DE767C0759}"/>
              </a:ext>
            </a:extLst>
          </p:cNvPr>
          <p:cNvSpPr>
            <a:spLocks noGrp="1"/>
          </p:cNvSpPr>
          <p:nvPr>
            <p:ph type="title" hasCustomPrompt="1"/>
          </p:nvPr>
        </p:nvSpPr>
        <p:spPr>
          <a:xfrm>
            <a:off x="883844" y="506128"/>
            <a:ext cx="10364451" cy="1120449"/>
          </a:xfrm>
        </p:spPr>
        <p:txBody>
          <a:bodyPr/>
          <a:lstStyle>
            <a:lvl1pPr>
              <a:defRPr/>
            </a:lvl1pPr>
          </a:lstStyle>
          <a:p>
            <a:r>
              <a:rPr lang="en-US" dirty="0"/>
              <a:t> Metrics</a:t>
            </a:r>
          </a:p>
        </p:txBody>
      </p:sp>
      <p:sp>
        <p:nvSpPr>
          <p:cNvPr id="6" name="Text Placeholder 2">
            <a:extLst>
              <a:ext uri="{FF2B5EF4-FFF2-40B4-BE49-F238E27FC236}">
                <a16:creationId xmlns:a16="http://schemas.microsoft.com/office/drawing/2014/main" id="{64DC9D1C-ABB4-47AB-ACAE-9F0D19A793B8}"/>
              </a:ext>
            </a:extLst>
          </p:cNvPr>
          <p:cNvSpPr txBox="1">
            <a:spLocks/>
          </p:cNvSpPr>
          <p:nvPr/>
        </p:nvSpPr>
        <p:spPr>
          <a:xfrm>
            <a:off x="1192595" y="1641257"/>
            <a:ext cx="487347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8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Metric Comparison</a:t>
            </a:r>
            <a:endParaRPr lang="en-US" dirty="0"/>
          </a:p>
        </p:txBody>
      </p:sp>
      <p:sp>
        <p:nvSpPr>
          <p:cNvPr id="7" name="Text Placeholder 4">
            <a:extLst>
              <a:ext uri="{FF2B5EF4-FFF2-40B4-BE49-F238E27FC236}">
                <a16:creationId xmlns:a16="http://schemas.microsoft.com/office/drawing/2014/main" id="{CEC42183-6BC7-41CA-8DF2-458E71E65604}"/>
              </a:ext>
            </a:extLst>
          </p:cNvPr>
          <p:cNvSpPr txBox="1">
            <a:spLocks/>
          </p:cNvSpPr>
          <p:nvPr/>
        </p:nvSpPr>
        <p:spPr>
          <a:xfrm>
            <a:off x="6395797" y="1626577"/>
            <a:ext cx="488180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Chosen model</a:t>
            </a:r>
            <a:endParaRPr lang="en-US" dirty="0"/>
          </a:p>
        </p:txBody>
      </p:sp>
      <p:sp>
        <p:nvSpPr>
          <p:cNvPr id="8" name="Content Placeholder 5">
            <a:extLst>
              <a:ext uri="{FF2B5EF4-FFF2-40B4-BE49-F238E27FC236}">
                <a16:creationId xmlns:a16="http://schemas.microsoft.com/office/drawing/2014/main" id="{C7FF5705-578E-48D0-9FBE-299B6B852876}"/>
              </a:ext>
            </a:extLst>
          </p:cNvPr>
          <p:cNvSpPr txBox="1">
            <a:spLocks/>
          </p:cNvSpPr>
          <p:nvPr/>
        </p:nvSpPr>
        <p:spPr>
          <a:xfrm>
            <a:off x="6172200" y="2363126"/>
            <a:ext cx="5105401" cy="3428074"/>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Wingdings" panose="05000000000000000000" pitchFamily="2" charset="2"/>
              <a:buChar char="q"/>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Courier New" panose="02070309020205020404" pitchFamily="49" charset="0"/>
              <a:buChar char="o"/>
              <a:defRPr sz="14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a:t>Why this model</a:t>
            </a:r>
          </a:p>
          <a:p>
            <a:pPr lvl="1"/>
            <a:r>
              <a:rPr lang="en-US"/>
              <a:t>Right model for this analysis, I chose the RF because:</a:t>
            </a:r>
          </a:p>
          <a:p>
            <a:pPr lvl="2"/>
            <a:r>
              <a:rPr lang="en-US"/>
              <a:t>It presented the best results (APM = 95% and F1 Score = 97%)</a:t>
            </a:r>
          </a:p>
          <a:p>
            <a:pPr lvl="2"/>
            <a:r>
              <a:rPr lang="en-US"/>
              <a:t>It provides the highest rate of accuracy compared to other models</a:t>
            </a:r>
          </a:p>
          <a:p>
            <a:pPr lvl="2"/>
            <a:r>
              <a:rPr lang="en-US"/>
              <a:t>It gives the least error rate compared to other models</a:t>
            </a:r>
          </a:p>
          <a:p>
            <a:endParaRPr lang="en-US" dirty="0"/>
          </a:p>
        </p:txBody>
      </p:sp>
      <p:sp>
        <p:nvSpPr>
          <p:cNvPr id="9" name="Date Placeholder 6">
            <a:extLst>
              <a:ext uri="{FF2B5EF4-FFF2-40B4-BE49-F238E27FC236}">
                <a16:creationId xmlns:a16="http://schemas.microsoft.com/office/drawing/2014/main" id="{298AAA50-2634-455F-AD70-6340B8AB9C24}"/>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10" name="Footer Placeholder 7">
            <a:extLst>
              <a:ext uri="{FF2B5EF4-FFF2-40B4-BE49-F238E27FC236}">
                <a16:creationId xmlns:a16="http://schemas.microsoft.com/office/drawing/2014/main" id="{E572278D-8178-4D48-81C8-0B834BF5DAC8}"/>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1" name="Slide Number Placeholder 8">
            <a:extLst>
              <a:ext uri="{FF2B5EF4-FFF2-40B4-BE49-F238E27FC236}">
                <a16:creationId xmlns:a16="http://schemas.microsoft.com/office/drawing/2014/main" id="{4DDAD18B-3558-4A14-8942-1CCBB3456F23}"/>
              </a:ext>
            </a:extLst>
          </p:cNvPr>
          <p:cNvSpPr>
            <a:spLocks noGrp="1"/>
          </p:cNvSpPr>
          <p:nvPr>
            <p:ph type="sldNum" sz="quarter" idx="12"/>
          </p:nvPr>
        </p:nvSpPr>
        <p:spPr>
          <a:xfrm>
            <a:off x="10514011" y="5883275"/>
            <a:ext cx="764215" cy="365125"/>
          </a:xfrm>
        </p:spPr>
        <p:txBody>
          <a:bodyPr/>
          <a:lstStyle>
            <a:lvl1pPr>
              <a:defRPr/>
            </a:lvl1pPr>
          </a:lstStyle>
          <a:p>
            <a:r>
              <a:rPr lang="en-US" dirty="0"/>
              <a:t>12</a:t>
            </a:r>
          </a:p>
        </p:txBody>
      </p:sp>
      <p:pic>
        <p:nvPicPr>
          <p:cNvPr id="12" name="Picture 11" descr="A close up of a sign&#10;&#10;Description generated with very high confidence">
            <a:extLst>
              <a:ext uri="{FF2B5EF4-FFF2-40B4-BE49-F238E27FC236}">
                <a16:creationId xmlns:a16="http://schemas.microsoft.com/office/drawing/2014/main" id="{69184404-B577-49AF-AC3F-F9A3315C5056}"/>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3" name="Picture 12">
            <a:extLst>
              <a:ext uri="{FF2B5EF4-FFF2-40B4-BE49-F238E27FC236}">
                <a16:creationId xmlns:a16="http://schemas.microsoft.com/office/drawing/2014/main" id="{83ECE14B-9B09-44DC-919C-52A94F13D744}"/>
              </a:ext>
            </a:extLst>
          </p:cNvPr>
          <p:cNvPicPr>
            <a:picLocks noChangeAspect="1"/>
          </p:cNvPicPr>
          <p:nvPr/>
        </p:nvPicPr>
        <p:blipFill>
          <a:blip r:embed="rId4"/>
          <a:stretch>
            <a:fillRect/>
          </a:stretch>
        </p:blipFill>
        <p:spPr>
          <a:xfrm>
            <a:off x="1019908" y="2439745"/>
            <a:ext cx="4932484" cy="3240086"/>
          </a:xfrm>
          <a:prstGeom prst="rect">
            <a:avLst/>
          </a:prstGeom>
        </p:spPr>
      </p:pic>
    </p:spTree>
    <p:extLst>
      <p:ext uri="{BB962C8B-B14F-4D97-AF65-F5344CB8AC3E}">
        <p14:creationId xmlns:p14="http://schemas.microsoft.com/office/powerpoint/2010/main" val="313505865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4263969D-92E4-4CED-835C-ECD75143A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8F169046-D474-43DB-9B5D-E762F39F4ADE}"/>
              </a:ext>
            </a:extLst>
          </p:cNvPr>
          <p:cNvSpPr>
            <a:spLocks noGrp="1"/>
          </p:cNvSpPr>
          <p:nvPr>
            <p:ph type="title" hasCustomPrompt="1"/>
          </p:nvPr>
        </p:nvSpPr>
        <p:spPr>
          <a:xfrm>
            <a:off x="913774" y="354258"/>
            <a:ext cx="10364451" cy="871628"/>
          </a:xfrm>
        </p:spPr>
        <p:txBody>
          <a:bodyPr/>
          <a:lstStyle>
            <a:lvl1pPr>
              <a:defRPr/>
            </a:lvl1pPr>
          </a:lstStyle>
          <a:p>
            <a:r>
              <a:rPr lang="en-US" dirty="0"/>
              <a:t>Model outcome</a:t>
            </a:r>
          </a:p>
        </p:txBody>
      </p:sp>
      <p:sp>
        <p:nvSpPr>
          <p:cNvPr id="6" name="Date Placeholder 3">
            <a:extLst>
              <a:ext uri="{FF2B5EF4-FFF2-40B4-BE49-F238E27FC236}">
                <a16:creationId xmlns:a16="http://schemas.microsoft.com/office/drawing/2014/main" id="{53279F82-AA6C-42BF-839D-ADE5E46D8E0A}"/>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E8171145-62A4-4C4C-835A-E335F05963AB}"/>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F1B11ECA-D413-407F-BB3D-9FDAA5FCA541}"/>
              </a:ext>
            </a:extLst>
          </p:cNvPr>
          <p:cNvSpPr>
            <a:spLocks noGrp="1"/>
          </p:cNvSpPr>
          <p:nvPr>
            <p:ph type="sldNum" sz="quarter" idx="12"/>
          </p:nvPr>
        </p:nvSpPr>
        <p:spPr>
          <a:xfrm>
            <a:off x="10514011" y="5883275"/>
            <a:ext cx="764215" cy="365125"/>
          </a:xfrm>
        </p:spPr>
        <p:txBody>
          <a:bodyPr/>
          <a:lstStyle/>
          <a:p>
            <a:r>
              <a:rPr lang="en-US" dirty="0"/>
              <a:t>13</a:t>
            </a:r>
          </a:p>
        </p:txBody>
      </p:sp>
      <p:pic>
        <p:nvPicPr>
          <p:cNvPr id="9" name="Picture 8" descr="A close up of a sign&#10;&#10;Description generated with very high confidence">
            <a:extLst>
              <a:ext uri="{FF2B5EF4-FFF2-40B4-BE49-F238E27FC236}">
                <a16:creationId xmlns:a16="http://schemas.microsoft.com/office/drawing/2014/main" id="{2C030A6A-DE2C-47A0-B1AD-DAD18BC2FDC0}"/>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0" name="Picture 9" descr="A picture containing text, map&#10;&#10;Description generated with very high confidence">
            <a:extLst>
              <a:ext uri="{FF2B5EF4-FFF2-40B4-BE49-F238E27FC236}">
                <a16:creationId xmlns:a16="http://schemas.microsoft.com/office/drawing/2014/main" id="{0D17F258-C81F-468F-9C07-C3549865B806}"/>
              </a:ext>
            </a:extLst>
          </p:cNvPr>
          <p:cNvPicPr>
            <a:picLocks noChangeAspect="1"/>
          </p:cNvPicPr>
          <p:nvPr/>
        </p:nvPicPr>
        <p:blipFill>
          <a:blip r:embed="rId4"/>
          <a:stretch>
            <a:fillRect/>
          </a:stretch>
        </p:blipFill>
        <p:spPr>
          <a:xfrm>
            <a:off x="1941372" y="1274561"/>
            <a:ext cx="8020311" cy="4572638"/>
          </a:xfrm>
          <a:prstGeom prst="rect">
            <a:avLst/>
          </a:prstGeom>
        </p:spPr>
      </p:pic>
    </p:spTree>
    <p:extLst>
      <p:ext uri="{BB962C8B-B14F-4D97-AF65-F5344CB8AC3E}">
        <p14:creationId xmlns:p14="http://schemas.microsoft.com/office/powerpoint/2010/main" val="1780152307"/>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54AD1D85-DBD4-4CE9-AB86-F23BCF404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20F27BE5-61B8-4574-B792-8B8EB2BAAD08}"/>
              </a:ext>
            </a:extLst>
          </p:cNvPr>
          <p:cNvSpPr>
            <a:spLocks noGrp="1"/>
          </p:cNvSpPr>
          <p:nvPr>
            <p:ph type="title" hasCustomPrompt="1"/>
          </p:nvPr>
        </p:nvSpPr>
        <p:spPr>
          <a:xfrm>
            <a:off x="913774" y="354258"/>
            <a:ext cx="10364451" cy="871628"/>
          </a:xfrm>
        </p:spPr>
        <p:txBody>
          <a:bodyPr/>
          <a:lstStyle>
            <a:lvl1pPr>
              <a:defRPr/>
            </a:lvl1pPr>
          </a:lstStyle>
          <a:p>
            <a:r>
              <a:rPr lang="en-US" dirty="0"/>
              <a:t>Feature importance</a:t>
            </a:r>
          </a:p>
        </p:txBody>
      </p:sp>
      <p:sp>
        <p:nvSpPr>
          <p:cNvPr id="6" name="Date Placeholder 3">
            <a:extLst>
              <a:ext uri="{FF2B5EF4-FFF2-40B4-BE49-F238E27FC236}">
                <a16:creationId xmlns:a16="http://schemas.microsoft.com/office/drawing/2014/main" id="{47F32AF0-E8F3-4271-B660-831CBD7B55C5}"/>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24BEFE64-0C91-4E42-8529-C5E1B5BD4B4C}"/>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07F74DF0-958F-4760-B654-B9842A46079C}"/>
              </a:ext>
            </a:extLst>
          </p:cNvPr>
          <p:cNvSpPr>
            <a:spLocks noGrp="1"/>
          </p:cNvSpPr>
          <p:nvPr>
            <p:ph type="sldNum" sz="quarter" idx="12"/>
          </p:nvPr>
        </p:nvSpPr>
        <p:spPr>
          <a:xfrm>
            <a:off x="10514011" y="5883275"/>
            <a:ext cx="764215" cy="365125"/>
          </a:xfrm>
        </p:spPr>
        <p:txBody>
          <a:bodyPr/>
          <a:lstStyle/>
          <a:p>
            <a:r>
              <a:rPr lang="en-US" dirty="0"/>
              <a:t>14</a:t>
            </a:r>
          </a:p>
        </p:txBody>
      </p:sp>
      <p:pic>
        <p:nvPicPr>
          <p:cNvPr id="9" name="Picture 8" descr="A close up of a sign&#10;&#10;Description generated with very high confidence">
            <a:extLst>
              <a:ext uri="{FF2B5EF4-FFF2-40B4-BE49-F238E27FC236}">
                <a16:creationId xmlns:a16="http://schemas.microsoft.com/office/drawing/2014/main" id="{5991268E-7759-4828-8060-9BEC0733860E}"/>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0" name="Picture 9" descr="A screenshot of text&#10;&#10;Description generated with very high confidence">
            <a:extLst>
              <a:ext uri="{FF2B5EF4-FFF2-40B4-BE49-F238E27FC236}">
                <a16:creationId xmlns:a16="http://schemas.microsoft.com/office/drawing/2014/main" id="{A7ED3BB0-46E0-4AE8-8185-A8B729ABE984}"/>
              </a:ext>
            </a:extLst>
          </p:cNvPr>
          <p:cNvPicPr>
            <a:picLocks noChangeAspect="1"/>
          </p:cNvPicPr>
          <p:nvPr/>
        </p:nvPicPr>
        <p:blipFill>
          <a:blip r:embed="rId4"/>
          <a:stretch>
            <a:fillRect/>
          </a:stretch>
        </p:blipFill>
        <p:spPr>
          <a:xfrm>
            <a:off x="1822815" y="1275469"/>
            <a:ext cx="7980605" cy="4572638"/>
          </a:xfrm>
          <a:prstGeom prst="rect">
            <a:avLst/>
          </a:prstGeom>
        </p:spPr>
      </p:pic>
    </p:spTree>
    <p:extLst>
      <p:ext uri="{BB962C8B-B14F-4D97-AF65-F5344CB8AC3E}">
        <p14:creationId xmlns:p14="http://schemas.microsoft.com/office/powerpoint/2010/main" val="398963306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80859868-5472-41D6-9FB2-19EF301C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C206044F-99FF-4559-9193-1A991B8E956F}"/>
              </a:ext>
            </a:extLst>
          </p:cNvPr>
          <p:cNvSpPr>
            <a:spLocks noGrp="1"/>
          </p:cNvSpPr>
          <p:nvPr>
            <p:ph type="title" hasCustomPrompt="1"/>
          </p:nvPr>
        </p:nvSpPr>
        <p:spPr>
          <a:xfrm>
            <a:off x="883844" y="506128"/>
            <a:ext cx="10364451" cy="1120449"/>
          </a:xfrm>
        </p:spPr>
        <p:txBody>
          <a:bodyPr/>
          <a:lstStyle>
            <a:lvl1pPr>
              <a:defRPr/>
            </a:lvl1pPr>
          </a:lstStyle>
          <a:p>
            <a:r>
              <a:rPr lang="en-US" dirty="0"/>
              <a:t> Model accuracy</a:t>
            </a:r>
          </a:p>
        </p:txBody>
      </p:sp>
      <p:sp>
        <p:nvSpPr>
          <p:cNvPr id="6" name="Text Placeholder 2">
            <a:extLst>
              <a:ext uri="{FF2B5EF4-FFF2-40B4-BE49-F238E27FC236}">
                <a16:creationId xmlns:a16="http://schemas.microsoft.com/office/drawing/2014/main" id="{73821549-495E-459B-892E-DC71316957AD}"/>
              </a:ext>
            </a:extLst>
          </p:cNvPr>
          <p:cNvSpPr txBox="1">
            <a:spLocks/>
          </p:cNvSpPr>
          <p:nvPr/>
        </p:nvSpPr>
        <p:spPr>
          <a:xfrm>
            <a:off x="1192595" y="1641257"/>
            <a:ext cx="487347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8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Accuracy Comparison</a:t>
            </a:r>
            <a:endParaRPr lang="en-US" dirty="0"/>
          </a:p>
        </p:txBody>
      </p:sp>
      <p:sp>
        <p:nvSpPr>
          <p:cNvPr id="7" name="Text Placeholder 4">
            <a:extLst>
              <a:ext uri="{FF2B5EF4-FFF2-40B4-BE49-F238E27FC236}">
                <a16:creationId xmlns:a16="http://schemas.microsoft.com/office/drawing/2014/main" id="{902A6869-A280-42E2-8633-F43F8D052F04}"/>
              </a:ext>
            </a:extLst>
          </p:cNvPr>
          <p:cNvSpPr txBox="1">
            <a:spLocks/>
          </p:cNvSpPr>
          <p:nvPr/>
        </p:nvSpPr>
        <p:spPr>
          <a:xfrm>
            <a:off x="6395797" y="1626577"/>
            <a:ext cx="488180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Client recommendations</a:t>
            </a:r>
            <a:endParaRPr lang="en-US" dirty="0"/>
          </a:p>
        </p:txBody>
      </p:sp>
      <p:sp>
        <p:nvSpPr>
          <p:cNvPr id="8" name="Content Placeholder 5">
            <a:extLst>
              <a:ext uri="{FF2B5EF4-FFF2-40B4-BE49-F238E27FC236}">
                <a16:creationId xmlns:a16="http://schemas.microsoft.com/office/drawing/2014/main" id="{12E41785-0608-40A6-B965-7A9395FEA4AE}"/>
              </a:ext>
            </a:extLst>
          </p:cNvPr>
          <p:cNvSpPr txBox="1">
            <a:spLocks/>
          </p:cNvSpPr>
          <p:nvPr/>
        </p:nvSpPr>
        <p:spPr>
          <a:xfrm>
            <a:off x="6172200" y="2363126"/>
            <a:ext cx="5105401" cy="3428074"/>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Wingdings" panose="05000000000000000000" pitchFamily="2" charset="2"/>
              <a:buChar char="q"/>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Courier New" panose="02070309020205020404" pitchFamily="49" charset="0"/>
              <a:buChar char="o"/>
              <a:defRPr sz="14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a:t>Recommendations</a:t>
            </a:r>
          </a:p>
          <a:p>
            <a:pPr lvl="1"/>
            <a:r>
              <a:rPr lang="en-US"/>
              <a:t>Based on the models being built, I will like to give the following recommendations to my client :</a:t>
            </a:r>
          </a:p>
          <a:p>
            <a:pPr lvl="2"/>
            <a:r>
              <a:rPr lang="en-US"/>
              <a:t>Bank campaign managers will be advised to first target only the most likely buyers of the long term deposits based on the model prediction. </a:t>
            </a:r>
            <a:endParaRPr lang="en-US" dirty="0"/>
          </a:p>
        </p:txBody>
      </p:sp>
      <p:sp>
        <p:nvSpPr>
          <p:cNvPr id="9" name="Date Placeholder 6">
            <a:extLst>
              <a:ext uri="{FF2B5EF4-FFF2-40B4-BE49-F238E27FC236}">
                <a16:creationId xmlns:a16="http://schemas.microsoft.com/office/drawing/2014/main" id="{3F7F3DC3-D4B3-4C4E-BB05-46CFDC5F0617}"/>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10" name="Footer Placeholder 7">
            <a:extLst>
              <a:ext uri="{FF2B5EF4-FFF2-40B4-BE49-F238E27FC236}">
                <a16:creationId xmlns:a16="http://schemas.microsoft.com/office/drawing/2014/main" id="{6109CFF7-0179-400F-ADB1-B1608974DC81}"/>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1" name="Slide Number Placeholder 8">
            <a:extLst>
              <a:ext uri="{FF2B5EF4-FFF2-40B4-BE49-F238E27FC236}">
                <a16:creationId xmlns:a16="http://schemas.microsoft.com/office/drawing/2014/main" id="{80427B5C-8851-48B0-8C57-3D17AF3A681A}"/>
              </a:ext>
            </a:extLst>
          </p:cNvPr>
          <p:cNvSpPr>
            <a:spLocks noGrp="1"/>
          </p:cNvSpPr>
          <p:nvPr>
            <p:ph type="sldNum" sz="quarter" idx="12"/>
          </p:nvPr>
        </p:nvSpPr>
        <p:spPr>
          <a:xfrm>
            <a:off x="10514011" y="5883275"/>
            <a:ext cx="764215" cy="365125"/>
          </a:xfrm>
        </p:spPr>
        <p:txBody>
          <a:bodyPr/>
          <a:lstStyle>
            <a:lvl1pPr>
              <a:defRPr/>
            </a:lvl1pPr>
          </a:lstStyle>
          <a:p>
            <a:r>
              <a:rPr lang="en-US" dirty="0"/>
              <a:t>15</a:t>
            </a:r>
          </a:p>
        </p:txBody>
      </p:sp>
      <p:pic>
        <p:nvPicPr>
          <p:cNvPr id="12" name="Picture 11" descr="A close up of a sign&#10;&#10;Description generated with very high confidence">
            <a:extLst>
              <a:ext uri="{FF2B5EF4-FFF2-40B4-BE49-F238E27FC236}">
                <a16:creationId xmlns:a16="http://schemas.microsoft.com/office/drawing/2014/main" id="{7D975AA0-08F2-480D-B0A2-3DFAF4E0CFA7}"/>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3E321C45-BAE7-4653-82CE-B7EA17FE2FFD}"/>
              </a:ext>
            </a:extLst>
          </p:cNvPr>
          <p:cNvPicPr>
            <a:picLocks noChangeAspect="1"/>
          </p:cNvPicPr>
          <p:nvPr/>
        </p:nvPicPr>
        <p:blipFill>
          <a:blip r:embed="rId4"/>
          <a:stretch>
            <a:fillRect/>
          </a:stretch>
        </p:blipFill>
        <p:spPr>
          <a:xfrm>
            <a:off x="910220" y="2413326"/>
            <a:ext cx="5106027" cy="3292882"/>
          </a:xfrm>
          <a:prstGeom prst="rect">
            <a:avLst/>
          </a:prstGeom>
        </p:spPr>
      </p:pic>
    </p:spTree>
    <p:extLst>
      <p:ext uri="{BB962C8B-B14F-4D97-AF65-F5344CB8AC3E}">
        <p14:creationId xmlns:p14="http://schemas.microsoft.com/office/powerpoint/2010/main" val="1797591497"/>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19D02D42-3EE3-41A0-9DAE-64B0BE7DE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A426E944-3F99-48FE-8F72-EA9F34C808B2}"/>
              </a:ext>
            </a:extLst>
          </p:cNvPr>
          <p:cNvSpPr>
            <a:spLocks noGrp="1"/>
          </p:cNvSpPr>
          <p:nvPr>
            <p:ph type="title" hasCustomPrompt="1"/>
          </p:nvPr>
        </p:nvSpPr>
        <p:spPr>
          <a:xfrm>
            <a:off x="913774" y="354257"/>
            <a:ext cx="10364451" cy="1403235"/>
          </a:xfrm>
        </p:spPr>
        <p:txBody>
          <a:bodyPr/>
          <a:lstStyle>
            <a:lvl1pPr>
              <a:defRPr/>
            </a:lvl1pPr>
          </a:lstStyle>
          <a:p>
            <a:pPr lvl="0"/>
            <a:r>
              <a:rPr lang="en-US" dirty="0"/>
              <a:t>Client recommendations Contd.</a:t>
            </a:r>
          </a:p>
        </p:txBody>
      </p:sp>
      <p:sp>
        <p:nvSpPr>
          <p:cNvPr id="6" name="Content Placeholder 2">
            <a:extLst>
              <a:ext uri="{FF2B5EF4-FFF2-40B4-BE49-F238E27FC236}">
                <a16:creationId xmlns:a16="http://schemas.microsoft.com/office/drawing/2014/main" id="{922E8AC7-D7FB-4C64-857B-864CE56BFA27}"/>
              </a:ext>
            </a:extLst>
          </p:cNvPr>
          <p:cNvSpPr>
            <a:spLocks noGrp="1"/>
          </p:cNvSpPr>
          <p:nvPr>
            <p:ph sz="quarter" idx="13" hasCustomPrompt="1"/>
          </p:nvPr>
        </p:nvSpPr>
        <p:spPr>
          <a:xfrm>
            <a:off x="914399" y="1757492"/>
            <a:ext cx="10363826" cy="4125783"/>
          </a:xfrm>
        </p:spPr>
        <p:txBody>
          <a:bodyPr/>
          <a:lstStyle>
            <a:lvl1pPr marL="228600" indent="-228600">
              <a:buFont typeface="Wingdings" panose="05000000000000000000" pitchFamily="2" charset="2"/>
              <a:buChar char="q"/>
              <a:defRPr/>
            </a:lvl1pPr>
            <a:lvl2pPr marL="800100" indent="-342900">
              <a:buFont typeface="+mj-lt"/>
              <a:buAutoNum type="arabicPeriod"/>
              <a:defRPr/>
            </a:lvl2pPr>
            <a:lvl3pPr marL="1143000" indent="-228600">
              <a:buFont typeface="Courier New" panose="02070309020205020404" pitchFamily="49" charset="0"/>
              <a:buChar char="o"/>
              <a:defRPr sz="1400"/>
            </a:lvl3pPr>
          </a:lstStyle>
          <a:p>
            <a:pPr lvl="0"/>
            <a:r>
              <a:rPr lang="en-US" dirty="0"/>
              <a:t>Recommendations</a:t>
            </a:r>
          </a:p>
          <a:p>
            <a:pPr lvl="1"/>
            <a:r>
              <a:rPr lang="en-US" dirty="0"/>
              <a:t>Bank campaign managers will be advised based on the decision tree by:</a:t>
            </a:r>
          </a:p>
          <a:p>
            <a:pPr lvl="2"/>
            <a:r>
              <a:rPr lang="en-US" dirty="0"/>
              <a:t>using a sensitivity analysis</a:t>
            </a:r>
          </a:p>
          <a:p>
            <a:pPr lvl="2"/>
            <a:r>
              <a:rPr lang="en-US" dirty="0"/>
              <a:t>ranking the input attributes and showing the average effect of the most relevant features. i.e. learning the CART model responses with a low error rate and allowing the extraction of decision rules that are easy to interpret</a:t>
            </a:r>
          </a:p>
          <a:p>
            <a:pPr lvl="2"/>
            <a:r>
              <a:rPr lang="en-US" dirty="0"/>
              <a:t>Bank campaign managers will be advised to focus on the top ten RF important variables based on the sensitivity analysis results i.e. this could help them know and understand how to relate with each customer they will be selling the bank term deposit to, leading to more success in the campaigns</a:t>
            </a:r>
          </a:p>
          <a:p>
            <a:pPr lvl="2"/>
            <a:endParaRPr lang="en-US" dirty="0"/>
          </a:p>
        </p:txBody>
      </p:sp>
      <p:sp>
        <p:nvSpPr>
          <p:cNvPr id="7" name="Date Placeholder 3">
            <a:extLst>
              <a:ext uri="{FF2B5EF4-FFF2-40B4-BE49-F238E27FC236}">
                <a16:creationId xmlns:a16="http://schemas.microsoft.com/office/drawing/2014/main" id="{50A09E35-AB14-4720-9E11-5CA1A0444203}"/>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8" name="Footer Placeholder 4">
            <a:extLst>
              <a:ext uri="{FF2B5EF4-FFF2-40B4-BE49-F238E27FC236}">
                <a16:creationId xmlns:a16="http://schemas.microsoft.com/office/drawing/2014/main" id="{F4DF80BA-4522-49C8-8C41-4D02E584AE3B}"/>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9" name="Slide Number Placeholder 5">
            <a:extLst>
              <a:ext uri="{FF2B5EF4-FFF2-40B4-BE49-F238E27FC236}">
                <a16:creationId xmlns:a16="http://schemas.microsoft.com/office/drawing/2014/main" id="{93AFD94F-3C69-4F73-AF66-90584C592061}"/>
              </a:ext>
            </a:extLst>
          </p:cNvPr>
          <p:cNvSpPr>
            <a:spLocks noGrp="1"/>
          </p:cNvSpPr>
          <p:nvPr>
            <p:ph type="sldNum" sz="quarter" idx="12"/>
          </p:nvPr>
        </p:nvSpPr>
        <p:spPr>
          <a:xfrm>
            <a:off x="10514011" y="5883275"/>
            <a:ext cx="764215" cy="365125"/>
          </a:xfrm>
        </p:spPr>
        <p:txBody>
          <a:bodyPr/>
          <a:lstStyle/>
          <a:p>
            <a:r>
              <a:rPr lang="en-US" dirty="0"/>
              <a:t>16</a:t>
            </a:r>
          </a:p>
        </p:txBody>
      </p:sp>
      <p:pic>
        <p:nvPicPr>
          <p:cNvPr id="10" name="Picture 9" descr="A close up of a sign&#10;&#10;Description generated with very high confidence">
            <a:extLst>
              <a:ext uri="{FF2B5EF4-FFF2-40B4-BE49-F238E27FC236}">
                <a16:creationId xmlns:a16="http://schemas.microsoft.com/office/drawing/2014/main" id="{AC2B95AD-C3B5-4A56-BF07-B3D810B71BFA}"/>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350063777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0994E1B0-A485-4D2C-AF30-62E3395A2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0353251E-EB11-4D7C-874E-C74AD887ECD1}"/>
              </a:ext>
            </a:extLst>
          </p:cNvPr>
          <p:cNvSpPr>
            <a:spLocks noGrp="1"/>
          </p:cNvSpPr>
          <p:nvPr>
            <p:ph type="title" hasCustomPrompt="1"/>
          </p:nvPr>
        </p:nvSpPr>
        <p:spPr>
          <a:xfrm>
            <a:off x="913774" y="354258"/>
            <a:ext cx="10364451" cy="1038110"/>
          </a:xfrm>
        </p:spPr>
        <p:txBody>
          <a:bodyPr/>
          <a:lstStyle>
            <a:lvl1pPr>
              <a:defRPr/>
            </a:lvl1pPr>
          </a:lstStyle>
          <a:p>
            <a:pPr lvl="0"/>
            <a:r>
              <a:rPr lang="en-US" dirty="0"/>
              <a:t>Suggestions and Conclusion</a:t>
            </a:r>
          </a:p>
        </p:txBody>
      </p:sp>
      <p:sp>
        <p:nvSpPr>
          <p:cNvPr id="6" name="Content Placeholder 2">
            <a:extLst>
              <a:ext uri="{FF2B5EF4-FFF2-40B4-BE49-F238E27FC236}">
                <a16:creationId xmlns:a16="http://schemas.microsoft.com/office/drawing/2014/main" id="{D509557F-DC50-42D1-ADB0-3790770DDA49}"/>
              </a:ext>
            </a:extLst>
          </p:cNvPr>
          <p:cNvSpPr>
            <a:spLocks noGrp="1"/>
          </p:cNvSpPr>
          <p:nvPr>
            <p:ph sz="quarter" idx="13" hasCustomPrompt="1"/>
          </p:nvPr>
        </p:nvSpPr>
        <p:spPr>
          <a:xfrm>
            <a:off x="914399" y="1392368"/>
            <a:ext cx="10363826" cy="4490907"/>
          </a:xfrm>
        </p:spPr>
        <p:txBody>
          <a:bodyPr/>
          <a:lstStyle>
            <a:lvl1pPr marL="228600" indent="-228600">
              <a:buFont typeface="Wingdings" panose="05000000000000000000" pitchFamily="2" charset="2"/>
              <a:buChar char="q"/>
              <a:defRPr/>
            </a:lvl1pPr>
            <a:lvl2pPr marL="800100" indent="-342900">
              <a:buFont typeface="+mj-lt"/>
              <a:buAutoNum type="arabicPeriod"/>
              <a:defRPr/>
            </a:lvl2pPr>
            <a:lvl3pPr marL="1143000" indent="-228600">
              <a:buFont typeface="Courier New" panose="02070309020205020404" pitchFamily="49" charset="0"/>
              <a:buChar char="o"/>
              <a:defRPr sz="1400"/>
            </a:lvl3pPr>
          </a:lstStyle>
          <a:p>
            <a:pPr lvl="0"/>
            <a:r>
              <a:rPr lang="en-US" dirty="0"/>
              <a:t>Recommendations</a:t>
            </a:r>
          </a:p>
          <a:p>
            <a:pPr lvl="1"/>
            <a:r>
              <a:rPr lang="en-US" dirty="0"/>
              <a:t>Suggestions for future improvement:</a:t>
            </a:r>
          </a:p>
          <a:p>
            <a:pPr lvl="2"/>
            <a:r>
              <a:rPr lang="en-US" dirty="0"/>
              <a:t>This models could be improved on by doing some further feature engineering on the dataset. i.e. categorizing the age, also, reducing or merging up some of the education categories </a:t>
            </a:r>
            <a:r>
              <a:rPr lang="en-US" dirty="0" err="1"/>
              <a:t>e.t.c</a:t>
            </a:r>
            <a:r>
              <a:rPr lang="en-US" dirty="0"/>
              <a:t>.</a:t>
            </a:r>
          </a:p>
          <a:p>
            <a:pPr lvl="2"/>
            <a:r>
              <a:rPr lang="en-US" dirty="0"/>
              <a:t>Some of the features in this dataset could be worth more exploring. i.e. the social and economic context attributes are very essential to the models and they could be further </a:t>
            </a:r>
            <a:r>
              <a:rPr lang="en-US" dirty="0" err="1"/>
              <a:t>analysed</a:t>
            </a:r>
            <a:endParaRPr lang="en-US" dirty="0"/>
          </a:p>
          <a:p>
            <a:pPr lvl="2"/>
            <a:r>
              <a:rPr lang="en-US" dirty="0"/>
              <a:t>New valuable knowledge could also be possibly provided to improve model accuracy i.e. adding some new features</a:t>
            </a:r>
          </a:p>
          <a:p>
            <a:pPr lvl="1"/>
            <a:r>
              <a:rPr lang="en-US" dirty="0"/>
              <a:t>Conclusion:</a:t>
            </a:r>
          </a:p>
          <a:p>
            <a:pPr lvl="2"/>
            <a:r>
              <a:rPr lang="en-US" dirty="0"/>
              <a:t>Using machine learning could help reduce pressure and increase efficiency in telemarketing</a:t>
            </a:r>
          </a:p>
          <a:p>
            <a:pPr lvl="2"/>
            <a:r>
              <a:rPr lang="en-US" dirty="0"/>
              <a:t>It will help the Portuguese bank to have an efficient campaign improvement i.e. reducing pressure, reducing client intrusiveness, and being cost effective</a:t>
            </a:r>
          </a:p>
          <a:p>
            <a:pPr lvl="2"/>
            <a:r>
              <a:rPr lang="en-US" dirty="0"/>
              <a:t>It could help achieve more success  when compared with the based bank practice</a:t>
            </a:r>
          </a:p>
        </p:txBody>
      </p:sp>
      <p:sp>
        <p:nvSpPr>
          <p:cNvPr id="7" name="Date Placeholder 3">
            <a:extLst>
              <a:ext uri="{FF2B5EF4-FFF2-40B4-BE49-F238E27FC236}">
                <a16:creationId xmlns:a16="http://schemas.microsoft.com/office/drawing/2014/main" id="{B63EBFB8-C598-4897-AE17-CB5BBBBDFF47}"/>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8" name="Footer Placeholder 4">
            <a:extLst>
              <a:ext uri="{FF2B5EF4-FFF2-40B4-BE49-F238E27FC236}">
                <a16:creationId xmlns:a16="http://schemas.microsoft.com/office/drawing/2014/main" id="{DDCD837A-BE94-4143-8904-7199C19ECFFB}"/>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9" name="Slide Number Placeholder 5">
            <a:extLst>
              <a:ext uri="{FF2B5EF4-FFF2-40B4-BE49-F238E27FC236}">
                <a16:creationId xmlns:a16="http://schemas.microsoft.com/office/drawing/2014/main" id="{0DCFF119-100D-4273-AE4A-E4D28D6F43EB}"/>
              </a:ext>
            </a:extLst>
          </p:cNvPr>
          <p:cNvSpPr>
            <a:spLocks noGrp="1"/>
          </p:cNvSpPr>
          <p:nvPr>
            <p:ph type="sldNum" sz="quarter" idx="12"/>
          </p:nvPr>
        </p:nvSpPr>
        <p:spPr>
          <a:xfrm>
            <a:off x="10514011" y="5883275"/>
            <a:ext cx="764215" cy="365125"/>
          </a:xfrm>
        </p:spPr>
        <p:txBody>
          <a:bodyPr/>
          <a:lstStyle/>
          <a:p>
            <a:r>
              <a:rPr lang="en-US" dirty="0"/>
              <a:t>17</a:t>
            </a:r>
          </a:p>
        </p:txBody>
      </p:sp>
      <p:pic>
        <p:nvPicPr>
          <p:cNvPr id="10" name="Picture 9" descr="A close up of a sign&#10;&#10;Description generated with very high confidence">
            <a:extLst>
              <a:ext uri="{FF2B5EF4-FFF2-40B4-BE49-F238E27FC236}">
                <a16:creationId xmlns:a16="http://schemas.microsoft.com/office/drawing/2014/main" id="{417241F1-A14A-46B0-9327-7141F03B663A}"/>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187229575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A5732415-6E76-4E07-89A3-613FB1F36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25921AD8-1ABE-4380-BA37-911507DFCDBB}"/>
              </a:ext>
            </a:extLst>
          </p:cNvPr>
          <p:cNvSpPr>
            <a:spLocks noGrp="1"/>
          </p:cNvSpPr>
          <p:nvPr>
            <p:ph type="title" hasCustomPrompt="1"/>
          </p:nvPr>
        </p:nvSpPr>
        <p:spPr>
          <a:xfrm>
            <a:off x="913774" y="828563"/>
            <a:ext cx="10351752" cy="2736819"/>
          </a:xfrm>
        </p:spPr>
        <p:txBody>
          <a:bodyPr anchor="b">
            <a:normAutofit/>
          </a:bodyPr>
          <a:lstStyle>
            <a:lvl1pPr>
              <a:defRPr sz="4000"/>
            </a:lvl1pPr>
          </a:lstStyle>
          <a:p>
            <a:r>
              <a:rPr lang="en-US" dirty="0"/>
              <a:t>Special Thanks to my mentor: </a:t>
            </a:r>
            <a:br>
              <a:rPr lang="en-US" dirty="0"/>
            </a:br>
            <a:r>
              <a:rPr lang="en-US" dirty="0" err="1"/>
              <a:t>Srdjan</a:t>
            </a:r>
            <a:r>
              <a:rPr lang="en-US" dirty="0"/>
              <a:t> </a:t>
            </a:r>
            <a:r>
              <a:rPr lang="en-US" dirty="0" err="1"/>
              <a:t>Santic</a:t>
            </a:r>
            <a:r>
              <a:rPr lang="en-US" dirty="0"/>
              <a:t>!!!</a:t>
            </a:r>
            <a:br>
              <a:rPr lang="en-US" dirty="0"/>
            </a:br>
            <a:endParaRPr lang="en-US" dirty="0"/>
          </a:p>
        </p:txBody>
      </p:sp>
      <p:sp>
        <p:nvSpPr>
          <p:cNvPr id="6" name="Text Placeholder 2">
            <a:extLst>
              <a:ext uri="{FF2B5EF4-FFF2-40B4-BE49-F238E27FC236}">
                <a16:creationId xmlns:a16="http://schemas.microsoft.com/office/drawing/2014/main" id="{2EB16030-81A6-4840-9F59-B3E5DB94658A}"/>
              </a:ext>
            </a:extLst>
          </p:cNvPr>
          <p:cNvSpPr txBox="1">
            <a:spLocks/>
          </p:cNvSpPr>
          <p:nvPr/>
        </p:nvSpPr>
        <p:spPr>
          <a:xfrm>
            <a:off x="913774" y="3657457"/>
            <a:ext cx="10351752" cy="1368183"/>
          </a:xfrm>
          <a:prstGeom prst="rect">
            <a:avLst/>
          </a:prstGeom>
        </p:spPr>
        <p:txBody>
          <a:bodyPr>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000" kern="1200" cap="all" baseline="0">
                <a:solidFill>
                  <a:schemeClr val="bg1">
                    <a:lumMod val="50000"/>
                  </a:schemeClr>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tint val="75000"/>
                  </a:schemeClr>
                </a:solidFill>
                <a:effectLst/>
                <a:latin typeface="+mn-lt"/>
                <a:ea typeface="+mn-ea"/>
                <a:cs typeface="+mn-cs"/>
              </a:defRPr>
            </a:lvl9pPr>
          </a:lstStyle>
          <a:p>
            <a:r>
              <a:rPr lang="en-US"/>
              <a:t>Thank you everyone!!!</a:t>
            </a:r>
            <a:endParaRPr lang="en-US" dirty="0"/>
          </a:p>
        </p:txBody>
      </p:sp>
      <p:sp>
        <p:nvSpPr>
          <p:cNvPr id="7" name="Date Placeholder 3">
            <a:extLst>
              <a:ext uri="{FF2B5EF4-FFF2-40B4-BE49-F238E27FC236}">
                <a16:creationId xmlns:a16="http://schemas.microsoft.com/office/drawing/2014/main" id="{B4936552-060E-4CD0-A3E0-C7030822527E}"/>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8" name="Footer Placeholder 4">
            <a:extLst>
              <a:ext uri="{FF2B5EF4-FFF2-40B4-BE49-F238E27FC236}">
                <a16:creationId xmlns:a16="http://schemas.microsoft.com/office/drawing/2014/main" id="{E3D726AE-EDBF-4FA2-9ACD-7BB97CE44D89}"/>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9" name="Slide Number Placeholder 5">
            <a:extLst>
              <a:ext uri="{FF2B5EF4-FFF2-40B4-BE49-F238E27FC236}">
                <a16:creationId xmlns:a16="http://schemas.microsoft.com/office/drawing/2014/main" id="{61CF7C24-E079-4CF5-A9CF-734AF1E4769D}"/>
              </a:ext>
            </a:extLst>
          </p:cNvPr>
          <p:cNvSpPr>
            <a:spLocks noGrp="1"/>
          </p:cNvSpPr>
          <p:nvPr>
            <p:ph type="sldNum" sz="quarter" idx="12"/>
          </p:nvPr>
        </p:nvSpPr>
        <p:spPr>
          <a:xfrm>
            <a:off x="10514011" y="5883275"/>
            <a:ext cx="764215" cy="365125"/>
          </a:xfrm>
        </p:spPr>
        <p:txBody>
          <a:bodyPr/>
          <a:lstStyle/>
          <a:p>
            <a:r>
              <a:rPr lang="en-US" dirty="0"/>
              <a:t>18</a:t>
            </a:r>
          </a:p>
        </p:txBody>
      </p:sp>
      <p:pic>
        <p:nvPicPr>
          <p:cNvPr id="10" name="Picture 9" descr="A close up of a sign&#10;&#10;Description generated with very high confidence">
            <a:extLst>
              <a:ext uri="{FF2B5EF4-FFF2-40B4-BE49-F238E27FC236}">
                <a16:creationId xmlns:a16="http://schemas.microsoft.com/office/drawing/2014/main" id="{F7DF03BE-BE6E-4C59-96A5-723A1B36C8FD}"/>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243403732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roplets-HD-Content-R1d.png">
            <a:extLst>
              <a:ext uri="{FF2B5EF4-FFF2-40B4-BE49-F238E27FC236}">
                <a16:creationId xmlns:a16="http://schemas.microsoft.com/office/drawing/2014/main" id="{855C02E1-13BD-4CE7-B7BE-E2A75B2DD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30" y="184639"/>
            <a:ext cx="12192000" cy="6858000"/>
          </a:xfrm>
          <a:prstGeom prst="rect">
            <a:avLst/>
          </a:prstGeom>
        </p:spPr>
      </p:pic>
      <p:sp>
        <p:nvSpPr>
          <p:cNvPr id="7" name="Title 1">
            <a:extLst>
              <a:ext uri="{FF2B5EF4-FFF2-40B4-BE49-F238E27FC236}">
                <a16:creationId xmlns:a16="http://schemas.microsoft.com/office/drawing/2014/main" id="{5FE91A1B-BDA2-42F5-83A0-6B885A295CBF}"/>
              </a:ext>
            </a:extLst>
          </p:cNvPr>
          <p:cNvSpPr>
            <a:spLocks noGrp="1"/>
          </p:cNvSpPr>
          <p:nvPr>
            <p:ph type="title" hasCustomPrompt="1"/>
          </p:nvPr>
        </p:nvSpPr>
        <p:spPr>
          <a:xfrm>
            <a:off x="913775" y="618518"/>
            <a:ext cx="10364451" cy="797044"/>
          </a:xfrm>
        </p:spPr>
        <p:txBody>
          <a:bodyPr/>
          <a:lstStyle>
            <a:lvl1pPr>
              <a:defRPr/>
            </a:lvl1pPr>
          </a:lstStyle>
          <a:p>
            <a:r>
              <a:rPr lang="en-US" dirty="0"/>
              <a:t>The Problem, Solution, Clients and Motivation</a:t>
            </a:r>
          </a:p>
        </p:txBody>
      </p:sp>
      <p:sp>
        <p:nvSpPr>
          <p:cNvPr id="8" name="Content Placeholder 2">
            <a:extLst>
              <a:ext uri="{FF2B5EF4-FFF2-40B4-BE49-F238E27FC236}">
                <a16:creationId xmlns:a16="http://schemas.microsoft.com/office/drawing/2014/main" id="{2AC9299C-147F-4BCB-9E8C-938AC8D6C76A}"/>
              </a:ext>
            </a:extLst>
          </p:cNvPr>
          <p:cNvSpPr>
            <a:spLocks noGrp="1"/>
          </p:cNvSpPr>
          <p:nvPr>
            <p:ph sz="quarter" idx="13" hasCustomPrompt="1"/>
          </p:nvPr>
        </p:nvSpPr>
        <p:spPr>
          <a:xfrm>
            <a:off x="913774" y="1415562"/>
            <a:ext cx="6102488" cy="4375637"/>
          </a:xfrm>
        </p:spPr>
        <p:txBody>
          <a:bodyPr/>
          <a:lstStyle>
            <a:lvl1pPr marL="342900" indent="-342900">
              <a:buFont typeface="Wingdings" panose="05000000000000000000" pitchFamily="2" charset="2"/>
              <a:buChar char="q"/>
              <a:defRPr sz="1800"/>
            </a:lvl1pPr>
            <a:lvl2pPr>
              <a:defRPr sz="1600"/>
            </a:lvl2pPr>
            <a:lvl3pPr marL="1143000" indent="-228600">
              <a:buFont typeface="Courier New" panose="02070309020205020404" pitchFamily="49" charset="0"/>
              <a:buChar char="o"/>
              <a:defRPr sz="1200"/>
            </a:lvl3pPr>
          </a:lstStyle>
          <a:p>
            <a:pPr lvl="0"/>
            <a:r>
              <a:rPr lang="en-US" dirty="0"/>
              <a:t>The Problem</a:t>
            </a:r>
          </a:p>
          <a:p>
            <a:pPr lvl="1"/>
            <a:r>
              <a:rPr lang="en-US" dirty="0"/>
              <a:t>Portuguese banks were pressured to increase capital requirements i.e. by capturing more long term bank deposits through telemarketing:</a:t>
            </a:r>
          </a:p>
          <a:p>
            <a:pPr lvl="2"/>
            <a:r>
              <a:rPr lang="en-US" dirty="0"/>
              <a:t>They need to contact thousands of clients for telemarketing</a:t>
            </a:r>
          </a:p>
          <a:p>
            <a:pPr lvl="2"/>
            <a:r>
              <a:rPr lang="en-US" dirty="0"/>
              <a:t>They could or need to contact a client multiple times</a:t>
            </a:r>
          </a:p>
          <a:p>
            <a:pPr lvl="1"/>
            <a:r>
              <a:rPr lang="en-US" dirty="0"/>
              <a:t>They have a target:</a:t>
            </a:r>
          </a:p>
          <a:p>
            <a:pPr lvl="2"/>
            <a:r>
              <a:rPr lang="en-US" dirty="0"/>
              <a:t>Time constraints</a:t>
            </a:r>
          </a:p>
          <a:p>
            <a:pPr lvl="1"/>
            <a:r>
              <a:rPr lang="en-US" dirty="0"/>
              <a:t>Clients intrusiveness:</a:t>
            </a:r>
          </a:p>
          <a:p>
            <a:pPr lvl="2"/>
            <a:r>
              <a:rPr lang="en-US" dirty="0"/>
              <a:t>Not to disturb people with calls</a:t>
            </a:r>
          </a:p>
          <a:p>
            <a:pPr lvl="0"/>
            <a:r>
              <a:rPr lang="en-US" dirty="0"/>
              <a:t>How to solve this problem</a:t>
            </a:r>
          </a:p>
          <a:p>
            <a:pPr lvl="2"/>
            <a:r>
              <a:rPr lang="en-US" dirty="0"/>
              <a:t>Under this growing pressure, the use of a decision support system (DSS) will be a valuable tool</a:t>
            </a:r>
          </a:p>
          <a:p>
            <a:pPr lvl="0"/>
            <a:endParaRPr lang="en-US" dirty="0"/>
          </a:p>
        </p:txBody>
      </p:sp>
      <p:sp>
        <p:nvSpPr>
          <p:cNvPr id="9" name="Content Placeholder 3">
            <a:extLst>
              <a:ext uri="{FF2B5EF4-FFF2-40B4-BE49-F238E27FC236}">
                <a16:creationId xmlns:a16="http://schemas.microsoft.com/office/drawing/2014/main" id="{FFF6DC68-9FB8-40BC-A966-8C15E7ED80A0}"/>
              </a:ext>
            </a:extLst>
          </p:cNvPr>
          <p:cNvSpPr txBox="1">
            <a:spLocks/>
          </p:cNvSpPr>
          <p:nvPr/>
        </p:nvSpPr>
        <p:spPr>
          <a:xfrm>
            <a:off x="7016262" y="1415561"/>
            <a:ext cx="4261964" cy="4375637"/>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Below is A telemarking view</a:t>
            </a:r>
          </a:p>
          <a:p>
            <a:endParaRPr lang="en-US" dirty="0"/>
          </a:p>
        </p:txBody>
      </p:sp>
      <p:sp>
        <p:nvSpPr>
          <p:cNvPr id="10" name="Date Placeholder 4">
            <a:extLst>
              <a:ext uri="{FF2B5EF4-FFF2-40B4-BE49-F238E27FC236}">
                <a16:creationId xmlns:a16="http://schemas.microsoft.com/office/drawing/2014/main" id="{003BD57F-24CB-44F4-953C-EE01C3E7666F}"/>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11" name="Footer Placeholder 5">
            <a:extLst>
              <a:ext uri="{FF2B5EF4-FFF2-40B4-BE49-F238E27FC236}">
                <a16:creationId xmlns:a16="http://schemas.microsoft.com/office/drawing/2014/main" id="{51604B36-4240-48FC-B0E0-B07C55CB280C}"/>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2" name="Slide Number Placeholder 6">
            <a:extLst>
              <a:ext uri="{FF2B5EF4-FFF2-40B4-BE49-F238E27FC236}">
                <a16:creationId xmlns:a16="http://schemas.microsoft.com/office/drawing/2014/main" id="{D30F2AC1-C5AA-436F-9B36-DA8249011E36}"/>
              </a:ext>
            </a:extLst>
          </p:cNvPr>
          <p:cNvSpPr>
            <a:spLocks noGrp="1"/>
          </p:cNvSpPr>
          <p:nvPr>
            <p:ph type="sldNum" sz="quarter" idx="12"/>
          </p:nvPr>
        </p:nvSpPr>
        <p:spPr>
          <a:xfrm>
            <a:off x="10514011" y="5883275"/>
            <a:ext cx="764215" cy="365125"/>
          </a:xfrm>
        </p:spPr>
        <p:txBody>
          <a:bodyPr/>
          <a:lstStyle/>
          <a:p>
            <a:r>
              <a:rPr lang="en-US" dirty="0"/>
              <a:t>1</a:t>
            </a:r>
          </a:p>
        </p:txBody>
      </p:sp>
      <p:pic>
        <p:nvPicPr>
          <p:cNvPr id="13" name="Picture 12" descr="A close up of a sign&#10;&#10;Description generated with very high confidence">
            <a:extLst>
              <a:ext uri="{FF2B5EF4-FFF2-40B4-BE49-F238E27FC236}">
                <a16:creationId xmlns:a16="http://schemas.microsoft.com/office/drawing/2014/main" id="{B47BFD04-5D7E-43C0-B005-B411F50FA674}"/>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4" name="Picture 13" descr="Telemarketing View">
            <a:extLst>
              <a:ext uri="{FF2B5EF4-FFF2-40B4-BE49-F238E27FC236}">
                <a16:creationId xmlns:a16="http://schemas.microsoft.com/office/drawing/2014/main" id="{9CB1C946-AFD7-4237-A803-17E2B673F89C}"/>
              </a:ext>
            </a:extLst>
          </p:cNvPr>
          <p:cNvPicPr>
            <a:picLocks noChangeAspect="1"/>
          </p:cNvPicPr>
          <p:nvPr/>
        </p:nvPicPr>
        <p:blipFill>
          <a:blip r:embed="rId4"/>
          <a:stretch>
            <a:fillRect/>
          </a:stretch>
        </p:blipFill>
        <p:spPr>
          <a:xfrm>
            <a:off x="7060436" y="1849442"/>
            <a:ext cx="4261964" cy="3905080"/>
          </a:xfrm>
          <a:prstGeom prst="rect">
            <a:avLst/>
          </a:prstGeom>
        </p:spPr>
      </p:pic>
    </p:spTree>
    <p:extLst>
      <p:ext uri="{BB962C8B-B14F-4D97-AF65-F5344CB8AC3E}">
        <p14:creationId xmlns:p14="http://schemas.microsoft.com/office/powerpoint/2010/main" val="150820183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D190EB5B-A7E7-4039-8C82-98854E385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5" y="25407"/>
            <a:ext cx="12192000" cy="6858000"/>
          </a:xfrm>
          <a:prstGeom prst="rect">
            <a:avLst/>
          </a:prstGeom>
        </p:spPr>
      </p:pic>
      <p:sp>
        <p:nvSpPr>
          <p:cNvPr id="5" name="Content Placeholder 2">
            <a:extLst>
              <a:ext uri="{FF2B5EF4-FFF2-40B4-BE49-F238E27FC236}">
                <a16:creationId xmlns:a16="http://schemas.microsoft.com/office/drawing/2014/main" id="{0C5BDA62-3B9C-4A93-9E52-F5B44DCCABA3}"/>
              </a:ext>
            </a:extLst>
          </p:cNvPr>
          <p:cNvSpPr>
            <a:spLocks noGrp="1"/>
          </p:cNvSpPr>
          <p:nvPr>
            <p:ph sz="quarter" idx="13" hasCustomPrompt="1"/>
          </p:nvPr>
        </p:nvSpPr>
        <p:spPr>
          <a:xfrm>
            <a:off x="914399" y="509954"/>
            <a:ext cx="10363826" cy="5373321"/>
          </a:xfrm>
        </p:spPr>
        <p:txBody>
          <a:bodyPr/>
          <a:lstStyle>
            <a:lvl1pPr marL="228600" indent="-228600">
              <a:buFont typeface="Wingdings" panose="05000000000000000000" pitchFamily="2" charset="2"/>
              <a:buChar char="q"/>
              <a:defRPr/>
            </a:lvl1pPr>
            <a:lvl2pPr marL="800100" indent="-342900">
              <a:buFont typeface="+mj-lt"/>
              <a:buAutoNum type="arabicPeriod"/>
              <a:defRPr/>
            </a:lvl2pPr>
            <a:lvl3pPr marL="1143000" indent="-228600">
              <a:buFont typeface="Courier New" panose="02070309020205020404" pitchFamily="49" charset="0"/>
              <a:buChar char="o"/>
              <a:defRPr sz="1400"/>
            </a:lvl3pPr>
          </a:lstStyle>
          <a:p>
            <a:pPr lvl="2"/>
            <a:r>
              <a:rPr lang="en-US"/>
              <a:t>A support client selection decision system for the Portuguese bank campaign managers</a:t>
            </a:r>
          </a:p>
          <a:p>
            <a:pPr lvl="2"/>
            <a:r>
              <a:rPr lang="en-US"/>
              <a:t>An algorithm been developed to predict the result of a telemarketing phone call of clients who will be interested in buying the long term deposit</a:t>
            </a:r>
          </a:p>
          <a:p>
            <a:pPr lvl="0"/>
            <a:r>
              <a:rPr lang="en-US"/>
              <a:t>Who cares?</a:t>
            </a:r>
          </a:p>
          <a:p>
            <a:pPr lvl="2"/>
            <a:r>
              <a:rPr lang="en-US"/>
              <a:t>Basically the Portuguese bank</a:t>
            </a:r>
          </a:p>
          <a:p>
            <a:pPr lvl="2"/>
            <a:r>
              <a:rPr lang="en-US"/>
              <a:t>This idea can also be used by:</a:t>
            </a:r>
          </a:p>
          <a:p>
            <a:pPr lvl="2"/>
            <a:r>
              <a:rPr lang="en-US"/>
              <a:t>Any banking system around the world</a:t>
            </a:r>
          </a:p>
          <a:p>
            <a:pPr lvl="2"/>
            <a:r>
              <a:rPr lang="en-US"/>
              <a:t>Any organization that reach out to people for marketing purpose in any part of the world and</a:t>
            </a:r>
          </a:p>
          <a:p>
            <a:pPr lvl="2"/>
            <a:r>
              <a:rPr lang="en-US"/>
              <a:t>Many more</a:t>
            </a:r>
          </a:p>
          <a:p>
            <a:pPr lvl="0"/>
            <a:r>
              <a:rPr lang="en-US"/>
              <a:t>Why this project?</a:t>
            </a:r>
          </a:p>
          <a:p>
            <a:pPr lvl="2"/>
            <a:r>
              <a:rPr lang="en-US"/>
              <a:t>To help find a solution to the growing problem facing target optimization for telemarketing within the Portuguese bank, any banking industry or marketing firm</a:t>
            </a:r>
          </a:p>
          <a:p>
            <a:pPr lvl="2"/>
            <a:r>
              <a:rPr lang="en-US"/>
              <a:t>- To help reduce pressure facing telemarketing campaign managers</a:t>
            </a:r>
          </a:p>
          <a:p>
            <a:pPr lvl="2"/>
            <a:r>
              <a:rPr lang="en-US"/>
              <a:t>- To help the Portuguese bank or any marketing firm increase profits and reduce costs</a:t>
            </a:r>
            <a:endParaRPr lang="en-US" dirty="0"/>
          </a:p>
        </p:txBody>
      </p:sp>
      <p:sp>
        <p:nvSpPr>
          <p:cNvPr id="6" name="Date Placeholder 3">
            <a:extLst>
              <a:ext uri="{FF2B5EF4-FFF2-40B4-BE49-F238E27FC236}">
                <a16:creationId xmlns:a16="http://schemas.microsoft.com/office/drawing/2014/main" id="{0572AF1B-4AC7-49F5-9A2E-0E074232665A}"/>
              </a:ext>
            </a:extLst>
          </p:cNvPr>
          <p:cNvSpPr>
            <a:spLocks noGrp="1"/>
          </p:cNvSpPr>
          <p:nvPr>
            <p:ph type="dt" sz="half" idx="10"/>
          </p:nvPr>
        </p:nvSpPr>
        <p:spPr>
          <a:xfrm>
            <a:off x="7678737" y="5883275"/>
            <a:ext cx="2743200" cy="365125"/>
          </a:xfrm>
        </p:spPr>
        <p:txBody>
          <a:bodyPr/>
          <a:lstStyle/>
          <a:p>
            <a:fld id="{48A87A34-81AB-432B-8DAE-1953F412C126}" type="datetimeFigureOut">
              <a:rPr lang="en-US" smtClean="0"/>
              <a:t>4/23/2018</a:t>
            </a:fld>
            <a:endParaRPr lang="en-US" dirty="0"/>
          </a:p>
        </p:txBody>
      </p:sp>
      <p:sp>
        <p:nvSpPr>
          <p:cNvPr id="7" name="Footer Placeholder 4">
            <a:extLst>
              <a:ext uri="{FF2B5EF4-FFF2-40B4-BE49-F238E27FC236}">
                <a16:creationId xmlns:a16="http://schemas.microsoft.com/office/drawing/2014/main" id="{7E126B4B-AA6F-4E3D-A614-A6373954432C}"/>
              </a:ext>
            </a:extLst>
          </p:cNvPr>
          <p:cNvSpPr>
            <a:spLocks noGrp="1"/>
          </p:cNvSpPr>
          <p:nvPr>
            <p:ph type="ftr" sz="quarter" idx="11"/>
          </p:nvPr>
        </p:nvSpPr>
        <p:spPr>
          <a:xfrm>
            <a:off x="913774" y="5883275"/>
            <a:ext cx="6672887" cy="365125"/>
          </a:xfrm>
        </p:spPr>
        <p:txBody>
          <a:bodyPr/>
          <a:lstStyle/>
          <a:p>
            <a:pPr algn="r"/>
            <a:r>
              <a:rPr lang="en-US"/>
              <a:t>    A Data Driven Approach to Predict the Success of Bank Telemarketing | Author: Michael Bankole</a:t>
            </a:r>
            <a:endParaRPr lang="en-US" dirty="0"/>
          </a:p>
        </p:txBody>
      </p:sp>
      <p:sp>
        <p:nvSpPr>
          <p:cNvPr id="8" name="Slide Number Placeholder 5">
            <a:extLst>
              <a:ext uri="{FF2B5EF4-FFF2-40B4-BE49-F238E27FC236}">
                <a16:creationId xmlns:a16="http://schemas.microsoft.com/office/drawing/2014/main" id="{920FF946-0ADB-4A75-81C4-9DB6E383E805}"/>
              </a:ext>
            </a:extLst>
          </p:cNvPr>
          <p:cNvSpPr>
            <a:spLocks noGrp="1"/>
          </p:cNvSpPr>
          <p:nvPr>
            <p:ph type="sldNum" sz="quarter" idx="12"/>
          </p:nvPr>
        </p:nvSpPr>
        <p:spPr>
          <a:xfrm>
            <a:off x="10514011" y="5883275"/>
            <a:ext cx="764215" cy="365125"/>
          </a:xfrm>
        </p:spPr>
        <p:txBody>
          <a:bodyPr/>
          <a:lstStyle/>
          <a:p>
            <a:r>
              <a:rPr lang="en-US"/>
              <a:t>2</a:t>
            </a:r>
            <a:endParaRPr lang="en-US" dirty="0"/>
          </a:p>
        </p:txBody>
      </p:sp>
      <p:pic>
        <p:nvPicPr>
          <p:cNvPr id="14" name="Picture 13" descr="A close up of a sign&#10;&#10;Description generated with very high confidence">
            <a:extLst>
              <a:ext uri="{FF2B5EF4-FFF2-40B4-BE49-F238E27FC236}">
                <a16:creationId xmlns:a16="http://schemas.microsoft.com/office/drawing/2014/main" id="{B116524C-B1E9-4097-AB19-3E1AF0D29867}"/>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326537424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F955E490-DCF5-4381-93B7-65732E334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BC324BEE-AEF7-46BA-94E3-6A6EA1E9CA4D}"/>
              </a:ext>
            </a:extLst>
          </p:cNvPr>
          <p:cNvSpPr>
            <a:spLocks noGrp="1"/>
          </p:cNvSpPr>
          <p:nvPr>
            <p:ph type="title" hasCustomPrompt="1"/>
          </p:nvPr>
        </p:nvSpPr>
        <p:spPr>
          <a:xfrm>
            <a:off x="913774" y="354257"/>
            <a:ext cx="10364451" cy="1403235"/>
          </a:xfrm>
        </p:spPr>
        <p:txBody>
          <a:bodyPr/>
          <a:lstStyle>
            <a:lvl1pPr>
              <a:defRPr/>
            </a:lvl1pPr>
          </a:lstStyle>
          <a:p>
            <a:r>
              <a:rPr lang="en-US"/>
              <a:t>Project formulation and the Data</a:t>
            </a:r>
            <a:endParaRPr lang="en-US" dirty="0"/>
          </a:p>
        </p:txBody>
      </p:sp>
      <p:sp>
        <p:nvSpPr>
          <p:cNvPr id="6" name="Content Placeholder 2">
            <a:extLst>
              <a:ext uri="{FF2B5EF4-FFF2-40B4-BE49-F238E27FC236}">
                <a16:creationId xmlns:a16="http://schemas.microsoft.com/office/drawing/2014/main" id="{E0B53D64-8D29-4758-B862-34AE952A177A}"/>
              </a:ext>
            </a:extLst>
          </p:cNvPr>
          <p:cNvSpPr>
            <a:spLocks noGrp="1"/>
          </p:cNvSpPr>
          <p:nvPr>
            <p:ph sz="quarter" idx="13" hasCustomPrompt="1"/>
          </p:nvPr>
        </p:nvSpPr>
        <p:spPr>
          <a:xfrm>
            <a:off x="914399" y="1757492"/>
            <a:ext cx="10363826" cy="4125783"/>
          </a:xfrm>
        </p:spPr>
        <p:txBody>
          <a:bodyPr/>
          <a:lstStyle>
            <a:lvl1pPr marL="228600" indent="-228600">
              <a:buFont typeface="Wingdings" panose="05000000000000000000" pitchFamily="2" charset="2"/>
              <a:buChar char="q"/>
              <a:defRPr/>
            </a:lvl1pPr>
            <a:lvl2pPr marL="800100" indent="-342900">
              <a:buFont typeface="+mj-lt"/>
              <a:buAutoNum type="arabicPeriod"/>
              <a:defRPr/>
            </a:lvl2pPr>
            <a:lvl3pPr marL="1143000" indent="-228600">
              <a:buFont typeface="Courier New" panose="02070309020205020404" pitchFamily="49" charset="0"/>
              <a:buChar char="o"/>
              <a:defRPr sz="1400"/>
            </a:lvl3pPr>
          </a:lstStyle>
          <a:p>
            <a:pPr lvl="0"/>
            <a:r>
              <a:rPr lang="en-US"/>
              <a:t>Project formulation</a:t>
            </a:r>
          </a:p>
          <a:p>
            <a:pPr lvl="1"/>
            <a:r>
              <a:rPr lang="en-US"/>
              <a:t>Steps taken for the project process:</a:t>
            </a:r>
          </a:p>
          <a:p>
            <a:pPr lvl="2"/>
            <a:r>
              <a:rPr lang="en-US"/>
              <a:t>I framed the problem i.e. client, what problem to solve, translated the problem well-defined problem</a:t>
            </a:r>
          </a:p>
          <a:p>
            <a:pPr lvl="2"/>
            <a:r>
              <a:rPr lang="en-US"/>
              <a:t>I collected the raw data needed to solve the problem i.e. worked on the data to use the useful parts</a:t>
            </a:r>
          </a:p>
          <a:p>
            <a:pPr lvl="2"/>
            <a:r>
              <a:rPr lang="en-US"/>
              <a:t>I processed the data i.e. data wrangling and cleaning</a:t>
            </a:r>
          </a:p>
          <a:p>
            <a:pPr lvl="2"/>
            <a:r>
              <a:rPr lang="en-US"/>
              <a:t>I explored the data i.e. performed some exploratory analysis on the dataset</a:t>
            </a:r>
          </a:p>
          <a:p>
            <a:pPr lvl="2"/>
            <a:r>
              <a:rPr lang="en-US"/>
              <a:t>I performed in-depth analysis i.e. machine learning, statistical models, algorithms e.t.c</a:t>
            </a:r>
          </a:p>
          <a:p>
            <a:pPr lvl="2"/>
            <a:r>
              <a:rPr lang="en-US"/>
              <a:t>Communicate results of the analysis i.e. data storytelling</a:t>
            </a:r>
            <a:endParaRPr lang="en-US" dirty="0"/>
          </a:p>
        </p:txBody>
      </p:sp>
      <p:sp>
        <p:nvSpPr>
          <p:cNvPr id="7" name="Date Placeholder 3">
            <a:extLst>
              <a:ext uri="{FF2B5EF4-FFF2-40B4-BE49-F238E27FC236}">
                <a16:creationId xmlns:a16="http://schemas.microsoft.com/office/drawing/2014/main" id="{3D3CFDC8-A3D1-4A88-AFBB-7F1068797BD5}"/>
              </a:ext>
            </a:extLst>
          </p:cNvPr>
          <p:cNvSpPr>
            <a:spLocks noGrp="1"/>
          </p:cNvSpPr>
          <p:nvPr>
            <p:ph type="dt" sz="half" idx="10"/>
          </p:nvPr>
        </p:nvSpPr>
        <p:spPr>
          <a:xfrm>
            <a:off x="7678737" y="5883275"/>
            <a:ext cx="2743200" cy="365125"/>
          </a:xfrm>
        </p:spPr>
        <p:txBody>
          <a:bodyPr/>
          <a:lstStyle/>
          <a:p>
            <a:fld id="{48A87A34-81AB-432B-8DAE-1953F412C126}" type="datetimeFigureOut">
              <a:rPr lang="en-US" smtClean="0"/>
              <a:t>4/23/2018</a:t>
            </a:fld>
            <a:endParaRPr lang="en-US" dirty="0"/>
          </a:p>
        </p:txBody>
      </p:sp>
      <p:sp>
        <p:nvSpPr>
          <p:cNvPr id="8" name="Footer Placeholder 4">
            <a:extLst>
              <a:ext uri="{FF2B5EF4-FFF2-40B4-BE49-F238E27FC236}">
                <a16:creationId xmlns:a16="http://schemas.microsoft.com/office/drawing/2014/main" id="{3CA24734-AE5F-4FCE-8BF1-A4AF328BCCFD}"/>
              </a:ext>
            </a:extLst>
          </p:cNvPr>
          <p:cNvSpPr>
            <a:spLocks noGrp="1"/>
          </p:cNvSpPr>
          <p:nvPr>
            <p:ph type="ftr" sz="quarter" idx="11"/>
          </p:nvPr>
        </p:nvSpPr>
        <p:spPr>
          <a:xfrm>
            <a:off x="913774" y="5883275"/>
            <a:ext cx="6672887" cy="365125"/>
          </a:xfrm>
        </p:spPr>
        <p:txBody>
          <a:bodyPr/>
          <a:lstStyle/>
          <a:p>
            <a:pPr algn="r"/>
            <a:r>
              <a:rPr lang="en-US"/>
              <a:t>    A Data Driven Approach to Predict the Success of Bank Telemarketing | Author: Michael Bankole</a:t>
            </a:r>
            <a:endParaRPr lang="en-US" dirty="0"/>
          </a:p>
        </p:txBody>
      </p:sp>
      <p:sp>
        <p:nvSpPr>
          <p:cNvPr id="9" name="Slide Number Placeholder 5">
            <a:extLst>
              <a:ext uri="{FF2B5EF4-FFF2-40B4-BE49-F238E27FC236}">
                <a16:creationId xmlns:a16="http://schemas.microsoft.com/office/drawing/2014/main" id="{FA28BBD8-1E66-4CC2-BF8C-724713D1310D}"/>
              </a:ext>
            </a:extLst>
          </p:cNvPr>
          <p:cNvSpPr>
            <a:spLocks noGrp="1"/>
          </p:cNvSpPr>
          <p:nvPr>
            <p:ph type="sldNum" sz="quarter" idx="12"/>
          </p:nvPr>
        </p:nvSpPr>
        <p:spPr>
          <a:xfrm>
            <a:off x="10514011" y="5883275"/>
            <a:ext cx="764215" cy="365125"/>
          </a:xfrm>
        </p:spPr>
        <p:txBody>
          <a:bodyPr/>
          <a:lstStyle/>
          <a:p>
            <a:r>
              <a:rPr lang="en-US"/>
              <a:t>3</a:t>
            </a:r>
            <a:endParaRPr lang="en-US" dirty="0"/>
          </a:p>
        </p:txBody>
      </p:sp>
      <p:pic>
        <p:nvPicPr>
          <p:cNvPr id="22" name="Picture 21" descr="A close up of a sign&#10;&#10;Description generated with very high confidence">
            <a:extLst>
              <a:ext uri="{FF2B5EF4-FFF2-40B4-BE49-F238E27FC236}">
                <a16:creationId xmlns:a16="http://schemas.microsoft.com/office/drawing/2014/main" id="{6D594444-CC9A-42B6-AD9C-51BC5B98E221}"/>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251204189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317D79DB-1578-42B7-A7B3-74556A30B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5" y="25407"/>
            <a:ext cx="12192000" cy="6858000"/>
          </a:xfrm>
          <a:prstGeom prst="rect">
            <a:avLst/>
          </a:prstGeom>
        </p:spPr>
      </p:pic>
      <p:sp>
        <p:nvSpPr>
          <p:cNvPr id="5" name="Content Placeholder 2">
            <a:extLst>
              <a:ext uri="{FF2B5EF4-FFF2-40B4-BE49-F238E27FC236}">
                <a16:creationId xmlns:a16="http://schemas.microsoft.com/office/drawing/2014/main" id="{F943BD9C-A332-43D1-B630-3FDC4A20FE79}"/>
              </a:ext>
            </a:extLst>
          </p:cNvPr>
          <p:cNvSpPr>
            <a:spLocks noGrp="1"/>
          </p:cNvSpPr>
          <p:nvPr>
            <p:ph sz="quarter" idx="13" hasCustomPrompt="1"/>
          </p:nvPr>
        </p:nvSpPr>
        <p:spPr>
          <a:xfrm>
            <a:off x="914399" y="509954"/>
            <a:ext cx="10363826" cy="5373321"/>
          </a:xfrm>
        </p:spPr>
        <p:txBody>
          <a:bodyPr/>
          <a:lstStyle>
            <a:lvl1pPr marL="228600" indent="-228600">
              <a:buFont typeface="Wingdings" panose="05000000000000000000" pitchFamily="2" charset="2"/>
              <a:buChar char="q"/>
              <a:defRPr/>
            </a:lvl1pPr>
            <a:lvl2pPr marL="457200" indent="0">
              <a:buFont typeface="+mj-lt"/>
              <a:buNone/>
              <a:defRPr/>
            </a:lvl2pPr>
            <a:lvl3pPr marL="1143000" indent="-228600">
              <a:buFont typeface="Courier New" panose="02070309020205020404" pitchFamily="49" charset="0"/>
              <a:buChar char="o"/>
              <a:defRPr sz="1400"/>
            </a:lvl3pPr>
          </a:lstStyle>
          <a:p>
            <a:pPr lvl="0"/>
            <a:r>
              <a:rPr lang="en-US" dirty="0"/>
              <a:t>The Data</a:t>
            </a:r>
          </a:p>
          <a:p>
            <a:pPr lvl="1"/>
            <a:r>
              <a:rPr lang="en-US" dirty="0"/>
              <a:t>Dataset description:</a:t>
            </a:r>
          </a:p>
          <a:p>
            <a:pPr lvl="2"/>
            <a:r>
              <a:rPr lang="en-US" dirty="0"/>
              <a:t>Portuguese banking institution direct marketing campaign dataset</a:t>
            </a:r>
          </a:p>
          <a:p>
            <a:pPr lvl="2"/>
            <a:r>
              <a:rPr lang="en-US" dirty="0"/>
              <a:t>UCI Machine Learning Repository as a csv file</a:t>
            </a:r>
          </a:p>
          <a:p>
            <a:pPr lvl="2"/>
            <a:r>
              <a:rPr lang="en-US" dirty="0"/>
              <a:t>The data is collected from May 2008 to November 2010</a:t>
            </a:r>
          </a:p>
          <a:p>
            <a:pPr lvl="2"/>
            <a:r>
              <a:rPr lang="en-US" dirty="0"/>
              <a:t>90% of it being the training set (41188 instances)</a:t>
            </a:r>
          </a:p>
          <a:p>
            <a:pPr lvl="2"/>
            <a:r>
              <a:rPr lang="en-US" dirty="0"/>
              <a:t>10% testing set (4119 instances) </a:t>
            </a:r>
          </a:p>
          <a:p>
            <a:pPr lvl="1"/>
            <a:r>
              <a:rPr lang="en-US" dirty="0"/>
              <a:t>2.  The data attributes are divided into five sections:</a:t>
            </a:r>
          </a:p>
          <a:p>
            <a:pPr lvl="2"/>
            <a:r>
              <a:rPr lang="en-US" dirty="0"/>
              <a:t> Bank client data attributes (age, job, marital, education, default, housing, and loan)</a:t>
            </a:r>
          </a:p>
          <a:p>
            <a:pPr lvl="2"/>
            <a:r>
              <a:rPr lang="en-US" dirty="0"/>
              <a:t>Related with the last contact of the current campaign attributes (contact, month, </a:t>
            </a:r>
            <a:r>
              <a:rPr lang="en-US" dirty="0" err="1"/>
              <a:t>day_of_week</a:t>
            </a:r>
            <a:r>
              <a:rPr lang="en-US" dirty="0"/>
              <a:t>, and duration)</a:t>
            </a:r>
          </a:p>
          <a:p>
            <a:pPr lvl="2"/>
            <a:r>
              <a:rPr lang="en-US" dirty="0"/>
              <a:t>Other attributes (campaign, </a:t>
            </a:r>
            <a:r>
              <a:rPr lang="en-US" dirty="0" err="1"/>
              <a:t>pdays</a:t>
            </a:r>
            <a:r>
              <a:rPr lang="en-US" dirty="0"/>
              <a:t>, previous, and </a:t>
            </a:r>
            <a:r>
              <a:rPr lang="en-US" dirty="0" err="1"/>
              <a:t>poutcome</a:t>
            </a:r>
            <a:r>
              <a:rPr lang="en-US" dirty="0"/>
              <a:t>)</a:t>
            </a:r>
          </a:p>
          <a:p>
            <a:pPr lvl="2"/>
            <a:r>
              <a:rPr lang="en-US" dirty="0"/>
              <a:t>Social and economic context attributes (</a:t>
            </a:r>
            <a:r>
              <a:rPr lang="en-US" dirty="0" err="1"/>
              <a:t>emp.var.rate</a:t>
            </a:r>
            <a:r>
              <a:rPr lang="en-US" dirty="0"/>
              <a:t>, </a:t>
            </a:r>
            <a:r>
              <a:rPr lang="en-US" dirty="0" err="1"/>
              <a:t>cons.price.idx</a:t>
            </a:r>
            <a:r>
              <a:rPr lang="en-US" dirty="0"/>
              <a:t>, </a:t>
            </a:r>
            <a:r>
              <a:rPr lang="en-US" dirty="0" err="1"/>
              <a:t>cons.conf.idx</a:t>
            </a:r>
            <a:r>
              <a:rPr lang="en-US" dirty="0"/>
              <a:t>, euribor3m, and </a:t>
            </a:r>
            <a:r>
              <a:rPr lang="en-US" dirty="0" err="1"/>
              <a:t>nr.employed</a:t>
            </a:r>
            <a:r>
              <a:rPr lang="en-US" dirty="0"/>
              <a:t>) and</a:t>
            </a:r>
          </a:p>
          <a:p>
            <a:pPr lvl="2"/>
            <a:r>
              <a:rPr lang="en-US" dirty="0"/>
              <a:t>Output variable: desired target (y)</a:t>
            </a:r>
          </a:p>
        </p:txBody>
      </p:sp>
      <p:sp>
        <p:nvSpPr>
          <p:cNvPr id="6" name="Date Placeholder 3">
            <a:extLst>
              <a:ext uri="{FF2B5EF4-FFF2-40B4-BE49-F238E27FC236}">
                <a16:creationId xmlns:a16="http://schemas.microsoft.com/office/drawing/2014/main" id="{4EF72951-C5ED-4ADB-9BD4-89C80732D722}"/>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8931023C-2A5C-4C0E-837C-58233E42DBB3}"/>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33A11CDB-6A3B-4696-AFF0-98C60C84D2D1}"/>
              </a:ext>
            </a:extLst>
          </p:cNvPr>
          <p:cNvSpPr>
            <a:spLocks noGrp="1"/>
          </p:cNvSpPr>
          <p:nvPr>
            <p:ph type="sldNum" sz="quarter" idx="12"/>
          </p:nvPr>
        </p:nvSpPr>
        <p:spPr>
          <a:xfrm>
            <a:off x="10514011" y="5883275"/>
            <a:ext cx="764215" cy="365125"/>
          </a:xfrm>
        </p:spPr>
        <p:txBody>
          <a:bodyPr/>
          <a:lstStyle/>
          <a:p>
            <a:r>
              <a:rPr lang="en-US" dirty="0"/>
              <a:t>4</a:t>
            </a:r>
          </a:p>
        </p:txBody>
      </p:sp>
      <p:pic>
        <p:nvPicPr>
          <p:cNvPr id="9" name="Picture 8" descr="A close up of a sign&#10;&#10;Description generated with very high confidence">
            <a:extLst>
              <a:ext uri="{FF2B5EF4-FFF2-40B4-BE49-F238E27FC236}">
                <a16:creationId xmlns:a16="http://schemas.microsoft.com/office/drawing/2014/main" id="{CEE0483E-EF47-448E-A2D8-7F1579DBCAA9}"/>
              </a:ext>
            </a:extLst>
          </p:cNvPr>
          <p:cNvPicPr>
            <a:picLocks noChangeAspect="1"/>
          </p:cNvPicPr>
          <p:nvPr/>
        </p:nvPicPr>
        <p:blipFill>
          <a:blip r:embed="rId3"/>
          <a:stretch>
            <a:fillRect/>
          </a:stretch>
        </p:blipFill>
        <p:spPr>
          <a:xfrm>
            <a:off x="913774" y="6001770"/>
            <a:ext cx="983638" cy="234229"/>
          </a:xfrm>
          <a:prstGeom prst="rect">
            <a:avLst/>
          </a:prstGeom>
        </p:spPr>
      </p:pic>
    </p:spTree>
    <p:extLst>
      <p:ext uri="{BB962C8B-B14F-4D97-AF65-F5344CB8AC3E}">
        <p14:creationId xmlns:p14="http://schemas.microsoft.com/office/powerpoint/2010/main" val="323103051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D7839DAD-D6DB-4849-8929-4357BD89A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19874109-E51C-4D7A-846A-F5F631637412}"/>
              </a:ext>
            </a:extLst>
          </p:cNvPr>
          <p:cNvSpPr>
            <a:spLocks noGrp="1"/>
          </p:cNvSpPr>
          <p:nvPr>
            <p:ph type="title" hasCustomPrompt="1"/>
          </p:nvPr>
        </p:nvSpPr>
        <p:spPr>
          <a:xfrm>
            <a:off x="883844" y="506128"/>
            <a:ext cx="10364451" cy="1120449"/>
          </a:xfrm>
        </p:spPr>
        <p:txBody>
          <a:bodyPr/>
          <a:lstStyle>
            <a:lvl1pPr>
              <a:defRPr/>
            </a:lvl1pPr>
          </a:lstStyle>
          <a:p>
            <a:r>
              <a:rPr lang="en-US" dirty="0"/>
              <a:t> Data wrangling</a:t>
            </a:r>
          </a:p>
        </p:txBody>
      </p:sp>
      <p:sp>
        <p:nvSpPr>
          <p:cNvPr id="6" name="Text Placeholder 2">
            <a:extLst>
              <a:ext uri="{FF2B5EF4-FFF2-40B4-BE49-F238E27FC236}">
                <a16:creationId xmlns:a16="http://schemas.microsoft.com/office/drawing/2014/main" id="{BC68250E-4429-4F1D-8373-283800FFB6CC}"/>
              </a:ext>
            </a:extLst>
          </p:cNvPr>
          <p:cNvSpPr txBox="1">
            <a:spLocks/>
          </p:cNvSpPr>
          <p:nvPr/>
        </p:nvSpPr>
        <p:spPr>
          <a:xfrm>
            <a:off x="1192595" y="1641257"/>
            <a:ext cx="487347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0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A view of the dataset head</a:t>
            </a:r>
            <a:endParaRPr lang="en-US" dirty="0"/>
          </a:p>
        </p:txBody>
      </p:sp>
      <p:sp>
        <p:nvSpPr>
          <p:cNvPr id="7" name="Text Placeholder 4">
            <a:extLst>
              <a:ext uri="{FF2B5EF4-FFF2-40B4-BE49-F238E27FC236}">
                <a16:creationId xmlns:a16="http://schemas.microsoft.com/office/drawing/2014/main" id="{080AE546-E6D2-41A6-8E2D-681AB6B1E28A}"/>
              </a:ext>
            </a:extLst>
          </p:cNvPr>
          <p:cNvSpPr txBox="1">
            <a:spLocks/>
          </p:cNvSpPr>
          <p:nvPr/>
        </p:nvSpPr>
        <p:spPr>
          <a:xfrm>
            <a:off x="6395797" y="1626577"/>
            <a:ext cx="488180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0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A view of the cleaned dataset head</a:t>
            </a:r>
            <a:endParaRPr lang="en-US" dirty="0"/>
          </a:p>
        </p:txBody>
      </p:sp>
      <p:sp>
        <p:nvSpPr>
          <p:cNvPr id="8" name="Date Placeholder 6">
            <a:extLst>
              <a:ext uri="{FF2B5EF4-FFF2-40B4-BE49-F238E27FC236}">
                <a16:creationId xmlns:a16="http://schemas.microsoft.com/office/drawing/2014/main" id="{33BC4D29-7164-483A-9298-E553265F3B8F}"/>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9" name="Footer Placeholder 7">
            <a:extLst>
              <a:ext uri="{FF2B5EF4-FFF2-40B4-BE49-F238E27FC236}">
                <a16:creationId xmlns:a16="http://schemas.microsoft.com/office/drawing/2014/main" id="{A74C90AB-DD4A-4AB8-8B61-E92D67F31D1A}"/>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0" name="Slide Number Placeholder 8">
            <a:extLst>
              <a:ext uri="{FF2B5EF4-FFF2-40B4-BE49-F238E27FC236}">
                <a16:creationId xmlns:a16="http://schemas.microsoft.com/office/drawing/2014/main" id="{D083DC78-9ACD-4B54-BC6C-635170181BE0}"/>
              </a:ext>
            </a:extLst>
          </p:cNvPr>
          <p:cNvSpPr>
            <a:spLocks noGrp="1"/>
          </p:cNvSpPr>
          <p:nvPr>
            <p:ph type="sldNum" sz="quarter" idx="12"/>
          </p:nvPr>
        </p:nvSpPr>
        <p:spPr>
          <a:xfrm>
            <a:off x="10514011" y="5883275"/>
            <a:ext cx="764215" cy="365125"/>
          </a:xfrm>
        </p:spPr>
        <p:txBody>
          <a:bodyPr/>
          <a:lstStyle>
            <a:lvl1pPr>
              <a:defRPr/>
            </a:lvl1pPr>
          </a:lstStyle>
          <a:p>
            <a:r>
              <a:rPr lang="en-US" dirty="0"/>
              <a:t>5</a:t>
            </a:r>
          </a:p>
        </p:txBody>
      </p:sp>
      <p:pic>
        <p:nvPicPr>
          <p:cNvPr id="11" name="Picture 10" descr="A screenshot of a cell phone&#10;&#10;Description generated with very high confidence">
            <a:extLst>
              <a:ext uri="{FF2B5EF4-FFF2-40B4-BE49-F238E27FC236}">
                <a16:creationId xmlns:a16="http://schemas.microsoft.com/office/drawing/2014/main" id="{017A7345-788E-42AD-A90F-1E17FDB12083}"/>
              </a:ext>
            </a:extLst>
          </p:cNvPr>
          <p:cNvPicPr>
            <a:picLocks noChangeAspect="1"/>
          </p:cNvPicPr>
          <p:nvPr/>
        </p:nvPicPr>
        <p:blipFill>
          <a:blip r:embed="rId3"/>
          <a:stretch>
            <a:fillRect/>
          </a:stretch>
        </p:blipFill>
        <p:spPr>
          <a:xfrm>
            <a:off x="957108" y="2406540"/>
            <a:ext cx="5034066" cy="3420181"/>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7DB78A2A-8F25-4180-BF9E-60147820B2D8}"/>
              </a:ext>
            </a:extLst>
          </p:cNvPr>
          <p:cNvPicPr>
            <a:picLocks noChangeAspect="1"/>
          </p:cNvPicPr>
          <p:nvPr/>
        </p:nvPicPr>
        <p:blipFill>
          <a:blip r:embed="rId4"/>
          <a:stretch>
            <a:fillRect/>
          </a:stretch>
        </p:blipFill>
        <p:spPr>
          <a:xfrm>
            <a:off x="6242539" y="2363126"/>
            <a:ext cx="4999893" cy="3405294"/>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A530A46B-D69B-4321-B4D9-50EEE775E41C}"/>
              </a:ext>
            </a:extLst>
          </p:cNvPr>
          <p:cNvPicPr>
            <a:picLocks noChangeAspect="1"/>
          </p:cNvPicPr>
          <p:nvPr/>
        </p:nvPicPr>
        <p:blipFill>
          <a:blip r:embed="rId5"/>
          <a:stretch>
            <a:fillRect/>
          </a:stretch>
        </p:blipFill>
        <p:spPr>
          <a:xfrm>
            <a:off x="913774" y="6001770"/>
            <a:ext cx="983638" cy="234229"/>
          </a:xfrm>
          <a:prstGeom prst="rect">
            <a:avLst/>
          </a:prstGeom>
        </p:spPr>
      </p:pic>
    </p:spTree>
    <p:extLst>
      <p:ext uri="{BB962C8B-B14F-4D97-AF65-F5344CB8AC3E}">
        <p14:creationId xmlns:p14="http://schemas.microsoft.com/office/powerpoint/2010/main" val="149652478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CA3DBCE2-2D52-4B2B-B54B-CDF57B2D9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1463DF7A-D825-41DE-896A-A66282CF6C85}"/>
              </a:ext>
            </a:extLst>
          </p:cNvPr>
          <p:cNvSpPr>
            <a:spLocks noGrp="1"/>
          </p:cNvSpPr>
          <p:nvPr>
            <p:ph type="title" hasCustomPrompt="1"/>
          </p:nvPr>
        </p:nvSpPr>
        <p:spPr>
          <a:xfrm>
            <a:off x="883844" y="506128"/>
            <a:ext cx="10364451" cy="1120449"/>
          </a:xfrm>
        </p:spPr>
        <p:txBody>
          <a:bodyPr/>
          <a:lstStyle>
            <a:lvl1pPr>
              <a:defRPr/>
            </a:lvl1pPr>
          </a:lstStyle>
          <a:p>
            <a:r>
              <a:rPr lang="en-US" dirty="0"/>
              <a:t> Cooks Distance </a:t>
            </a:r>
          </a:p>
        </p:txBody>
      </p:sp>
      <p:sp>
        <p:nvSpPr>
          <p:cNvPr id="6" name="Text Placeholder 2">
            <a:extLst>
              <a:ext uri="{FF2B5EF4-FFF2-40B4-BE49-F238E27FC236}">
                <a16:creationId xmlns:a16="http://schemas.microsoft.com/office/drawing/2014/main" id="{0A572784-0D1F-4131-B57B-14A6C93D4EDF}"/>
              </a:ext>
            </a:extLst>
          </p:cNvPr>
          <p:cNvSpPr txBox="1">
            <a:spLocks/>
          </p:cNvSpPr>
          <p:nvPr/>
        </p:nvSpPr>
        <p:spPr>
          <a:xfrm>
            <a:off x="1192595" y="1641257"/>
            <a:ext cx="487347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0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Using Cooks Distance method to detect all outliers in the dataset</a:t>
            </a:r>
            <a:endParaRPr lang="en-US" dirty="0"/>
          </a:p>
        </p:txBody>
      </p:sp>
      <p:sp>
        <p:nvSpPr>
          <p:cNvPr id="7" name="Text Placeholder 4">
            <a:extLst>
              <a:ext uri="{FF2B5EF4-FFF2-40B4-BE49-F238E27FC236}">
                <a16:creationId xmlns:a16="http://schemas.microsoft.com/office/drawing/2014/main" id="{5D6F77CD-0942-472C-941D-6F41F7966593}"/>
              </a:ext>
            </a:extLst>
          </p:cNvPr>
          <p:cNvSpPr txBox="1">
            <a:spLocks/>
          </p:cNvSpPr>
          <p:nvPr/>
        </p:nvSpPr>
        <p:spPr>
          <a:xfrm>
            <a:off x="6395797" y="1626577"/>
            <a:ext cx="488180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Missing Pattern Plot</a:t>
            </a:r>
            <a:endParaRPr lang="en-US" dirty="0"/>
          </a:p>
        </p:txBody>
      </p:sp>
      <p:sp>
        <p:nvSpPr>
          <p:cNvPr id="8" name="Date Placeholder 6">
            <a:extLst>
              <a:ext uri="{FF2B5EF4-FFF2-40B4-BE49-F238E27FC236}">
                <a16:creationId xmlns:a16="http://schemas.microsoft.com/office/drawing/2014/main" id="{6B2A5AC9-082F-4E4A-9E60-693139435775}"/>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9" name="Footer Placeholder 7">
            <a:extLst>
              <a:ext uri="{FF2B5EF4-FFF2-40B4-BE49-F238E27FC236}">
                <a16:creationId xmlns:a16="http://schemas.microsoft.com/office/drawing/2014/main" id="{DA6DB61A-540A-4FBA-8F86-5A7D37353AAE}"/>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0" name="Slide Number Placeholder 8">
            <a:extLst>
              <a:ext uri="{FF2B5EF4-FFF2-40B4-BE49-F238E27FC236}">
                <a16:creationId xmlns:a16="http://schemas.microsoft.com/office/drawing/2014/main" id="{D318F9E1-6218-4076-B496-4B5958BC5F85}"/>
              </a:ext>
            </a:extLst>
          </p:cNvPr>
          <p:cNvSpPr>
            <a:spLocks noGrp="1"/>
          </p:cNvSpPr>
          <p:nvPr>
            <p:ph type="sldNum" sz="quarter" idx="12"/>
          </p:nvPr>
        </p:nvSpPr>
        <p:spPr>
          <a:xfrm>
            <a:off x="10514011" y="5883275"/>
            <a:ext cx="764215" cy="365125"/>
          </a:xfrm>
        </p:spPr>
        <p:txBody>
          <a:bodyPr/>
          <a:lstStyle>
            <a:lvl1pPr>
              <a:defRPr/>
            </a:lvl1pPr>
          </a:lstStyle>
          <a:p>
            <a:r>
              <a:rPr lang="en-US" dirty="0"/>
              <a:t>6</a:t>
            </a:r>
          </a:p>
        </p:txBody>
      </p:sp>
      <p:pic>
        <p:nvPicPr>
          <p:cNvPr id="11" name="Picture 10" descr="A close up of a sign&#10;&#10;Description generated with very high confidence">
            <a:extLst>
              <a:ext uri="{FF2B5EF4-FFF2-40B4-BE49-F238E27FC236}">
                <a16:creationId xmlns:a16="http://schemas.microsoft.com/office/drawing/2014/main" id="{853EDA4D-FE23-4FCB-A605-1E0DCCFFE748}"/>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AB7597D1-53A3-4526-9C6C-239435E4917D}"/>
              </a:ext>
            </a:extLst>
          </p:cNvPr>
          <p:cNvPicPr>
            <a:picLocks noChangeAspect="1"/>
          </p:cNvPicPr>
          <p:nvPr/>
        </p:nvPicPr>
        <p:blipFill>
          <a:blip r:embed="rId4"/>
          <a:stretch>
            <a:fillRect/>
          </a:stretch>
        </p:blipFill>
        <p:spPr>
          <a:xfrm>
            <a:off x="949567" y="2424120"/>
            <a:ext cx="5070233" cy="3416846"/>
          </a:xfrm>
          <a:prstGeom prst="rect">
            <a:avLst/>
          </a:prstGeom>
        </p:spPr>
      </p:pic>
      <p:pic>
        <p:nvPicPr>
          <p:cNvPr id="13" name="Picture 12" descr="A screenshot of a video game&#10;&#10;Description generated with high confidence">
            <a:extLst>
              <a:ext uri="{FF2B5EF4-FFF2-40B4-BE49-F238E27FC236}">
                <a16:creationId xmlns:a16="http://schemas.microsoft.com/office/drawing/2014/main" id="{3D054784-6BA6-4276-B018-A2C46A42F87B}"/>
              </a:ext>
            </a:extLst>
          </p:cNvPr>
          <p:cNvPicPr>
            <a:picLocks noChangeAspect="1"/>
          </p:cNvPicPr>
          <p:nvPr/>
        </p:nvPicPr>
        <p:blipFill>
          <a:blip r:embed="rId5"/>
          <a:stretch>
            <a:fillRect/>
          </a:stretch>
        </p:blipFill>
        <p:spPr>
          <a:xfrm>
            <a:off x="6227231" y="2353784"/>
            <a:ext cx="5015202" cy="3428075"/>
          </a:xfrm>
          <a:prstGeom prst="rect">
            <a:avLst/>
          </a:prstGeom>
        </p:spPr>
      </p:pic>
    </p:spTree>
    <p:extLst>
      <p:ext uri="{BB962C8B-B14F-4D97-AF65-F5344CB8AC3E}">
        <p14:creationId xmlns:p14="http://schemas.microsoft.com/office/powerpoint/2010/main" val="145536366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76D27D4A-F172-46E4-98AD-74E6D4109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47"/>
            <a:ext cx="12192000" cy="6858000"/>
          </a:xfrm>
          <a:prstGeom prst="rect">
            <a:avLst/>
          </a:prstGeom>
        </p:spPr>
      </p:pic>
      <p:sp>
        <p:nvSpPr>
          <p:cNvPr id="5" name="Title 1">
            <a:extLst>
              <a:ext uri="{FF2B5EF4-FFF2-40B4-BE49-F238E27FC236}">
                <a16:creationId xmlns:a16="http://schemas.microsoft.com/office/drawing/2014/main" id="{EEBFA747-076B-4BCE-B0EA-77FA98991E5E}"/>
              </a:ext>
            </a:extLst>
          </p:cNvPr>
          <p:cNvSpPr>
            <a:spLocks noGrp="1"/>
          </p:cNvSpPr>
          <p:nvPr>
            <p:ph type="title" hasCustomPrompt="1"/>
          </p:nvPr>
        </p:nvSpPr>
        <p:spPr>
          <a:xfrm>
            <a:off x="913774" y="354258"/>
            <a:ext cx="10364451" cy="871628"/>
          </a:xfrm>
        </p:spPr>
        <p:txBody>
          <a:bodyPr/>
          <a:lstStyle>
            <a:lvl1pPr>
              <a:defRPr/>
            </a:lvl1pPr>
          </a:lstStyle>
          <a:p>
            <a:r>
              <a:rPr lang="en-US" dirty="0"/>
              <a:t>Exploratory analysis</a:t>
            </a:r>
          </a:p>
        </p:txBody>
      </p:sp>
      <p:sp>
        <p:nvSpPr>
          <p:cNvPr id="6" name="Date Placeholder 3">
            <a:extLst>
              <a:ext uri="{FF2B5EF4-FFF2-40B4-BE49-F238E27FC236}">
                <a16:creationId xmlns:a16="http://schemas.microsoft.com/office/drawing/2014/main" id="{82418840-98DC-456E-A970-57A34A59CCD8}"/>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7" name="Footer Placeholder 4">
            <a:extLst>
              <a:ext uri="{FF2B5EF4-FFF2-40B4-BE49-F238E27FC236}">
                <a16:creationId xmlns:a16="http://schemas.microsoft.com/office/drawing/2014/main" id="{A82A0408-F4C7-49F0-A0C3-171EF53DD7B3}"/>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8" name="Slide Number Placeholder 5">
            <a:extLst>
              <a:ext uri="{FF2B5EF4-FFF2-40B4-BE49-F238E27FC236}">
                <a16:creationId xmlns:a16="http://schemas.microsoft.com/office/drawing/2014/main" id="{F1D3C543-040E-48DB-A0EC-AF20C280CC04}"/>
              </a:ext>
            </a:extLst>
          </p:cNvPr>
          <p:cNvSpPr>
            <a:spLocks noGrp="1"/>
          </p:cNvSpPr>
          <p:nvPr>
            <p:ph type="sldNum" sz="quarter" idx="12"/>
          </p:nvPr>
        </p:nvSpPr>
        <p:spPr>
          <a:xfrm>
            <a:off x="10514011" y="5883275"/>
            <a:ext cx="764215" cy="365125"/>
          </a:xfrm>
        </p:spPr>
        <p:txBody>
          <a:bodyPr/>
          <a:lstStyle/>
          <a:p>
            <a:r>
              <a:rPr lang="en-US" dirty="0"/>
              <a:t>7</a:t>
            </a:r>
          </a:p>
        </p:txBody>
      </p:sp>
      <p:pic>
        <p:nvPicPr>
          <p:cNvPr id="9" name="Picture 8" descr="A close up of a sign&#10;&#10;Description generated with very high confidence">
            <a:extLst>
              <a:ext uri="{FF2B5EF4-FFF2-40B4-BE49-F238E27FC236}">
                <a16:creationId xmlns:a16="http://schemas.microsoft.com/office/drawing/2014/main" id="{2744DD8E-2078-47E9-96FF-573251E5FDD0}"/>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B017AD2F-FC73-41F6-A394-8BA9FD47E37A}"/>
              </a:ext>
            </a:extLst>
          </p:cNvPr>
          <p:cNvPicPr>
            <a:picLocks noChangeAspect="1"/>
          </p:cNvPicPr>
          <p:nvPr/>
        </p:nvPicPr>
        <p:blipFill>
          <a:blip r:embed="rId4"/>
          <a:stretch>
            <a:fillRect/>
          </a:stretch>
        </p:blipFill>
        <p:spPr>
          <a:xfrm>
            <a:off x="1934313" y="1301262"/>
            <a:ext cx="8044962" cy="4564429"/>
          </a:xfrm>
          <a:prstGeom prst="rect">
            <a:avLst/>
          </a:prstGeom>
        </p:spPr>
      </p:pic>
    </p:spTree>
    <p:extLst>
      <p:ext uri="{BB962C8B-B14F-4D97-AF65-F5344CB8AC3E}">
        <p14:creationId xmlns:p14="http://schemas.microsoft.com/office/powerpoint/2010/main" val="390385844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plets-HD-Content-R1d.png">
            <a:extLst>
              <a:ext uri="{FF2B5EF4-FFF2-40B4-BE49-F238E27FC236}">
                <a16:creationId xmlns:a16="http://schemas.microsoft.com/office/drawing/2014/main" id="{F595C833-FC36-48C5-BD1F-F174F1BDD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E8F78AF8-ADA9-4BD7-BAE0-4C5F29C3E3A1}"/>
              </a:ext>
            </a:extLst>
          </p:cNvPr>
          <p:cNvSpPr>
            <a:spLocks noGrp="1"/>
          </p:cNvSpPr>
          <p:nvPr>
            <p:ph type="title" hasCustomPrompt="1"/>
          </p:nvPr>
        </p:nvSpPr>
        <p:spPr>
          <a:xfrm>
            <a:off x="883844" y="506128"/>
            <a:ext cx="10364451" cy="1120449"/>
          </a:xfrm>
        </p:spPr>
        <p:txBody>
          <a:bodyPr/>
          <a:lstStyle>
            <a:lvl1pPr>
              <a:defRPr/>
            </a:lvl1pPr>
          </a:lstStyle>
          <a:p>
            <a:r>
              <a:rPr lang="en-US" dirty="0"/>
              <a:t> Model fit check </a:t>
            </a:r>
          </a:p>
        </p:txBody>
      </p:sp>
      <p:sp>
        <p:nvSpPr>
          <p:cNvPr id="6" name="Text Placeholder 2">
            <a:extLst>
              <a:ext uri="{FF2B5EF4-FFF2-40B4-BE49-F238E27FC236}">
                <a16:creationId xmlns:a16="http://schemas.microsoft.com/office/drawing/2014/main" id="{F8C68BA9-F2C6-4A6C-898C-8F238E5294E0}"/>
              </a:ext>
            </a:extLst>
          </p:cNvPr>
          <p:cNvSpPr txBox="1">
            <a:spLocks/>
          </p:cNvSpPr>
          <p:nvPr/>
        </p:nvSpPr>
        <p:spPr>
          <a:xfrm>
            <a:off x="1192595" y="1641257"/>
            <a:ext cx="487347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18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This checks how the model will fit for the cons_conf_idx variable in the analysis</a:t>
            </a:r>
            <a:endParaRPr lang="en-US" dirty="0"/>
          </a:p>
        </p:txBody>
      </p:sp>
      <p:sp>
        <p:nvSpPr>
          <p:cNvPr id="7" name="Text Placeholder 4">
            <a:extLst>
              <a:ext uri="{FF2B5EF4-FFF2-40B4-BE49-F238E27FC236}">
                <a16:creationId xmlns:a16="http://schemas.microsoft.com/office/drawing/2014/main" id="{373DCF79-E2B8-4BEF-B00C-67DF2CD91C75}"/>
              </a:ext>
            </a:extLst>
          </p:cNvPr>
          <p:cNvSpPr txBox="1">
            <a:spLocks/>
          </p:cNvSpPr>
          <p:nvPr/>
        </p:nvSpPr>
        <p:spPr>
          <a:xfrm>
            <a:off x="6395797" y="1626577"/>
            <a:ext cx="4881804" cy="679994"/>
          </a:xfrm>
          <a:prstGeom prst="rect">
            <a:avLst/>
          </a:prstGeom>
        </p:spPr>
        <p:txBody>
          <a:bodyPr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n-US"/>
              <a:t>Before and after the outlier Plot</a:t>
            </a:r>
            <a:endParaRPr lang="en-US" dirty="0"/>
          </a:p>
        </p:txBody>
      </p:sp>
      <p:sp>
        <p:nvSpPr>
          <p:cNvPr id="8" name="Date Placeholder 6">
            <a:extLst>
              <a:ext uri="{FF2B5EF4-FFF2-40B4-BE49-F238E27FC236}">
                <a16:creationId xmlns:a16="http://schemas.microsoft.com/office/drawing/2014/main" id="{2F82A117-9A74-480B-BDB3-19A21EE7611A}"/>
              </a:ext>
            </a:extLst>
          </p:cNvPr>
          <p:cNvSpPr>
            <a:spLocks noGrp="1"/>
          </p:cNvSpPr>
          <p:nvPr>
            <p:ph type="dt" sz="half" idx="10"/>
          </p:nvPr>
        </p:nvSpPr>
        <p:spPr>
          <a:xfrm>
            <a:off x="7678737" y="5883275"/>
            <a:ext cx="2743200" cy="365125"/>
          </a:xfrm>
        </p:spPr>
        <p:txBody>
          <a:bodyPr/>
          <a:lstStyle/>
          <a:p>
            <a:fld id="{48A87A34-81AB-432B-8DAE-1953F412C126}" type="datetimeFigureOut">
              <a:rPr lang="en-US" dirty="0"/>
              <a:t>4/23/2018</a:t>
            </a:fld>
            <a:endParaRPr lang="en-US" dirty="0"/>
          </a:p>
        </p:txBody>
      </p:sp>
      <p:sp>
        <p:nvSpPr>
          <p:cNvPr id="9" name="Footer Placeholder 7">
            <a:extLst>
              <a:ext uri="{FF2B5EF4-FFF2-40B4-BE49-F238E27FC236}">
                <a16:creationId xmlns:a16="http://schemas.microsoft.com/office/drawing/2014/main" id="{5D8BC750-466F-4B87-A8FF-0EFD27966360}"/>
              </a:ext>
            </a:extLst>
          </p:cNvPr>
          <p:cNvSpPr>
            <a:spLocks noGrp="1"/>
          </p:cNvSpPr>
          <p:nvPr>
            <p:ph type="ftr" sz="quarter" idx="11"/>
          </p:nvPr>
        </p:nvSpPr>
        <p:spPr>
          <a:xfrm>
            <a:off x="913774" y="5883275"/>
            <a:ext cx="6672887" cy="365125"/>
          </a:xfrm>
        </p:spPr>
        <p:txBody>
          <a:bodyPr/>
          <a:lstStyle/>
          <a:p>
            <a:pPr algn="r"/>
            <a:r>
              <a:rPr lang="en-US" dirty="0"/>
              <a:t> A Data Driven Approach to Predict the Success of Bank Telemarketing | Author: Michael Bankole</a:t>
            </a:r>
          </a:p>
        </p:txBody>
      </p:sp>
      <p:sp>
        <p:nvSpPr>
          <p:cNvPr id="10" name="Slide Number Placeholder 8">
            <a:extLst>
              <a:ext uri="{FF2B5EF4-FFF2-40B4-BE49-F238E27FC236}">
                <a16:creationId xmlns:a16="http://schemas.microsoft.com/office/drawing/2014/main" id="{A3D88622-7744-41E3-9193-DA56DE2F418A}"/>
              </a:ext>
            </a:extLst>
          </p:cNvPr>
          <p:cNvSpPr>
            <a:spLocks noGrp="1"/>
          </p:cNvSpPr>
          <p:nvPr>
            <p:ph type="sldNum" sz="quarter" idx="12"/>
          </p:nvPr>
        </p:nvSpPr>
        <p:spPr>
          <a:xfrm>
            <a:off x="10514011" y="5883275"/>
            <a:ext cx="764215" cy="365125"/>
          </a:xfrm>
        </p:spPr>
        <p:txBody>
          <a:bodyPr/>
          <a:lstStyle>
            <a:lvl1pPr>
              <a:defRPr/>
            </a:lvl1pPr>
          </a:lstStyle>
          <a:p>
            <a:r>
              <a:rPr lang="en-US" dirty="0"/>
              <a:t>8</a:t>
            </a:r>
          </a:p>
        </p:txBody>
      </p:sp>
      <p:pic>
        <p:nvPicPr>
          <p:cNvPr id="11" name="Picture 10" descr="A close up of a sign&#10;&#10;Description generated with very high confidence">
            <a:extLst>
              <a:ext uri="{FF2B5EF4-FFF2-40B4-BE49-F238E27FC236}">
                <a16:creationId xmlns:a16="http://schemas.microsoft.com/office/drawing/2014/main" id="{9D92A01F-7F7C-4ED0-90E6-225D6287CF78}"/>
              </a:ext>
            </a:extLst>
          </p:cNvPr>
          <p:cNvPicPr>
            <a:picLocks noChangeAspect="1"/>
          </p:cNvPicPr>
          <p:nvPr/>
        </p:nvPicPr>
        <p:blipFill>
          <a:blip r:embed="rId3"/>
          <a:stretch>
            <a:fillRect/>
          </a:stretch>
        </p:blipFill>
        <p:spPr>
          <a:xfrm>
            <a:off x="913774" y="6001770"/>
            <a:ext cx="983638" cy="234229"/>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955223FD-5C39-4255-9587-227280C2D3A6}"/>
              </a:ext>
            </a:extLst>
          </p:cNvPr>
          <p:cNvPicPr>
            <a:picLocks noChangeAspect="1"/>
          </p:cNvPicPr>
          <p:nvPr/>
        </p:nvPicPr>
        <p:blipFill>
          <a:blip r:embed="rId4"/>
          <a:stretch>
            <a:fillRect/>
          </a:stretch>
        </p:blipFill>
        <p:spPr>
          <a:xfrm>
            <a:off x="6233908" y="2388572"/>
            <a:ext cx="5008526" cy="3402627"/>
          </a:xfrm>
          <a:prstGeom prst="rect">
            <a:avLst/>
          </a:prstGeom>
        </p:spPr>
      </p:pic>
      <p:pic>
        <p:nvPicPr>
          <p:cNvPr id="13" name="Picture 12" descr="A screenshot of a cell phone&#10;&#10;Description generated with very high confidence">
            <a:extLst>
              <a:ext uri="{FF2B5EF4-FFF2-40B4-BE49-F238E27FC236}">
                <a16:creationId xmlns:a16="http://schemas.microsoft.com/office/drawing/2014/main" id="{16E47F0F-5E95-4EAE-87F5-933384F48D5B}"/>
              </a:ext>
            </a:extLst>
          </p:cNvPr>
          <p:cNvPicPr>
            <a:picLocks noChangeAspect="1"/>
          </p:cNvPicPr>
          <p:nvPr/>
        </p:nvPicPr>
        <p:blipFill>
          <a:blip r:embed="rId5"/>
          <a:stretch>
            <a:fillRect/>
          </a:stretch>
        </p:blipFill>
        <p:spPr>
          <a:xfrm>
            <a:off x="949565" y="2388572"/>
            <a:ext cx="5070235" cy="3402627"/>
          </a:xfrm>
          <a:prstGeom prst="rect">
            <a:avLst/>
          </a:prstGeom>
        </p:spPr>
      </p:pic>
    </p:spTree>
    <p:extLst>
      <p:ext uri="{BB962C8B-B14F-4D97-AF65-F5344CB8AC3E}">
        <p14:creationId xmlns:p14="http://schemas.microsoft.com/office/powerpoint/2010/main" val="164790816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43</TotalTime>
  <Words>1425</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Tw Cen MT</vt:lpstr>
      <vt:lpstr>Wingdings</vt:lpstr>
      <vt:lpstr>Droplet</vt:lpstr>
      <vt:lpstr>A Data Driven Approach to Predict the Success of Bank Telemarketing</vt:lpstr>
      <vt:lpstr>The Problem, Solution, Clients and Motivation</vt:lpstr>
      <vt:lpstr>PowerPoint Presentation</vt:lpstr>
      <vt:lpstr>Project formulation and the Data</vt:lpstr>
      <vt:lpstr>PowerPoint Presentation</vt:lpstr>
      <vt:lpstr> Data wrangling</vt:lpstr>
      <vt:lpstr> Cooks Distance </vt:lpstr>
      <vt:lpstr>Exploratory analysis</vt:lpstr>
      <vt:lpstr> Model fit check </vt:lpstr>
      <vt:lpstr>Density plot </vt:lpstr>
      <vt:lpstr>Correlation graph with histogram using the spearman method</vt:lpstr>
      <vt:lpstr>Machine Learning</vt:lpstr>
      <vt:lpstr> Metrics</vt:lpstr>
      <vt:lpstr>Model outcome</vt:lpstr>
      <vt:lpstr>Feature importance</vt:lpstr>
      <vt:lpstr> Model accuracy</vt:lpstr>
      <vt:lpstr>Client recommendations Contd.</vt:lpstr>
      <vt:lpstr>Suggestions and Conclusion</vt:lpstr>
      <vt:lpstr>Special Thanks to my mentor:  Srdjan Santic!!!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Driven Approach to Predict the Success of Bank Telemarketing</dc:title>
  <dc:creator>Michael Bankole</dc:creator>
  <cp:lastModifiedBy>Michael Bankole</cp:lastModifiedBy>
  <cp:revision>6</cp:revision>
  <dcterms:created xsi:type="dcterms:W3CDTF">2018-04-23T21:02:28Z</dcterms:created>
  <dcterms:modified xsi:type="dcterms:W3CDTF">2018-04-23T21:46:05Z</dcterms:modified>
</cp:coreProperties>
</file>