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0" r:id="rId3"/>
    <p:sldId id="261" r:id="rId4"/>
    <p:sldId id="262" r:id="rId5"/>
    <p:sldId id="263" r:id="rId6"/>
    <p:sldId id="264" r:id="rId7"/>
    <p:sldId id="271" r:id="rId8"/>
    <p:sldId id="265" r:id="rId9"/>
    <p:sldId id="272" r:id="rId10"/>
    <p:sldId id="266" r:id="rId11"/>
    <p:sldId id="267" r:id="rId12"/>
    <p:sldId id="273" r:id="rId13"/>
    <p:sldId id="274" r:id="rId14"/>
    <p:sldId id="269" r:id="rId15"/>
    <p:sldId id="275" r:id="rId16"/>
    <p:sldId id="270" r:id="rId17"/>
    <p:sldId id="276" r:id="rId18"/>
    <p:sldId id="278" r:id="rId19"/>
    <p:sldId id="279" r:id="rId20"/>
    <p:sldId id="280" r:id="rId21"/>
    <p:sldId id="282" r:id="rId22"/>
    <p:sldId id="283" r:id="rId23"/>
    <p:sldId id="281" r:id="rId24"/>
    <p:sldId id="277" r:id="rId25"/>
    <p:sldId id="285" r:id="rId26"/>
    <p:sldId id="286" r:id="rId27"/>
    <p:sldId id="287" r:id="rId28"/>
    <p:sldId id="288" r:id="rId29"/>
    <p:sldId id="289" r:id="rId30"/>
    <p:sldId id="290" r:id="rId31"/>
    <p:sldId id="291" r:id="rId32"/>
    <p:sldId id="292" r:id="rId33"/>
    <p:sldId id="293" r:id="rId34"/>
    <p:sldId id="294" r:id="rId35"/>
    <p:sldId id="295" r:id="rId36"/>
    <p:sldId id="297" r:id="rId37"/>
    <p:sldId id="298" r:id="rId38"/>
    <p:sldId id="299" r:id="rId39"/>
    <p:sldId id="300" r:id="rId40"/>
    <p:sldId id="301" r:id="rId41"/>
    <p:sldId id="302" r:id="rId42"/>
    <p:sldId id="303" r:id="rId43"/>
    <p:sldId id="304" r:id="rId44"/>
    <p:sldId id="305" r:id="rId45"/>
    <p:sldId id="306" r:id="rId46"/>
    <p:sldId id="307" r:id="rId47"/>
    <p:sldId id="312" r:id="rId48"/>
    <p:sldId id="314" r:id="rId49"/>
    <p:sldId id="315" r:id="rId50"/>
    <p:sldId id="316" r:id="rId51"/>
    <p:sldId id="317" r:id="rId52"/>
    <p:sldId id="318" r:id="rId53"/>
    <p:sldId id="319" r:id="rId54"/>
    <p:sldId id="320" r:id="rId55"/>
    <p:sldId id="322" r:id="rId56"/>
    <p:sldId id="321" r:id="rId57"/>
    <p:sldId id="323" r:id="rId58"/>
    <p:sldId id="324" r:id="rId59"/>
    <p:sldId id="325" r:id="rId60"/>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guide pos="3840"/>
        <p:guide orient="horz"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id-ID"/>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id-ID"/>
          </a:p>
        </p:txBody>
      </p:sp>
      <p:sp>
        <p:nvSpPr>
          <p:cNvPr id="4" name="Date Placeholder 3"/>
          <p:cNvSpPr>
            <a:spLocks noGrp="1"/>
          </p:cNvSpPr>
          <p:nvPr>
            <p:ph type="dt" sz="half" idx="10"/>
          </p:nvPr>
        </p:nvSpPr>
        <p:spPr/>
        <p:txBody>
          <a:bodyPr/>
          <a:lstStyle/>
          <a:p>
            <a:fld id="{9EBECAA7-81A6-4CE0-A89B-96187A89FF81}" type="datetimeFigureOut">
              <a:rPr lang="id-ID" smtClean="0"/>
              <a:t>02/03/2021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18618717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EBECAA7-81A6-4CE0-A89B-96187A89FF81}" type="datetimeFigureOut">
              <a:rPr lang="id-ID" smtClean="0"/>
              <a:t>02/03/2021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2683936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id-ID"/>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EBECAA7-81A6-4CE0-A89B-96187A89FF81}" type="datetimeFigureOut">
              <a:rPr lang="id-ID" smtClean="0"/>
              <a:t>02/03/2021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1963192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10"/>
          </p:nvPr>
        </p:nvSpPr>
        <p:spPr/>
        <p:txBody>
          <a:bodyPr/>
          <a:lstStyle/>
          <a:p>
            <a:fld id="{9EBECAA7-81A6-4CE0-A89B-96187A89FF81}" type="datetimeFigureOut">
              <a:rPr lang="id-ID" smtClean="0"/>
              <a:t>02/03/2021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9731976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id-ID"/>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EBECAA7-81A6-4CE0-A89B-96187A89FF81}" type="datetimeFigureOut">
              <a:rPr lang="id-ID" smtClean="0"/>
              <a:t>02/03/2021</a:t>
            </a:fld>
            <a:endParaRPr lang="id-ID"/>
          </a:p>
        </p:txBody>
      </p:sp>
      <p:sp>
        <p:nvSpPr>
          <p:cNvPr id="5" name="Footer Placeholder 4"/>
          <p:cNvSpPr>
            <a:spLocks noGrp="1"/>
          </p:cNvSpPr>
          <p:nvPr>
            <p:ph type="ftr" sz="quarter" idx="11"/>
          </p:nvPr>
        </p:nvSpPr>
        <p:spPr/>
        <p:txBody>
          <a:bodyPr/>
          <a:lstStyle/>
          <a:p>
            <a:endParaRPr lang="id-ID"/>
          </a:p>
        </p:txBody>
      </p:sp>
      <p:sp>
        <p:nvSpPr>
          <p:cNvPr id="6" name="Slide Number Placeholder 5"/>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367207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Date Placeholder 4"/>
          <p:cNvSpPr>
            <a:spLocks noGrp="1"/>
          </p:cNvSpPr>
          <p:nvPr>
            <p:ph type="dt" sz="half" idx="10"/>
          </p:nvPr>
        </p:nvSpPr>
        <p:spPr/>
        <p:txBody>
          <a:bodyPr/>
          <a:lstStyle/>
          <a:p>
            <a:fld id="{9EBECAA7-81A6-4CE0-A89B-96187A89FF81}" type="datetimeFigureOut">
              <a:rPr lang="id-ID" smtClean="0"/>
              <a:t>02/03/2021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9292726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id-ID"/>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7" name="Date Placeholder 6"/>
          <p:cNvSpPr>
            <a:spLocks noGrp="1"/>
          </p:cNvSpPr>
          <p:nvPr>
            <p:ph type="dt" sz="half" idx="10"/>
          </p:nvPr>
        </p:nvSpPr>
        <p:spPr/>
        <p:txBody>
          <a:bodyPr/>
          <a:lstStyle/>
          <a:p>
            <a:fld id="{9EBECAA7-81A6-4CE0-A89B-96187A89FF81}" type="datetimeFigureOut">
              <a:rPr lang="id-ID" smtClean="0"/>
              <a:t>02/03/2021</a:t>
            </a:fld>
            <a:endParaRPr lang="id-ID"/>
          </a:p>
        </p:txBody>
      </p:sp>
      <p:sp>
        <p:nvSpPr>
          <p:cNvPr id="8" name="Footer Placeholder 7"/>
          <p:cNvSpPr>
            <a:spLocks noGrp="1"/>
          </p:cNvSpPr>
          <p:nvPr>
            <p:ph type="ftr" sz="quarter" idx="11"/>
          </p:nvPr>
        </p:nvSpPr>
        <p:spPr/>
        <p:txBody>
          <a:bodyPr/>
          <a:lstStyle/>
          <a:p>
            <a:endParaRPr lang="id-ID"/>
          </a:p>
        </p:txBody>
      </p:sp>
      <p:sp>
        <p:nvSpPr>
          <p:cNvPr id="9" name="Slide Number Placeholder 8"/>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1722203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id-ID"/>
          </a:p>
        </p:txBody>
      </p:sp>
      <p:sp>
        <p:nvSpPr>
          <p:cNvPr id="3" name="Date Placeholder 2"/>
          <p:cNvSpPr>
            <a:spLocks noGrp="1"/>
          </p:cNvSpPr>
          <p:nvPr>
            <p:ph type="dt" sz="half" idx="10"/>
          </p:nvPr>
        </p:nvSpPr>
        <p:spPr/>
        <p:txBody>
          <a:bodyPr/>
          <a:lstStyle/>
          <a:p>
            <a:fld id="{9EBECAA7-81A6-4CE0-A89B-96187A89FF81}" type="datetimeFigureOut">
              <a:rPr lang="id-ID" smtClean="0"/>
              <a:t>02/03/2021</a:t>
            </a:fld>
            <a:endParaRPr lang="id-ID"/>
          </a:p>
        </p:txBody>
      </p:sp>
      <p:sp>
        <p:nvSpPr>
          <p:cNvPr id="4" name="Footer Placeholder 3"/>
          <p:cNvSpPr>
            <a:spLocks noGrp="1"/>
          </p:cNvSpPr>
          <p:nvPr>
            <p:ph type="ftr" sz="quarter" idx="11"/>
          </p:nvPr>
        </p:nvSpPr>
        <p:spPr/>
        <p:txBody>
          <a:bodyPr/>
          <a:lstStyle/>
          <a:p>
            <a:endParaRPr lang="id-ID"/>
          </a:p>
        </p:txBody>
      </p:sp>
      <p:sp>
        <p:nvSpPr>
          <p:cNvPr id="5" name="Slide Number Placeholder 4"/>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585828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BECAA7-81A6-4CE0-A89B-96187A89FF81}" type="datetimeFigureOut">
              <a:rPr lang="id-ID" smtClean="0"/>
              <a:t>02/03/2021</a:t>
            </a:fld>
            <a:endParaRPr lang="id-ID"/>
          </a:p>
        </p:txBody>
      </p:sp>
      <p:sp>
        <p:nvSpPr>
          <p:cNvPr id="3" name="Footer Placeholder 2"/>
          <p:cNvSpPr>
            <a:spLocks noGrp="1"/>
          </p:cNvSpPr>
          <p:nvPr>
            <p:ph type="ftr" sz="quarter" idx="11"/>
          </p:nvPr>
        </p:nvSpPr>
        <p:spPr/>
        <p:txBody>
          <a:bodyPr/>
          <a:lstStyle/>
          <a:p>
            <a:endParaRPr lang="id-ID"/>
          </a:p>
        </p:txBody>
      </p:sp>
      <p:sp>
        <p:nvSpPr>
          <p:cNvPr id="4" name="Slide Number Placeholder 3"/>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14427922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BECAA7-81A6-4CE0-A89B-96187A89FF81}" type="datetimeFigureOut">
              <a:rPr lang="id-ID" smtClean="0"/>
              <a:t>02/03/2021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26930914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id-ID"/>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9EBECAA7-81A6-4CE0-A89B-96187A89FF81}" type="datetimeFigureOut">
              <a:rPr lang="id-ID" smtClean="0"/>
              <a:t>02/03/2021</a:t>
            </a:fld>
            <a:endParaRPr lang="id-ID"/>
          </a:p>
        </p:txBody>
      </p:sp>
      <p:sp>
        <p:nvSpPr>
          <p:cNvPr id="6" name="Footer Placeholder 5"/>
          <p:cNvSpPr>
            <a:spLocks noGrp="1"/>
          </p:cNvSpPr>
          <p:nvPr>
            <p:ph type="ftr" sz="quarter" idx="11"/>
          </p:nvPr>
        </p:nvSpPr>
        <p:spPr/>
        <p:txBody>
          <a:bodyPr/>
          <a:lstStyle/>
          <a:p>
            <a:endParaRPr lang="id-ID"/>
          </a:p>
        </p:txBody>
      </p:sp>
      <p:sp>
        <p:nvSpPr>
          <p:cNvPr id="7" name="Slide Number Placeholder 6"/>
          <p:cNvSpPr>
            <a:spLocks noGrp="1"/>
          </p:cNvSpPr>
          <p:nvPr>
            <p:ph type="sldNum" sz="quarter" idx="12"/>
          </p:nvPr>
        </p:nvSpPr>
        <p:spPr/>
        <p:txBody>
          <a:bodyPr/>
          <a:lstStyle/>
          <a:p>
            <a:fld id="{2C2F7073-DC55-484F-B7B8-8B2842A92772}" type="slidenum">
              <a:rPr lang="id-ID" smtClean="0"/>
              <a:t>‹#›</a:t>
            </a:fld>
            <a:endParaRPr lang="id-ID"/>
          </a:p>
        </p:txBody>
      </p:sp>
    </p:spTree>
    <p:extLst>
      <p:ext uri="{BB962C8B-B14F-4D97-AF65-F5344CB8AC3E}">
        <p14:creationId xmlns:p14="http://schemas.microsoft.com/office/powerpoint/2010/main" val="3573239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id-ID"/>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id-ID"/>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BECAA7-81A6-4CE0-A89B-96187A89FF81}" type="datetimeFigureOut">
              <a:rPr lang="id-ID" smtClean="0"/>
              <a:t>02/03/2021</a:t>
            </a:fld>
            <a:endParaRPr lang="id-ID"/>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d-ID"/>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2F7073-DC55-484F-B7B8-8B2842A92772}" type="slidenum">
              <a:rPr lang="id-ID" smtClean="0"/>
              <a:t>‹#›</a:t>
            </a:fld>
            <a:endParaRPr lang="id-ID"/>
          </a:p>
        </p:txBody>
      </p:sp>
    </p:spTree>
    <p:extLst>
      <p:ext uri="{BB962C8B-B14F-4D97-AF65-F5344CB8AC3E}">
        <p14:creationId xmlns:p14="http://schemas.microsoft.com/office/powerpoint/2010/main" val="216824617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htag.com.au/ac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1.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2.xml"/><Relationship Id="rId4" Type="http://schemas.openxmlformats.org/officeDocument/2006/relationships/image" Target="../media/image69.png"/></Relationships>
</file>

<file path=ppt/slides/_rels/slide4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8.png"/><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8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524" y="1122363"/>
            <a:ext cx="10694128" cy="2387600"/>
          </a:xfrm>
        </p:spPr>
        <p:txBody>
          <a:bodyPr>
            <a:normAutofit/>
          </a:bodyPr>
          <a:lstStyle/>
          <a:p>
            <a:r>
              <a:rPr lang="id-ID" sz="4400" b="1" dirty="0">
                <a:solidFill>
                  <a:schemeClr val="accent1">
                    <a:lumMod val="75000"/>
                  </a:schemeClr>
                </a:solidFill>
              </a:rPr>
              <a:t>Canberra Real Estate Sales 2007 - </a:t>
            </a:r>
            <a:r>
              <a:rPr lang="id-ID" sz="4400" b="1" dirty="0" smtClean="0">
                <a:solidFill>
                  <a:schemeClr val="accent1">
                    <a:lumMod val="75000"/>
                  </a:schemeClr>
                </a:solidFill>
              </a:rPr>
              <a:t>2019</a:t>
            </a:r>
            <a:endParaRPr lang="id-ID" sz="4400" b="1" dirty="0">
              <a:solidFill>
                <a:schemeClr val="accent1">
                  <a:lumMod val="75000"/>
                </a:schemeClr>
              </a:solidFill>
            </a:endParaRPr>
          </a:p>
        </p:txBody>
      </p:sp>
      <p:sp>
        <p:nvSpPr>
          <p:cNvPr id="3" name="Subtitle 2"/>
          <p:cNvSpPr>
            <a:spLocks noGrp="1"/>
          </p:cNvSpPr>
          <p:nvPr>
            <p:ph type="subTitle" idx="1"/>
          </p:nvPr>
        </p:nvSpPr>
        <p:spPr/>
        <p:txBody>
          <a:bodyPr/>
          <a:lstStyle/>
          <a:p>
            <a:r>
              <a:rPr lang="en-US" dirty="0" smtClean="0"/>
              <a:t>Benedict </a:t>
            </a:r>
            <a:r>
              <a:rPr lang="en-US" dirty="0" err="1" smtClean="0"/>
              <a:t>Laiman</a:t>
            </a:r>
            <a:endParaRPr lang="id-ID" dirty="0"/>
          </a:p>
        </p:txBody>
      </p:sp>
    </p:spTree>
    <p:extLst>
      <p:ext uri="{BB962C8B-B14F-4D97-AF65-F5344CB8AC3E}">
        <p14:creationId xmlns:p14="http://schemas.microsoft.com/office/powerpoint/2010/main" val="3813669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3558442" cy="276999"/>
          </a:xfrm>
          <a:prstGeom prst="rect">
            <a:avLst/>
          </a:prstGeom>
          <a:noFill/>
        </p:spPr>
        <p:txBody>
          <a:bodyPr wrap="square" rtlCol="0">
            <a:spAutoFit/>
          </a:bodyPr>
          <a:lstStyle/>
          <a:p>
            <a:r>
              <a:rPr lang="en-US" sz="1200" dirty="0"/>
              <a:t>Determining Numerical and Categorical Features</a:t>
            </a:r>
          </a:p>
        </p:txBody>
      </p:sp>
      <p:pic>
        <p:nvPicPr>
          <p:cNvPr id="2" name="Picture 1"/>
          <p:cNvPicPr>
            <a:picLocks noChangeAspect="1"/>
          </p:cNvPicPr>
          <p:nvPr/>
        </p:nvPicPr>
        <p:blipFill>
          <a:blip r:embed="rId2"/>
          <a:stretch>
            <a:fillRect/>
          </a:stretch>
        </p:blipFill>
        <p:spPr>
          <a:xfrm>
            <a:off x="1159625" y="1485900"/>
            <a:ext cx="5915025" cy="3886200"/>
          </a:xfrm>
          <a:prstGeom prst="rect">
            <a:avLst/>
          </a:prstGeom>
        </p:spPr>
      </p:pic>
    </p:spTree>
    <p:extLst>
      <p:ext uri="{BB962C8B-B14F-4D97-AF65-F5344CB8AC3E}">
        <p14:creationId xmlns:p14="http://schemas.microsoft.com/office/powerpoint/2010/main" val="3618369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4281253" cy="461665"/>
          </a:xfrm>
          <a:prstGeom prst="rect">
            <a:avLst/>
          </a:prstGeom>
          <a:noFill/>
        </p:spPr>
        <p:txBody>
          <a:bodyPr wrap="square" rtlCol="0">
            <a:spAutoFit/>
          </a:bodyPr>
          <a:lstStyle/>
          <a:p>
            <a:r>
              <a:rPr lang="en-US" sz="1200" dirty="0"/>
              <a:t>Checking the Distribution of the Datasets Numerical Features Through Bar Plots</a:t>
            </a:r>
          </a:p>
        </p:txBody>
      </p:sp>
      <p:pic>
        <p:nvPicPr>
          <p:cNvPr id="2" name="Picture 1"/>
          <p:cNvPicPr>
            <a:picLocks noChangeAspect="1"/>
          </p:cNvPicPr>
          <p:nvPr/>
        </p:nvPicPr>
        <p:blipFill>
          <a:blip r:embed="rId2"/>
          <a:stretch>
            <a:fillRect/>
          </a:stretch>
        </p:blipFill>
        <p:spPr>
          <a:xfrm>
            <a:off x="507076" y="5158203"/>
            <a:ext cx="3086100" cy="876300"/>
          </a:xfrm>
          <a:prstGeom prst="rect">
            <a:avLst/>
          </a:prstGeom>
        </p:spPr>
      </p:pic>
      <p:pic>
        <p:nvPicPr>
          <p:cNvPr id="3" name="Picture 2"/>
          <p:cNvPicPr>
            <a:picLocks noChangeAspect="1"/>
          </p:cNvPicPr>
          <p:nvPr/>
        </p:nvPicPr>
        <p:blipFill>
          <a:blip r:embed="rId3"/>
          <a:stretch>
            <a:fillRect/>
          </a:stretch>
        </p:blipFill>
        <p:spPr>
          <a:xfrm>
            <a:off x="507076" y="2135950"/>
            <a:ext cx="2612570" cy="2523650"/>
          </a:xfrm>
          <a:prstGeom prst="rect">
            <a:avLst/>
          </a:prstGeom>
        </p:spPr>
      </p:pic>
      <p:pic>
        <p:nvPicPr>
          <p:cNvPr id="7" name="Picture 6"/>
          <p:cNvPicPr>
            <a:picLocks noChangeAspect="1"/>
          </p:cNvPicPr>
          <p:nvPr/>
        </p:nvPicPr>
        <p:blipFill>
          <a:blip r:embed="rId4"/>
          <a:stretch>
            <a:fillRect/>
          </a:stretch>
        </p:blipFill>
        <p:spPr>
          <a:xfrm>
            <a:off x="3372946" y="2124702"/>
            <a:ext cx="2574372" cy="2523395"/>
          </a:xfrm>
          <a:prstGeom prst="rect">
            <a:avLst/>
          </a:prstGeom>
        </p:spPr>
      </p:pic>
      <p:pic>
        <p:nvPicPr>
          <p:cNvPr id="9" name="Picture 8"/>
          <p:cNvPicPr>
            <a:picLocks noChangeAspect="1"/>
          </p:cNvPicPr>
          <p:nvPr/>
        </p:nvPicPr>
        <p:blipFill>
          <a:blip r:embed="rId5"/>
          <a:stretch>
            <a:fillRect/>
          </a:stretch>
        </p:blipFill>
        <p:spPr>
          <a:xfrm>
            <a:off x="6293290" y="657762"/>
            <a:ext cx="2670538" cy="2587357"/>
          </a:xfrm>
          <a:prstGeom prst="rect">
            <a:avLst/>
          </a:prstGeom>
        </p:spPr>
      </p:pic>
      <p:pic>
        <p:nvPicPr>
          <p:cNvPr id="12" name="Picture 11"/>
          <p:cNvPicPr>
            <a:picLocks noChangeAspect="1"/>
          </p:cNvPicPr>
          <p:nvPr/>
        </p:nvPicPr>
        <p:blipFill>
          <a:blip r:embed="rId6"/>
          <a:stretch>
            <a:fillRect/>
          </a:stretch>
        </p:blipFill>
        <p:spPr>
          <a:xfrm>
            <a:off x="9155323" y="677924"/>
            <a:ext cx="2687991" cy="2587790"/>
          </a:xfrm>
          <a:prstGeom prst="rect">
            <a:avLst/>
          </a:prstGeom>
        </p:spPr>
      </p:pic>
      <p:pic>
        <p:nvPicPr>
          <p:cNvPr id="13" name="Picture 12"/>
          <p:cNvPicPr>
            <a:picLocks noChangeAspect="1"/>
          </p:cNvPicPr>
          <p:nvPr/>
        </p:nvPicPr>
        <p:blipFill>
          <a:blip r:embed="rId7"/>
          <a:stretch>
            <a:fillRect/>
          </a:stretch>
        </p:blipFill>
        <p:spPr>
          <a:xfrm>
            <a:off x="9155322" y="3438296"/>
            <a:ext cx="2687991" cy="2596207"/>
          </a:xfrm>
          <a:prstGeom prst="rect">
            <a:avLst/>
          </a:prstGeom>
        </p:spPr>
      </p:pic>
      <p:pic>
        <p:nvPicPr>
          <p:cNvPr id="14" name="Picture 13"/>
          <p:cNvPicPr>
            <a:picLocks noChangeAspect="1"/>
          </p:cNvPicPr>
          <p:nvPr/>
        </p:nvPicPr>
        <p:blipFill>
          <a:blip r:embed="rId8"/>
          <a:stretch>
            <a:fillRect/>
          </a:stretch>
        </p:blipFill>
        <p:spPr>
          <a:xfrm>
            <a:off x="6293289" y="3438296"/>
            <a:ext cx="2670538" cy="2613625"/>
          </a:xfrm>
          <a:prstGeom prst="rect">
            <a:avLst/>
          </a:prstGeom>
        </p:spPr>
      </p:pic>
    </p:spTree>
    <p:extLst>
      <p:ext uri="{BB962C8B-B14F-4D97-AF65-F5344CB8AC3E}">
        <p14:creationId xmlns:p14="http://schemas.microsoft.com/office/powerpoint/2010/main" val="2014804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4281253" cy="461665"/>
          </a:xfrm>
          <a:prstGeom prst="rect">
            <a:avLst/>
          </a:prstGeom>
          <a:noFill/>
        </p:spPr>
        <p:txBody>
          <a:bodyPr wrap="square" rtlCol="0">
            <a:spAutoFit/>
          </a:bodyPr>
          <a:lstStyle/>
          <a:p>
            <a:r>
              <a:rPr lang="en-US" sz="1200" dirty="0"/>
              <a:t>Using Scatter Plot to See the Relationship Between 'price' Column and Other Numerical Columns</a:t>
            </a:r>
          </a:p>
        </p:txBody>
      </p:sp>
      <p:pic>
        <p:nvPicPr>
          <p:cNvPr id="15" name="Picture 14"/>
          <p:cNvPicPr>
            <a:picLocks noChangeAspect="1"/>
          </p:cNvPicPr>
          <p:nvPr/>
        </p:nvPicPr>
        <p:blipFill>
          <a:blip r:embed="rId2"/>
          <a:stretch>
            <a:fillRect/>
          </a:stretch>
        </p:blipFill>
        <p:spPr>
          <a:xfrm>
            <a:off x="561730" y="5189706"/>
            <a:ext cx="3467100" cy="828675"/>
          </a:xfrm>
          <a:prstGeom prst="rect">
            <a:avLst/>
          </a:prstGeom>
        </p:spPr>
      </p:pic>
      <p:pic>
        <p:nvPicPr>
          <p:cNvPr id="10" name="Picture 9"/>
          <p:cNvPicPr>
            <a:picLocks noChangeAspect="1"/>
          </p:cNvPicPr>
          <p:nvPr/>
        </p:nvPicPr>
        <p:blipFill>
          <a:blip r:embed="rId3"/>
          <a:stretch>
            <a:fillRect/>
          </a:stretch>
        </p:blipFill>
        <p:spPr>
          <a:xfrm>
            <a:off x="7838973" y="1210006"/>
            <a:ext cx="3348446" cy="4806415"/>
          </a:xfrm>
          <a:prstGeom prst="rect">
            <a:avLst/>
          </a:prstGeom>
        </p:spPr>
      </p:pic>
      <p:pic>
        <p:nvPicPr>
          <p:cNvPr id="11" name="Picture 10"/>
          <p:cNvPicPr>
            <a:picLocks noChangeAspect="1"/>
          </p:cNvPicPr>
          <p:nvPr/>
        </p:nvPicPr>
        <p:blipFill>
          <a:blip r:embed="rId4"/>
          <a:stretch>
            <a:fillRect/>
          </a:stretch>
        </p:blipFill>
        <p:spPr>
          <a:xfrm>
            <a:off x="4293326" y="1169568"/>
            <a:ext cx="3281151" cy="4793394"/>
          </a:xfrm>
          <a:prstGeom prst="rect">
            <a:avLst/>
          </a:prstGeom>
        </p:spPr>
      </p:pic>
      <p:pic>
        <p:nvPicPr>
          <p:cNvPr id="16" name="Picture 15"/>
          <p:cNvPicPr>
            <a:picLocks noChangeAspect="1"/>
          </p:cNvPicPr>
          <p:nvPr/>
        </p:nvPicPr>
        <p:blipFill>
          <a:blip r:embed="rId5"/>
          <a:stretch>
            <a:fillRect/>
          </a:stretch>
        </p:blipFill>
        <p:spPr>
          <a:xfrm>
            <a:off x="561730" y="2359588"/>
            <a:ext cx="3298323" cy="2424408"/>
          </a:xfrm>
          <a:prstGeom prst="rect">
            <a:avLst/>
          </a:prstGeom>
        </p:spPr>
      </p:pic>
    </p:spTree>
    <p:extLst>
      <p:ext uri="{BB962C8B-B14F-4D97-AF65-F5344CB8AC3E}">
        <p14:creationId xmlns:p14="http://schemas.microsoft.com/office/powerpoint/2010/main" val="429641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4281253" cy="461665"/>
          </a:xfrm>
          <a:prstGeom prst="rect">
            <a:avLst/>
          </a:prstGeom>
          <a:noFill/>
        </p:spPr>
        <p:txBody>
          <a:bodyPr wrap="square" rtlCol="0">
            <a:spAutoFit/>
          </a:bodyPr>
          <a:lstStyle/>
          <a:p>
            <a:r>
              <a:rPr lang="en-US" sz="1200" dirty="0"/>
              <a:t>Using Scatter Plot to See the Relationship Between 'price' Column and Other Numerical Columns</a:t>
            </a:r>
          </a:p>
        </p:txBody>
      </p:sp>
      <p:pic>
        <p:nvPicPr>
          <p:cNvPr id="15" name="Picture 14"/>
          <p:cNvPicPr>
            <a:picLocks noChangeAspect="1"/>
          </p:cNvPicPr>
          <p:nvPr/>
        </p:nvPicPr>
        <p:blipFill>
          <a:blip r:embed="rId2"/>
          <a:stretch>
            <a:fillRect/>
          </a:stretch>
        </p:blipFill>
        <p:spPr>
          <a:xfrm>
            <a:off x="561730" y="5189706"/>
            <a:ext cx="3467100" cy="828675"/>
          </a:xfrm>
          <a:prstGeom prst="rect">
            <a:avLst/>
          </a:prstGeom>
        </p:spPr>
      </p:pic>
      <p:pic>
        <p:nvPicPr>
          <p:cNvPr id="10" name="Picture 9"/>
          <p:cNvPicPr>
            <a:picLocks noChangeAspect="1"/>
          </p:cNvPicPr>
          <p:nvPr/>
        </p:nvPicPr>
        <p:blipFill>
          <a:blip r:embed="rId3"/>
          <a:stretch>
            <a:fillRect/>
          </a:stretch>
        </p:blipFill>
        <p:spPr>
          <a:xfrm>
            <a:off x="7838973" y="1210006"/>
            <a:ext cx="3348446" cy="4806415"/>
          </a:xfrm>
          <a:prstGeom prst="rect">
            <a:avLst/>
          </a:prstGeom>
        </p:spPr>
      </p:pic>
      <p:pic>
        <p:nvPicPr>
          <p:cNvPr id="11" name="Picture 10"/>
          <p:cNvPicPr>
            <a:picLocks noChangeAspect="1"/>
          </p:cNvPicPr>
          <p:nvPr/>
        </p:nvPicPr>
        <p:blipFill>
          <a:blip r:embed="rId4"/>
          <a:stretch>
            <a:fillRect/>
          </a:stretch>
        </p:blipFill>
        <p:spPr>
          <a:xfrm>
            <a:off x="4293326" y="1169568"/>
            <a:ext cx="3281151" cy="4793394"/>
          </a:xfrm>
          <a:prstGeom prst="rect">
            <a:avLst/>
          </a:prstGeom>
        </p:spPr>
      </p:pic>
      <p:pic>
        <p:nvPicPr>
          <p:cNvPr id="16" name="Picture 15"/>
          <p:cNvPicPr>
            <a:picLocks noChangeAspect="1"/>
          </p:cNvPicPr>
          <p:nvPr/>
        </p:nvPicPr>
        <p:blipFill>
          <a:blip r:embed="rId5"/>
          <a:stretch>
            <a:fillRect/>
          </a:stretch>
        </p:blipFill>
        <p:spPr>
          <a:xfrm>
            <a:off x="561730" y="2359588"/>
            <a:ext cx="3298323" cy="2424408"/>
          </a:xfrm>
          <a:prstGeom prst="rect">
            <a:avLst/>
          </a:prstGeom>
        </p:spPr>
      </p:pic>
    </p:spTree>
    <p:extLst>
      <p:ext uri="{BB962C8B-B14F-4D97-AF65-F5344CB8AC3E}">
        <p14:creationId xmlns:p14="http://schemas.microsoft.com/office/powerpoint/2010/main" val="1153957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Describe</a:t>
            </a:r>
            <a:endParaRPr lang="en-US" sz="1200" dirty="0"/>
          </a:p>
        </p:txBody>
      </p:sp>
      <p:sp>
        <p:nvSpPr>
          <p:cNvPr id="11" name="TextBox 10"/>
          <p:cNvSpPr txBox="1"/>
          <p:nvPr/>
        </p:nvSpPr>
        <p:spPr>
          <a:xfrm>
            <a:off x="559031" y="5086858"/>
            <a:ext cx="4138353" cy="646331"/>
          </a:xfrm>
          <a:prstGeom prst="rect">
            <a:avLst/>
          </a:prstGeom>
          <a:noFill/>
        </p:spPr>
        <p:txBody>
          <a:bodyPr wrap="square" rtlCol="0">
            <a:spAutoFit/>
          </a:bodyPr>
          <a:lstStyle/>
          <a:p>
            <a:r>
              <a:rPr lang="en-US" dirty="0"/>
              <a:t>Checking </a:t>
            </a:r>
            <a:r>
              <a:rPr lang="en-US" b="1" dirty="0">
                <a:solidFill>
                  <a:schemeClr val="accent1">
                    <a:lumMod val="75000"/>
                  </a:schemeClr>
                </a:solidFill>
              </a:rPr>
              <a:t>Numerical</a:t>
            </a:r>
            <a:r>
              <a:rPr lang="en-US" dirty="0"/>
              <a:t> Features Through Describe Method</a:t>
            </a:r>
          </a:p>
        </p:txBody>
      </p:sp>
      <p:pic>
        <p:nvPicPr>
          <p:cNvPr id="3" name="Picture 2"/>
          <p:cNvPicPr>
            <a:picLocks noChangeAspect="1"/>
          </p:cNvPicPr>
          <p:nvPr/>
        </p:nvPicPr>
        <p:blipFill>
          <a:blip r:embed="rId2"/>
          <a:stretch>
            <a:fillRect/>
          </a:stretch>
        </p:blipFill>
        <p:spPr>
          <a:xfrm>
            <a:off x="507076" y="1677712"/>
            <a:ext cx="5330599" cy="2669017"/>
          </a:xfrm>
          <a:prstGeom prst="rect">
            <a:avLst/>
          </a:prstGeom>
        </p:spPr>
      </p:pic>
      <p:sp>
        <p:nvSpPr>
          <p:cNvPr id="12" name="TextBox 11"/>
          <p:cNvSpPr txBox="1"/>
          <p:nvPr/>
        </p:nvSpPr>
        <p:spPr>
          <a:xfrm>
            <a:off x="6784570" y="5086858"/>
            <a:ext cx="4138353" cy="646331"/>
          </a:xfrm>
          <a:prstGeom prst="rect">
            <a:avLst/>
          </a:prstGeom>
          <a:noFill/>
        </p:spPr>
        <p:txBody>
          <a:bodyPr wrap="square" rtlCol="0">
            <a:spAutoFit/>
          </a:bodyPr>
          <a:lstStyle/>
          <a:p>
            <a:r>
              <a:rPr lang="id-ID" dirty="0"/>
              <a:t>Checking </a:t>
            </a:r>
            <a:r>
              <a:rPr lang="id-ID" b="1" dirty="0">
                <a:solidFill>
                  <a:schemeClr val="accent1">
                    <a:lumMod val="75000"/>
                  </a:schemeClr>
                </a:solidFill>
              </a:rPr>
              <a:t>Categorical</a:t>
            </a:r>
            <a:r>
              <a:rPr lang="id-ID" dirty="0"/>
              <a:t> Features Through Describe Method</a:t>
            </a:r>
          </a:p>
        </p:txBody>
      </p:sp>
      <p:pic>
        <p:nvPicPr>
          <p:cNvPr id="9" name="Picture 8"/>
          <p:cNvPicPr>
            <a:picLocks noChangeAspect="1"/>
          </p:cNvPicPr>
          <p:nvPr/>
        </p:nvPicPr>
        <p:blipFill>
          <a:blip r:embed="rId3"/>
          <a:stretch>
            <a:fillRect/>
          </a:stretch>
        </p:blipFill>
        <p:spPr>
          <a:xfrm>
            <a:off x="6784570" y="1677712"/>
            <a:ext cx="3478121" cy="2980311"/>
          </a:xfrm>
          <a:prstGeom prst="rect">
            <a:avLst/>
          </a:prstGeom>
        </p:spPr>
      </p:pic>
    </p:spTree>
    <p:extLst>
      <p:ext uri="{BB962C8B-B14F-4D97-AF65-F5344CB8AC3E}">
        <p14:creationId xmlns:p14="http://schemas.microsoft.com/office/powerpoint/2010/main" val="2245125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a:t>Correlation Inspection</a:t>
            </a:r>
            <a:endParaRPr lang="en-US" sz="1200" dirty="0"/>
          </a:p>
        </p:txBody>
      </p:sp>
      <p:sp>
        <p:nvSpPr>
          <p:cNvPr id="11" name="TextBox 10"/>
          <p:cNvSpPr txBox="1"/>
          <p:nvPr/>
        </p:nvSpPr>
        <p:spPr>
          <a:xfrm>
            <a:off x="559031" y="5086858"/>
            <a:ext cx="10974878" cy="646331"/>
          </a:xfrm>
          <a:prstGeom prst="rect">
            <a:avLst/>
          </a:prstGeom>
          <a:noFill/>
        </p:spPr>
        <p:txBody>
          <a:bodyPr wrap="square" rtlCol="0">
            <a:spAutoFit/>
          </a:bodyPr>
          <a:lstStyle/>
          <a:p>
            <a:r>
              <a:rPr lang="en-US" dirty="0"/>
              <a:t>Through this heat map it can be seen that '</a:t>
            </a:r>
            <a:r>
              <a:rPr lang="en-US" dirty="0" err="1"/>
              <a:t>lat</a:t>
            </a:r>
            <a:r>
              <a:rPr lang="en-US" dirty="0"/>
              <a:t>', and '</a:t>
            </a:r>
            <a:r>
              <a:rPr lang="en-US" dirty="0" err="1"/>
              <a:t>lon</a:t>
            </a:r>
            <a:r>
              <a:rPr lang="en-US" dirty="0"/>
              <a:t>' columns have relatively </a:t>
            </a:r>
            <a:r>
              <a:rPr lang="en-US" b="1" dirty="0">
                <a:solidFill>
                  <a:schemeClr val="accent1">
                    <a:lumMod val="75000"/>
                  </a:schemeClr>
                </a:solidFill>
              </a:rPr>
              <a:t>small correlation</a:t>
            </a:r>
            <a:r>
              <a:rPr lang="en-US" dirty="0"/>
              <a:t> with the 'price' column, while 'bedrooms' has </a:t>
            </a:r>
            <a:r>
              <a:rPr lang="en-US" b="1" dirty="0">
                <a:solidFill>
                  <a:schemeClr val="accent1">
                    <a:lumMod val="75000"/>
                  </a:schemeClr>
                </a:solidFill>
              </a:rPr>
              <a:t>the highest</a:t>
            </a:r>
            <a:r>
              <a:rPr lang="en-US" dirty="0"/>
              <a:t>.</a:t>
            </a:r>
          </a:p>
        </p:txBody>
      </p:sp>
      <p:pic>
        <p:nvPicPr>
          <p:cNvPr id="2" name="Picture 1"/>
          <p:cNvPicPr>
            <a:picLocks noChangeAspect="1"/>
          </p:cNvPicPr>
          <p:nvPr/>
        </p:nvPicPr>
        <p:blipFill>
          <a:blip r:embed="rId2"/>
          <a:stretch>
            <a:fillRect/>
          </a:stretch>
        </p:blipFill>
        <p:spPr>
          <a:xfrm>
            <a:off x="559032" y="1308571"/>
            <a:ext cx="5092832" cy="1419577"/>
          </a:xfrm>
          <a:prstGeom prst="rect">
            <a:avLst/>
          </a:prstGeom>
        </p:spPr>
      </p:pic>
      <p:pic>
        <p:nvPicPr>
          <p:cNvPr id="7" name="Picture 6"/>
          <p:cNvPicPr>
            <a:picLocks noChangeAspect="1"/>
          </p:cNvPicPr>
          <p:nvPr/>
        </p:nvPicPr>
        <p:blipFill>
          <a:blip r:embed="rId3"/>
          <a:stretch>
            <a:fillRect/>
          </a:stretch>
        </p:blipFill>
        <p:spPr>
          <a:xfrm>
            <a:off x="6376822" y="1124526"/>
            <a:ext cx="4749193" cy="3311752"/>
          </a:xfrm>
          <a:prstGeom prst="rect">
            <a:avLst/>
          </a:prstGeom>
        </p:spPr>
      </p:pic>
    </p:spTree>
    <p:extLst>
      <p:ext uri="{BB962C8B-B14F-4D97-AF65-F5344CB8AC3E}">
        <p14:creationId xmlns:p14="http://schemas.microsoft.com/office/powerpoint/2010/main" val="42069379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a:t>Removing </a:t>
            </a:r>
            <a:r>
              <a:rPr lang="en-ID" sz="1200" dirty="0" smtClean="0"/>
              <a:t>Features</a:t>
            </a:r>
            <a:endParaRPr lang="en-US" sz="1200" dirty="0"/>
          </a:p>
        </p:txBody>
      </p:sp>
      <p:pic>
        <p:nvPicPr>
          <p:cNvPr id="2" name="Picture 1"/>
          <p:cNvPicPr>
            <a:picLocks noChangeAspect="1"/>
          </p:cNvPicPr>
          <p:nvPr/>
        </p:nvPicPr>
        <p:blipFill>
          <a:blip r:embed="rId2"/>
          <a:stretch>
            <a:fillRect/>
          </a:stretch>
        </p:blipFill>
        <p:spPr>
          <a:xfrm>
            <a:off x="569595" y="2882704"/>
            <a:ext cx="3981450" cy="638175"/>
          </a:xfrm>
          <a:prstGeom prst="rect">
            <a:avLst/>
          </a:prstGeom>
        </p:spPr>
      </p:pic>
      <p:pic>
        <p:nvPicPr>
          <p:cNvPr id="3" name="Picture 2"/>
          <p:cNvPicPr>
            <a:picLocks noChangeAspect="1"/>
          </p:cNvPicPr>
          <p:nvPr/>
        </p:nvPicPr>
        <p:blipFill>
          <a:blip r:embed="rId3"/>
          <a:stretch>
            <a:fillRect/>
          </a:stretch>
        </p:blipFill>
        <p:spPr>
          <a:xfrm>
            <a:off x="569595" y="3833680"/>
            <a:ext cx="3638550" cy="447675"/>
          </a:xfrm>
          <a:prstGeom prst="rect">
            <a:avLst/>
          </a:prstGeom>
        </p:spPr>
      </p:pic>
    </p:spTree>
    <p:extLst>
      <p:ext uri="{BB962C8B-B14F-4D97-AF65-F5344CB8AC3E}">
        <p14:creationId xmlns:p14="http://schemas.microsoft.com/office/powerpoint/2010/main" val="3511745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Dealing with Missing Values </a:t>
            </a:r>
            <a:endParaRPr lang="en-US" sz="1200" dirty="0"/>
          </a:p>
        </p:txBody>
      </p:sp>
      <p:sp>
        <p:nvSpPr>
          <p:cNvPr id="11" name="TextBox 10"/>
          <p:cNvSpPr txBox="1"/>
          <p:nvPr/>
        </p:nvSpPr>
        <p:spPr>
          <a:xfrm>
            <a:off x="3739440" y="5344601"/>
            <a:ext cx="4211485" cy="369332"/>
          </a:xfrm>
          <a:prstGeom prst="rect">
            <a:avLst/>
          </a:prstGeom>
          <a:noFill/>
        </p:spPr>
        <p:txBody>
          <a:bodyPr wrap="square" rtlCol="0">
            <a:spAutoFit/>
          </a:bodyPr>
          <a:lstStyle/>
          <a:p>
            <a:r>
              <a:rPr lang="en-US" dirty="0" smtClean="0"/>
              <a:t>Dropping missing values in ‘</a:t>
            </a:r>
            <a:r>
              <a:rPr lang="en-US" b="1" dirty="0" smtClean="0">
                <a:solidFill>
                  <a:schemeClr val="accent1">
                    <a:lumMod val="75000"/>
                  </a:schemeClr>
                </a:solidFill>
              </a:rPr>
              <a:t>price</a:t>
            </a:r>
            <a:r>
              <a:rPr lang="en-US" dirty="0" smtClean="0"/>
              <a:t>’ column</a:t>
            </a:r>
            <a:endParaRPr lang="en-US" dirty="0"/>
          </a:p>
        </p:txBody>
      </p:sp>
      <p:pic>
        <p:nvPicPr>
          <p:cNvPr id="3" name="Picture 2"/>
          <p:cNvPicPr>
            <a:picLocks noChangeAspect="1"/>
          </p:cNvPicPr>
          <p:nvPr/>
        </p:nvPicPr>
        <p:blipFill>
          <a:blip r:embed="rId2"/>
          <a:stretch>
            <a:fillRect/>
          </a:stretch>
        </p:blipFill>
        <p:spPr>
          <a:xfrm>
            <a:off x="1159625" y="1327827"/>
            <a:ext cx="1752600" cy="2171700"/>
          </a:xfrm>
          <a:prstGeom prst="rect">
            <a:avLst/>
          </a:prstGeom>
        </p:spPr>
      </p:pic>
      <p:pic>
        <p:nvPicPr>
          <p:cNvPr id="9" name="Picture 8"/>
          <p:cNvPicPr>
            <a:picLocks noChangeAspect="1"/>
          </p:cNvPicPr>
          <p:nvPr/>
        </p:nvPicPr>
        <p:blipFill>
          <a:blip r:embed="rId3"/>
          <a:stretch>
            <a:fillRect/>
          </a:stretch>
        </p:blipFill>
        <p:spPr>
          <a:xfrm>
            <a:off x="3733107" y="1327827"/>
            <a:ext cx="4671060" cy="3643041"/>
          </a:xfrm>
          <a:prstGeom prst="rect">
            <a:avLst/>
          </a:prstGeom>
        </p:spPr>
      </p:pic>
    </p:spTree>
    <p:extLst>
      <p:ext uri="{BB962C8B-B14F-4D97-AF65-F5344CB8AC3E}">
        <p14:creationId xmlns:p14="http://schemas.microsoft.com/office/powerpoint/2010/main" val="390049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Dealing with Missing Values </a:t>
            </a:r>
            <a:endParaRPr lang="en-US" sz="1200" dirty="0"/>
          </a:p>
        </p:txBody>
      </p:sp>
      <p:sp>
        <p:nvSpPr>
          <p:cNvPr id="11" name="TextBox 10"/>
          <p:cNvSpPr txBox="1"/>
          <p:nvPr/>
        </p:nvSpPr>
        <p:spPr>
          <a:xfrm>
            <a:off x="2591437" y="5344601"/>
            <a:ext cx="5072106" cy="369332"/>
          </a:xfrm>
          <a:prstGeom prst="rect">
            <a:avLst/>
          </a:prstGeom>
          <a:noFill/>
        </p:spPr>
        <p:txBody>
          <a:bodyPr wrap="square" rtlCol="0">
            <a:spAutoFit/>
          </a:bodyPr>
          <a:lstStyle/>
          <a:p>
            <a:r>
              <a:rPr lang="en-US" dirty="0" smtClean="0"/>
              <a:t>Filling missing values in ‘</a:t>
            </a:r>
            <a:r>
              <a:rPr lang="en-US" b="1" dirty="0" smtClean="0">
                <a:solidFill>
                  <a:schemeClr val="accent1">
                    <a:lumMod val="75000"/>
                  </a:schemeClr>
                </a:solidFill>
              </a:rPr>
              <a:t>bathrooms</a:t>
            </a:r>
            <a:r>
              <a:rPr lang="en-US" dirty="0" smtClean="0"/>
              <a:t>’ column</a:t>
            </a:r>
            <a:endParaRPr lang="en-US" dirty="0"/>
          </a:p>
        </p:txBody>
      </p:sp>
      <p:pic>
        <p:nvPicPr>
          <p:cNvPr id="3" name="Picture 2"/>
          <p:cNvPicPr>
            <a:picLocks noChangeAspect="1"/>
          </p:cNvPicPr>
          <p:nvPr/>
        </p:nvPicPr>
        <p:blipFill>
          <a:blip r:embed="rId2"/>
          <a:stretch>
            <a:fillRect/>
          </a:stretch>
        </p:blipFill>
        <p:spPr>
          <a:xfrm>
            <a:off x="610985" y="1327827"/>
            <a:ext cx="1752600" cy="2171700"/>
          </a:xfrm>
          <a:prstGeom prst="rect">
            <a:avLst/>
          </a:prstGeom>
        </p:spPr>
      </p:pic>
      <p:pic>
        <p:nvPicPr>
          <p:cNvPr id="2" name="Picture 1"/>
          <p:cNvPicPr>
            <a:picLocks noChangeAspect="1"/>
          </p:cNvPicPr>
          <p:nvPr/>
        </p:nvPicPr>
        <p:blipFill>
          <a:blip r:embed="rId3"/>
          <a:stretch>
            <a:fillRect/>
          </a:stretch>
        </p:blipFill>
        <p:spPr>
          <a:xfrm>
            <a:off x="2628208" y="1346076"/>
            <a:ext cx="4137944" cy="2826203"/>
          </a:xfrm>
          <a:prstGeom prst="rect">
            <a:avLst/>
          </a:prstGeom>
        </p:spPr>
      </p:pic>
      <p:pic>
        <p:nvPicPr>
          <p:cNvPr id="7" name="Picture 6"/>
          <p:cNvPicPr>
            <a:picLocks noChangeAspect="1"/>
          </p:cNvPicPr>
          <p:nvPr/>
        </p:nvPicPr>
        <p:blipFill>
          <a:blip r:embed="rId4"/>
          <a:stretch>
            <a:fillRect/>
          </a:stretch>
        </p:blipFill>
        <p:spPr>
          <a:xfrm>
            <a:off x="7030775" y="1337365"/>
            <a:ext cx="4413859" cy="2921125"/>
          </a:xfrm>
          <a:prstGeom prst="rect">
            <a:avLst/>
          </a:prstGeom>
        </p:spPr>
      </p:pic>
    </p:spTree>
    <p:extLst>
      <p:ext uri="{BB962C8B-B14F-4D97-AF65-F5344CB8AC3E}">
        <p14:creationId xmlns:p14="http://schemas.microsoft.com/office/powerpoint/2010/main" val="3919174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Dealing with Outliers</a:t>
            </a:r>
            <a:endParaRPr lang="en-US" sz="1200" dirty="0"/>
          </a:p>
        </p:txBody>
      </p:sp>
      <p:sp>
        <p:nvSpPr>
          <p:cNvPr id="11" name="TextBox 10"/>
          <p:cNvSpPr txBox="1"/>
          <p:nvPr/>
        </p:nvSpPr>
        <p:spPr>
          <a:xfrm>
            <a:off x="3715429" y="3550635"/>
            <a:ext cx="7818479" cy="1200329"/>
          </a:xfrm>
          <a:prstGeom prst="rect">
            <a:avLst/>
          </a:prstGeom>
          <a:noFill/>
        </p:spPr>
        <p:txBody>
          <a:bodyPr wrap="square" rtlCol="0">
            <a:spAutoFit/>
          </a:bodyPr>
          <a:lstStyle/>
          <a:p>
            <a:r>
              <a:rPr lang="en-US" dirty="0"/>
              <a:t>Dropping outliers based on 'lower whisker and upper whisker' is not the best </a:t>
            </a:r>
            <a:r>
              <a:rPr lang="en-US" dirty="0" smtClean="0"/>
              <a:t>decision</a:t>
            </a:r>
            <a:r>
              <a:rPr lang="en-US" dirty="0"/>
              <a:t>, since the datasets are already </a:t>
            </a:r>
            <a:r>
              <a:rPr lang="en-US" b="1" dirty="0">
                <a:solidFill>
                  <a:schemeClr val="accent1">
                    <a:lumMod val="75000"/>
                  </a:schemeClr>
                </a:solidFill>
              </a:rPr>
              <a:t>heavily skewed </a:t>
            </a:r>
            <a:r>
              <a:rPr lang="en-US" dirty="0"/>
              <a:t>and dropping it might reduce a lot of valuable information. It is a must to examine the dataset from feature to feature.</a:t>
            </a:r>
          </a:p>
        </p:txBody>
      </p:sp>
      <p:pic>
        <p:nvPicPr>
          <p:cNvPr id="9" name="Picture 8"/>
          <p:cNvPicPr>
            <a:picLocks noChangeAspect="1"/>
          </p:cNvPicPr>
          <p:nvPr/>
        </p:nvPicPr>
        <p:blipFill>
          <a:blip r:embed="rId2"/>
          <a:stretch>
            <a:fillRect/>
          </a:stretch>
        </p:blipFill>
        <p:spPr>
          <a:xfrm>
            <a:off x="549841" y="1327827"/>
            <a:ext cx="3053771" cy="3413038"/>
          </a:xfrm>
          <a:prstGeom prst="rect">
            <a:avLst/>
          </a:prstGeom>
        </p:spPr>
      </p:pic>
      <p:pic>
        <p:nvPicPr>
          <p:cNvPr id="10" name="Picture 9"/>
          <p:cNvPicPr>
            <a:picLocks noChangeAspect="1"/>
          </p:cNvPicPr>
          <p:nvPr/>
        </p:nvPicPr>
        <p:blipFill>
          <a:blip r:embed="rId3"/>
          <a:stretch>
            <a:fillRect/>
          </a:stretch>
        </p:blipFill>
        <p:spPr>
          <a:xfrm>
            <a:off x="3715430" y="1301700"/>
            <a:ext cx="7896225" cy="2019300"/>
          </a:xfrm>
          <a:prstGeom prst="rect">
            <a:avLst/>
          </a:prstGeom>
        </p:spPr>
      </p:pic>
    </p:spTree>
    <p:extLst>
      <p:ext uri="{BB962C8B-B14F-4D97-AF65-F5344CB8AC3E}">
        <p14:creationId xmlns:p14="http://schemas.microsoft.com/office/powerpoint/2010/main" val="85138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Introduction</a:t>
            </a:r>
            <a:endParaRPr lang="en-US" sz="1200" dirty="0"/>
          </a:p>
        </p:txBody>
      </p:sp>
      <p:sp>
        <p:nvSpPr>
          <p:cNvPr id="10" name="TextBox 9"/>
          <p:cNvSpPr txBox="1"/>
          <p:nvPr/>
        </p:nvSpPr>
        <p:spPr>
          <a:xfrm>
            <a:off x="1812175" y="2782216"/>
            <a:ext cx="9110748" cy="1477328"/>
          </a:xfrm>
          <a:prstGeom prst="rect">
            <a:avLst/>
          </a:prstGeom>
          <a:noFill/>
        </p:spPr>
        <p:txBody>
          <a:bodyPr wrap="square" rtlCol="0">
            <a:spAutoFit/>
          </a:bodyPr>
          <a:lstStyle/>
          <a:p>
            <a:r>
              <a:rPr lang="en-US" b="1" dirty="0">
                <a:solidFill>
                  <a:schemeClr val="accent1">
                    <a:lumMod val="75000"/>
                  </a:schemeClr>
                </a:solidFill>
              </a:rPr>
              <a:t>Data were obtained from </a:t>
            </a:r>
            <a:r>
              <a:rPr lang="en-US" b="1" dirty="0" err="1">
                <a:solidFill>
                  <a:schemeClr val="accent1">
                    <a:lumMod val="75000"/>
                  </a:schemeClr>
                </a:solidFill>
              </a:rPr>
              <a:t>HtAG</a:t>
            </a:r>
            <a:r>
              <a:rPr lang="en-US" b="1" dirty="0">
                <a:solidFill>
                  <a:schemeClr val="accent1">
                    <a:lumMod val="75000"/>
                  </a:schemeClr>
                </a:solidFill>
              </a:rPr>
              <a:t>®. </a:t>
            </a:r>
            <a:r>
              <a:rPr lang="en-US" dirty="0" err="1"/>
              <a:t>HtAG</a:t>
            </a:r>
            <a:r>
              <a:rPr lang="en-US" dirty="0"/>
              <a:t>® or Higher than Average Growth is an analytics portal that assists real estate professionals, investors and home buyers in making property-related decisions with the help of timely and actionable real estate market data. </a:t>
            </a:r>
            <a:r>
              <a:rPr lang="en-US" dirty="0" err="1"/>
              <a:t>HtAG</a:t>
            </a:r>
            <a:r>
              <a:rPr lang="en-US" dirty="0"/>
              <a:t>® leverages the benefits of machine learning to rank the growth potential of over 420 Local Government Areas and 6,200 suburbs, Australia wide.</a:t>
            </a:r>
          </a:p>
        </p:txBody>
      </p:sp>
      <p:sp>
        <p:nvSpPr>
          <p:cNvPr id="11" name="TextBox 10"/>
          <p:cNvSpPr txBox="1"/>
          <p:nvPr/>
        </p:nvSpPr>
        <p:spPr>
          <a:xfrm>
            <a:off x="1812175" y="4259544"/>
            <a:ext cx="9110748" cy="369332"/>
          </a:xfrm>
          <a:prstGeom prst="rect">
            <a:avLst/>
          </a:prstGeom>
          <a:noFill/>
        </p:spPr>
        <p:txBody>
          <a:bodyPr wrap="square" rtlCol="0">
            <a:spAutoFit/>
          </a:bodyPr>
          <a:lstStyle/>
          <a:p>
            <a:r>
              <a:rPr lang="id-ID" dirty="0">
                <a:hlinkClick r:id="rId2"/>
              </a:rPr>
              <a:t>https://www.htag.com.au/act</a:t>
            </a:r>
            <a:endParaRPr lang="en-US" dirty="0"/>
          </a:p>
        </p:txBody>
      </p:sp>
    </p:spTree>
    <p:extLst>
      <p:ext uri="{BB962C8B-B14F-4D97-AF65-F5344CB8AC3E}">
        <p14:creationId xmlns:p14="http://schemas.microsoft.com/office/powerpoint/2010/main" val="819598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774670" cy="276999"/>
          </a:xfrm>
          <a:prstGeom prst="rect">
            <a:avLst/>
          </a:prstGeom>
          <a:noFill/>
        </p:spPr>
        <p:txBody>
          <a:bodyPr wrap="square" rtlCol="0">
            <a:spAutoFit/>
          </a:bodyPr>
          <a:lstStyle/>
          <a:p>
            <a:r>
              <a:rPr lang="en-ID" sz="1200" dirty="0" smtClean="0"/>
              <a:t>Checking Outliers in ‘price’ column</a:t>
            </a:r>
            <a:endParaRPr lang="en-US" sz="1200" dirty="0"/>
          </a:p>
        </p:txBody>
      </p:sp>
      <p:sp>
        <p:nvSpPr>
          <p:cNvPr id="11" name="TextBox 10"/>
          <p:cNvSpPr txBox="1"/>
          <p:nvPr/>
        </p:nvSpPr>
        <p:spPr>
          <a:xfrm>
            <a:off x="1361549" y="5255741"/>
            <a:ext cx="9898633" cy="646331"/>
          </a:xfrm>
          <a:prstGeom prst="rect">
            <a:avLst/>
          </a:prstGeom>
          <a:noFill/>
        </p:spPr>
        <p:txBody>
          <a:bodyPr wrap="square" rtlCol="0">
            <a:spAutoFit/>
          </a:bodyPr>
          <a:lstStyle/>
          <a:p>
            <a:r>
              <a:rPr lang="en-US" dirty="0"/>
              <a:t>For the purpose of this analysis, all data that are mentioned above are going to be dropped. Hence, the maximum real estate price for this analysis is </a:t>
            </a:r>
            <a:r>
              <a:rPr lang="en-US" b="1" dirty="0" smtClean="0">
                <a:solidFill>
                  <a:schemeClr val="accent1">
                    <a:lumMod val="75000"/>
                  </a:schemeClr>
                </a:solidFill>
              </a:rPr>
              <a:t>capped at 5M.</a:t>
            </a:r>
            <a:endParaRPr lang="en-US" b="1" dirty="0">
              <a:solidFill>
                <a:schemeClr val="accent1">
                  <a:lumMod val="75000"/>
                </a:schemeClr>
              </a:solidFill>
            </a:endParaRPr>
          </a:p>
        </p:txBody>
      </p:sp>
      <p:pic>
        <p:nvPicPr>
          <p:cNvPr id="10" name="Picture 9"/>
          <p:cNvPicPr>
            <a:picLocks noChangeAspect="1"/>
          </p:cNvPicPr>
          <p:nvPr/>
        </p:nvPicPr>
        <p:blipFill>
          <a:blip r:embed="rId2"/>
          <a:stretch>
            <a:fillRect/>
          </a:stretch>
        </p:blipFill>
        <p:spPr>
          <a:xfrm>
            <a:off x="1350161" y="1402080"/>
            <a:ext cx="2547442" cy="3438064"/>
          </a:xfrm>
          <a:prstGeom prst="rect">
            <a:avLst/>
          </a:prstGeom>
        </p:spPr>
      </p:pic>
      <p:pic>
        <p:nvPicPr>
          <p:cNvPr id="12" name="Picture 11"/>
          <p:cNvPicPr>
            <a:picLocks noChangeAspect="1"/>
          </p:cNvPicPr>
          <p:nvPr/>
        </p:nvPicPr>
        <p:blipFill>
          <a:blip r:embed="rId3"/>
          <a:stretch>
            <a:fillRect/>
          </a:stretch>
        </p:blipFill>
        <p:spPr>
          <a:xfrm>
            <a:off x="4417872" y="1402080"/>
            <a:ext cx="1995740" cy="3338785"/>
          </a:xfrm>
          <a:prstGeom prst="rect">
            <a:avLst/>
          </a:prstGeom>
        </p:spPr>
      </p:pic>
    </p:spTree>
    <p:extLst>
      <p:ext uri="{BB962C8B-B14F-4D97-AF65-F5344CB8AC3E}">
        <p14:creationId xmlns:p14="http://schemas.microsoft.com/office/powerpoint/2010/main" val="356258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7616636" cy="276999"/>
          </a:xfrm>
          <a:prstGeom prst="rect">
            <a:avLst/>
          </a:prstGeom>
          <a:noFill/>
        </p:spPr>
        <p:txBody>
          <a:bodyPr wrap="square" rtlCol="0">
            <a:spAutoFit/>
          </a:bodyPr>
          <a:lstStyle/>
          <a:p>
            <a:r>
              <a:rPr lang="en-ID" sz="1200" dirty="0" smtClean="0"/>
              <a:t>Checking Outliers in ‘parking’, ‘bathrooms’, and ‘bedrooms’ columns</a:t>
            </a:r>
            <a:endParaRPr lang="en-US" sz="1200" dirty="0"/>
          </a:p>
        </p:txBody>
      </p:sp>
      <p:sp>
        <p:nvSpPr>
          <p:cNvPr id="11" name="TextBox 10"/>
          <p:cNvSpPr txBox="1"/>
          <p:nvPr/>
        </p:nvSpPr>
        <p:spPr>
          <a:xfrm>
            <a:off x="1271450" y="5430994"/>
            <a:ext cx="9898633" cy="369332"/>
          </a:xfrm>
          <a:prstGeom prst="rect">
            <a:avLst/>
          </a:prstGeom>
          <a:noFill/>
        </p:spPr>
        <p:txBody>
          <a:bodyPr wrap="square" rtlCol="0">
            <a:spAutoFit/>
          </a:bodyPr>
          <a:lstStyle/>
          <a:p>
            <a:r>
              <a:rPr lang="en-US" dirty="0"/>
              <a:t>For the purpose of this analysis, all data that are mentioned above are going to be </a:t>
            </a:r>
            <a:r>
              <a:rPr lang="en-US" b="1" dirty="0" smtClean="0">
                <a:solidFill>
                  <a:schemeClr val="accent1">
                    <a:lumMod val="75000"/>
                  </a:schemeClr>
                </a:solidFill>
              </a:rPr>
              <a:t>dropped</a:t>
            </a:r>
            <a:r>
              <a:rPr lang="en-US" dirty="0" smtClean="0"/>
              <a:t>.</a:t>
            </a:r>
            <a:endParaRPr lang="en-US" b="1" dirty="0">
              <a:solidFill>
                <a:schemeClr val="accent1">
                  <a:lumMod val="75000"/>
                </a:schemeClr>
              </a:solidFill>
            </a:endParaRPr>
          </a:p>
        </p:txBody>
      </p:sp>
      <p:pic>
        <p:nvPicPr>
          <p:cNvPr id="2" name="Picture 1"/>
          <p:cNvPicPr>
            <a:picLocks noChangeAspect="1"/>
          </p:cNvPicPr>
          <p:nvPr/>
        </p:nvPicPr>
        <p:blipFill>
          <a:blip r:embed="rId2"/>
          <a:stretch>
            <a:fillRect/>
          </a:stretch>
        </p:blipFill>
        <p:spPr>
          <a:xfrm>
            <a:off x="1271450" y="1359810"/>
            <a:ext cx="1793149" cy="3620131"/>
          </a:xfrm>
          <a:prstGeom prst="rect">
            <a:avLst/>
          </a:prstGeom>
        </p:spPr>
      </p:pic>
      <p:pic>
        <p:nvPicPr>
          <p:cNvPr id="3" name="Picture 2"/>
          <p:cNvPicPr>
            <a:picLocks noChangeAspect="1"/>
          </p:cNvPicPr>
          <p:nvPr/>
        </p:nvPicPr>
        <p:blipFill>
          <a:blip r:embed="rId3"/>
          <a:stretch>
            <a:fillRect/>
          </a:stretch>
        </p:blipFill>
        <p:spPr>
          <a:xfrm>
            <a:off x="3732697" y="1359810"/>
            <a:ext cx="2178639" cy="3619465"/>
          </a:xfrm>
          <a:prstGeom prst="rect">
            <a:avLst/>
          </a:prstGeom>
        </p:spPr>
      </p:pic>
      <p:pic>
        <p:nvPicPr>
          <p:cNvPr id="7" name="Picture 6"/>
          <p:cNvPicPr>
            <a:picLocks noChangeAspect="1"/>
          </p:cNvPicPr>
          <p:nvPr/>
        </p:nvPicPr>
        <p:blipFill>
          <a:blip r:embed="rId4"/>
          <a:stretch>
            <a:fillRect/>
          </a:stretch>
        </p:blipFill>
        <p:spPr>
          <a:xfrm>
            <a:off x="6579435" y="1359810"/>
            <a:ext cx="1764909" cy="3619465"/>
          </a:xfrm>
          <a:prstGeom prst="rect">
            <a:avLst/>
          </a:prstGeom>
        </p:spPr>
      </p:pic>
    </p:spTree>
    <p:extLst>
      <p:ext uri="{BB962C8B-B14F-4D97-AF65-F5344CB8AC3E}">
        <p14:creationId xmlns:p14="http://schemas.microsoft.com/office/powerpoint/2010/main" val="1330522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1" y="2830286"/>
            <a:ext cx="7837717" cy="975768"/>
          </a:xfrm>
        </p:spPr>
        <p:txBody>
          <a:bodyPr>
            <a:normAutofit/>
          </a:bodyPr>
          <a:lstStyle/>
          <a:p>
            <a:r>
              <a:rPr lang="en-US" sz="4400" b="1" dirty="0" smtClean="0">
                <a:solidFill>
                  <a:schemeClr val="accent1">
                    <a:lumMod val="75000"/>
                  </a:schemeClr>
                </a:solidFill>
              </a:rPr>
              <a:t>Data Visualization</a:t>
            </a:r>
            <a:endParaRPr lang="id-ID" sz="4400" b="1" dirty="0">
              <a:solidFill>
                <a:schemeClr val="accent1">
                  <a:lumMod val="75000"/>
                </a:schemeClr>
              </a:solidFill>
            </a:endParaRPr>
          </a:p>
        </p:txBody>
      </p:sp>
    </p:spTree>
    <p:extLst>
      <p:ext uri="{BB962C8B-B14F-4D97-AF65-F5344CB8AC3E}">
        <p14:creationId xmlns:p14="http://schemas.microsoft.com/office/powerpoint/2010/main" val="7754053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err="1" smtClean="0"/>
              <a:t>Pairplot</a:t>
            </a:r>
            <a:endParaRPr lang="en-US" sz="1200" dirty="0"/>
          </a:p>
        </p:txBody>
      </p:sp>
      <p:pic>
        <p:nvPicPr>
          <p:cNvPr id="9" name="Picture 8"/>
          <p:cNvPicPr>
            <a:picLocks noChangeAspect="1"/>
          </p:cNvPicPr>
          <p:nvPr/>
        </p:nvPicPr>
        <p:blipFill>
          <a:blip r:embed="rId2"/>
          <a:stretch>
            <a:fillRect/>
          </a:stretch>
        </p:blipFill>
        <p:spPr>
          <a:xfrm>
            <a:off x="593136" y="2019300"/>
            <a:ext cx="10876054" cy="2676070"/>
          </a:xfrm>
          <a:prstGeom prst="rect">
            <a:avLst/>
          </a:prstGeom>
        </p:spPr>
      </p:pic>
      <p:pic>
        <p:nvPicPr>
          <p:cNvPr id="10" name="Picture 9"/>
          <p:cNvPicPr>
            <a:picLocks noChangeAspect="1"/>
          </p:cNvPicPr>
          <p:nvPr/>
        </p:nvPicPr>
        <p:blipFill>
          <a:blip r:embed="rId3"/>
          <a:stretch>
            <a:fillRect/>
          </a:stretch>
        </p:blipFill>
        <p:spPr>
          <a:xfrm>
            <a:off x="1159625" y="4795083"/>
            <a:ext cx="10309565" cy="238903"/>
          </a:xfrm>
          <a:prstGeom prst="rect">
            <a:avLst/>
          </a:prstGeom>
        </p:spPr>
      </p:pic>
      <p:pic>
        <p:nvPicPr>
          <p:cNvPr id="12" name="Picture 11"/>
          <p:cNvPicPr>
            <a:picLocks noChangeAspect="1"/>
          </p:cNvPicPr>
          <p:nvPr/>
        </p:nvPicPr>
        <p:blipFill>
          <a:blip r:embed="rId4"/>
          <a:stretch>
            <a:fillRect/>
          </a:stretch>
        </p:blipFill>
        <p:spPr>
          <a:xfrm>
            <a:off x="10545265" y="1252674"/>
            <a:ext cx="923925" cy="590550"/>
          </a:xfrm>
          <a:prstGeom prst="rect">
            <a:avLst/>
          </a:prstGeom>
        </p:spPr>
      </p:pic>
    </p:spTree>
    <p:extLst>
      <p:ext uri="{BB962C8B-B14F-4D97-AF65-F5344CB8AC3E}">
        <p14:creationId xmlns:p14="http://schemas.microsoft.com/office/powerpoint/2010/main" val="2631125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Quarters and Seasons</a:t>
            </a:r>
            <a:endParaRPr lang="en-US" sz="1200" dirty="0"/>
          </a:p>
        </p:txBody>
      </p:sp>
      <p:pic>
        <p:nvPicPr>
          <p:cNvPr id="3" name="Picture 2"/>
          <p:cNvPicPr>
            <a:picLocks noChangeAspect="1"/>
          </p:cNvPicPr>
          <p:nvPr/>
        </p:nvPicPr>
        <p:blipFill>
          <a:blip r:embed="rId2"/>
          <a:stretch>
            <a:fillRect/>
          </a:stretch>
        </p:blipFill>
        <p:spPr>
          <a:xfrm>
            <a:off x="507076" y="1349445"/>
            <a:ext cx="2897975" cy="1434202"/>
          </a:xfrm>
          <a:prstGeom prst="rect">
            <a:avLst/>
          </a:prstGeom>
        </p:spPr>
      </p:pic>
      <p:pic>
        <p:nvPicPr>
          <p:cNvPr id="9" name="Picture 8"/>
          <p:cNvPicPr>
            <a:picLocks noChangeAspect="1"/>
          </p:cNvPicPr>
          <p:nvPr/>
        </p:nvPicPr>
        <p:blipFill>
          <a:blip r:embed="rId3"/>
          <a:stretch>
            <a:fillRect/>
          </a:stretch>
        </p:blipFill>
        <p:spPr>
          <a:xfrm>
            <a:off x="4105621" y="3696829"/>
            <a:ext cx="6854785" cy="2042476"/>
          </a:xfrm>
          <a:prstGeom prst="rect">
            <a:avLst/>
          </a:prstGeom>
        </p:spPr>
      </p:pic>
      <p:pic>
        <p:nvPicPr>
          <p:cNvPr id="10" name="Picture 9"/>
          <p:cNvPicPr>
            <a:picLocks noChangeAspect="1"/>
          </p:cNvPicPr>
          <p:nvPr/>
        </p:nvPicPr>
        <p:blipFill>
          <a:blip r:embed="rId4"/>
          <a:stretch>
            <a:fillRect/>
          </a:stretch>
        </p:blipFill>
        <p:spPr>
          <a:xfrm>
            <a:off x="4105621" y="1349445"/>
            <a:ext cx="7302954" cy="2057170"/>
          </a:xfrm>
          <a:prstGeom prst="rect">
            <a:avLst/>
          </a:prstGeom>
        </p:spPr>
      </p:pic>
    </p:spTree>
    <p:extLst>
      <p:ext uri="{BB962C8B-B14F-4D97-AF65-F5344CB8AC3E}">
        <p14:creationId xmlns:p14="http://schemas.microsoft.com/office/powerpoint/2010/main" val="3195552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4856019" cy="461665"/>
          </a:xfrm>
          <a:prstGeom prst="rect">
            <a:avLst/>
          </a:prstGeom>
          <a:noFill/>
        </p:spPr>
        <p:txBody>
          <a:bodyPr wrap="square" rtlCol="0">
            <a:spAutoFit/>
          </a:bodyPr>
          <a:lstStyle/>
          <a:p>
            <a:r>
              <a:rPr lang="en-US" sz="1200" dirty="0"/>
              <a:t>Canberra Real Estate Pricing Trend Throughout the Years Based on Its Property Type</a:t>
            </a:r>
          </a:p>
        </p:txBody>
      </p:sp>
      <p:pic>
        <p:nvPicPr>
          <p:cNvPr id="2" name="Picture 1"/>
          <p:cNvPicPr>
            <a:picLocks noChangeAspect="1"/>
          </p:cNvPicPr>
          <p:nvPr/>
        </p:nvPicPr>
        <p:blipFill>
          <a:blip r:embed="rId2"/>
          <a:stretch>
            <a:fillRect/>
          </a:stretch>
        </p:blipFill>
        <p:spPr>
          <a:xfrm>
            <a:off x="507076" y="1892889"/>
            <a:ext cx="6667500" cy="2847975"/>
          </a:xfrm>
          <a:prstGeom prst="rect">
            <a:avLst/>
          </a:prstGeom>
        </p:spPr>
      </p:pic>
    </p:spTree>
    <p:extLst>
      <p:ext uri="{BB962C8B-B14F-4D97-AF65-F5344CB8AC3E}">
        <p14:creationId xmlns:p14="http://schemas.microsoft.com/office/powerpoint/2010/main" val="1426707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pic>
        <p:nvPicPr>
          <p:cNvPr id="2" name="Picture 1"/>
          <p:cNvPicPr>
            <a:picLocks noChangeAspect="1"/>
          </p:cNvPicPr>
          <p:nvPr/>
        </p:nvPicPr>
        <p:blipFill>
          <a:blip r:embed="rId2"/>
          <a:stretch>
            <a:fillRect/>
          </a:stretch>
        </p:blipFill>
        <p:spPr>
          <a:xfrm>
            <a:off x="1456310" y="1618183"/>
            <a:ext cx="3957204" cy="3805393"/>
          </a:xfrm>
          <a:prstGeom prst="rect">
            <a:avLst/>
          </a:prstGeom>
        </p:spPr>
      </p:pic>
      <p:pic>
        <p:nvPicPr>
          <p:cNvPr id="3" name="Picture 2"/>
          <p:cNvPicPr>
            <a:picLocks noChangeAspect="1"/>
          </p:cNvPicPr>
          <p:nvPr/>
        </p:nvPicPr>
        <p:blipFill>
          <a:blip r:embed="rId3"/>
          <a:stretch>
            <a:fillRect/>
          </a:stretch>
        </p:blipFill>
        <p:spPr>
          <a:xfrm>
            <a:off x="6026331" y="1644097"/>
            <a:ext cx="3988037" cy="3779479"/>
          </a:xfrm>
          <a:prstGeom prst="rect">
            <a:avLst/>
          </a:prstGeom>
        </p:spPr>
      </p:pic>
      <p:sp>
        <p:nvSpPr>
          <p:cNvPr id="13" name="TextBox 12"/>
          <p:cNvSpPr txBox="1"/>
          <p:nvPr/>
        </p:nvSpPr>
        <p:spPr>
          <a:xfrm>
            <a:off x="508461" y="447092"/>
            <a:ext cx="4856019" cy="461665"/>
          </a:xfrm>
          <a:prstGeom prst="rect">
            <a:avLst/>
          </a:prstGeom>
          <a:noFill/>
        </p:spPr>
        <p:txBody>
          <a:bodyPr wrap="square" rtlCol="0">
            <a:spAutoFit/>
          </a:bodyPr>
          <a:lstStyle/>
          <a:p>
            <a:r>
              <a:rPr lang="en-US" sz="1200" dirty="0"/>
              <a:t>Canberra Real Estate Pricing Trend Throughout the Years Based on Its Property Type</a:t>
            </a:r>
          </a:p>
        </p:txBody>
      </p:sp>
    </p:spTree>
    <p:extLst>
      <p:ext uri="{BB962C8B-B14F-4D97-AF65-F5344CB8AC3E}">
        <p14:creationId xmlns:p14="http://schemas.microsoft.com/office/powerpoint/2010/main" val="1418038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Performance of Real Estate Sales Based on Yearly </a:t>
            </a:r>
            <a:r>
              <a:rPr lang="en-US" sz="1200" dirty="0" smtClean="0"/>
              <a:t>Quarters</a:t>
            </a:r>
            <a:endParaRPr lang="en-US" sz="1200" dirty="0"/>
          </a:p>
        </p:txBody>
      </p:sp>
      <p:pic>
        <p:nvPicPr>
          <p:cNvPr id="7" name="Picture 6"/>
          <p:cNvPicPr>
            <a:picLocks noChangeAspect="1"/>
          </p:cNvPicPr>
          <p:nvPr/>
        </p:nvPicPr>
        <p:blipFill>
          <a:blip r:embed="rId2"/>
          <a:stretch>
            <a:fillRect/>
          </a:stretch>
        </p:blipFill>
        <p:spPr>
          <a:xfrm>
            <a:off x="507076" y="1266945"/>
            <a:ext cx="5461772" cy="3238091"/>
          </a:xfrm>
          <a:prstGeom prst="rect">
            <a:avLst/>
          </a:prstGeom>
        </p:spPr>
      </p:pic>
      <p:pic>
        <p:nvPicPr>
          <p:cNvPr id="8" name="Picture 7"/>
          <p:cNvPicPr>
            <a:picLocks noChangeAspect="1"/>
          </p:cNvPicPr>
          <p:nvPr/>
        </p:nvPicPr>
        <p:blipFill>
          <a:blip r:embed="rId3"/>
          <a:stretch>
            <a:fillRect/>
          </a:stretch>
        </p:blipFill>
        <p:spPr>
          <a:xfrm>
            <a:off x="7100455" y="1266945"/>
            <a:ext cx="3822468" cy="3797152"/>
          </a:xfrm>
          <a:prstGeom prst="rect">
            <a:avLst/>
          </a:prstGeom>
        </p:spPr>
      </p:pic>
      <p:sp>
        <p:nvSpPr>
          <p:cNvPr id="9" name="Rectangle 8"/>
          <p:cNvSpPr/>
          <p:nvPr/>
        </p:nvSpPr>
        <p:spPr>
          <a:xfrm>
            <a:off x="507075" y="5606952"/>
            <a:ext cx="11026833" cy="523220"/>
          </a:xfrm>
          <a:prstGeom prst="rect">
            <a:avLst/>
          </a:prstGeom>
        </p:spPr>
        <p:txBody>
          <a:bodyPr wrap="square">
            <a:spAutoFit/>
          </a:bodyPr>
          <a:lstStyle/>
          <a:p>
            <a:r>
              <a:rPr lang="en-US" sz="1400" dirty="0"/>
              <a:t>Throughout 2007 to 2019 there were some fluctuations in the amount of real estate sales per quarter. However, the ratios of sales among all quarters were </a:t>
            </a:r>
            <a:r>
              <a:rPr lang="en-US" sz="1400" b="1" dirty="0">
                <a:solidFill>
                  <a:schemeClr val="accent1">
                    <a:lumMod val="75000"/>
                  </a:schemeClr>
                </a:solidFill>
              </a:rPr>
              <a:t>relatively the same</a:t>
            </a:r>
            <a:r>
              <a:rPr lang="en-US" sz="1400" dirty="0"/>
              <a:t>. In addition, only </a:t>
            </a:r>
            <a:r>
              <a:rPr lang="en-US" sz="1400" b="1" dirty="0">
                <a:solidFill>
                  <a:schemeClr val="accent1">
                    <a:lumMod val="75000"/>
                  </a:schemeClr>
                </a:solidFill>
              </a:rPr>
              <a:t>the 4th quarter </a:t>
            </a:r>
            <a:r>
              <a:rPr lang="en-US" sz="1400" dirty="0"/>
              <a:t>experienced a decline in real estate sales in 2019.</a:t>
            </a:r>
            <a:endParaRPr lang="id-ID" sz="1400" dirty="0"/>
          </a:p>
        </p:txBody>
      </p:sp>
    </p:spTree>
    <p:extLst>
      <p:ext uri="{BB962C8B-B14F-4D97-AF65-F5344CB8AC3E}">
        <p14:creationId xmlns:p14="http://schemas.microsoft.com/office/powerpoint/2010/main" val="11634916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Hypothesis Testing Using </a:t>
            </a:r>
            <a:r>
              <a:rPr lang="en-US" sz="1200" dirty="0" err="1"/>
              <a:t>Kruskal</a:t>
            </a:r>
            <a:r>
              <a:rPr lang="en-US" sz="1200" dirty="0"/>
              <a:t> Wallis Test</a:t>
            </a:r>
          </a:p>
        </p:txBody>
      </p:sp>
      <p:pic>
        <p:nvPicPr>
          <p:cNvPr id="2" name="Picture 1"/>
          <p:cNvPicPr>
            <a:picLocks noChangeAspect="1"/>
          </p:cNvPicPr>
          <p:nvPr/>
        </p:nvPicPr>
        <p:blipFill>
          <a:blip r:embed="rId2"/>
          <a:stretch>
            <a:fillRect/>
          </a:stretch>
        </p:blipFill>
        <p:spPr>
          <a:xfrm>
            <a:off x="507076" y="2312870"/>
            <a:ext cx="7652856" cy="1705302"/>
          </a:xfrm>
          <a:prstGeom prst="rect">
            <a:avLst/>
          </a:prstGeom>
        </p:spPr>
      </p:pic>
      <p:pic>
        <p:nvPicPr>
          <p:cNvPr id="3" name="Picture 2"/>
          <p:cNvPicPr>
            <a:picLocks noChangeAspect="1"/>
          </p:cNvPicPr>
          <p:nvPr/>
        </p:nvPicPr>
        <p:blipFill>
          <a:blip r:embed="rId3"/>
          <a:stretch>
            <a:fillRect/>
          </a:stretch>
        </p:blipFill>
        <p:spPr>
          <a:xfrm>
            <a:off x="8404167" y="1212102"/>
            <a:ext cx="2546495" cy="3906838"/>
          </a:xfrm>
          <a:prstGeom prst="rect">
            <a:avLst/>
          </a:prstGeom>
        </p:spPr>
      </p:pic>
    </p:spTree>
    <p:extLst>
      <p:ext uri="{BB962C8B-B14F-4D97-AF65-F5344CB8AC3E}">
        <p14:creationId xmlns:p14="http://schemas.microsoft.com/office/powerpoint/2010/main" val="32632440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pic>
        <p:nvPicPr>
          <p:cNvPr id="2" name="Picture 1"/>
          <p:cNvPicPr>
            <a:picLocks noChangeAspect="1"/>
          </p:cNvPicPr>
          <p:nvPr/>
        </p:nvPicPr>
        <p:blipFill>
          <a:blip r:embed="rId2"/>
          <a:stretch>
            <a:fillRect/>
          </a:stretch>
        </p:blipFill>
        <p:spPr>
          <a:xfrm>
            <a:off x="507075" y="1298801"/>
            <a:ext cx="4467225" cy="1647825"/>
          </a:xfrm>
          <a:prstGeom prst="rect">
            <a:avLst/>
          </a:prstGeom>
        </p:spPr>
      </p:pic>
      <p:pic>
        <p:nvPicPr>
          <p:cNvPr id="3" name="Picture 2"/>
          <p:cNvPicPr>
            <a:picLocks noChangeAspect="1"/>
          </p:cNvPicPr>
          <p:nvPr/>
        </p:nvPicPr>
        <p:blipFill>
          <a:blip r:embed="rId3"/>
          <a:stretch>
            <a:fillRect/>
          </a:stretch>
        </p:blipFill>
        <p:spPr>
          <a:xfrm>
            <a:off x="5107260" y="1298801"/>
            <a:ext cx="3142233" cy="4120653"/>
          </a:xfrm>
          <a:prstGeom prst="rect">
            <a:avLst/>
          </a:prstGeom>
        </p:spPr>
      </p:pic>
      <p:pic>
        <p:nvPicPr>
          <p:cNvPr id="10" name="Picture 9"/>
          <p:cNvPicPr>
            <a:picLocks noChangeAspect="1"/>
          </p:cNvPicPr>
          <p:nvPr/>
        </p:nvPicPr>
        <p:blipFill>
          <a:blip r:embed="rId4"/>
          <a:stretch>
            <a:fillRect/>
          </a:stretch>
        </p:blipFill>
        <p:spPr>
          <a:xfrm>
            <a:off x="8382453" y="1298800"/>
            <a:ext cx="3151455" cy="4120653"/>
          </a:xfrm>
          <a:prstGeom prst="rect">
            <a:avLst/>
          </a:prstGeom>
        </p:spPr>
      </p:pic>
      <p:sp>
        <p:nvSpPr>
          <p:cNvPr id="12" name="TextBox 11"/>
          <p:cNvSpPr txBox="1"/>
          <p:nvPr/>
        </p:nvSpPr>
        <p:spPr>
          <a:xfrm>
            <a:off x="508461" y="447092"/>
            <a:ext cx="4856019" cy="276999"/>
          </a:xfrm>
          <a:prstGeom prst="rect">
            <a:avLst/>
          </a:prstGeom>
          <a:noFill/>
        </p:spPr>
        <p:txBody>
          <a:bodyPr wrap="square" rtlCol="0">
            <a:spAutoFit/>
          </a:bodyPr>
          <a:lstStyle/>
          <a:p>
            <a:r>
              <a:rPr lang="en-US" sz="1200" dirty="0"/>
              <a:t>Hypothesis Testing Using </a:t>
            </a:r>
            <a:r>
              <a:rPr lang="en-US" sz="1200" dirty="0" err="1"/>
              <a:t>Kruskal</a:t>
            </a:r>
            <a:r>
              <a:rPr lang="en-US" sz="1200" dirty="0"/>
              <a:t> Wallis Test</a:t>
            </a:r>
          </a:p>
        </p:txBody>
      </p:sp>
    </p:spTree>
    <p:extLst>
      <p:ext uri="{BB962C8B-B14F-4D97-AF65-F5344CB8AC3E}">
        <p14:creationId xmlns:p14="http://schemas.microsoft.com/office/powerpoint/2010/main" val="22885718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Column Description</a:t>
            </a:r>
            <a:endParaRPr lang="en-US" sz="1200" dirty="0"/>
          </a:p>
        </p:txBody>
      </p:sp>
      <p:sp>
        <p:nvSpPr>
          <p:cNvPr id="10" name="TextBox 9"/>
          <p:cNvSpPr txBox="1"/>
          <p:nvPr/>
        </p:nvSpPr>
        <p:spPr>
          <a:xfrm>
            <a:off x="1812175" y="1951219"/>
            <a:ext cx="7775962" cy="3139321"/>
          </a:xfrm>
          <a:prstGeom prst="rect">
            <a:avLst/>
          </a:prstGeom>
          <a:noFill/>
        </p:spPr>
        <p:txBody>
          <a:bodyPr wrap="square" rtlCol="0">
            <a:spAutoFit/>
          </a:bodyPr>
          <a:lstStyle/>
          <a:p>
            <a:r>
              <a:rPr lang="en-US" dirty="0"/>
              <a:t>- </a:t>
            </a:r>
            <a:r>
              <a:rPr lang="en-US" b="1" dirty="0" err="1">
                <a:solidFill>
                  <a:schemeClr val="accent1">
                    <a:lumMod val="75000"/>
                  </a:schemeClr>
                </a:solidFill>
              </a:rPr>
              <a:t>datesold</a:t>
            </a:r>
            <a:r>
              <a:rPr lang="en-US" dirty="0"/>
              <a:t> = date when the property was sold</a:t>
            </a:r>
          </a:p>
          <a:p>
            <a:r>
              <a:rPr lang="en-US" dirty="0"/>
              <a:t>- </a:t>
            </a:r>
            <a:r>
              <a:rPr lang="en-US" b="1" dirty="0">
                <a:solidFill>
                  <a:schemeClr val="accent1">
                    <a:lumMod val="75000"/>
                  </a:schemeClr>
                </a:solidFill>
              </a:rPr>
              <a:t>price</a:t>
            </a:r>
            <a:r>
              <a:rPr lang="en-US" dirty="0"/>
              <a:t> = price of the property when it was sold</a:t>
            </a:r>
          </a:p>
          <a:p>
            <a:r>
              <a:rPr lang="en-US" dirty="0"/>
              <a:t>- </a:t>
            </a:r>
            <a:r>
              <a:rPr lang="en-US" b="1" dirty="0">
                <a:solidFill>
                  <a:schemeClr val="accent1">
                    <a:lumMod val="75000"/>
                  </a:schemeClr>
                </a:solidFill>
              </a:rPr>
              <a:t>suburb</a:t>
            </a:r>
            <a:r>
              <a:rPr lang="en-US" dirty="0"/>
              <a:t> = suburbs in Canberra, Australia</a:t>
            </a:r>
          </a:p>
          <a:p>
            <a:r>
              <a:rPr lang="en-US" dirty="0"/>
              <a:t>- </a:t>
            </a:r>
            <a:r>
              <a:rPr lang="en-US" b="1" dirty="0">
                <a:solidFill>
                  <a:schemeClr val="accent1">
                    <a:lumMod val="75000"/>
                  </a:schemeClr>
                </a:solidFill>
              </a:rPr>
              <a:t>postcode</a:t>
            </a:r>
            <a:r>
              <a:rPr lang="en-US" dirty="0"/>
              <a:t> = postal code of a place</a:t>
            </a:r>
          </a:p>
          <a:p>
            <a:r>
              <a:rPr lang="en-US" dirty="0"/>
              <a:t>- </a:t>
            </a:r>
            <a:r>
              <a:rPr lang="en-US" b="1" dirty="0" err="1">
                <a:solidFill>
                  <a:schemeClr val="accent1">
                    <a:lumMod val="75000"/>
                  </a:schemeClr>
                </a:solidFill>
              </a:rPr>
              <a:t>lat</a:t>
            </a:r>
            <a:r>
              <a:rPr lang="en-US" dirty="0"/>
              <a:t> = latitude of the location</a:t>
            </a:r>
          </a:p>
          <a:p>
            <a:r>
              <a:rPr lang="en-US" dirty="0"/>
              <a:t>- </a:t>
            </a:r>
            <a:r>
              <a:rPr lang="en-US" b="1" dirty="0" err="1">
                <a:solidFill>
                  <a:schemeClr val="accent1">
                    <a:lumMod val="75000"/>
                  </a:schemeClr>
                </a:solidFill>
              </a:rPr>
              <a:t>lon</a:t>
            </a:r>
            <a:r>
              <a:rPr lang="en-US" dirty="0"/>
              <a:t> = longitude of the location</a:t>
            </a:r>
          </a:p>
          <a:p>
            <a:r>
              <a:rPr lang="en-US" dirty="0"/>
              <a:t>- </a:t>
            </a:r>
            <a:r>
              <a:rPr lang="en-US" b="1" dirty="0">
                <a:solidFill>
                  <a:schemeClr val="accent1">
                    <a:lumMod val="75000"/>
                  </a:schemeClr>
                </a:solidFill>
              </a:rPr>
              <a:t>parking</a:t>
            </a:r>
            <a:r>
              <a:rPr lang="en-US" dirty="0"/>
              <a:t> = number of parking lots</a:t>
            </a:r>
          </a:p>
          <a:p>
            <a:r>
              <a:rPr lang="en-US" dirty="0"/>
              <a:t>- </a:t>
            </a:r>
            <a:r>
              <a:rPr lang="en-US" b="1" dirty="0">
                <a:solidFill>
                  <a:schemeClr val="accent1">
                    <a:lumMod val="75000"/>
                  </a:schemeClr>
                </a:solidFill>
              </a:rPr>
              <a:t>bathrooms</a:t>
            </a:r>
            <a:r>
              <a:rPr lang="en-US" dirty="0"/>
              <a:t> = number of bathrooms</a:t>
            </a:r>
          </a:p>
          <a:p>
            <a:r>
              <a:rPr lang="en-US" dirty="0"/>
              <a:t>- </a:t>
            </a:r>
            <a:r>
              <a:rPr lang="en-US" b="1" dirty="0">
                <a:solidFill>
                  <a:schemeClr val="accent1">
                    <a:lumMod val="75000"/>
                  </a:schemeClr>
                </a:solidFill>
              </a:rPr>
              <a:t>bedrooms</a:t>
            </a:r>
            <a:r>
              <a:rPr lang="en-US" dirty="0"/>
              <a:t> = number of bedrooms</a:t>
            </a:r>
          </a:p>
          <a:p>
            <a:r>
              <a:rPr lang="en-US" dirty="0"/>
              <a:t>- </a:t>
            </a:r>
            <a:r>
              <a:rPr lang="en-US" b="1" dirty="0" err="1">
                <a:solidFill>
                  <a:schemeClr val="accent1">
                    <a:lumMod val="75000"/>
                  </a:schemeClr>
                </a:solidFill>
              </a:rPr>
              <a:t>propertyType</a:t>
            </a:r>
            <a:r>
              <a:rPr lang="en-US" dirty="0"/>
              <a:t> = type of the property</a:t>
            </a:r>
          </a:p>
          <a:p>
            <a:r>
              <a:rPr lang="en-US" dirty="0"/>
              <a:t>- </a:t>
            </a:r>
            <a:r>
              <a:rPr lang="en-US" b="1" dirty="0" err="1">
                <a:solidFill>
                  <a:schemeClr val="accent1">
                    <a:lumMod val="75000"/>
                  </a:schemeClr>
                </a:solidFill>
              </a:rPr>
              <a:t>suburbid</a:t>
            </a:r>
            <a:r>
              <a:rPr lang="en-US" dirty="0"/>
              <a:t> = the id of the suburbs</a:t>
            </a:r>
          </a:p>
        </p:txBody>
      </p:sp>
    </p:spTree>
    <p:extLst>
      <p:ext uri="{BB962C8B-B14F-4D97-AF65-F5344CB8AC3E}">
        <p14:creationId xmlns:p14="http://schemas.microsoft.com/office/powerpoint/2010/main" val="1970566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2" name="TextBox 11"/>
          <p:cNvSpPr txBox="1"/>
          <p:nvPr/>
        </p:nvSpPr>
        <p:spPr>
          <a:xfrm>
            <a:off x="508461" y="447092"/>
            <a:ext cx="4856019" cy="276999"/>
          </a:xfrm>
          <a:prstGeom prst="rect">
            <a:avLst/>
          </a:prstGeom>
          <a:noFill/>
        </p:spPr>
        <p:txBody>
          <a:bodyPr wrap="square" rtlCol="0">
            <a:spAutoFit/>
          </a:bodyPr>
          <a:lstStyle/>
          <a:p>
            <a:r>
              <a:rPr lang="en-US" sz="1200" dirty="0"/>
              <a:t>Hypothesis Testing Using </a:t>
            </a:r>
            <a:r>
              <a:rPr lang="en-US" sz="1200" dirty="0" err="1"/>
              <a:t>Kruskal</a:t>
            </a:r>
            <a:r>
              <a:rPr lang="en-US" sz="1200" dirty="0"/>
              <a:t> Wallis Test</a:t>
            </a:r>
          </a:p>
        </p:txBody>
      </p:sp>
      <p:pic>
        <p:nvPicPr>
          <p:cNvPr id="7" name="Picture 6"/>
          <p:cNvPicPr>
            <a:picLocks noChangeAspect="1"/>
          </p:cNvPicPr>
          <p:nvPr/>
        </p:nvPicPr>
        <p:blipFill>
          <a:blip r:embed="rId2"/>
          <a:stretch>
            <a:fillRect/>
          </a:stretch>
        </p:blipFill>
        <p:spPr>
          <a:xfrm>
            <a:off x="507076" y="1756986"/>
            <a:ext cx="6191250" cy="1247775"/>
          </a:xfrm>
          <a:prstGeom prst="rect">
            <a:avLst/>
          </a:prstGeom>
        </p:spPr>
      </p:pic>
      <p:pic>
        <p:nvPicPr>
          <p:cNvPr id="8" name="Picture 7"/>
          <p:cNvPicPr>
            <a:picLocks noChangeAspect="1"/>
          </p:cNvPicPr>
          <p:nvPr/>
        </p:nvPicPr>
        <p:blipFill>
          <a:blip r:embed="rId3"/>
          <a:stretch>
            <a:fillRect/>
          </a:stretch>
        </p:blipFill>
        <p:spPr>
          <a:xfrm>
            <a:off x="507076" y="3640184"/>
            <a:ext cx="2476671" cy="2042063"/>
          </a:xfrm>
          <a:prstGeom prst="rect">
            <a:avLst/>
          </a:prstGeom>
        </p:spPr>
      </p:pic>
      <p:pic>
        <p:nvPicPr>
          <p:cNvPr id="9" name="Picture 8"/>
          <p:cNvPicPr>
            <a:picLocks noChangeAspect="1"/>
          </p:cNvPicPr>
          <p:nvPr/>
        </p:nvPicPr>
        <p:blipFill>
          <a:blip r:embed="rId4"/>
          <a:stretch>
            <a:fillRect/>
          </a:stretch>
        </p:blipFill>
        <p:spPr>
          <a:xfrm>
            <a:off x="3180962" y="3640184"/>
            <a:ext cx="2599729" cy="2072425"/>
          </a:xfrm>
          <a:prstGeom prst="rect">
            <a:avLst/>
          </a:prstGeom>
        </p:spPr>
      </p:pic>
      <p:pic>
        <p:nvPicPr>
          <p:cNvPr id="11" name="Picture 10"/>
          <p:cNvPicPr>
            <a:picLocks noChangeAspect="1"/>
          </p:cNvPicPr>
          <p:nvPr/>
        </p:nvPicPr>
        <p:blipFill>
          <a:blip r:embed="rId5"/>
          <a:stretch>
            <a:fillRect/>
          </a:stretch>
        </p:blipFill>
        <p:spPr>
          <a:xfrm>
            <a:off x="5977906" y="3640184"/>
            <a:ext cx="2550600" cy="2090756"/>
          </a:xfrm>
          <a:prstGeom prst="rect">
            <a:avLst/>
          </a:prstGeom>
        </p:spPr>
      </p:pic>
      <p:pic>
        <p:nvPicPr>
          <p:cNvPr id="13" name="Picture 12"/>
          <p:cNvPicPr>
            <a:picLocks noChangeAspect="1"/>
          </p:cNvPicPr>
          <p:nvPr/>
        </p:nvPicPr>
        <p:blipFill>
          <a:blip r:embed="rId6"/>
          <a:stretch>
            <a:fillRect/>
          </a:stretch>
        </p:blipFill>
        <p:spPr>
          <a:xfrm>
            <a:off x="8725721" y="3623014"/>
            <a:ext cx="2592812" cy="2117463"/>
          </a:xfrm>
          <a:prstGeom prst="rect">
            <a:avLst/>
          </a:prstGeom>
        </p:spPr>
      </p:pic>
    </p:spTree>
    <p:extLst>
      <p:ext uri="{BB962C8B-B14F-4D97-AF65-F5344CB8AC3E}">
        <p14:creationId xmlns:p14="http://schemas.microsoft.com/office/powerpoint/2010/main" val="120419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2" name="TextBox 11"/>
          <p:cNvSpPr txBox="1"/>
          <p:nvPr/>
        </p:nvSpPr>
        <p:spPr>
          <a:xfrm>
            <a:off x="508461" y="447092"/>
            <a:ext cx="4856019" cy="276999"/>
          </a:xfrm>
          <a:prstGeom prst="rect">
            <a:avLst/>
          </a:prstGeom>
          <a:noFill/>
        </p:spPr>
        <p:txBody>
          <a:bodyPr wrap="square" rtlCol="0">
            <a:spAutoFit/>
          </a:bodyPr>
          <a:lstStyle/>
          <a:p>
            <a:r>
              <a:rPr lang="en-US" sz="1200" dirty="0"/>
              <a:t>Hypothesis Testing Using </a:t>
            </a:r>
            <a:r>
              <a:rPr lang="en-US" sz="1200" dirty="0" err="1"/>
              <a:t>Kruskal</a:t>
            </a:r>
            <a:r>
              <a:rPr lang="en-US" sz="1200" dirty="0"/>
              <a:t> Wallis Test</a:t>
            </a:r>
          </a:p>
        </p:txBody>
      </p:sp>
      <p:pic>
        <p:nvPicPr>
          <p:cNvPr id="2" name="Picture 1"/>
          <p:cNvPicPr>
            <a:picLocks noChangeAspect="1"/>
          </p:cNvPicPr>
          <p:nvPr/>
        </p:nvPicPr>
        <p:blipFill>
          <a:blip r:embed="rId2"/>
          <a:stretch>
            <a:fillRect/>
          </a:stretch>
        </p:blipFill>
        <p:spPr>
          <a:xfrm>
            <a:off x="507076" y="1572563"/>
            <a:ext cx="5484421" cy="3770892"/>
          </a:xfrm>
          <a:prstGeom prst="rect">
            <a:avLst/>
          </a:prstGeom>
        </p:spPr>
      </p:pic>
      <p:sp>
        <p:nvSpPr>
          <p:cNvPr id="14" name="Rectangle 13"/>
          <p:cNvSpPr/>
          <p:nvPr/>
        </p:nvSpPr>
        <p:spPr>
          <a:xfrm>
            <a:off x="507076" y="5522784"/>
            <a:ext cx="11026833" cy="307777"/>
          </a:xfrm>
          <a:prstGeom prst="rect">
            <a:avLst/>
          </a:prstGeom>
        </p:spPr>
        <p:txBody>
          <a:bodyPr wrap="square">
            <a:spAutoFit/>
          </a:bodyPr>
          <a:lstStyle/>
          <a:p>
            <a:r>
              <a:rPr lang="en-US" sz="1400" dirty="0"/>
              <a:t>The distribution for each quarter </a:t>
            </a:r>
            <a:r>
              <a:rPr lang="en-US" sz="1400" dirty="0" smtClean="0"/>
              <a:t>is </a:t>
            </a:r>
            <a:r>
              <a:rPr lang="en-US" sz="1400" b="1" dirty="0" smtClean="0">
                <a:solidFill>
                  <a:schemeClr val="accent1">
                    <a:lumMod val="75000"/>
                  </a:schemeClr>
                </a:solidFill>
              </a:rPr>
              <a:t>relatively not normal.</a:t>
            </a:r>
            <a:endParaRPr lang="id-ID" sz="1400" b="1" dirty="0">
              <a:solidFill>
                <a:schemeClr val="accent1">
                  <a:lumMod val="75000"/>
                </a:schemeClr>
              </a:solidFill>
            </a:endParaRPr>
          </a:p>
        </p:txBody>
      </p:sp>
    </p:spTree>
    <p:extLst>
      <p:ext uri="{BB962C8B-B14F-4D97-AF65-F5344CB8AC3E}">
        <p14:creationId xmlns:p14="http://schemas.microsoft.com/office/powerpoint/2010/main" val="18747773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2" name="TextBox 11"/>
          <p:cNvSpPr txBox="1"/>
          <p:nvPr/>
        </p:nvSpPr>
        <p:spPr>
          <a:xfrm>
            <a:off x="508461" y="447092"/>
            <a:ext cx="4856019" cy="276999"/>
          </a:xfrm>
          <a:prstGeom prst="rect">
            <a:avLst/>
          </a:prstGeom>
          <a:noFill/>
        </p:spPr>
        <p:txBody>
          <a:bodyPr wrap="square" rtlCol="0">
            <a:spAutoFit/>
          </a:bodyPr>
          <a:lstStyle/>
          <a:p>
            <a:r>
              <a:rPr lang="en-US" sz="1200" dirty="0"/>
              <a:t>Hypothesis Testing Using </a:t>
            </a:r>
            <a:r>
              <a:rPr lang="en-US" sz="1200" dirty="0" err="1"/>
              <a:t>Kruskal</a:t>
            </a:r>
            <a:r>
              <a:rPr lang="en-US" sz="1200" dirty="0"/>
              <a:t> Wallis Test</a:t>
            </a:r>
          </a:p>
        </p:txBody>
      </p:sp>
      <p:sp>
        <p:nvSpPr>
          <p:cNvPr id="14" name="Rectangle 13"/>
          <p:cNvSpPr/>
          <p:nvPr/>
        </p:nvSpPr>
        <p:spPr>
          <a:xfrm>
            <a:off x="507076" y="5522784"/>
            <a:ext cx="11026833" cy="307777"/>
          </a:xfrm>
          <a:prstGeom prst="rect">
            <a:avLst/>
          </a:prstGeom>
        </p:spPr>
        <p:txBody>
          <a:bodyPr wrap="square">
            <a:spAutoFit/>
          </a:bodyPr>
          <a:lstStyle/>
          <a:p>
            <a:r>
              <a:rPr lang="en-US" sz="1400" dirty="0"/>
              <a:t>Through this </a:t>
            </a:r>
            <a:r>
              <a:rPr lang="en-US" sz="1400" dirty="0" err="1"/>
              <a:t>Kruskal</a:t>
            </a:r>
            <a:r>
              <a:rPr lang="en-US" sz="1400" dirty="0"/>
              <a:t>- Wallis test it is proven that sales among all quarters were </a:t>
            </a:r>
            <a:r>
              <a:rPr lang="en-US" sz="1400" b="1" dirty="0">
                <a:solidFill>
                  <a:schemeClr val="accent1">
                    <a:lumMod val="75000"/>
                  </a:schemeClr>
                </a:solidFill>
              </a:rPr>
              <a:t>relatively the same.</a:t>
            </a:r>
            <a:endParaRPr lang="id-ID" sz="1400" b="1" dirty="0">
              <a:solidFill>
                <a:schemeClr val="accent1">
                  <a:lumMod val="75000"/>
                </a:schemeClr>
              </a:solidFill>
            </a:endParaRPr>
          </a:p>
        </p:txBody>
      </p:sp>
      <p:pic>
        <p:nvPicPr>
          <p:cNvPr id="3" name="Picture 2"/>
          <p:cNvPicPr>
            <a:picLocks noChangeAspect="1"/>
          </p:cNvPicPr>
          <p:nvPr/>
        </p:nvPicPr>
        <p:blipFill>
          <a:blip r:embed="rId2"/>
          <a:stretch>
            <a:fillRect/>
          </a:stretch>
        </p:blipFill>
        <p:spPr>
          <a:xfrm>
            <a:off x="507076" y="1740547"/>
            <a:ext cx="10285458" cy="3295127"/>
          </a:xfrm>
          <a:prstGeom prst="rect">
            <a:avLst/>
          </a:prstGeom>
        </p:spPr>
      </p:pic>
    </p:spTree>
    <p:extLst>
      <p:ext uri="{BB962C8B-B14F-4D97-AF65-F5344CB8AC3E}">
        <p14:creationId xmlns:p14="http://schemas.microsoft.com/office/powerpoint/2010/main" val="19367289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Performance of Real Estate Sales Based on Yearly </a:t>
            </a:r>
            <a:r>
              <a:rPr lang="en-US" sz="1200" dirty="0" smtClean="0"/>
              <a:t>Seasons</a:t>
            </a:r>
            <a:endParaRPr lang="en-US" sz="1200" dirty="0"/>
          </a:p>
        </p:txBody>
      </p:sp>
      <p:sp>
        <p:nvSpPr>
          <p:cNvPr id="9" name="Rectangle 8"/>
          <p:cNvSpPr/>
          <p:nvPr/>
        </p:nvSpPr>
        <p:spPr>
          <a:xfrm>
            <a:off x="507075" y="5454407"/>
            <a:ext cx="11026833" cy="646331"/>
          </a:xfrm>
          <a:prstGeom prst="rect">
            <a:avLst/>
          </a:prstGeom>
        </p:spPr>
        <p:txBody>
          <a:bodyPr wrap="square">
            <a:spAutoFit/>
          </a:bodyPr>
          <a:lstStyle/>
          <a:p>
            <a:r>
              <a:rPr lang="en-US" dirty="0"/>
              <a:t>It can be seen through the stack plot that the amount of real estate sales in the </a:t>
            </a:r>
            <a:r>
              <a:rPr lang="en-US" b="1" dirty="0">
                <a:solidFill>
                  <a:schemeClr val="accent1">
                    <a:lumMod val="75000"/>
                  </a:schemeClr>
                </a:solidFill>
              </a:rPr>
              <a:t>winter season </a:t>
            </a:r>
            <a:r>
              <a:rPr lang="en-US" dirty="0"/>
              <a:t>was commonly lower than other seasons.</a:t>
            </a:r>
            <a:endParaRPr lang="id-ID" sz="1400" dirty="0"/>
          </a:p>
        </p:txBody>
      </p:sp>
      <p:pic>
        <p:nvPicPr>
          <p:cNvPr id="2" name="Picture 1"/>
          <p:cNvPicPr>
            <a:picLocks noChangeAspect="1"/>
          </p:cNvPicPr>
          <p:nvPr/>
        </p:nvPicPr>
        <p:blipFill>
          <a:blip r:embed="rId2"/>
          <a:stretch>
            <a:fillRect/>
          </a:stretch>
        </p:blipFill>
        <p:spPr>
          <a:xfrm>
            <a:off x="507075" y="1412102"/>
            <a:ext cx="5765072" cy="3506838"/>
          </a:xfrm>
          <a:prstGeom prst="rect">
            <a:avLst/>
          </a:prstGeom>
        </p:spPr>
      </p:pic>
      <p:pic>
        <p:nvPicPr>
          <p:cNvPr id="3" name="Picture 2"/>
          <p:cNvPicPr>
            <a:picLocks noChangeAspect="1"/>
          </p:cNvPicPr>
          <p:nvPr/>
        </p:nvPicPr>
        <p:blipFill>
          <a:blip r:embed="rId3"/>
          <a:stretch>
            <a:fillRect/>
          </a:stretch>
        </p:blipFill>
        <p:spPr>
          <a:xfrm>
            <a:off x="6574640" y="1412102"/>
            <a:ext cx="3861222" cy="3825375"/>
          </a:xfrm>
          <a:prstGeom prst="rect">
            <a:avLst/>
          </a:prstGeom>
        </p:spPr>
      </p:pic>
    </p:spTree>
    <p:extLst>
      <p:ext uri="{BB962C8B-B14F-4D97-AF65-F5344CB8AC3E}">
        <p14:creationId xmlns:p14="http://schemas.microsoft.com/office/powerpoint/2010/main" val="39099817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461665"/>
          </a:xfrm>
          <a:prstGeom prst="rect">
            <a:avLst/>
          </a:prstGeom>
          <a:noFill/>
        </p:spPr>
        <p:txBody>
          <a:bodyPr wrap="square" rtlCol="0">
            <a:spAutoFit/>
          </a:bodyPr>
          <a:lstStyle/>
          <a:p>
            <a:r>
              <a:rPr lang="en-US" sz="1200" dirty="0"/>
              <a:t>Ranking of Suburbs in Canberra Solely Based on Real Estate Sales Throughout the Period</a:t>
            </a:r>
          </a:p>
        </p:txBody>
      </p:sp>
      <p:pic>
        <p:nvPicPr>
          <p:cNvPr id="7" name="Picture 6"/>
          <p:cNvPicPr>
            <a:picLocks noChangeAspect="1"/>
          </p:cNvPicPr>
          <p:nvPr/>
        </p:nvPicPr>
        <p:blipFill>
          <a:blip r:embed="rId2"/>
          <a:stretch>
            <a:fillRect/>
          </a:stretch>
        </p:blipFill>
        <p:spPr>
          <a:xfrm>
            <a:off x="507075" y="1290889"/>
            <a:ext cx="8171736" cy="4644647"/>
          </a:xfrm>
          <a:prstGeom prst="rect">
            <a:avLst/>
          </a:prstGeom>
        </p:spPr>
      </p:pic>
    </p:spTree>
    <p:extLst>
      <p:ext uri="{BB962C8B-B14F-4D97-AF65-F5344CB8AC3E}">
        <p14:creationId xmlns:p14="http://schemas.microsoft.com/office/powerpoint/2010/main" val="1471887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461665"/>
          </a:xfrm>
          <a:prstGeom prst="rect">
            <a:avLst/>
          </a:prstGeom>
          <a:noFill/>
        </p:spPr>
        <p:txBody>
          <a:bodyPr wrap="square" rtlCol="0">
            <a:spAutoFit/>
          </a:bodyPr>
          <a:lstStyle/>
          <a:p>
            <a:r>
              <a:rPr lang="en-US" sz="1200" dirty="0"/>
              <a:t>Distribution of Suburbs Real Estate Sales Throughout the Period in Canberra Based on Property Type</a:t>
            </a:r>
          </a:p>
        </p:txBody>
      </p:sp>
      <p:pic>
        <p:nvPicPr>
          <p:cNvPr id="8" name="Picture 7"/>
          <p:cNvPicPr>
            <a:picLocks noChangeAspect="1"/>
          </p:cNvPicPr>
          <p:nvPr/>
        </p:nvPicPr>
        <p:blipFill>
          <a:blip r:embed="rId2"/>
          <a:stretch>
            <a:fillRect/>
          </a:stretch>
        </p:blipFill>
        <p:spPr>
          <a:xfrm>
            <a:off x="507074" y="1125688"/>
            <a:ext cx="7694247" cy="4979021"/>
          </a:xfrm>
          <a:prstGeom prst="rect">
            <a:avLst/>
          </a:prstGeom>
        </p:spPr>
      </p:pic>
    </p:spTree>
    <p:extLst>
      <p:ext uri="{BB962C8B-B14F-4D97-AF65-F5344CB8AC3E}">
        <p14:creationId xmlns:p14="http://schemas.microsoft.com/office/powerpoint/2010/main" val="569074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461665"/>
          </a:xfrm>
          <a:prstGeom prst="rect">
            <a:avLst/>
          </a:prstGeom>
          <a:noFill/>
        </p:spPr>
        <p:txBody>
          <a:bodyPr wrap="square" rtlCol="0">
            <a:spAutoFit/>
          </a:bodyPr>
          <a:lstStyle/>
          <a:p>
            <a:r>
              <a:rPr lang="en-US" sz="1200" dirty="0"/>
              <a:t>20 Suburbs with the Highest Amount of Real Estate Sales Grouped By Their Property Type</a:t>
            </a:r>
          </a:p>
        </p:txBody>
      </p:sp>
      <p:pic>
        <p:nvPicPr>
          <p:cNvPr id="7" name="Picture 6"/>
          <p:cNvPicPr>
            <a:picLocks noChangeAspect="1"/>
          </p:cNvPicPr>
          <p:nvPr/>
        </p:nvPicPr>
        <p:blipFill>
          <a:blip r:embed="rId2"/>
          <a:stretch>
            <a:fillRect/>
          </a:stretch>
        </p:blipFill>
        <p:spPr>
          <a:xfrm>
            <a:off x="8125616" y="1379611"/>
            <a:ext cx="2186321" cy="4542217"/>
          </a:xfrm>
          <a:prstGeom prst="rect">
            <a:avLst/>
          </a:prstGeom>
        </p:spPr>
      </p:pic>
      <p:pic>
        <p:nvPicPr>
          <p:cNvPr id="8" name="Picture 7"/>
          <p:cNvPicPr>
            <a:picLocks noChangeAspect="1"/>
          </p:cNvPicPr>
          <p:nvPr/>
        </p:nvPicPr>
        <p:blipFill>
          <a:blip r:embed="rId3"/>
          <a:stretch>
            <a:fillRect/>
          </a:stretch>
        </p:blipFill>
        <p:spPr>
          <a:xfrm>
            <a:off x="507076" y="3212569"/>
            <a:ext cx="7153275" cy="876300"/>
          </a:xfrm>
          <a:prstGeom prst="rect">
            <a:avLst/>
          </a:prstGeom>
        </p:spPr>
      </p:pic>
    </p:spTree>
    <p:extLst>
      <p:ext uri="{BB962C8B-B14F-4D97-AF65-F5344CB8AC3E}">
        <p14:creationId xmlns:p14="http://schemas.microsoft.com/office/powerpoint/2010/main" val="15933684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smtClean="0"/>
              <a:t>Unit sales outweigh house sales</a:t>
            </a:r>
            <a:endParaRPr lang="en-US" sz="1200" dirty="0"/>
          </a:p>
        </p:txBody>
      </p:sp>
      <p:pic>
        <p:nvPicPr>
          <p:cNvPr id="7" name="Picture 6"/>
          <p:cNvPicPr>
            <a:picLocks noChangeAspect="1"/>
          </p:cNvPicPr>
          <p:nvPr/>
        </p:nvPicPr>
        <p:blipFill>
          <a:blip r:embed="rId2"/>
          <a:stretch>
            <a:fillRect/>
          </a:stretch>
        </p:blipFill>
        <p:spPr>
          <a:xfrm>
            <a:off x="507075" y="1281767"/>
            <a:ext cx="6834692" cy="4500725"/>
          </a:xfrm>
          <a:prstGeom prst="rect">
            <a:avLst/>
          </a:prstGeom>
        </p:spPr>
      </p:pic>
    </p:spTree>
    <p:extLst>
      <p:ext uri="{BB962C8B-B14F-4D97-AF65-F5344CB8AC3E}">
        <p14:creationId xmlns:p14="http://schemas.microsoft.com/office/powerpoint/2010/main" val="11883057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House sales outweigh unit sales</a:t>
            </a:r>
          </a:p>
        </p:txBody>
      </p:sp>
      <p:pic>
        <p:nvPicPr>
          <p:cNvPr id="7" name="Picture 6"/>
          <p:cNvPicPr>
            <a:picLocks noChangeAspect="1"/>
          </p:cNvPicPr>
          <p:nvPr/>
        </p:nvPicPr>
        <p:blipFill>
          <a:blip r:embed="rId2"/>
          <a:stretch>
            <a:fillRect/>
          </a:stretch>
        </p:blipFill>
        <p:spPr>
          <a:xfrm>
            <a:off x="507075" y="1279607"/>
            <a:ext cx="8375668" cy="4485468"/>
          </a:xfrm>
          <a:prstGeom prst="rect">
            <a:avLst/>
          </a:prstGeom>
        </p:spPr>
      </p:pic>
    </p:spTree>
    <p:extLst>
      <p:ext uri="{BB962C8B-B14F-4D97-AF65-F5344CB8AC3E}">
        <p14:creationId xmlns:p14="http://schemas.microsoft.com/office/powerpoint/2010/main" val="531649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5 Suburbs with the Highest Amount of Real Estate Sales</a:t>
            </a:r>
          </a:p>
        </p:txBody>
      </p:sp>
      <p:pic>
        <p:nvPicPr>
          <p:cNvPr id="2" name="Picture 1"/>
          <p:cNvPicPr>
            <a:picLocks noChangeAspect="1"/>
          </p:cNvPicPr>
          <p:nvPr/>
        </p:nvPicPr>
        <p:blipFill>
          <a:blip r:embed="rId2"/>
          <a:stretch>
            <a:fillRect/>
          </a:stretch>
        </p:blipFill>
        <p:spPr>
          <a:xfrm>
            <a:off x="507076" y="2150924"/>
            <a:ext cx="10083770" cy="2739911"/>
          </a:xfrm>
          <a:prstGeom prst="rect">
            <a:avLst/>
          </a:prstGeom>
        </p:spPr>
      </p:pic>
    </p:spTree>
    <p:extLst>
      <p:ext uri="{BB962C8B-B14F-4D97-AF65-F5344CB8AC3E}">
        <p14:creationId xmlns:p14="http://schemas.microsoft.com/office/powerpoint/2010/main" val="4017947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Background Stories</a:t>
            </a:r>
            <a:endParaRPr lang="en-US" sz="1200" dirty="0"/>
          </a:p>
        </p:txBody>
      </p:sp>
      <p:sp>
        <p:nvSpPr>
          <p:cNvPr id="10" name="TextBox 9"/>
          <p:cNvSpPr txBox="1"/>
          <p:nvPr/>
        </p:nvSpPr>
        <p:spPr>
          <a:xfrm>
            <a:off x="1812175" y="2089719"/>
            <a:ext cx="9110748" cy="2862322"/>
          </a:xfrm>
          <a:prstGeom prst="rect">
            <a:avLst/>
          </a:prstGeom>
          <a:noFill/>
        </p:spPr>
        <p:txBody>
          <a:bodyPr wrap="square" rtlCol="0">
            <a:spAutoFit/>
          </a:bodyPr>
          <a:lstStyle/>
          <a:p>
            <a:r>
              <a:rPr lang="en-US" dirty="0"/>
              <a:t>The world was experiencing a </a:t>
            </a:r>
            <a:r>
              <a:rPr lang="en-US" b="1" dirty="0">
                <a:solidFill>
                  <a:schemeClr val="accent1">
                    <a:lumMod val="75000"/>
                  </a:schemeClr>
                </a:solidFill>
              </a:rPr>
              <a:t>global financial crisis</a:t>
            </a:r>
            <a:r>
              <a:rPr lang="en-US" dirty="0"/>
              <a:t> around 2007 to 2008 due to excessive risk-taking by banks combined with the bursting of the United States housing bubble caused the values of securities tied to U.S. real estate to plummet, damaging financial institutions globally and culminating an international banking crisis. The crisis sparked the Great Recession, which at the time was the most severe global recession since the "Great Depression". Canberra as the capital city of Australia was no exception to this crisis</a:t>
            </a:r>
            <a:r>
              <a:rPr lang="en-US" dirty="0" smtClean="0"/>
              <a:t>.</a:t>
            </a:r>
          </a:p>
          <a:p>
            <a:endParaRPr lang="en-US" dirty="0"/>
          </a:p>
          <a:p>
            <a:r>
              <a:rPr lang="en-US" dirty="0"/>
              <a:t>Through this project, we hope to understand </a:t>
            </a:r>
            <a:r>
              <a:rPr lang="en-US" b="1" dirty="0">
                <a:solidFill>
                  <a:schemeClr val="accent1">
                    <a:lumMod val="75000"/>
                  </a:schemeClr>
                </a:solidFill>
              </a:rPr>
              <a:t>how the real estate market in Canberra responded </a:t>
            </a:r>
            <a:r>
              <a:rPr lang="en-US" dirty="0"/>
              <a:t>to the global financial crisis and what is the aftermath pricing trend. We are also hoping to </a:t>
            </a:r>
            <a:r>
              <a:rPr lang="en-US" b="1" dirty="0">
                <a:solidFill>
                  <a:schemeClr val="accent1">
                    <a:lumMod val="75000"/>
                  </a:schemeClr>
                </a:solidFill>
              </a:rPr>
              <a:t>gain</a:t>
            </a:r>
            <a:r>
              <a:rPr lang="en-US" dirty="0"/>
              <a:t> </a:t>
            </a:r>
            <a:r>
              <a:rPr lang="en-US" b="1" dirty="0">
                <a:solidFill>
                  <a:schemeClr val="accent1">
                    <a:lumMod val="75000"/>
                  </a:schemeClr>
                </a:solidFill>
              </a:rPr>
              <a:t>any valuable insight </a:t>
            </a:r>
            <a:r>
              <a:rPr lang="en-US" dirty="0"/>
              <a:t>into the Canberra real estate market.</a:t>
            </a:r>
          </a:p>
        </p:txBody>
      </p:sp>
    </p:spTree>
    <p:extLst>
      <p:ext uri="{BB962C8B-B14F-4D97-AF65-F5344CB8AC3E}">
        <p14:creationId xmlns:p14="http://schemas.microsoft.com/office/powerpoint/2010/main" val="2194284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276999"/>
          </a:xfrm>
          <a:prstGeom prst="rect">
            <a:avLst/>
          </a:prstGeom>
          <a:noFill/>
        </p:spPr>
        <p:txBody>
          <a:bodyPr wrap="square" rtlCol="0">
            <a:spAutoFit/>
          </a:bodyPr>
          <a:lstStyle/>
          <a:p>
            <a:r>
              <a:rPr lang="en-US" sz="1200" dirty="0"/>
              <a:t>5 Suburbs with the </a:t>
            </a:r>
            <a:r>
              <a:rPr lang="en-US" sz="1200" dirty="0" smtClean="0"/>
              <a:t>Least </a:t>
            </a:r>
            <a:r>
              <a:rPr lang="en-US" sz="1200" dirty="0"/>
              <a:t>Amount of Real Estate Sales</a:t>
            </a:r>
          </a:p>
        </p:txBody>
      </p:sp>
      <p:pic>
        <p:nvPicPr>
          <p:cNvPr id="3" name="Picture 2"/>
          <p:cNvPicPr>
            <a:picLocks noChangeAspect="1"/>
          </p:cNvPicPr>
          <p:nvPr/>
        </p:nvPicPr>
        <p:blipFill>
          <a:blip r:embed="rId2"/>
          <a:stretch>
            <a:fillRect/>
          </a:stretch>
        </p:blipFill>
        <p:spPr>
          <a:xfrm>
            <a:off x="507076" y="2188163"/>
            <a:ext cx="10223860" cy="2481674"/>
          </a:xfrm>
          <a:prstGeom prst="rect">
            <a:avLst/>
          </a:prstGeom>
        </p:spPr>
      </p:pic>
    </p:spTree>
    <p:extLst>
      <p:ext uri="{BB962C8B-B14F-4D97-AF65-F5344CB8AC3E}">
        <p14:creationId xmlns:p14="http://schemas.microsoft.com/office/powerpoint/2010/main" val="186173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p>
        </p:txBody>
      </p:sp>
      <p:pic>
        <p:nvPicPr>
          <p:cNvPr id="2" name="Picture 1"/>
          <p:cNvPicPr>
            <a:picLocks noChangeAspect="1"/>
          </p:cNvPicPr>
          <p:nvPr/>
        </p:nvPicPr>
        <p:blipFill>
          <a:blip r:embed="rId2"/>
          <a:stretch>
            <a:fillRect/>
          </a:stretch>
        </p:blipFill>
        <p:spPr>
          <a:xfrm>
            <a:off x="381000" y="1394323"/>
            <a:ext cx="11430000" cy="1247775"/>
          </a:xfrm>
          <a:prstGeom prst="rect">
            <a:avLst/>
          </a:prstGeom>
        </p:spPr>
      </p:pic>
      <p:pic>
        <p:nvPicPr>
          <p:cNvPr id="7" name="Picture 6"/>
          <p:cNvPicPr>
            <a:picLocks noChangeAspect="1"/>
          </p:cNvPicPr>
          <p:nvPr/>
        </p:nvPicPr>
        <p:blipFill>
          <a:blip r:embed="rId3"/>
          <a:stretch>
            <a:fillRect/>
          </a:stretch>
        </p:blipFill>
        <p:spPr>
          <a:xfrm>
            <a:off x="1448888" y="2847423"/>
            <a:ext cx="9294223" cy="3024486"/>
          </a:xfrm>
          <a:prstGeom prst="rect">
            <a:avLst/>
          </a:prstGeom>
        </p:spPr>
      </p:pic>
      <p:pic>
        <p:nvPicPr>
          <p:cNvPr id="8" name="Picture 7"/>
          <p:cNvPicPr>
            <a:picLocks noChangeAspect="1"/>
          </p:cNvPicPr>
          <p:nvPr/>
        </p:nvPicPr>
        <p:blipFill>
          <a:blip r:embed="rId4"/>
          <a:stretch>
            <a:fillRect/>
          </a:stretch>
        </p:blipFill>
        <p:spPr>
          <a:xfrm>
            <a:off x="381000" y="2935061"/>
            <a:ext cx="762000" cy="552450"/>
          </a:xfrm>
          <a:prstGeom prst="rect">
            <a:avLst/>
          </a:prstGeom>
        </p:spPr>
      </p:pic>
    </p:spTree>
    <p:extLst>
      <p:ext uri="{BB962C8B-B14F-4D97-AF65-F5344CB8AC3E}">
        <p14:creationId xmlns:p14="http://schemas.microsoft.com/office/powerpoint/2010/main" val="19957461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p>
        </p:txBody>
      </p:sp>
      <p:pic>
        <p:nvPicPr>
          <p:cNvPr id="3" name="Picture 2"/>
          <p:cNvPicPr>
            <a:picLocks noChangeAspect="1"/>
          </p:cNvPicPr>
          <p:nvPr/>
        </p:nvPicPr>
        <p:blipFill>
          <a:blip r:embed="rId2"/>
          <a:stretch>
            <a:fillRect/>
          </a:stretch>
        </p:blipFill>
        <p:spPr>
          <a:xfrm>
            <a:off x="3040491" y="1573401"/>
            <a:ext cx="6111018" cy="4079624"/>
          </a:xfrm>
          <a:prstGeom prst="rect">
            <a:avLst/>
          </a:prstGeom>
        </p:spPr>
      </p:pic>
      <p:pic>
        <p:nvPicPr>
          <p:cNvPr id="9" name="Picture 8"/>
          <p:cNvPicPr>
            <a:picLocks noChangeAspect="1"/>
          </p:cNvPicPr>
          <p:nvPr/>
        </p:nvPicPr>
        <p:blipFill>
          <a:blip r:embed="rId3"/>
          <a:stretch>
            <a:fillRect/>
          </a:stretch>
        </p:blipFill>
        <p:spPr>
          <a:xfrm>
            <a:off x="507076" y="5100575"/>
            <a:ext cx="762000" cy="552450"/>
          </a:xfrm>
          <a:prstGeom prst="rect">
            <a:avLst/>
          </a:prstGeom>
        </p:spPr>
      </p:pic>
    </p:spTree>
    <p:extLst>
      <p:ext uri="{BB962C8B-B14F-4D97-AF65-F5344CB8AC3E}">
        <p14:creationId xmlns:p14="http://schemas.microsoft.com/office/powerpoint/2010/main" val="1055484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p>
        </p:txBody>
      </p:sp>
      <p:pic>
        <p:nvPicPr>
          <p:cNvPr id="2" name="Picture 1"/>
          <p:cNvPicPr>
            <a:picLocks noChangeAspect="1"/>
          </p:cNvPicPr>
          <p:nvPr/>
        </p:nvPicPr>
        <p:blipFill>
          <a:blip r:embed="rId2"/>
          <a:stretch>
            <a:fillRect/>
          </a:stretch>
        </p:blipFill>
        <p:spPr>
          <a:xfrm>
            <a:off x="3115470" y="1629836"/>
            <a:ext cx="5961060" cy="3966754"/>
          </a:xfrm>
          <a:prstGeom prst="rect">
            <a:avLst/>
          </a:prstGeom>
        </p:spPr>
      </p:pic>
      <p:pic>
        <p:nvPicPr>
          <p:cNvPr id="8" name="Picture 7"/>
          <p:cNvPicPr>
            <a:picLocks noChangeAspect="1"/>
          </p:cNvPicPr>
          <p:nvPr/>
        </p:nvPicPr>
        <p:blipFill>
          <a:blip r:embed="rId3"/>
          <a:stretch>
            <a:fillRect/>
          </a:stretch>
        </p:blipFill>
        <p:spPr>
          <a:xfrm>
            <a:off x="507076" y="5100575"/>
            <a:ext cx="762000" cy="552450"/>
          </a:xfrm>
          <a:prstGeom prst="rect">
            <a:avLst/>
          </a:prstGeom>
        </p:spPr>
      </p:pic>
    </p:spTree>
    <p:extLst>
      <p:ext uri="{BB962C8B-B14F-4D97-AF65-F5344CB8AC3E}">
        <p14:creationId xmlns:p14="http://schemas.microsoft.com/office/powerpoint/2010/main" val="695436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p>
        </p:txBody>
      </p:sp>
      <p:pic>
        <p:nvPicPr>
          <p:cNvPr id="3" name="Picture 2"/>
          <p:cNvPicPr>
            <a:picLocks noChangeAspect="1"/>
          </p:cNvPicPr>
          <p:nvPr/>
        </p:nvPicPr>
        <p:blipFill>
          <a:blip r:embed="rId2"/>
          <a:stretch>
            <a:fillRect/>
          </a:stretch>
        </p:blipFill>
        <p:spPr>
          <a:xfrm>
            <a:off x="2753069" y="1391683"/>
            <a:ext cx="6685862" cy="4443060"/>
          </a:xfrm>
          <a:prstGeom prst="rect">
            <a:avLst/>
          </a:prstGeom>
        </p:spPr>
      </p:pic>
      <p:pic>
        <p:nvPicPr>
          <p:cNvPr id="9" name="Picture 8"/>
          <p:cNvPicPr>
            <a:picLocks noChangeAspect="1"/>
          </p:cNvPicPr>
          <p:nvPr/>
        </p:nvPicPr>
        <p:blipFill>
          <a:blip r:embed="rId3"/>
          <a:stretch>
            <a:fillRect/>
          </a:stretch>
        </p:blipFill>
        <p:spPr>
          <a:xfrm>
            <a:off x="507076" y="5100575"/>
            <a:ext cx="762000" cy="552450"/>
          </a:xfrm>
          <a:prstGeom prst="rect">
            <a:avLst/>
          </a:prstGeom>
        </p:spPr>
      </p:pic>
    </p:spTree>
    <p:extLst>
      <p:ext uri="{BB962C8B-B14F-4D97-AF65-F5344CB8AC3E}">
        <p14:creationId xmlns:p14="http://schemas.microsoft.com/office/powerpoint/2010/main" val="824071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p>
        </p:txBody>
      </p:sp>
      <p:pic>
        <p:nvPicPr>
          <p:cNvPr id="2" name="Picture 1"/>
          <p:cNvPicPr>
            <a:picLocks noChangeAspect="1"/>
          </p:cNvPicPr>
          <p:nvPr/>
        </p:nvPicPr>
        <p:blipFill>
          <a:blip r:embed="rId2"/>
          <a:stretch>
            <a:fillRect/>
          </a:stretch>
        </p:blipFill>
        <p:spPr>
          <a:xfrm>
            <a:off x="2647407" y="1323599"/>
            <a:ext cx="6897186" cy="4579228"/>
          </a:xfrm>
          <a:prstGeom prst="rect">
            <a:avLst/>
          </a:prstGeom>
        </p:spPr>
      </p:pic>
      <p:pic>
        <p:nvPicPr>
          <p:cNvPr id="8" name="Picture 7"/>
          <p:cNvPicPr>
            <a:picLocks noChangeAspect="1"/>
          </p:cNvPicPr>
          <p:nvPr/>
        </p:nvPicPr>
        <p:blipFill>
          <a:blip r:embed="rId3"/>
          <a:stretch>
            <a:fillRect/>
          </a:stretch>
        </p:blipFill>
        <p:spPr>
          <a:xfrm>
            <a:off x="507076" y="5100575"/>
            <a:ext cx="762000" cy="552450"/>
          </a:xfrm>
          <a:prstGeom prst="rect">
            <a:avLst/>
          </a:prstGeom>
        </p:spPr>
      </p:pic>
    </p:spTree>
    <p:extLst>
      <p:ext uri="{BB962C8B-B14F-4D97-AF65-F5344CB8AC3E}">
        <p14:creationId xmlns:p14="http://schemas.microsoft.com/office/powerpoint/2010/main" val="275168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Real Estate Pricing Trend Over the Years Based on Suburbs and Property Type</a:t>
            </a:r>
          </a:p>
        </p:txBody>
      </p:sp>
      <p:pic>
        <p:nvPicPr>
          <p:cNvPr id="2" name="Picture 1"/>
          <p:cNvPicPr>
            <a:picLocks noChangeAspect="1"/>
          </p:cNvPicPr>
          <p:nvPr/>
        </p:nvPicPr>
        <p:blipFill>
          <a:blip r:embed="rId2"/>
          <a:stretch>
            <a:fillRect/>
          </a:stretch>
        </p:blipFill>
        <p:spPr>
          <a:xfrm>
            <a:off x="2847703" y="1455585"/>
            <a:ext cx="6496594" cy="4315256"/>
          </a:xfrm>
          <a:prstGeom prst="rect">
            <a:avLst/>
          </a:prstGeom>
        </p:spPr>
      </p:pic>
      <p:pic>
        <p:nvPicPr>
          <p:cNvPr id="8" name="Picture 7"/>
          <p:cNvPicPr>
            <a:picLocks noChangeAspect="1"/>
          </p:cNvPicPr>
          <p:nvPr/>
        </p:nvPicPr>
        <p:blipFill>
          <a:blip r:embed="rId3"/>
          <a:stretch>
            <a:fillRect/>
          </a:stretch>
        </p:blipFill>
        <p:spPr>
          <a:xfrm>
            <a:off x="507076" y="5100575"/>
            <a:ext cx="762000" cy="552450"/>
          </a:xfrm>
          <a:prstGeom prst="rect">
            <a:avLst/>
          </a:prstGeom>
        </p:spPr>
      </p:pic>
    </p:spTree>
    <p:extLst>
      <p:ext uri="{BB962C8B-B14F-4D97-AF65-F5344CB8AC3E}">
        <p14:creationId xmlns:p14="http://schemas.microsoft.com/office/powerpoint/2010/main" val="1887767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Ideal Houses in Top 5 Suburbs with the Highest House Sales Throughout 2007 to 2019</a:t>
            </a:r>
          </a:p>
        </p:txBody>
      </p:sp>
      <p:pic>
        <p:nvPicPr>
          <p:cNvPr id="3" name="Picture 2"/>
          <p:cNvPicPr>
            <a:picLocks noChangeAspect="1"/>
          </p:cNvPicPr>
          <p:nvPr/>
        </p:nvPicPr>
        <p:blipFill>
          <a:blip r:embed="rId2"/>
          <a:stretch>
            <a:fillRect/>
          </a:stretch>
        </p:blipFill>
        <p:spPr>
          <a:xfrm>
            <a:off x="507076" y="1503561"/>
            <a:ext cx="4668614" cy="4219304"/>
          </a:xfrm>
          <a:prstGeom prst="rect">
            <a:avLst/>
          </a:prstGeom>
        </p:spPr>
      </p:pic>
      <p:pic>
        <p:nvPicPr>
          <p:cNvPr id="7" name="Picture 6"/>
          <p:cNvPicPr>
            <a:picLocks noChangeAspect="1"/>
          </p:cNvPicPr>
          <p:nvPr/>
        </p:nvPicPr>
        <p:blipFill>
          <a:blip r:embed="rId3"/>
          <a:stretch>
            <a:fillRect/>
          </a:stretch>
        </p:blipFill>
        <p:spPr>
          <a:xfrm>
            <a:off x="5584915" y="1503560"/>
            <a:ext cx="4727022" cy="4257167"/>
          </a:xfrm>
          <a:prstGeom prst="rect">
            <a:avLst/>
          </a:prstGeom>
        </p:spPr>
      </p:pic>
    </p:spTree>
    <p:extLst>
      <p:ext uri="{BB962C8B-B14F-4D97-AF65-F5344CB8AC3E}">
        <p14:creationId xmlns:p14="http://schemas.microsoft.com/office/powerpoint/2010/main" val="34489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Ideal Houses in Top 5 Suburbs with the Highest House Sales Throughout 2007 to 2019</a:t>
            </a:r>
          </a:p>
        </p:txBody>
      </p:sp>
      <p:pic>
        <p:nvPicPr>
          <p:cNvPr id="2" name="Picture 1"/>
          <p:cNvPicPr>
            <a:picLocks noChangeAspect="1"/>
          </p:cNvPicPr>
          <p:nvPr/>
        </p:nvPicPr>
        <p:blipFill>
          <a:blip r:embed="rId2"/>
          <a:stretch>
            <a:fillRect/>
          </a:stretch>
        </p:blipFill>
        <p:spPr>
          <a:xfrm>
            <a:off x="580801" y="1631262"/>
            <a:ext cx="4406538" cy="3963902"/>
          </a:xfrm>
          <a:prstGeom prst="rect">
            <a:avLst/>
          </a:prstGeom>
        </p:spPr>
      </p:pic>
      <p:pic>
        <p:nvPicPr>
          <p:cNvPr id="8" name="Picture 7"/>
          <p:cNvPicPr>
            <a:picLocks noChangeAspect="1"/>
          </p:cNvPicPr>
          <p:nvPr/>
        </p:nvPicPr>
        <p:blipFill>
          <a:blip r:embed="rId3"/>
          <a:stretch>
            <a:fillRect/>
          </a:stretch>
        </p:blipFill>
        <p:spPr>
          <a:xfrm>
            <a:off x="5559618" y="1631261"/>
            <a:ext cx="4411695" cy="3993115"/>
          </a:xfrm>
          <a:prstGeom prst="rect">
            <a:avLst/>
          </a:prstGeom>
        </p:spPr>
      </p:pic>
    </p:spTree>
    <p:extLst>
      <p:ext uri="{BB962C8B-B14F-4D97-AF65-F5344CB8AC3E}">
        <p14:creationId xmlns:p14="http://schemas.microsoft.com/office/powerpoint/2010/main" val="3232503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551219" cy="461665"/>
          </a:xfrm>
          <a:prstGeom prst="rect">
            <a:avLst/>
          </a:prstGeom>
          <a:noFill/>
        </p:spPr>
        <p:txBody>
          <a:bodyPr wrap="square" rtlCol="0">
            <a:spAutoFit/>
          </a:bodyPr>
          <a:lstStyle/>
          <a:p>
            <a:r>
              <a:rPr lang="en-US" sz="1200" dirty="0"/>
              <a:t>Ideal Houses in Top 5 Suburbs with the Highest House Sales Throughout 2007 to 2019</a:t>
            </a:r>
          </a:p>
        </p:txBody>
      </p:sp>
      <p:pic>
        <p:nvPicPr>
          <p:cNvPr id="2" name="Picture 1"/>
          <p:cNvPicPr>
            <a:picLocks noChangeAspect="1"/>
          </p:cNvPicPr>
          <p:nvPr/>
        </p:nvPicPr>
        <p:blipFill>
          <a:blip r:embed="rId2"/>
          <a:stretch>
            <a:fillRect/>
          </a:stretch>
        </p:blipFill>
        <p:spPr>
          <a:xfrm>
            <a:off x="548640" y="1585971"/>
            <a:ext cx="4511040" cy="4054484"/>
          </a:xfrm>
          <a:prstGeom prst="rect">
            <a:avLst/>
          </a:prstGeom>
        </p:spPr>
      </p:pic>
    </p:spTree>
    <p:extLst>
      <p:ext uri="{BB962C8B-B14F-4D97-AF65-F5344CB8AC3E}">
        <p14:creationId xmlns:p14="http://schemas.microsoft.com/office/powerpoint/2010/main" val="13716390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887882" cy="276999"/>
          </a:xfrm>
          <a:prstGeom prst="rect">
            <a:avLst/>
          </a:prstGeom>
          <a:noFill/>
        </p:spPr>
        <p:txBody>
          <a:bodyPr wrap="square" rtlCol="0">
            <a:spAutoFit/>
          </a:bodyPr>
          <a:lstStyle/>
          <a:p>
            <a:r>
              <a:rPr lang="en-ID" sz="1200" dirty="0" smtClean="0"/>
              <a:t>The Scope of the Research Problem</a:t>
            </a:r>
            <a:endParaRPr lang="en-US" sz="1200" dirty="0"/>
          </a:p>
        </p:txBody>
      </p:sp>
      <p:sp>
        <p:nvSpPr>
          <p:cNvPr id="10" name="TextBox 9"/>
          <p:cNvSpPr txBox="1"/>
          <p:nvPr/>
        </p:nvSpPr>
        <p:spPr>
          <a:xfrm>
            <a:off x="1812175" y="2782216"/>
            <a:ext cx="9110748" cy="646331"/>
          </a:xfrm>
          <a:prstGeom prst="rect">
            <a:avLst/>
          </a:prstGeom>
          <a:noFill/>
        </p:spPr>
        <p:txBody>
          <a:bodyPr wrap="square" rtlCol="0">
            <a:spAutoFit/>
          </a:bodyPr>
          <a:lstStyle/>
          <a:p>
            <a:r>
              <a:rPr lang="en-US" dirty="0"/>
              <a:t>- Historical data from </a:t>
            </a:r>
            <a:r>
              <a:rPr lang="en-US" b="1" dirty="0">
                <a:solidFill>
                  <a:schemeClr val="accent1">
                    <a:lumMod val="75000"/>
                  </a:schemeClr>
                </a:solidFill>
              </a:rPr>
              <a:t>2007 - 2019</a:t>
            </a:r>
          </a:p>
          <a:p>
            <a:r>
              <a:rPr lang="en-US" dirty="0"/>
              <a:t>- Maximum real estate price capped at </a:t>
            </a:r>
            <a:r>
              <a:rPr lang="en-US" b="1" dirty="0">
                <a:solidFill>
                  <a:schemeClr val="accent1">
                    <a:lumMod val="75000"/>
                  </a:schemeClr>
                </a:solidFill>
              </a:rPr>
              <a:t>5M (for analysis and visualization)</a:t>
            </a:r>
          </a:p>
        </p:txBody>
      </p:sp>
    </p:spTree>
    <p:extLst>
      <p:ext uri="{BB962C8B-B14F-4D97-AF65-F5344CB8AC3E}">
        <p14:creationId xmlns:p14="http://schemas.microsoft.com/office/powerpoint/2010/main" val="17541388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272545" cy="461665"/>
          </a:xfrm>
          <a:prstGeom prst="rect">
            <a:avLst/>
          </a:prstGeom>
          <a:noFill/>
        </p:spPr>
        <p:txBody>
          <a:bodyPr wrap="square" rtlCol="0">
            <a:spAutoFit/>
          </a:bodyPr>
          <a:lstStyle/>
          <a:p>
            <a:r>
              <a:rPr lang="en-US" sz="1200" dirty="0"/>
              <a:t>Ideal Units in Top 5 Suburbs with the Highest Unit Sales Throughout 2007 to 2019</a:t>
            </a:r>
          </a:p>
        </p:txBody>
      </p:sp>
      <p:pic>
        <p:nvPicPr>
          <p:cNvPr id="7" name="Picture 6"/>
          <p:cNvPicPr>
            <a:picLocks noChangeAspect="1"/>
          </p:cNvPicPr>
          <p:nvPr/>
        </p:nvPicPr>
        <p:blipFill>
          <a:blip r:embed="rId2"/>
          <a:stretch>
            <a:fillRect/>
          </a:stretch>
        </p:blipFill>
        <p:spPr>
          <a:xfrm>
            <a:off x="6096000" y="1347103"/>
            <a:ext cx="4906566" cy="4419598"/>
          </a:xfrm>
          <a:prstGeom prst="rect">
            <a:avLst/>
          </a:prstGeom>
        </p:spPr>
      </p:pic>
      <p:pic>
        <p:nvPicPr>
          <p:cNvPr id="8" name="Picture 7"/>
          <p:cNvPicPr>
            <a:picLocks noChangeAspect="1"/>
          </p:cNvPicPr>
          <p:nvPr/>
        </p:nvPicPr>
        <p:blipFill>
          <a:blip r:embed="rId3"/>
          <a:stretch>
            <a:fillRect/>
          </a:stretch>
        </p:blipFill>
        <p:spPr>
          <a:xfrm>
            <a:off x="507076" y="1347103"/>
            <a:ext cx="4896796" cy="4419598"/>
          </a:xfrm>
          <a:prstGeom prst="rect">
            <a:avLst/>
          </a:prstGeom>
        </p:spPr>
      </p:pic>
    </p:spTree>
    <p:extLst>
      <p:ext uri="{BB962C8B-B14F-4D97-AF65-F5344CB8AC3E}">
        <p14:creationId xmlns:p14="http://schemas.microsoft.com/office/powerpoint/2010/main" val="4041167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272545" cy="461665"/>
          </a:xfrm>
          <a:prstGeom prst="rect">
            <a:avLst/>
          </a:prstGeom>
          <a:noFill/>
        </p:spPr>
        <p:txBody>
          <a:bodyPr wrap="square" rtlCol="0">
            <a:spAutoFit/>
          </a:bodyPr>
          <a:lstStyle/>
          <a:p>
            <a:r>
              <a:rPr lang="en-US" sz="1200" dirty="0"/>
              <a:t>Ideal Units in Top 5 Suburbs with the Highest Unit Sales Throughout 2007 to 2019</a:t>
            </a:r>
          </a:p>
        </p:txBody>
      </p:sp>
      <p:pic>
        <p:nvPicPr>
          <p:cNvPr id="2" name="Picture 1"/>
          <p:cNvPicPr>
            <a:picLocks noChangeAspect="1"/>
          </p:cNvPicPr>
          <p:nvPr/>
        </p:nvPicPr>
        <p:blipFill>
          <a:blip r:embed="rId2"/>
          <a:stretch>
            <a:fillRect/>
          </a:stretch>
        </p:blipFill>
        <p:spPr>
          <a:xfrm>
            <a:off x="507076" y="1397393"/>
            <a:ext cx="4888814" cy="4431640"/>
          </a:xfrm>
          <a:prstGeom prst="rect">
            <a:avLst/>
          </a:prstGeom>
        </p:spPr>
      </p:pic>
      <p:pic>
        <p:nvPicPr>
          <p:cNvPr id="3" name="Picture 2"/>
          <p:cNvPicPr>
            <a:picLocks noChangeAspect="1"/>
          </p:cNvPicPr>
          <p:nvPr/>
        </p:nvPicPr>
        <p:blipFill>
          <a:blip r:embed="rId3"/>
          <a:stretch>
            <a:fillRect/>
          </a:stretch>
        </p:blipFill>
        <p:spPr>
          <a:xfrm>
            <a:off x="5819701" y="1397393"/>
            <a:ext cx="4911733" cy="4431640"/>
          </a:xfrm>
          <a:prstGeom prst="rect">
            <a:avLst/>
          </a:prstGeom>
        </p:spPr>
      </p:pic>
    </p:spTree>
    <p:extLst>
      <p:ext uri="{BB962C8B-B14F-4D97-AF65-F5344CB8AC3E}">
        <p14:creationId xmlns:p14="http://schemas.microsoft.com/office/powerpoint/2010/main" val="23498141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272545" cy="461665"/>
          </a:xfrm>
          <a:prstGeom prst="rect">
            <a:avLst/>
          </a:prstGeom>
          <a:noFill/>
        </p:spPr>
        <p:txBody>
          <a:bodyPr wrap="square" rtlCol="0">
            <a:spAutoFit/>
          </a:bodyPr>
          <a:lstStyle/>
          <a:p>
            <a:r>
              <a:rPr lang="en-US" sz="1200" dirty="0"/>
              <a:t>Ideal Units in Top 5 Suburbs with the Highest Unit Sales Throughout 2007 to 2019</a:t>
            </a:r>
          </a:p>
        </p:txBody>
      </p:sp>
      <p:pic>
        <p:nvPicPr>
          <p:cNvPr id="2" name="Picture 1"/>
          <p:cNvPicPr>
            <a:picLocks noChangeAspect="1"/>
          </p:cNvPicPr>
          <p:nvPr/>
        </p:nvPicPr>
        <p:blipFill>
          <a:blip r:embed="rId2"/>
          <a:stretch>
            <a:fillRect/>
          </a:stretch>
        </p:blipFill>
        <p:spPr>
          <a:xfrm>
            <a:off x="538942" y="1326652"/>
            <a:ext cx="4876800" cy="4378868"/>
          </a:xfrm>
          <a:prstGeom prst="rect">
            <a:avLst/>
          </a:prstGeom>
        </p:spPr>
      </p:pic>
    </p:spTree>
    <p:extLst>
      <p:ext uri="{BB962C8B-B14F-4D97-AF65-F5344CB8AC3E}">
        <p14:creationId xmlns:p14="http://schemas.microsoft.com/office/powerpoint/2010/main" val="21124751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461665"/>
          </a:xfrm>
          <a:prstGeom prst="rect">
            <a:avLst/>
          </a:prstGeom>
          <a:noFill/>
        </p:spPr>
        <p:txBody>
          <a:bodyPr wrap="square" rtlCol="0">
            <a:spAutoFit/>
          </a:bodyPr>
          <a:lstStyle/>
          <a:p>
            <a:r>
              <a:rPr lang="en-US" sz="1200" dirty="0"/>
              <a:t>Ranking of Postal Codes in Canberra Solely Based on Real Estate Sales Throughout the Period</a:t>
            </a:r>
          </a:p>
        </p:txBody>
      </p:sp>
      <p:pic>
        <p:nvPicPr>
          <p:cNvPr id="2" name="Picture 1"/>
          <p:cNvPicPr>
            <a:picLocks noChangeAspect="1"/>
          </p:cNvPicPr>
          <p:nvPr/>
        </p:nvPicPr>
        <p:blipFill>
          <a:blip r:embed="rId2"/>
          <a:stretch>
            <a:fillRect/>
          </a:stretch>
        </p:blipFill>
        <p:spPr>
          <a:xfrm>
            <a:off x="2427317" y="1198189"/>
            <a:ext cx="7337366" cy="4830048"/>
          </a:xfrm>
          <a:prstGeom prst="rect">
            <a:avLst/>
          </a:prstGeom>
        </p:spPr>
      </p:pic>
    </p:spTree>
    <p:extLst>
      <p:ext uri="{BB962C8B-B14F-4D97-AF65-F5344CB8AC3E}">
        <p14:creationId xmlns:p14="http://schemas.microsoft.com/office/powerpoint/2010/main" val="2526446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461665"/>
          </a:xfrm>
          <a:prstGeom prst="rect">
            <a:avLst/>
          </a:prstGeom>
          <a:noFill/>
        </p:spPr>
        <p:txBody>
          <a:bodyPr wrap="square" rtlCol="0">
            <a:spAutoFit/>
          </a:bodyPr>
          <a:lstStyle/>
          <a:p>
            <a:r>
              <a:rPr lang="en-US" sz="1200" dirty="0"/>
              <a:t>Distribution of Postal Codes Real Estate Sales Throughout the Period in Canberra Based on Property Type</a:t>
            </a:r>
          </a:p>
        </p:txBody>
      </p:sp>
      <p:pic>
        <p:nvPicPr>
          <p:cNvPr id="2" name="Picture 1"/>
          <p:cNvPicPr>
            <a:picLocks noChangeAspect="1"/>
          </p:cNvPicPr>
          <p:nvPr/>
        </p:nvPicPr>
        <p:blipFill>
          <a:blip r:embed="rId2"/>
          <a:stretch>
            <a:fillRect/>
          </a:stretch>
        </p:blipFill>
        <p:spPr>
          <a:xfrm>
            <a:off x="2847703" y="1313157"/>
            <a:ext cx="6496594" cy="4600112"/>
          </a:xfrm>
          <a:prstGeom prst="rect">
            <a:avLst/>
          </a:prstGeom>
        </p:spPr>
      </p:pic>
    </p:spTree>
    <p:extLst>
      <p:ext uri="{BB962C8B-B14F-4D97-AF65-F5344CB8AC3E}">
        <p14:creationId xmlns:p14="http://schemas.microsoft.com/office/powerpoint/2010/main" val="2413035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4856019" cy="461665"/>
          </a:xfrm>
          <a:prstGeom prst="rect">
            <a:avLst/>
          </a:prstGeom>
          <a:noFill/>
        </p:spPr>
        <p:txBody>
          <a:bodyPr wrap="square" rtlCol="0">
            <a:spAutoFit/>
          </a:bodyPr>
          <a:lstStyle/>
          <a:p>
            <a:r>
              <a:rPr lang="en-US" sz="1200" dirty="0"/>
              <a:t>20 Suburbs with the Highest Amount of Real Estate Sales Grouped By Their Property Type</a:t>
            </a:r>
          </a:p>
        </p:txBody>
      </p:sp>
      <p:pic>
        <p:nvPicPr>
          <p:cNvPr id="2" name="Picture 1"/>
          <p:cNvPicPr>
            <a:picLocks noChangeAspect="1"/>
          </p:cNvPicPr>
          <p:nvPr/>
        </p:nvPicPr>
        <p:blipFill>
          <a:blip r:embed="rId2"/>
          <a:stretch>
            <a:fillRect/>
          </a:stretch>
        </p:blipFill>
        <p:spPr>
          <a:xfrm>
            <a:off x="507077" y="3234690"/>
            <a:ext cx="6477198" cy="757182"/>
          </a:xfrm>
          <a:prstGeom prst="rect">
            <a:avLst/>
          </a:prstGeom>
        </p:spPr>
      </p:pic>
      <p:pic>
        <p:nvPicPr>
          <p:cNvPr id="3" name="Picture 2"/>
          <p:cNvPicPr>
            <a:picLocks noChangeAspect="1"/>
          </p:cNvPicPr>
          <p:nvPr/>
        </p:nvPicPr>
        <p:blipFill>
          <a:blip r:embed="rId3"/>
          <a:stretch>
            <a:fillRect/>
          </a:stretch>
        </p:blipFill>
        <p:spPr>
          <a:xfrm>
            <a:off x="7649957" y="1129116"/>
            <a:ext cx="2208148" cy="4968330"/>
          </a:xfrm>
          <a:prstGeom prst="rect">
            <a:avLst/>
          </a:prstGeom>
        </p:spPr>
      </p:pic>
    </p:spTree>
    <p:extLst>
      <p:ext uri="{BB962C8B-B14F-4D97-AF65-F5344CB8AC3E}">
        <p14:creationId xmlns:p14="http://schemas.microsoft.com/office/powerpoint/2010/main" val="19745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276999"/>
          </a:xfrm>
          <a:prstGeom prst="rect">
            <a:avLst/>
          </a:prstGeom>
          <a:noFill/>
        </p:spPr>
        <p:txBody>
          <a:bodyPr wrap="square" rtlCol="0">
            <a:spAutoFit/>
          </a:bodyPr>
          <a:lstStyle/>
          <a:p>
            <a:r>
              <a:rPr lang="en-US" sz="1200" dirty="0"/>
              <a:t>Parking Lots and Price Relationship</a:t>
            </a:r>
          </a:p>
        </p:txBody>
      </p:sp>
      <p:pic>
        <p:nvPicPr>
          <p:cNvPr id="7" name="Picture 6"/>
          <p:cNvPicPr>
            <a:picLocks noChangeAspect="1"/>
          </p:cNvPicPr>
          <p:nvPr/>
        </p:nvPicPr>
        <p:blipFill>
          <a:blip r:embed="rId2"/>
          <a:stretch>
            <a:fillRect/>
          </a:stretch>
        </p:blipFill>
        <p:spPr>
          <a:xfrm>
            <a:off x="2427317" y="1063249"/>
            <a:ext cx="7506788" cy="4731502"/>
          </a:xfrm>
          <a:prstGeom prst="rect">
            <a:avLst/>
          </a:prstGeom>
        </p:spPr>
      </p:pic>
    </p:spTree>
    <p:extLst>
      <p:ext uri="{BB962C8B-B14F-4D97-AF65-F5344CB8AC3E}">
        <p14:creationId xmlns:p14="http://schemas.microsoft.com/office/powerpoint/2010/main" val="2323227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276999"/>
          </a:xfrm>
          <a:prstGeom prst="rect">
            <a:avLst/>
          </a:prstGeom>
          <a:noFill/>
        </p:spPr>
        <p:txBody>
          <a:bodyPr wrap="square" rtlCol="0">
            <a:spAutoFit/>
          </a:bodyPr>
          <a:lstStyle/>
          <a:p>
            <a:r>
              <a:rPr lang="en-US" sz="1200" dirty="0"/>
              <a:t>Bathrooms and Price Relationship</a:t>
            </a:r>
          </a:p>
        </p:txBody>
      </p:sp>
      <p:pic>
        <p:nvPicPr>
          <p:cNvPr id="2" name="Picture 1"/>
          <p:cNvPicPr>
            <a:picLocks noChangeAspect="1"/>
          </p:cNvPicPr>
          <p:nvPr/>
        </p:nvPicPr>
        <p:blipFill>
          <a:blip r:embed="rId2"/>
          <a:stretch>
            <a:fillRect/>
          </a:stretch>
        </p:blipFill>
        <p:spPr>
          <a:xfrm>
            <a:off x="2499361" y="1080098"/>
            <a:ext cx="7193278" cy="4697804"/>
          </a:xfrm>
          <a:prstGeom prst="rect">
            <a:avLst/>
          </a:prstGeom>
        </p:spPr>
      </p:pic>
    </p:spTree>
    <p:extLst>
      <p:ext uri="{BB962C8B-B14F-4D97-AF65-F5344CB8AC3E}">
        <p14:creationId xmlns:p14="http://schemas.microsoft.com/office/powerpoint/2010/main" val="3017974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276999"/>
          </a:xfrm>
          <a:prstGeom prst="rect">
            <a:avLst/>
          </a:prstGeom>
          <a:noFill/>
        </p:spPr>
        <p:txBody>
          <a:bodyPr wrap="square" rtlCol="0">
            <a:spAutoFit/>
          </a:bodyPr>
          <a:lstStyle/>
          <a:p>
            <a:r>
              <a:rPr lang="en-US" sz="1200" dirty="0"/>
              <a:t>Bedrooms and Price Relationship</a:t>
            </a:r>
          </a:p>
        </p:txBody>
      </p:sp>
      <p:pic>
        <p:nvPicPr>
          <p:cNvPr id="2" name="Picture 1"/>
          <p:cNvPicPr>
            <a:picLocks noChangeAspect="1"/>
          </p:cNvPicPr>
          <p:nvPr/>
        </p:nvPicPr>
        <p:blipFill>
          <a:blip r:embed="rId2"/>
          <a:stretch>
            <a:fillRect/>
          </a:stretch>
        </p:blipFill>
        <p:spPr>
          <a:xfrm>
            <a:off x="2760617" y="1270875"/>
            <a:ext cx="6670766" cy="4500010"/>
          </a:xfrm>
          <a:prstGeom prst="rect">
            <a:avLst/>
          </a:prstGeom>
        </p:spPr>
      </p:pic>
    </p:spTree>
    <p:extLst>
      <p:ext uri="{BB962C8B-B14F-4D97-AF65-F5344CB8AC3E}">
        <p14:creationId xmlns:p14="http://schemas.microsoft.com/office/powerpoint/2010/main" val="427733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13" name="TextBox 12"/>
          <p:cNvSpPr txBox="1"/>
          <p:nvPr/>
        </p:nvSpPr>
        <p:spPr>
          <a:xfrm>
            <a:off x="508461" y="447092"/>
            <a:ext cx="5587539" cy="276999"/>
          </a:xfrm>
          <a:prstGeom prst="rect">
            <a:avLst/>
          </a:prstGeom>
          <a:noFill/>
        </p:spPr>
        <p:txBody>
          <a:bodyPr wrap="square" rtlCol="0">
            <a:spAutoFit/>
          </a:bodyPr>
          <a:lstStyle/>
          <a:p>
            <a:r>
              <a:rPr lang="en-US" sz="1200" dirty="0" smtClean="0"/>
              <a:t>Conclusion</a:t>
            </a:r>
            <a:endParaRPr lang="en-US" sz="1200" dirty="0"/>
          </a:p>
        </p:txBody>
      </p:sp>
      <p:pic>
        <p:nvPicPr>
          <p:cNvPr id="3" name="Picture 2"/>
          <p:cNvPicPr>
            <a:picLocks noChangeAspect="1"/>
          </p:cNvPicPr>
          <p:nvPr/>
        </p:nvPicPr>
        <p:blipFill>
          <a:blip r:embed="rId2"/>
          <a:stretch>
            <a:fillRect/>
          </a:stretch>
        </p:blipFill>
        <p:spPr>
          <a:xfrm>
            <a:off x="538944" y="1231046"/>
            <a:ext cx="4876798" cy="4579668"/>
          </a:xfrm>
          <a:prstGeom prst="rect">
            <a:avLst/>
          </a:prstGeom>
        </p:spPr>
      </p:pic>
      <p:sp>
        <p:nvSpPr>
          <p:cNvPr id="7" name="Rectangle 6"/>
          <p:cNvSpPr/>
          <p:nvPr/>
        </p:nvSpPr>
        <p:spPr>
          <a:xfrm>
            <a:off x="6096000" y="1674220"/>
            <a:ext cx="4946864" cy="3693319"/>
          </a:xfrm>
          <a:prstGeom prst="rect">
            <a:avLst/>
          </a:prstGeom>
        </p:spPr>
        <p:txBody>
          <a:bodyPr wrap="square">
            <a:spAutoFit/>
          </a:bodyPr>
          <a:lstStyle/>
          <a:p>
            <a:r>
              <a:rPr lang="en-US" dirty="0"/>
              <a:t>It can be seen through this heat map that </a:t>
            </a:r>
            <a:r>
              <a:rPr lang="en-US" b="1" dirty="0">
                <a:solidFill>
                  <a:schemeClr val="accent1">
                    <a:lumMod val="75000"/>
                  </a:schemeClr>
                </a:solidFill>
              </a:rPr>
              <a:t>bedrooms</a:t>
            </a:r>
            <a:r>
              <a:rPr lang="en-US" dirty="0"/>
              <a:t> and </a:t>
            </a:r>
            <a:r>
              <a:rPr lang="en-US" b="1" dirty="0">
                <a:solidFill>
                  <a:schemeClr val="accent1">
                    <a:lumMod val="75000"/>
                  </a:schemeClr>
                </a:solidFill>
              </a:rPr>
              <a:t>bathrooms</a:t>
            </a:r>
            <a:r>
              <a:rPr lang="en-US" dirty="0"/>
              <a:t> are the top two features with the highest correlation value with the price. Meanwhile, parking and the rest of the features have fairly moderate and relatively low correlation values</a:t>
            </a:r>
            <a:r>
              <a:rPr lang="en-US" dirty="0" smtClean="0"/>
              <a:t>.</a:t>
            </a:r>
          </a:p>
          <a:p>
            <a:endParaRPr lang="en-US" dirty="0"/>
          </a:p>
          <a:p>
            <a:r>
              <a:rPr lang="en-US" dirty="0"/>
              <a:t>In addition, the </a:t>
            </a:r>
            <a:r>
              <a:rPr lang="en-US" b="1" dirty="0">
                <a:solidFill>
                  <a:schemeClr val="accent1">
                    <a:lumMod val="75000"/>
                  </a:schemeClr>
                </a:solidFill>
              </a:rPr>
              <a:t>exact day and month </a:t>
            </a:r>
            <a:r>
              <a:rPr lang="en-US" dirty="0"/>
              <a:t>when the property was sold has no implication to the price of the property. On the other hand, the year when the property was sold and the location of the property that is conveyed through postal code have minor implications to the price.</a:t>
            </a:r>
            <a:endParaRPr lang="en-US" b="0" i="0" dirty="0">
              <a:effectLst/>
            </a:endParaRPr>
          </a:p>
        </p:txBody>
      </p:sp>
    </p:spTree>
    <p:extLst>
      <p:ext uri="{BB962C8B-B14F-4D97-AF65-F5344CB8AC3E}">
        <p14:creationId xmlns:p14="http://schemas.microsoft.com/office/powerpoint/2010/main" val="1168001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119747" cy="276999"/>
          </a:xfrm>
          <a:prstGeom prst="rect">
            <a:avLst/>
          </a:prstGeom>
          <a:noFill/>
        </p:spPr>
        <p:txBody>
          <a:bodyPr wrap="square" rtlCol="0">
            <a:spAutoFit/>
          </a:bodyPr>
          <a:lstStyle/>
          <a:p>
            <a:r>
              <a:rPr lang="en-ID" sz="1200" dirty="0" smtClean="0"/>
              <a:t>Users</a:t>
            </a:r>
            <a:endParaRPr lang="en-US" sz="1200" dirty="0"/>
          </a:p>
        </p:txBody>
      </p:sp>
      <p:sp>
        <p:nvSpPr>
          <p:cNvPr id="10" name="TextBox 9"/>
          <p:cNvSpPr txBox="1"/>
          <p:nvPr/>
        </p:nvSpPr>
        <p:spPr>
          <a:xfrm>
            <a:off x="1812175" y="2782216"/>
            <a:ext cx="9110748" cy="923330"/>
          </a:xfrm>
          <a:prstGeom prst="rect">
            <a:avLst/>
          </a:prstGeom>
          <a:noFill/>
        </p:spPr>
        <p:txBody>
          <a:bodyPr wrap="square" rtlCol="0">
            <a:spAutoFit/>
          </a:bodyPr>
          <a:lstStyle/>
          <a:p>
            <a:r>
              <a:rPr lang="en-US" b="1" dirty="0">
                <a:solidFill>
                  <a:schemeClr val="accent1">
                    <a:lumMod val="75000"/>
                  </a:schemeClr>
                </a:solidFill>
              </a:rPr>
              <a:t>- Users &amp; renters</a:t>
            </a:r>
          </a:p>
          <a:p>
            <a:r>
              <a:rPr lang="en-US" b="1" dirty="0">
                <a:solidFill>
                  <a:schemeClr val="accent1">
                    <a:lumMod val="75000"/>
                  </a:schemeClr>
                </a:solidFill>
              </a:rPr>
              <a:t>- Property investors</a:t>
            </a:r>
          </a:p>
          <a:p>
            <a:r>
              <a:rPr lang="en-US" b="1" dirty="0">
                <a:solidFill>
                  <a:schemeClr val="accent1">
                    <a:lumMod val="75000"/>
                  </a:schemeClr>
                </a:solidFill>
              </a:rPr>
              <a:t>- Renovators</a:t>
            </a:r>
          </a:p>
        </p:txBody>
      </p:sp>
    </p:spTree>
    <p:extLst>
      <p:ext uri="{BB962C8B-B14F-4D97-AF65-F5344CB8AC3E}">
        <p14:creationId xmlns:p14="http://schemas.microsoft.com/office/powerpoint/2010/main" val="3705335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77141" y="2830286"/>
            <a:ext cx="7837717" cy="975768"/>
          </a:xfrm>
        </p:spPr>
        <p:txBody>
          <a:bodyPr>
            <a:normAutofit/>
          </a:bodyPr>
          <a:lstStyle/>
          <a:p>
            <a:r>
              <a:rPr lang="en-US" sz="4400" b="1" dirty="0" smtClean="0">
                <a:solidFill>
                  <a:schemeClr val="accent1">
                    <a:lumMod val="75000"/>
                  </a:schemeClr>
                </a:solidFill>
              </a:rPr>
              <a:t>Data Cleaning</a:t>
            </a:r>
            <a:endParaRPr lang="id-ID" sz="4400" b="1" dirty="0">
              <a:solidFill>
                <a:schemeClr val="accent1">
                  <a:lumMod val="75000"/>
                </a:schemeClr>
              </a:solidFill>
            </a:endParaRPr>
          </a:p>
        </p:txBody>
      </p:sp>
    </p:spTree>
    <p:extLst>
      <p:ext uri="{BB962C8B-B14F-4D97-AF65-F5344CB8AC3E}">
        <p14:creationId xmlns:p14="http://schemas.microsoft.com/office/powerpoint/2010/main" val="2093060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914008" cy="276999"/>
          </a:xfrm>
          <a:prstGeom prst="rect">
            <a:avLst/>
          </a:prstGeom>
          <a:noFill/>
        </p:spPr>
        <p:txBody>
          <a:bodyPr wrap="square" rtlCol="0">
            <a:spAutoFit/>
          </a:bodyPr>
          <a:lstStyle/>
          <a:p>
            <a:r>
              <a:rPr lang="en-US" sz="1200" dirty="0"/>
              <a:t>Descriptive Statistics of the Variables</a:t>
            </a:r>
          </a:p>
        </p:txBody>
      </p:sp>
      <p:pic>
        <p:nvPicPr>
          <p:cNvPr id="2" name="Picture 1"/>
          <p:cNvPicPr>
            <a:picLocks noChangeAspect="1"/>
          </p:cNvPicPr>
          <p:nvPr/>
        </p:nvPicPr>
        <p:blipFill>
          <a:blip r:embed="rId2"/>
          <a:stretch>
            <a:fillRect/>
          </a:stretch>
        </p:blipFill>
        <p:spPr>
          <a:xfrm>
            <a:off x="693296" y="1719932"/>
            <a:ext cx="3504236" cy="3418136"/>
          </a:xfrm>
          <a:prstGeom prst="rect">
            <a:avLst/>
          </a:prstGeom>
        </p:spPr>
      </p:pic>
      <p:pic>
        <p:nvPicPr>
          <p:cNvPr id="3" name="Picture 2"/>
          <p:cNvPicPr>
            <a:picLocks noChangeAspect="1"/>
          </p:cNvPicPr>
          <p:nvPr/>
        </p:nvPicPr>
        <p:blipFill>
          <a:blip r:embed="rId3"/>
          <a:stretch>
            <a:fillRect/>
          </a:stretch>
        </p:blipFill>
        <p:spPr>
          <a:xfrm>
            <a:off x="4544642" y="1737350"/>
            <a:ext cx="6989267" cy="2718049"/>
          </a:xfrm>
          <a:prstGeom prst="rect">
            <a:avLst/>
          </a:prstGeom>
        </p:spPr>
      </p:pic>
    </p:spTree>
    <p:extLst>
      <p:ext uri="{BB962C8B-B14F-4D97-AF65-F5344CB8AC3E}">
        <p14:creationId xmlns:p14="http://schemas.microsoft.com/office/powerpoint/2010/main" val="14495931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311937" y="6317669"/>
            <a:ext cx="1221972" cy="276999"/>
          </a:xfrm>
          <a:prstGeom prst="rect">
            <a:avLst/>
          </a:prstGeom>
          <a:noFill/>
        </p:spPr>
        <p:txBody>
          <a:bodyPr wrap="square" rtlCol="0">
            <a:spAutoFit/>
          </a:bodyPr>
          <a:lstStyle/>
          <a:p>
            <a:r>
              <a:rPr lang="en-ID" sz="1200" dirty="0" smtClean="0"/>
              <a:t>Benedict </a:t>
            </a:r>
            <a:r>
              <a:rPr lang="en-ID" sz="1200" dirty="0" err="1" smtClean="0"/>
              <a:t>Laiman</a:t>
            </a:r>
            <a:endParaRPr lang="en-US" sz="1200" dirty="0"/>
          </a:p>
        </p:txBody>
      </p:sp>
      <p:sp>
        <p:nvSpPr>
          <p:cNvPr id="5" name="TextBox 4"/>
          <p:cNvSpPr txBox="1"/>
          <p:nvPr/>
        </p:nvSpPr>
        <p:spPr>
          <a:xfrm>
            <a:off x="507076" y="6317670"/>
            <a:ext cx="1305099" cy="276999"/>
          </a:xfrm>
          <a:prstGeom prst="rect">
            <a:avLst/>
          </a:prstGeom>
          <a:noFill/>
        </p:spPr>
        <p:txBody>
          <a:bodyPr wrap="square" rtlCol="0">
            <a:spAutoFit/>
          </a:bodyPr>
          <a:lstStyle/>
          <a:p>
            <a:r>
              <a:rPr lang="en-ID" sz="1200" dirty="0" smtClean="0"/>
              <a:t>Canberra</a:t>
            </a:r>
            <a:endParaRPr lang="en-US" sz="1200" dirty="0"/>
          </a:p>
        </p:txBody>
      </p:sp>
      <p:sp>
        <p:nvSpPr>
          <p:cNvPr id="6" name="TextBox 5"/>
          <p:cNvSpPr txBox="1"/>
          <p:nvPr/>
        </p:nvSpPr>
        <p:spPr>
          <a:xfrm>
            <a:off x="2427317" y="6317669"/>
            <a:ext cx="5976850" cy="276999"/>
          </a:xfrm>
          <a:prstGeom prst="rect">
            <a:avLst/>
          </a:prstGeom>
          <a:noFill/>
        </p:spPr>
        <p:txBody>
          <a:bodyPr wrap="square" rtlCol="0">
            <a:spAutoFit/>
          </a:bodyPr>
          <a:lstStyle/>
          <a:p>
            <a:r>
              <a:rPr lang="en-US" sz="1200" dirty="0" smtClean="0"/>
              <a:t>Real Estate Sales 2007- 2019</a:t>
            </a:r>
            <a:endParaRPr lang="en-US" sz="1200" dirty="0"/>
          </a:p>
        </p:txBody>
      </p:sp>
      <p:sp>
        <p:nvSpPr>
          <p:cNvPr id="8" name="TextBox 7"/>
          <p:cNvSpPr txBox="1"/>
          <p:nvPr/>
        </p:nvSpPr>
        <p:spPr>
          <a:xfrm>
            <a:off x="508461" y="447092"/>
            <a:ext cx="2914008" cy="276999"/>
          </a:xfrm>
          <a:prstGeom prst="rect">
            <a:avLst/>
          </a:prstGeom>
          <a:noFill/>
        </p:spPr>
        <p:txBody>
          <a:bodyPr wrap="square" rtlCol="0">
            <a:spAutoFit/>
          </a:bodyPr>
          <a:lstStyle/>
          <a:p>
            <a:r>
              <a:rPr lang="en-US" sz="1200" dirty="0"/>
              <a:t>Descriptive Statistics of the Variables</a:t>
            </a:r>
          </a:p>
        </p:txBody>
      </p:sp>
      <p:pic>
        <p:nvPicPr>
          <p:cNvPr id="7" name="Picture 6"/>
          <p:cNvPicPr>
            <a:picLocks noChangeAspect="1"/>
          </p:cNvPicPr>
          <p:nvPr/>
        </p:nvPicPr>
        <p:blipFill>
          <a:blip r:embed="rId2"/>
          <a:stretch>
            <a:fillRect/>
          </a:stretch>
        </p:blipFill>
        <p:spPr>
          <a:xfrm>
            <a:off x="1231876" y="1724736"/>
            <a:ext cx="4864124" cy="3592288"/>
          </a:xfrm>
          <a:prstGeom prst="rect">
            <a:avLst/>
          </a:prstGeom>
        </p:spPr>
      </p:pic>
      <p:pic>
        <p:nvPicPr>
          <p:cNvPr id="9" name="Picture 8"/>
          <p:cNvPicPr>
            <a:picLocks noChangeAspect="1"/>
          </p:cNvPicPr>
          <p:nvPr/>
        </p:nvPicPr>
        <p:blipFill>
          <a:blip r:embed="rId3"/>
          <a:stretch>
            <a:fillRect/>
          </a:stretch>
        </p:blipFill>
        <p:spPr>
          <a:xfrm>
            <a:off x="7128831" y="1655169"/>
            <a:ext cx="2550671" cy="3661855"/>
          </a:xfrm>
          <a:prstGeom prst="rect">
            <a:avLst/>
          </a:prstGeom>
        </p:spPr>
      </p:pic>
    </p:spTree>
    <p:extLst>
      <p:ext uri="{BB962C8B-B14F-4D97-AF65-F5344CB8AC3E}">
        <p14:creationId xmlns:p14="http://schemas.microsoft.com/office/powerpoint/2010/main" val="12126882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612</TotalTime>
  <Words>1628</Words>
  <Application>Microsoft Office PowerPoint</Application>
  <PresentationFormat>Widescreen</PresentationFormat>
  <Paragraphs>264</Paragraphs>
  <Slides>59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Canberra Real Estate Sales 2007 - 2019</vt:lpstr>
      <vt:lpstr>PowerPoint Presentation</vt:lpstr>
      <vt:lpstr>PowerPoint Presentation</vt:lpstr>
      <vt:lpstr>PowerPoint Presentation</vt:lpstr>
      <vt:lpstr>PowerPoint Presentation</vt:lpstr>
      <vt:lpstr>PowerPoint Presentation</vt:lpstr>
      <vt:lpstr>Data Cleaning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Visualization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BenedictL</dc:creator>
  <cp:lastModifiedBy>BenedictL</cp:lastModifiedBy>
  <cp:revision>222</cp:revision>
  <dcterms:created xsi:type="dcterms:W3CDTF">2021-02-23T05:43:45Z</dcterms:created>
  <dcterms:modified xsi:type="dcterms:W3CDTF">2021-03-02T07:21:23Z</dcterms:modified>
</cp:coreProperties>
</file>