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Montserrat Medium"/>
      <p:regular r:id="rId32"/>
      <p:bold r:id="rId33"/>
      <p:italic r:id="rId34"/>
      <p:boldItalic r:id="rId35"/>
    </p:embeddedFont>
    <p:embeddedFont>
      <p:font typeface="Fira Sans Extra Condensed Medium"/>
      <p:regular r:id="rId36"/>
      <p:bold r:id="rId37"/>
      <p:italic r:id="rId38"/>
      <p:boldItalic r:id="rId39"/>
    </p:embeddedFont>
    <p:embeddedFont>
      <p:font typeface="Fira Sans Extra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309">
          <p15:clr>
            <a:srgbClr val="747775"/>
          </p15:clr>
        </p15:guide>
        <p15:guide id="2" pos="449">
          <p15:clr>
            <a:srgbClr val="747775"/>
          </p15:clr>
        </p15:guide>
        <p15:guide id="3" orient="horz" pos="535">
          <p15:clr>
            <a:srgbClr val="747775"/>
          </p15:clr>
        </p15:guide>
        <p15:guide id="4" orient="horz" pos="3077">
          <p15:clr>
            <a:srgbClr val="747775"/>
          </p15:clr>
        </p15:guide>
        <p15:guide id="5" orient="horz" pos="3141">
          <p15:clr>
            <a:srgbClr val="747775"/>
          </p15:clr>
        </p15:guide>
        <p15:guide id="6" orient="horz" pos="3013">
          <p15:clr>
            <a:srgbClr val="747775"/>
          </p15:clr>
        </p15:guide>
        <p15:guide id="7" orient="horz" pos="928">
          <p15:clr>
            <a:srgbClr val="747775"/>
          </p15:clr>
        </p15:guide>
        <p15:guide id="8" orient="horz" pos="268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35AE78-6121-4E37-B7ED-F4F5CED66A3E}">
  <a:tblStyle styleId="{B035AE78-6121-4E37-B7ED-F4F5CED66A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309"/>
        <p:guide pos="449"/>
        <p:guide pos="535" orient="horz"/>
        <p:guide pos="3077" orient="horz"/>
        <p:guide pos="3141" orient="horz"/>
        <p:guide pos="3013" orient="horz"/>
        <p:guide pos="928" orient="horz"/>
        <p:guide pos="268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regular.fntdata"/><Relationship Id="rId20" Type="http://schemas.openxmlformats.org/officeDocument/2006/relationships/slide" Target="slides/slide14.xml"/><Relationship Id="rId42" Type="http://schemas.openxmlformats.org/officeDocument/2006/relationships/font" Target="fonts/FiraSansExtraCondensedSemiBold-italic.fntdata"/><Relationship Id="rId41" Type="http://schemas.openxmlformats.org/officeDocument/2006/relationships/font" Target="fonts/FiraSansExtraCondensed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FiraSansExtraCondensedSemiBold-boldItalic.fntdata"/><Relationship Id="rId24" Type="http://schemas.openxmlformats.org/officeDocument/2006/relationships/font" Target="fonts/MontserratSemiBo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MontserratMedium-bold.fntdata"/><Relationship Id="rId10" Type="http://schemas.openxmlformats.org/officeDocument/2006/relationships/slide" Target="slides/slide4.xml"/><Relationship Id="rId32" Type="http://schemas.openxmlformats.org/officeDocument/2006/relationships/font" Target="fonts/MontserratMedium-regular.fntdata"/><Relationship Id="rId13" Type="http://schemas.openxmlformats.org/officeDocument/2006/relationships/slide" Target="slides/slide7.xml"/><Relationship Id="rId35" Type="http://schemas.openxmlformats.org/officeDocument/2006/relationships/font" Target="fonts/MontserratMedium-boldItalic.fntdata"/><Relationship Id="rId12" Type="http://schemas.openxmlformats.org/officeDocument/2006/relationships/slide" Target="slides/slide6.xml"/><Relationship Id="rId34" Type="http://schemas.openxmlformats.org/officeDocument/2006/relationships/font" Target="fonts/MontserratMedium-italic.fntdata"/><Relationship Id="rId15" Type="http://schemas.openxmlformats.org/officeDocument/2006/relationships/slide" Target="slides/slide9.xml"/><Relationship Id="rId37" Type="http://schemas.openxmlformats.org/officeDocument/2006/relationships/font" Target="fonts/FiraSansExtraCondensedMedium-bold.fntdata"/><Relationship Id="rId14" Type="http://schemas.openxmlformats.org/officeDocument/2006/relationships/slide" Target="slides/slide8.xml"/><Relationship Id="rId36" Type="http://schemas.openxmlformats.org/officeDocument/2006/relationships/font" Target="fonts/FiraSansExtraCondensedMedium-regular.fntdata"/><Relationship Id="rId17" Type="http://schemas.openxmlformats.org/officeDocument/2006/relationships/slide" Target="slides/slide11.xml"/><Relationship Id="rId39" Type="http://schemas.openxmlformats.org/officeDocument/2006/relationships/font" Target="fonts/FiraSansExtraCondensedMedium-boldItalic.fntdata"/><Relationship Id="rId16" Type="http://schemas.openxmlformats.org/officeDocument/2006/relationships/slide" Target="slides/slide10.xml"/><Relationship Id="rId38" Type="http://schemas.openxmlformats.org/officeDocument/2006/relationships/font" Target="fonts/FiraSansExtraCondensed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2c5f62a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2c5f62a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faebca87e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faebca87e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chemeClr val="accent6"/>
                </a:highlight>
              </a:rPr>
              <a:t>CS General</a:t>
            </a:r>
            <a:endParaRPr sz="1050">
              <a:solidFill>
                <a:schemeClr val="dk1"/>
              </a:solidFill>
              <a:highlight>
                <a:schemeClr val="accent6"/>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Without relying on the 'Plan Code' or predefined segments as the basis for customer segmentation, it becomes evident that </a:t>
            </a:r>
            <a:r>
              <a:rPr b="1" lang="en" sz="1050">
                <a:solidFill>
                  <a:schemeClr val="dk1"/>
                </a:solidFill>
                <a:highlight>
                  <a:srgbClr val="FFFFFF"/>
                </a:highlight>
              </a:rPr>
              <a:t>Profile 2 holds the largest market size</a:t>
            </a:r>
            <a:r>
              <a:rPr lang="en" sz="1050">
                <a:solidFill>
                  <a:schemeClr val="dk1"/>
                </a:solidFill>
                <a:highlight>
                  <a:srgbClr val="FFFFFF"/>
                </a:highlight>
              </a:rPr>
              <a:t>, even though its population percentage (</a:t>
            </a:r>
            <a:r>
              <a:rPr i="1" lang="en" sz="1050">
                <a:solidFill>
                  <a:schemeClr val="dk1"/>
                </a:solidFill>
                <a:highlight>
                  <a:srgbClr val="FFFFFF"/>
                </a:highlight>
              </a:rPr>
              <a:t>approximately 36%</a:t>
            </a:r>
            <a:r>
              <a:rPr lang="en" sz="1050">
                <a:solidFill>
                  <a:schemeClr val="dk1"/>
                </a:solidFill>
                <a:highlight>
                  <a:srgbClr val="FFFFFF"/>
                </a:highlight>
              </a:rPr>
              <a:t>) is smaller than that of the largest population holder, which is customers in Profile 0 (</a:t>
            </a:r>
            <a:r>
              <a:rPr i="1" lang="en" sz="1050">
                <a:solidFill>
                  <a:schemeClr val="dk1"/>
                </a:solidFill>
                <a:highlight>
                  <a:srgbClr val="FFFFFF"/>
                </a:highlight>
              </a:rPr>
              <a:t>with a population percentage of around 42%</a:t>
            </a: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All customer segments exhibit the </a:t>
            </a:r>
            <a:r>
              <a:rPr b="1" lang="en" sz="1050">
                <a:solidFill>
                  <a:schemeClr val="dk1"/>
                </a:solidFill>
                <a:highlight>
                  <a:srgbClr val="FFFFFF"/>
                </a:highlight>
              </a:rPr>
              <a:t>same characteristics in the</a:t>
            </a:r>
            <a:r>
              <a:rPr lang="en" sz="1050">
                <a:solidFill>
                  <a:schemeClr val="dk1"/>
                </a:solidFill>
                <a:highlight>
                  <a:srgbClr val="FFFFFF"/>
                </a:highlight>
              </a:rPr>
              <a:t> 'Married_Insured,' 'Plan Code,' 'Policy Duration,' 'Policy Type,' and 'Policy Category' features. This implies that the majority of customers are not married, they potentially purchase insurance products for themselves only, predominantly opt for the X1 insurance product, have short active policy durations (</a:t>
            </a:r>
            <a:r>
              <a:rPr i="1" lang="en" sz="1050">
                <a:solidFill>
                  <a:schemeClr val="dk1"/>
                </a:solidFill>
                <a:highlight>
                  <a:srgbClr val="FFFFFF"/>
                </a:highlight>
              </a:rPr>
              <a:t>1 year only</a:t>
            </a:r>
            <a:r>
              <a:rPr lang="en" sz="1050">
                <a:solidFill>
                  <a:schemeClr val="dk1"/>
                </a:solidFill>
                <a:highlight>
                  <a:srgbClr val="FFFFFF"/>
                </a:highlight>
              </a:rPr>
              <a:t>), and their 'Policy Type' and 'Policy Category' are 3 and 22, respectively.</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 </a:t>
            </a:r>
            <a:r>
              <a:rPr b="1" lang="en" sz="1050">
                <a:solidFill>
                  <a:schemeClr val="dk1"/>
                </a:solidFill>
                <a:highlight>
                  <a:srgbClr val="FFFFFF"/>
                </a:highlight>
              </a:rPr>
              <a:t>most notable differences among these segments</a:t>
            </a:r>
            <a:r>
              <a:rPr lang="en" sz="1050">
                <a:solidFill>
                  <a:schemeClr val="dk1"/>
                </a:solidFill>
                <a:highlight>
                  <a:srgbClr val="FFFFFF"/>
                </a:highlight>
              </a:rPr>
              <a:t>, aside from their population variances, are observed in their 'Age', 'Premium Amount', 'Customer Lifetime', and 'City Code' features.</a:t>
            </a:r>
            <a:endParaRPr sz="1050">
              <a:solidFill>
                <a:schemeClr val="dk1"/>
              </a:solidFill>
              <a:highlight>
                <a:srgbClr val="FFFFFF"/>
              </a:highlight>
            </a:endParaRPr>
          </a:p>
          <a:p>
            <a:pPr indent="0" lvl="0" marL="0" rtl="0" algn="l">
              <a:lnSpc>
                <a:spcPct val="115000"/>
              </a:lnSpc>
              <a:spcBef>
                <a:spcPts val="1100"/>
              </a:spcBef>
              <a:spcAft>
                <a:spcPts val="0"/>
              </a:spcAft>
              <a:buNone/>
            </a:pPr>
            <a:r>
              <a:rPr i="1" lang="en" sz="1050">
                <a:solidFill>
                  <a:schemeClr val="dk1"/>
                </a:solidFill>
                <a:highlight>
                  <a:srgbClr val="FFFFFF"/>
                </a:highlight>
              </a:rPr>
              <a:t>Let's see </a:t>
            </a:r>
            <a:r>
              <a:rPr b="1" i="1" lang="en" sz="1050">
                <a:solidFill>
                  <a:schemeClr val="dk1"/>
                </a:solidFill>
                <a:highlight>
                  <a:srgbClr val="FFFFFF"/>
                </a:highlight>
              </a:rPr>
              <a:t>if the customers exhibit the same characteristics when customer segmentation is based on 'Plan Code'</a:t>
            </a:r>
            <a:r>
              <a:rPr i="1" lang="en" sz="1050">
                <a:solidFill>
                  <a:schemeClr val="dk1"/>
                </a:solidFill>
                <a:highlight>
                  <a:srgbClr val="FFFFFF"/>
                </a:highlight>
              </a:rPr>
              <a:t>, which represents the insurance products</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chemeClr val="accent6"/>
                </a:highlight>
              </a:rPr>
              <a:t>Plan Code-based CS</a:t>
            </a:r>
            <a:endParaRPr sz="1050">
              <a:solidFill>
                <a:schemeClr val="dk1"/>
              </a:solidFill>
              <a:highlight>
                <a:schemeClr val="accent6"/>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It can be see that the majority of customers buy </a:t>
            </a:r>
            <a:r>
              <a:rPr b="1" lang="en" sz="1050">
                <a:solidFill>
                  <a:schemeClr val="dk1"/>
                </a:solidFill>
                <a:highlight>
                  <a:srgbClr val="FFFFFF"/>
                </a:highlight>
              </a:rPr>
              <a:t>X1</a:t>
            </a:r>
            <a:r>
              <a:rPr lang="en" sz="1050">
                <a:solidFill>
                  <a:schemeClr val="dk1"/>
                </a:solidFill>
                <a:highlight>
                  <a:srgbClr val="FFFFFF"/>
                </a:highlight>
              </a:rPr>
              <a:t> product, around 43%, this percentage is almost equal to the total percentage of </a:t>
            </a:r>
            <a:r>
              <a:rPr b="1" lang="en" sz="1050">
                <a:solidFill>
                  <a:schemeClr val="dk1"/>
                </a:solidFill>
                <a:highlight>
                  <a:srgbClr val="FFFFFF"/>
                </a:highlight>
              </a:rPr>
              <a:t>X2, X3, X4</a:t>
            </a:r>
            <a:r>
              <a:rPr lang="en" sz="1050">
                <a:solidFill>
                  <a:schemeClr val="dk1"/>
                </a:solidFill>
                <a:highlight>
                  <a:srgbClr val="FFFFFF"/>
                </a:highlight>
              </a:rPr>
              <a:t> customers, which is at around 49%. In contrast </a:t>
            </a:r>
            <a:r>
              <a:rPr b="1" lang="en" sz="1050">
                <a:solidFill>
                  <a:schemeClr val="dk1"/>
                </a:solidFill>
                <a:highlight>
                  <a:srgbClr val="FFFFFF"/>
                </a:highlight>
              </a:rPr>
              <a:t>x5 and x6</a:t>
            </a:r>
            <a:r>
              <a:rPr lang="en" sz="1050">
                <a:solidFill>
                  <a:schemeClr val="dk1"/>
                </a:solidFill>
                <a:highlight>
                  <a:srgbClr val="FFFFFF"/>
                </a:highlight>
              </a:rPr>
              <a:t> products are considered a niche products because these customers are at approximately 4% and 3%, respectively. Furthermore, </a:t>
            </a:r>
            <a:r>
              <a:rPr b="1" lang="en" sz="1050">
                <a:solidFill>
                  <a:schemeClr val="dk1"/>
                </a:solidFill>
                <a:highlight>
                  <a:srgbClr val="FFFFFF"/>
                </a:highlight>
              </a:rPr>
              <a:t>X8 and x9</a:t>
            </a:r>
            <a:r>
              <a:rPr lang="en" sz="1050">
                <a:solidFill>
                  <a:schemeClr val="dk1"/>
                </a:solidFill>
                <a:highlight>
                  <a:srgbClr val="FFFFFF"/>
                </a:highlight>
              </a:rPr>
              <a:t> products are for the super niche segments as the total customer percentage of these segments are around 0.5%.</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Since the difference in the average premium amount for X1, X2, X3, and X4 is negligible, the company </a:t>
            </a:r>
            <a:r>
              <a:rPr b="1" lang="en" sz="1050">
                <a:solidFill>
                  <a:schemeClr val="dk1"/>
                </a:solidFill>
                <a:highlight>
                  <a:srgbClr val="FFFFFF"/>
                </a:highlight>
              </a:rPr>
              <a:t>should prioritize focusing on X1</a:t>
            </a:r>
            <a:r>
              <a:rPr lang="en" sz="1050">
                <a:solidFill>
                  <a:schemeClr val="dk1"/>
                </a:solidFill>
                <a:highlight>
                  <a:srgbClr val="FFFFFF"/>
                </a:highlight>
              </a:rPr>
              <a:t>, followed by X2, X3, and X4 products, as they have the largest market share among customers based on insurance products. X1 holds the biggest market size within the overall segments.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Marketers can use this profile as a guide for their </a:t>
            </a:r>
            <a:r>
              <a:rPr b="1" lang="en" sz="1050">
                <a:solidFill>
                  <a:schemeClr val="dk1"/>
                </a:solidFill>
                <a:highlight>
                  <a:srgbClr val="FFFFFF"/>
                </a:highlight>
              </a:rPr>
              <a:t>marketing strategies</a:t>
            </a:r>
            <a:r>
              <a:rPr lang="en" sz="1050">
                <a:solidFill>
                  <a:schemeClr val="dk1"/>
                </a:solidFill>
                <a:highlight>
                  <a:srgbClr val="FFFFFF"/>
                </a:highlight>
              </a:rPr>
              <a:t>, encompassing the 4Ps (price, place, product, promotion), to effectively target and engage with their customers while selecting the most profitable segments.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Furthermore, the </a:t>
            </a:r>
            <a:r>
              <a:rPr b="1" lang="en" sz="1050">
                <a:solidFill>
                  <a:schemeClr val="dk1"/>
                </a:solidFill>
                <a:highlight>
                  <a:srgbClr val="FFFFFF"/>
                </a:highlight>
              </a:rPr>
              <a:t>same characteristics</a:t>
            </a:r>
            <a:r>
              <a:rPr lang="en" sz="1050">
                <a:solidFill>
                  <a:schemeClr val="dk1"/>
                </a:solidFill>
                <a:highlight>
                  <a:srgbClr val="FFFFFF"/>
                </a:highlight>
              </a:rPr>
              <a:t> that were observed in the customer segmentation without relying on the 'Plan Code' (CS General) appear in this customer segmentation (Plan Code-based CS). In both cases, all segments exhibit the same traits in the 'Married_Insured,' 'Policy Duration,' and 'Policy Type' features. However, the characteristic found in CS General, where all segments exhibit the same traits in the 'Policy Category' column, </a:t>
            </a:r>
            <a:r>
              <a:rPr b="1" lang="en" sz="1050">
                <a:solidFill>
                  <a:schemeClr val="dk1"/>
                </a:solidFill>
                <a:highlight>
                  <a:srgbClr val="FFFFFF"/>
                </a:highlight>
              </a:rPr>
              <a:t>is not present</a:t>
            </a:r>
            <a:r>
              <a:rPr lang="en" sz="1050">
                <a:solidFill>
                  <a:schemeClr val="dk1"/>
                </a:solidFill>
                <a:highlight>
                  <a:srgbClr val="FFFFFF"/>
                </a:highlight>
              </a:rPr>
              <a:t> in this Plan Code-based CS.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The </a:t>
            </a:r>
            <a:r>
              <a:rPr b="1" lang="en" sz="1050">
                <a:solidFill>
                  <a:schemeClr val="dk1"/>
                </a:solidFill>
                <a:highlight>
                  <a:srgbClr val="FFFFFF"/>
                </a:highlight>
              </a:rPr>
              <a:t>most notable differences among these segments</a:t>
            </a:r>
            <a:r>
              <a:rPr lang="en" sz="1050">
                <a:solidFill>
                  <a:schemeClr val="dk1"/>
                </a:solidFill>
                <a:highlight>
                  <a:srgbClr val="FFFFFF"/>
                </a:highlight>
              </a:rPr>
              <a:t>, apart from their population variances, are observed in their 'Age,' 'Premium Amount,' 'Customer Lifetime,' and 'City Code' features, just as seen in CS General.</a:t>
            </a:r>
            <a:endParaRPr sz="1050">
              <a:solidFill>
                <a:schemeClr val="dk1"/>
              </a:solidFill>
              <a:highlight>
                <a:srgbClr val="FFFFFF"/>
              </a:highlight>
            </a:endParaRPr>
          </a:p>
          <a:p>
            <a:pPr indent="0" lvl="0" marL="0" rtl="0" algn="l">
              <a:lnSpc>
                <a:spcPct val="115000"/>
              </a:lnSpc>
              <a:spcBef>
                <a:spcPts val="1100"/>
              </a:spcBef>
              <a:spcAft>
                <a:spcPts val="0"/>
              </a:spcAft>
              <a:buNone/>
            </a:pPr>
            <a:r>
              <a:rPr i="1" lang="en" sz="1050">
                <a:solidFill>
                  <a:schemeClr val="dk1"/>
                </a:solidFill>
                <a:highlight>
                  <a:srgbClr val="FFFFFF"/>
                </a:highlight>
              </a:rPr>
              <a:t>Let's </a:t>
            </a:r>
            <a:r>
              <a:rPr b="1" i="1" lang="en" sz="1050">
                <a:solidFill>
                  <a:schemeClr val="dk1"/>
                </a:solidFill>
                <a:highlight>
                  <a:srgbClr val="FFFFFF"/>
                </a:highlight>
              </a:rPr>
              <a:t>investigate whether customers exhibit the same characteristics when customer segmentation is based on 'Premium Amount' that has been quantile-binned.</a:t>
            </a:r>
            <a:endParaRPr b="1" i="1"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faebca87e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faebca87e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6"/>
                </a:highlight>
              </a:rPr>
              <a:t>Premium Amount-based CS</a:t>
            </a:r>
            <a:endParaRPr>
              <a:highlight>
                <a:schemeClr val="accent6"/>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Since the customer segmentation based on 'Premium Amount' that has been quantile-binned results in the same frequency/population for each of the segments, the only factor influencing the market size in each segment is the average Premium Amount found in 'meanPremiumAmount'. </a:t>
            </a:r>
            <a:r>
              <a:rPr b="1" lang="en" sz="1050">
                <a:solidFill>
                  <a:schemeClr val="dk1"/>
                </a:solidFill>
                <a:highlight>
                  <a:srgbClr val="FFFFFF"/>
                </a:highlight>
              </a:rPr>
              <a:t>The largest market size</a:t>
            </a:r>
            <a:r>
              <a:rPr lang="en" sz="1050">
                <a:solidFill>
                  <a:schemeClr val="dk1"/>
                </a:solidFill>
                <a:highlight>
                  <a:srgbClr val="FFFFFF"/>
                </a:highlight>
              </a:rPr>
              <a:t> in this customer segmentation is in segment/cluster/profile 4, while </a:t>
            </a:r>
            <a:r>
              <a:rPr b="1" lang="en" sz="1050">
                <a:solidFill>
                  <a:schemeClr val="dk1"/>
                </a:solidFill>
                <a:highlight>
                  <a:srgbClr val="FFFFFF"/>
                </a:highlight>
              </a:rPr>
              <a:t>the smallest market size</a:t>
            </a:r>
            <a:r>
              <a:rPr lang="en" sz="1050">
                <a:solidFill>
                  <a:schemeClr val="dk1"/>
                </a:solidFill>
                <a:highlight>
                  <a:srgbClr val="FFFFFF"/>
                </a:highlight>
              </a:rPr>
              <a:t> is in segment 0.</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Furthermore, the table above also reveals that the same characteristics found in CS General and Plan Code-based CS are also present in Premium Amount-based CS. In all these types of customer segmentation, all segments exhibit the same traits in the 'Married Insured,' 'Policy Type,' and 'Policy Category' features. Additionally, all segments display the same traits in the 'Married_Insured' feature, as seen in CS General.</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 </a:t>
            </a:r>
            <a:r>
              <a:rPr b="1" lang="en" sz="1050">
                <a:solidFill>
                  <a:schemeClr val="dk1"/>
                </a:solidFill>
                <a:highlight>
                  <a:srgbClr val="FFFFFF"/>
                </a:highlight>
              </a:rPr>
              <a:t>most notable differences</a:t>
            </a:r>
            <a:r>
              <a:rPr lang="en" sz="1050">
                <a:solidFill>
                  <a:schemeClr val="dk1"/>
                </a:solidFill>
                <a:highlight>
                  <a:srgbClr val="FFFFFF"/>
                </a:highlight>
              </a:rPr>
              <a:t> among these segments, aside from their 'meanPremiumAmount' variances, are observed in their 'Age' and 'customer_lifetime' features.</a:t>
            </a:r>
            <a:endParaRPr sz="1050">
              <a:solidFill>
                <a:schemeClr val="dk1"/>
              </a:solidFill>
              <a:highlight>
                <a:srgbClr val="FFFFFF"/>
              </a:highlight>
            </a:endParaRPr>
          </a:p>
          <a:p>
            <a:pPr indent="0" lvl="0" marL="0" rtl="0" algn="l">
              <a:spcBef>
                <a:spcPts val="11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faebca87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4faebca87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This violin plot clearly indicates that nearly all segments have a similar distribution and median in the 'Premium Amount' feature, with the exception of the 'X8' segment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4faebca87e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4faebca87e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scatter plot above illustrates that the distribution of 'Plan Code' based on 'Age' and 'Premium Amount' is fairly consistent. Additionally, it reveals that X1, X2, X3, and X4 products dominate across various age groups and premium amounts.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faebca87e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faebca87e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chemeClr val="accent6"/>
                </a:highlight>
              </a:rPr>
              <a:t>By creating</a:t>
            </a:r>
            <a:r>
              <a:rPr lang="en" sz="1050">
                <a:solidFill>
                  <a:schemeClr val="dk1"/>
                </a:solidFill>
                <a:highlight>
                  <a:srgbClr val="FFFFFF"/>
                </a:highlight>
              </a:rPr>
              <a:t> a swarm plot that displays 'Plan Code' against 'Premium Amount' and using the '</a:t>
            </a:r>
            <a:r>
              <a:rPr lang="en" sz="1050">
                <a:solidFill>
                  <a:schemeClr val="dk1"/>
                </a:solidFill>
                <a:highlight>
                  <a:srgbClr val="00FFFF"/>
                </a:highlight>
              </a:rPr>
              <a:t>Married_Insured</a:t>
            </a:r>
            <a:r>
              <a:rPr lang="en" sz="1050">
                <a:solidFill>
                  <a:schemeClr val="dk1"/>
                </a:solidFill>
                <a:highlight>
                  <a:srgbClr val="FFFFFF"/>
                </a:highlight>
              </a:rPr>
              <a:t>' column as the hue, underlying trends that were less visible before become evident.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Category 2 customers can be seen across the segments, confirming what the customer segmentation table has shown previously (Plan Code-based CS). However, it is also noticeable that there are several Category 3 and Category 1 customers in almost all of these segments. </a:t>
            </a:r>
            <a:r>
              <a:rPr b="1" lang="en" sz="1050">
                <a:solidFill>
                  <a:schemeClr val="dk1"/>
                </a:solidFill>
                <a:highlight>
                  <a:srgbClr val="FFFFFF"/>
                </a:highlight>
              </a:rPr>
              <a:t>Category 3 customers</a:t>
            </a:r>
            <a:r>
              <a:rPr lang="en" sz="1050">
                <a:solidFill>
                  <a:schemeClr val="dk1"/>
                </a:solidFill>
                <a:highlight>
                  <a:srgbClr val="FFFFFF"/>
                </a:highlight>
              </a:rPr>
              <a:t> are present in all segments, but they are more prominent in X1, X2, X3, X4, and X5 products. In contrast, </a:t>
            </a:r>
            <a:r>
              <a:rPr b="1" lang="en" sz="1050">
                <a:solidFill>
                  <a:schemeClr val="dk1"/>
                </a:solidFill>
                <a:highlight>
                  <a:srgbClr val="FFFFFF"/>
                </a:highlight>
              </a:rPr>
              <a:t>Category 1 customers</a:t>
            </a:r>
            <a:r>
              <a:rPr lang="en" sz="1050">
                <a:solidFill>
                  <a:schemeClr val="dk1"/>
                </a:solidFill>
                <a:highlight>
                  <a:srgbClr val="FFFFFF"/>
                </a:highlight>
              </a:rPr>
              <a:t> are more prominent in X1, X2, X3, and X4 products.</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69E781"/>
                </a:highlight>
              </a:rPr>
              <a:t>By plotting multiple swarm plots</a:t>
            </a:r>
            <a:r>
              <a:rPr lang="en" sz="1050">
                <a:solidFill>
                  <a:schemeClr val="dk1"/>
                </a:solidFill>
                <a:highlight>
                  <a:srgbClr val="FFFFFF"/>
                </a:highlight>
              </a:rPr>
              <a:t> that display 'Plan Code' against 'Premium Amount' and using the '</a:t>
            </a:r>
            <a:r>
              <a:rPr lang="en" sz="1050">
                <a:solidFill>
                  <a:schemeClr val="dk1"/>
                </a:solidFill>
                <a:highlight>
                  <a:srgbClr val="00FFFF"/>
                </a:highlight>
              </a:rPr>
              <a:t>Policy Duration</a:t>
            </a:r>
            <a:r>
              <a:rPr lang="en" sz="1050">
                <a:solidFill>
                  <a:schemeClr val="dk1"/>
                </a:solidFill>
                <a:highlight>
                  <a:srgbClr val="FFFFFF"/>
                </a:highlight>
              </a:rPr>
              <a:t>' column as the hue, the underlying trend of the 'Policy Duration' variable distribution can be seen across the 'Plan Code' products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The 'Policy Duration' variables 1, 14+, 2, and 3 are prevalent in almost all insurance products, except for X8 and X9 products. These variables are more pronounced in all insurance products, except for X7, X8, and X9 products.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remaining 'Policy Duration' variables are more noticeable in X1, X2, X3, and X4 products.</a:t>
            </a:r>
            <a:endParaRPr sz="1050">
              <a:solidFill>
                <a:schemeClr val="dk1"/>
              </a:solidFill>
              <a:highlight>
                <a:srgbClr val="FFFFFF"/>
              </a:highlight>
            </a:endParaRPr>
          </a:p>
          <a:p>
            <a:pPr indent="0" lvl="0" marL="0" rtl="0" algn="l">
              <a:lnSpc>
                <a:spcPct val="115000"/>
              </a:lnSpc>
              <a:spcBef>
                <a:spcPts val="5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4faebca87e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4faebca87e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Findings:</a:t>
            </a:r>
            <a:endParaRPr b="1"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The trends for 'Married_Insured,' 'Policy Duration,' 'Policy Type,' and 'Policy Category,' which were previously unclear, have been revealed through these swarm plots. Most of the variables in these features are associated with the </a:t>
            </a:r>
            <a:r>
              <a:rPr lang="en" sz="1050">
                <a:solidFill>
                  <a:schemeClr val="dk1"/>
                </a:solidFill>
                <a:highlight>
                  <a:srgbClr val="00FFFF"/>
                </a:highlight>
              </a:rPr>
              <a:t>X1, X2, X3, and X4 products.</a:t>
            </a:r>
            <a:endParaRPr sz="1050">
              <a:solidFill>
                <a:schemeClr val="dk1"/>
              </a:solidFill>
              <a:highlight>
                <a:srgbClr val="00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a:t>
            </a:r>
            <a:r>
              <a:rPr lang="en" sz="1050">
                <a:solidFill>
                  <a:schemeClr val="dk1"/>
                </a:solidFill>
                <a:highlight>
                  <a:srgbClr val="00FFFF"/>
                </a:highlight>
              </a:rPr>
              <a:t>most dominant variables</a:t>
            </a:r>
            <a:r>
              <a:rPr lang="en" sz="1050">
                <a:solidFill>
                  <a:schemeClr val="dk1"/>
                </a:solidFill>
                <a:highlight>
                  <a:srgbClr val="FFFFFF"/>
                </a:highlight>
              </a:rPr>
              <a:t> in 'Plan Code,' 'Policy Duration,' 'Policy Type,' and 'Policy Category' are the X1 product, 1.0 year for policy duration, 3 for policy type, and 22 for policy category, respectively; these variables are found across all segments.</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Marketers can utilize these plots as a guide to more effectively target their segments.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faebca87e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4faebca87e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chemeClr val="dk1"/>
                </a:solidFill>
                <a:highlight>
                  <a:srgbClr val="FFFFFF"/>
                </a:highlight>
              </a:rPr>
              <a:t>Conclusion:</a:t>
            </a:r>
            <a:endParaRPr b="1"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By using a swarm plot, the </a:t>
            </a:r>
            <a:r>
              <a:rPr lang="en" sz="1050">
                <a:solidFill>
                  <a:schemeClr val="dk1"/>
                </a:solidFill>
                <a:highlight>
                  <a:schemeClr val="accent6"/>
                </a:highlight>
              </a:rPr>
              <a:t>underlying distribution</a:t>
            </a:r>
            <a:r>
              <a:rPr lang="en" sz="1050">
                <a:solidFill>
                  <a:schemeClr val="dk1"/>
                </a:solidFill>
                <a:highlight>
                  <a:srgbClr val="FFFFFF"/>
                </a:highlight>
              </a:rPr>
              <a:t> of variables that might be difficult to discern in previous customer segmentation tables for various features can be observed more clearly</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 customer segmentation table above is </a:t>
            </a:r>
            <a:r>
              <a:rPr b="1" lang="en" sz="1050">
                <a:solidFill>
                  <a:schemeClr val="dk1"/>
                </a:solidFill>
                <a:highlight>
                  <a:srgbClr val="FFFFFF"/>
                </a:highlight>
              </a:rPr>
              <a:t>based on 'Premium Amount' that has been quantile-binned and the 'Plan Code' columns</a:t>
            </a:r>
            <a:r>
              <a:rPr lang="en" sz="1050">
                <a:solidFill>
                  <a:schemeClr val="dk1"/>
                </a:solidFill>
                <a:highlight>
                  <a:srgbClr val="FFFFFF"/>
                </a:highlight>
              </a:rPr>
              <a:t>. Marketers could utilize this </a:t>
            </a:r>
            <a:r>
              <a:rPr b="1" lang="en" sz="1050">
                <a:solidFill>
                  <a:schemeClr val="dk1"/>
                </a:solidFill>
                <a:highlight>
                  <a:srgbClr val="FFFFFF"/>
                </a:highlight>
              </a:rPr>
              <a:t>more refined</a:t>
            </a:r>
            <a:r>
              <a:rPr lang="en" sz="1050">
                <a:solidFill>
                  <a:schemeClr val="dk1"/>
                </a:solidFill>
                <a:highlight>
                  <a:srgbClr val="FFFFFF"/>
                </a:highlight>
              </a:rPr>
              <a:t> customer segmentation and the swarm plots in their marketing strategies.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Furthermore, they could also </a:t>
            </a:r>
            <a:r>
              <a:rPr b="1" lang="en" sz="1050">
                <a:solidFill>
                  <a:schemeClr val="dk1"/>
                </a:solidFill>
                <a:highlight>
                  <a:srgbClr val="FFFFFF"/>
                </a:highlight>
              </a:rPr>
              <a:t>prioritize the most profitable market segment</a:t>
            </a:r>
            <a:r>
              <a:rPr lang="en" sz="1050">
                <a:solidFill>
                  <a:schemeClr val="dk1"/>
                </a:solidFill>
                <a:highlight>
                  <a:srgbClr val="FFFFFF"/>
                </a:highlight>
              </a:rPr>
              <a:t> by </a:t>
            </a:r>
            <a:r>
              <a:rPr b="1" lang="en" sz="1050">
                <a:solidFill>
                  <a:schemeClr val="dk1"/>
                </a:solidFill>
                <a:highlight>
                  <a:srgbClr val="FFFFFF"/>
                </a:highlight>
              </a:rPr>
              <a:t>sorting the 'market_size'</a:t>
            </a:r>
            <a:r>
              <a:rPr lang="en" sz="1050">
                <a:solidFill>
                  <a:schemeClr val="dk1"/>
                </a:solidFill>
                <a:highlight>
                  <a:srgbClr val="FFFFFF"/>
                </a:highlight>
              </a:rPr>
              <a:t> column and then employ the most suitable marketing strategies, including pricing strategies, media campaigns, and media channels, for each of the selected segments.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4faebca87e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4faebca87e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aebca87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aebca87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faebca87e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faebca87e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faebca87e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faebca87e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faebca87e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faebca87e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aebca87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faebca87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Having more </a:t>
            </a:r>
            <a:r>
              <a:rPr b="1" lang="en" sz="1050">
                <a:solidFill>
                  <a:schemeClr val="dk1"/>
                </a:solidFill>
                <a:highlight>
                  <a:srgbClr val="FFFFFF"/>
                </a:highlight>
              </a:rPr>
              <a:t>false positives</a:t>
            </a:r>
            <a:r>
              <a:rPr lang="en" sz="1050">
                <a:solidFill>
                  <a:schemeClr val="dk1"/>
                </a:solidFill>
                <a:highlight>
                  <a:srgbClr val="FFFFFF"/>
                </a:highlight>
              </a:rPr>
              <a:t> means that more customers are assumed to buy the insurance product; however, in reality, none of them will buy the product, and the company has already spent marketing budget to try to acquire these customers. On the other hand, having more </a:t>
            </a:r>
            <a:r>
              <a:rPr b="1" lang="en" sz="1050">
                <a:solidFill>
                  <a:schemeClr val="dk1"/>
                </a:solidFill>
                <a:highlight>
                  <a:srgbClr val="FFFFFF"/>
                </a:highlight>
              </a:rPr>
              <a:t>false negatives</a:t>
            </a:r>
            <a:r>
              <a:rPr lang="en" sz="1050">
                <a:solidFill>
                  <a:schemeClr val="dk1"/>
                </a:solidFill>
                <a:highlight>
                  <a:srgbClr val="FFFFFF"/>
                </a:highlight>
              </a:rPr>
              <a:t> means that many customers are assumed not to buy the insurance product, while in reality, they are going to buy the product. Hence, potential revenues from these customers are lost.</a:t>
            </a:r>
            <a:endParaRPr sz="1050">
              <a:solidFill>
                <a:schemeClr val="dk1"/>
              </a:solidFill>
              <a:highlight>
                <a:srgbClr val="FFFFFF"/>
              </a:highlight>
            </a:endParaRPr>
          </a:p>
          <a:p>
            <a:pPr indent="0" lvl="0" marL="457200" rtl="0" algn="l">
              <a:lnSpc>
                <a:spcPct val="115000"/>
              </a:lnSpc>
              <a:spcBef>
                <a:spcPts val="1100"/>
              </a:spcBef>
              <a:spcAft>
                <a:spcPts val="0"/>
              </a:spcAft>
              <a:buNone/>
            </a:pPr>
            <a:r>
              <a:rPr lang="en" sz="1050">
                <a:solidFill>
                  <a:schemeClr val="dk1"/>
                </a:solidFill>
                <a:highlight>
                  <a:srgbClr val="FFFFFF"/>
                </a:highlight>
              </a:rPr>
              <a:t>Therefore, the metric to be used is the 'F1 score.' The F1 score is the harmonic mean between precision and recall, giving equal attention to both false positives and false negatives. It is also a suitable metric to use in an imbalanced dataset.</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4 classifier models: Logreg, KNN, RFC, GBC</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Xlist_num = X.select_dtypes(exclude='object').columns  # numerical features | 'Premium Amount', 'premium_lifetime', 'impression'</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chemeClr val="accent6"/>
                </a:highlight>
              </a:rPr>
              <a:t>Xlist_stdScaler</a:t>
            </a:r>
            <a:r>
              <a:rPr lang="en" sz="1050">
                <a:solidFill>
                  <a:schemeClr val="dk1"/>
                </a:solidFill>
                <a:highlight>
                  <a:srgbClr val="FFFFFF"/>
                </a:highlight>
              </a:rPr>
              <a:t> = ['Premium Amount', 'impression']  # Standard scaler | 'Premium Amount', 'impression'</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chemeClr val="accent6"/>
                </a:highlight>
              </a:rPr>
              <a:t>Xlist_robScaler</a:t>
            </a:r>
            <a:r>
              <a:rPr lang="en" sz="1050">
                <a:solidFill>
                  <a:schemeClr val="dk1"/>
                </a:solidFill>
                <a:highlight>
                  <a:srgbClr val="FFFFFF"/>
                </a:highlight>
              </a:rPr>
              <a:t> = ['premium_lifetime']  # Robust scaler | 'premium_lifetime'</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Xlist_cat = X.select_dtypes(include='object').columns  # categorical features | 'Married_Insured', 'Plan Code', 'Policy Duration', 'Policy Type', 'Policy Category'</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chemeClr val="accent6"/>
                </a:highlight>
              </a:rPr>
              <a:t>Xlist_ord</a:t>
            </a:r>
            <a:r>
              <a:rPr lang="en" sz="1050">
                <a:solidFill>
                  <a:schemeClr val="dk1"/>
                </a:solidFill>
                <a:highlight>
                  <a:srgbClr val="FFFFFF"/>
                </a:highlight>
              </a:rPr>
              <a:t> = ['Policy Duration']  # ordinal encoding | 'Policy Duration'</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chemeClr val="accent6"/>
                </a:highlight>
              </a:rPr>
              <a:t>Xlist_nom</a:t>
            </a:r>
            <a:r>
              <a:rPr lang="en" sz="1050">
                <a:solidFill>
                  <a:schemeClr val="dk1"/>
                </a:solidFill>
                <a:highlight>
                  <a:srgbClr val="FFFFFF"/>
                </a:highlight>
              </a:rPr>
              <a:t> = [i for i in Xlist_cat if i not in Xlist_ord]  # oneHot encoding | 'Married_Insured', 'Plan Code', 'Policy Category', 'Policy Type'</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00FFFF"/>
                </a:highlight>
              </a:rPr>
              <a:t>logreg_hparam</a:t>
            </a:r>
            <a:r>
              <a:rPr lang="en" sz="1050">
                <a:solidFill>
                  <a:schemeClr val="dk1"/>
                </a:solidFill>
                <a:highlight>
                  <a:srgbClr val="FFFFFF"/>
                </a:highlight>
              </a:rPr>
              <a:t> =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'clf__C':[100, 10, 1, 0.1, 0.01, 0.001],</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'clf__penalty': ['l1', 'l2','elasticnet'],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'clf__solver': ['liblinear', 'newton-cg']</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Logistic Regression Best Parameters: {'clf__C': 10, 'clf__penalty': 'l2', 'clf__solver': 'liblinear'}</a:t>
            </a:r>
            <a:endParaRPr>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00FFFF"/>
                </a:highlight>
              </a:rPr>
              <a:t>knc_hparam</a:t>
            </a:r>
            <a:r>
              <a:rPr lang="en" sz="1050">
                <a:solidFill>
                  <a:schemeClr val="dk1"/>
                </a:solidFill>
                <a:highlight>
                  <a:srgbClr val="FFFFFF"/>
                </a:highlight>
              </a:rPr>
              <a:t> =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'clf__n_neighbors':[3, 5, 7, 9, 11, 13, 15],</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'clf__weights': ['uniform', 'distance'],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'clf__metric': ['minkowski','euclidean','manhattan']</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KNC Best Parameters: {'clf__metric': 'manhattan', 'clf__n_neighbors': 13, 'clf__weights': 'uniform'}</a:t>
            </a:r>
            <a:endParaRPr>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00FFFF"/>
                </a:highlight>
              </a:rPr>
              <a:t>rfc_hparam</a:t>
            </a:r>
            <a:r>
              <a:rPr lang="en" sz="1050">
                <a:solidFill>
                  <a:schemeClr val="dk1"/>
                </a:solidFill>
                <a:highlight>
                  <a:srgbClr val="FFFFFF"/>
                </a:highlight>
              </a:rPr>
              <a:t> =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'clf__max_depth': [int(i) for i in np.linspace(10,150, 5)],</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'clf__min_samples_split' : [2, 4],</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'clf__min_samples_leaf' : [1, 3],</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'clf__n_estimators' : [100, 300]</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RFC Best Parameters: {'clf__max_depth': 45, 'clf__min_samples_leaf': 1, 'clf__min_samples_split': 4, 'clf__n_estimators': 300}</a:t>
            </a:r>
            <a:endParaRPr>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00FFFF"/>
                </a:highlight>
              </a:rPr>
              <a:t>gbc_hparam</a:t>
            </a:r>
            <a:r>
              <a:rPr lang="en" sz="1050">
                <a:solidFill>
                  <a:schemeClr val="dk1"/>
                </a:solidFill>
                <a:highlight>
                  <a:srgbClr val="FFFFFF"/>
                </a:highlight>
              </a:rPr>
              <a:t> =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'clf__max_depth': [2, 3, 5],</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'clf__min_samples_split' : [2, 4],</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'clf__min_samples_leaf' : [1, 3],</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    'clf__n_estimators' : [100, 300]</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a:solidFill>
                  <a:schemeClr val="dk1"/>
                </a:solidFill>
                <a:highlight>
                  <a:srgbClr val="FFFFFF"/>
                </a:highlight>
              </a:rPr>
              <a:t>GBC Best Parameters: {'clf__max_depth': 3, 'clf__min_samples_leaf': 3, 'clf__min_samples_split': 2, 'clf__n_estimators': 300}</a:t>
            </a:r>
            <a:endParaRPr>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faebca8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faebca8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Macro Average F1: .90</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highlight>
                  <a:srgbClr val="FFFFFF"/>
                </a:highlight>
              </a:rPr>
              <a:t>Logistic Regression Best Parameters: {'clf__C': 10, 'clf__penalty': 'l2', 'clf__solver': 'liblinear'}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KNC Best Parameters: {'clf__metric': 'manhattan', 'clf__n_neighbors': 13, 'clf__weights': 'uniform'}</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RFC Best Parameters: {'clf__max_depth': 45, 'clf__min_samples_leaf': 1, 'clf__min_samples_split': 4, 'clf__n_estimators': 300}</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GBC Best Parameters: {'clf__max_depth': 3, 'clf__min_samples_leaf': 3, 'clf__min_samples_split': 2, 'clf__n_estimators': 300}</a:t>
            </a:r>
            <a:endParaRPr>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faebca87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faebca87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Creating ‘Scoring’ column</a:t>
            </a:r>
            <a:endParaRPr/>
          </a:p>
          <a:p>
            <a:pPr indent="-298450" lvl="0" marL="457200" rtl="0" algn="l">
              <a:spcBef>
                <a:spcPts val="0"/>
              </a:spcBef>
              <a:spcAft>
                <a:spcPts val="0"/>
              </a:spcAft>
              <a:buSzPts val="1100"/>
              <a:buAutoNum type="arabicPeriod"/>
            </a:pPr>
            <a:r>
              <a:rPr lang="en"/>
              <a:t>Creating ‘</a:t>
            </a:r>
            <a:r>
              <a:rPr lang="en"/>
              <a:t>prodScore’ column</a:t>
            </a:r>
            <a:endParaRPr/>
          </a:p>
          <a:p>
            <a:pPr indent="-298450" lvl="0" marL="457200" rtl="0" algn="l">
              <a:spcBef>
                <a:spcPts val="0"/>
              </a:spcBef>
              <a:spcAft>
                <a:spcPts val="0"/>
              </a:spcAft>
              <a:buSzPts val="1100"/>
              <a:buAutoNum type="arabicPeriod"/>
            </a:pPr>
            <a:r>
              <a:rPr lang="en"/>
              <a:t>Selecting only customers who have tried the insurance product 'more than' once, as these customers can provide recommendations to other similar customers who have only purchased 1 product in the past</a:t>
            </a:r>
            <a:endParaRPr/>
          </a:p>
          <a:p>
            <a:pPr indent="-298450" lvl="0" marL="457200" rtl="0" algn="l">
              <a:spcBef>
                <a:spcPts val="0"/>
              </a:spcBef>
              <a:spcAft>
                <a:spcPts val="0"/>
              </a:spcAft>
              <a:buSzPts val="1100"/>
              <a:buAutoNum type="arabicPeriod"/>
            </a:pPr>
            <a:r>
              <a:rPr lang="en"/>
              <a:t>Creating the </a:t>
            </a:r>
            <a:r>
              <a:rPr lang="en">
                <a:solidFill>
                  <a:schemeClr val="dk1"/>
                </a:solidFill>
              </a:rPr>
              <a:t>MN </a:t>
            </a:r>
            <a:r>
              <a:rPr lang="en"/>
              <a:t>matrix, with M representing rows for customers and N representing columns for a list of unique insurance products ('Plan Code' items).</a:t>
            </a:r>
            <a:endParaRPr/>
          </a:p>
          <a:p>
            <a:pPr indent="-298450" lvl="0" marL="457200" rtl="0" algn="l">
              <a:spcBef>
                <a:spcPts val="0"/>
              </a:spcBef>
              <a:spcAft>
                <a:spcPts val="0"/>
              </a:spcAft>
              <a:buSzPts val="1100"/>
              <a:buAutoNum type="arabicPeriod"/>
            </a:pPr>
            <a:r>
              <a:rPr lang="en"/>
              <a:t>Mapping the 'prodScore', insurance products customers have tried and also the ratings to the 'custScoring' data frame</a:t>
            </a:r>
            <a:endParaRPr/>
          </a:p>
          <a:p>
            <a:pPr indent="-298450" lvl="0" marL="457200" rtl="0" algn="l">
              <a:spcBef>
                <a:spcPts val="0"/>
              </a:spcBef>
              <a:spcAft>
                <a:spcPts val="0"/>
              </a:spcAft>
              <a:buSzPts val="1100"/>
              <a:buAutoNum type="arabicPeriod"/>
            </a:pPr>
            <a:r>
              <a:rPr lang="en"/>
              <a:t>Dropping duplicate data</a:t>
            </a:r>
            <a:endParaRPr/>
          </a:p>
          <a:p>
            <a:pPr indent="-298450" lvl="0" marL="457200" rtl="0" algn="l">
              <a:spcBef>
                <a:spcPts val="0"/>
              </a:spcBef>
              <a:spcAft>
                <a:spcPts val="0"/>
              </a:spcAft>
              <a:buSzPts val="1100"/>
              <a:buAutoNum type="arabicPeriod"/>
            </a:pPr>
            <a:r>
              <a:rPr lang="en"/>
              <a:t>Selecting only data with positive ratings, as there is no point in recommending insurance products that other customers dislike</a:t>
            </a:r>
            <a:endParaRPr/>
          </a:p>
          <a:p>
            <a:pPr indent="-298450" lvl="0" marL="457200" rtl="0" algn="l">
              <a:spcBef>
                <a:spcPts val="0"/>
              </a:spcBef>
              <a:spcAft>
                <a:spcPts val="0"/>
              </a:spcAft>
              <a:buSzPts val="1100"/>
              <a:buAutoNum type="arabicPeriod"/>
            </a:pPr>
            <a:r>
              <a:rPr lang="en"/>
              <a:t>Standardizing the customers' ratings using their mean to mitigate variations in rating styles, such as customers who are 'tough critics' and those who are more generous in giving product ratings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faebca87e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faebca87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220" y="1115500"/>
            <a:ext cx="4502700" cy="2520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4220" y="3687499"/>
            <a:ext cx="4502700" cy="340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2800"/>
              <a:buNone/>
              <a:defRPr sz="16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46" name="Shape 4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7" name="Shape 47"/>
        <p:cNvGrpSpPr/>
        <p:nvPr/>
      </p:nvGrpSpPr>
      <p:grpSpPr>
        <a:xfrm>
          <a:off x="0" y="0"/>
          <a:ext cx="0" cy="0"/>
          <a:chOff x="0" y="0"/>
          <a:chExt cx="0" cy="0"/>
        </a:xfrm>
      </p:grpSpPr>
      <p:sp>
        <p:nvSpPr>
          <p:cNvPr id="48" name="Google Shape;48;p14"/>
          <p:cNvSpPr txBox="1"/>
          <p:nvPr>
            <p:ph type="title"/>
          </p:nvPr>
        </p:nvSpPr>
        <p:spPr>
          <a:xfrm>
            <a:off x="457200" y="411475"/>
            <a:ext cx="8229600" cy="33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None/>
              <a:defRPr sz="3000">
                <a:solidFill>
                  <a:srgbClr val="000000"/>
                </a:solidFill>
              </a:defRPr>
            </a:lvl1pPr>
            <a:lvl2pPr lvl="1"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2pPr>
            <a:lvl3pPr lvl="2"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3pPr>
            <a:lvl4pPr lvl="3"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4pPr>
            <a:lvl5pPr lvl="4"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5pPr>
            <a:lvl6pPr lvl="5"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6pPr>
            <a:lvl7pPr lvl="6"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7pPr>
            <a:lvl8pPr lvl="7"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8pPr>
            <a:lvl9pPr lvl="8" rtl="0" algn="ctr">
              <a:spcBef>
                <a:spcPts val="0"/>
              </a:spcBef>
              <a:spcAft>
                <a:spcPts val="0"/>
              </a:spcAft>
              <a:buClr>
                <a:srgbClr val="000000"/>
              </a:buClr>
              <a:buSzPts val="3000"/>
              <a:buFont typeface="Montserrat"/>
              <a:buNone/>
              <a:defRPr b="1" sz="3000">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sz="2400">
                <a:latin typeface="Montserrat"/>
                <a:ea typeface="Montserrat"/>
                <a:cs typeface="Montserrat"/>
                <a:sym typeface="Montserrat"/>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Montserrat Medium"/>
              <a:buChar char="●"/>
              <a:defRPr sz="1800">
                <a:latin typeface="Montserrat Medium"/>
                <a:ea typeface="Montserrat Medium"/>
                <a:cs typeface="Montserrat Medium"/>
                <a:sym typeface="Montserrat Medium"/>
              </a:defRPr>
            </a:lvl1pPr>
            <a:lvl2pPr indent="-317500" lvl="1" marL="9144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2pPr>
            <a:lvl3pPr indent="-317500" lvl="2" marL="13716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3pPr>
            <a:lvl4pPr indent="-317500" lvl="3" marL="18288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4pPr>
            <a:lvl5pPr indent="-317500" lvl="4" marL="22860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5pPr>
            <a:lvl6pPr indent="-317500" lvl="5" marL="27432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6pPr>
            <a:lvl7pPr indent="-317500" lvl="6" marL="32004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7pPr>
            <a:lvl8pPr indent="-317500" lvl="7" marL="3657600">
              <a:lnSpc>
                <a:spcPct val="100000"/>
              </a:lnSpc>
              <a:spcBef>
                <a:spcPts val="1600"/>
              </a:spcBef>
              <a:spcAft>
                <a:spcPts val="0"/>
              </a:spcAft>
              <a:buSzPts val="1400"/>
              <a:buFont typeface="Montserrat Medium"/>
              <a:buChar char="○"/>
              <a:defRPr>
                <a:latin typeface="Montserrat Medium"/>
                <a:ea typeface="Montserrat Medium"/>
                <a:cs typeface="Montserrat Medium"/>
                <a:sym typeface="Montserrat Medium"/>
              </a:defRPr>
            </a:lvl8pPr>
            <a:lvl9pPr indent="-317500" lvl="8" marL="4114800">
              <a:lnSpc>
                <a:spcPct val="100000"/>
              </a:lnSpc>
              <a:spcBef>
                <a:spcPts val="1600"/>
              </a:spcBef>
              <a:spcAft>
                <a:spcPts val="1600"/>
              </a:spcAft>
              <a:buSzPts val="1400"/>
              <a:buFont typeface="Montserrat Medium"/>
              <a:buChar char="■"/>
              <a:defRPr>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3072000" y="4841650"/>
            <a:ext cx="3000000" cy="16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ontserrat"/>
                <a:ea typeface="Montserrat"/>
                <a:cs typeface="Montserrat"/>
                <a:sym typeface="Montserrat"/>
              </a:rPr>
              <a:t>Benedict Laiman - October 2023</a:t>
            </a:r>
            <a:endParaRPr b="1" sz="800">
              <a:solidFill>
                <a:srgbClr val="000000"/>
              </a:solidFill>
              <a:latin typeface="Montserrat"/>
              <a:ea typeface="Montserrat"/>
              <a:cs typeface="Montserrat"/>
              <a:sym typeface="Montserrat"/>
            </a:endParaRPr>
          </a:p>
        </p:txBody>
      </p:sp>
      <p:sp>
        <p:nvSpPr>
          <p:cNvPr id="54" name="Google Shape;54;p15"/>
          <p:cNvSpPr txBox="1"/>
          <p:nvPr>
            <p:ph type="ctrTitle"/>
          </p:nvPr>
        </p:nvSpPr>
        <p:spPr>
          <a:xfrm>
            <a:off x="714220" y="1115500"/>
            <a:ext cx="4502700" cy="25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Insurance Company</a:t>
            </a:r>
            <a:endParaRPr/>
          </a:p>
        </p:txBody>
      </p:sp>
      <p:sp>
        <p:nvSpPr>
          <p:cNvPr id="55" name="Google Shape;55;p15"/>
          <p:cNvSpPr txBox="1"/>
          <p:nvPr>
            <p:ph idx="1" type="subTitle"/>
          </p:nvPr>
        </p:nvSpPr>
        <p:spPr>
          <a:xfrm>
            <a:off x="714220" y="3183899"/>
            <a:ext cx="4502700" cy="3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Machine Learning and Insights</a:t>
            </a:r>
            <a:endParaRPr/>
          </a:p>
        </p:txBody>
      </p:sp>
      <p:grpSp>
        <p:nvGrpSpPr>
          <p:cNvPr id="56" name="Google Shape;56;p15"/>
          <p:cNvGrpSpPr/>
          <p:nvPr/>
        </p:nvGrpSpPr>
        <p:grpSpPr>
          <a:xfrm>
            <a:off x="4439802" y="1215856"/>
            <a:ext cx="3988965" cy="2812156"/>
            <a:chOff x="2523825" y="1354400"/>
            <a:chExt cx="4476450" cy="3155825"/>
          </a:xfrm>
        </p:grpSpPr>
        <p:sp>
          <p:nvSpPr>
            <p:cNvPr id="57" name="Google Shape;57;p15"/>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Segmentation</a:t>
            </a:r>
            <a:endParaRPr/>
          </a:p>
        </p:txBody>
      </p:sp>
      <p:sp>
        <p:nvSpPr>
          <p:cNvPr id="344" name="Google Shape;344;p24"/>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05 - Customer Segmentation | 05-BenedictLaiman-DS-model-CS.ipynb</a:t>
            </a:r>
            <a:endParaRPr i="1" sz="800">
              <a:latin typeface="Montserrat Medium"/>
              <a:ea typeface="Montserrat Medium"/>
              <a:cs typeface="Montserrat Medium"/>
              <a:sym typeface="Montserrat Medium"/>
            </a:endParaRPr>
          </a:p>
        </p:txBody>
      </p:sp>
      <p:grpSp>
        <p:nvGrpSpPr>
          <p:cNvPr id="345" name="Google Shape;345;p24"/>
          <p:cNvGrpSpPr/>
          <p:nvPr/>
        </p:nvGrpSpPr>
        <p:grpSpPr>
          <a:xfrm>
            <a:off x="527225" y="1472700"/>
            <a:ext cx="8111775" cy="3261773"/>
            <a:chOff x="527225" y="1472700"/>
            <a:chExt cx="8111775" cy="3261773"/>
          </a:xfrm>
        </p:grpSpPr>
        <p:sp>
          <p:nvSpPr>
            <p:cNvPr id="346" name="Google Shape;346;p24"/>
            <p:cNvSpPr/>
            <p:nvPr/>
          </p:nvSpPr>
          <p:spPr>
            <a:xfrm>
              <a:off x="6951775" y="1500375"/>
              <a:ext cx="1367100" cy="430200"/>
            </a:xfrm>
            <a:prstGeom prst="roundRect">
              <a:avLst>
                <a:gd fmla="val 16667" name="adj"/>
              </a:avLst>
            </a:prstGeom>
            <a:solidFill>
              <a:srgbClr val="69E781"/>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pSp>
          <p:nvGrpSpPr>
            <p:cNvPr id="347" name="Google Shape;347;p24"/>
            <p:cNvGrpSpPr/>
            <p:nvPr/>
          </p:nvGrpSpPr>
          <p:grpSpPr>
            <a:xfrm>
              <a:off x="941824" y="1898190"/>
              <a:ext cx="7697175" cy="2836283"/>
              <a:chOff x="152400" y="1500975"/>
              <a:chExt cx="8839200" cy="3257100"/>
            </a:xfrm>
          </p:grpSpPr>
          <p:pic>
            <p:nvPicPr>
              <p:cNvPr id="348" name="Google Shape;348;p24"/>
              <p:cNvPicPr preferRelativeResize="0"/>
              <p:nvPr/>
            </p:nvPicPr>
            <p:blipFill>
              <a:blip r:embed="rId3">
                <a:alphaModFix/>
              </a:blip>
              <a:stretch>
                <a:fillRect/>
              </a:stretch>
            </p:blipFill>
            <p:spPr>
              <a:xfrm>
                <a:off x="152400" y="1539623"/>
                <a:ext cx="8839200" cy="762427"/>
              </a:xfrm>
              <a:prstGeom prst="rect">
                <a:avLst/>
              </a:prstGeom>
              <a:noFill/>
              <a:ln>
                <a:noFill/>
              </a:ln>
            </p:spPr>
          </p:pic>
          <p:pic>
            <p:nvPicPr>
              <p:cNvPr id="349" name="Google Shape;349;p24"/>
              <p:cNvPicPr preferRelativeResize="0"/>
              <p:nvPr/>
            </p:nvPicPr>
            <p:blipFill>
              <a:blip r:embed="rId4">
                <a:alphaModFix/>
              </a:blip>
              <a:stretch>
                <a:fillRect/>
              </a:stretch>
            </p:blipFill>
            <p:spPr>
              <a:xfrm>
                <a:off x="152400" y="2549771"/>
                <a:ext cx="8839198" cy="2096476"/>
              </a:xfrm>
              <a:prstGeom prst="rect">
                <a:avLst/>
              </a:prstGeom>
              <a:noFill/>
              <a:ln>
                <a:noFill/>
              </a:ln>
            </p:spPr>
          </p:pic>
          <p:sp>
            <p:nvSpPr>
              <p:cNvPr id="350" name="Google Shape;350;p24"/>
              <p:cNvSpPr/>
              <p:nvPr/>
            </p:nvSpPr>
            <p:spPr>
              <a:xfrm>
                <a:off x="2805975" y="1500975"/>
                <a:ext cx="3293400" cy="8604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51" name="Google Shape;351;p24"/>
              <p:cNvSpPr/>
              <p:nvPr/>
            </p:nvSpPr>
            <p:spPr>
              <a:xfrm>
                <a:off x="8355800" y="1730423"/>
                <a:ext cx="635700" cy="203100"/>
              </a:xfrm>
              <a:prstGeom prst="rect">
                <a:avLst/>
              </a:prstGeom>
              <a:noFill/>
              <a:ln cap="flat" cmpd="sng" w="28575">
                <a:solidFill>
                  <a:srgbClr val="69E78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52" name="Google Shape;352;p24"/>
              <p:cNvSpPr/>
              <p:nvPr/>
            </p:nvSpPr>
            <p:spPr>
              <a:xfrm>
                <a:off x="3261325" y="2549775"/>
                <a:ext cx="2838000" cy="22083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53" name="Google Shape;353;p24"/>
              <p:cNvSpPr/>
              <p:nvPr/>
            </p:nvSpPr>
            <p:spPr>
              <a:xfrm>
                <a:off x="8355800" y="2906069"/>
                <a:ext cx="635700" cy="203100"/>
              </a:xfrm>
              <a:prstGeom prst="rect">
                <a:avLst/>
              </a:prstGeom>
              <a:noFill/>
              <a:ln cap="flat" cmpd="sng" w="28575">
                <a:solidFill>
                  <a:srgbClr val="69E78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54" name="Google Shape;354;p24"/>
              <p:cNvSpPr/>
              <p:nvPr/>
            </p:nvSpPr>
            <p:spPr>
              <a:xfrm>
                <a:off x="713225" y="2549775"/>
                <a:ext cx="2469300" cy="2208300"/>
              </a:xfrm>
              <a:prstGeom prst="rect">
                <a:avLst/>
              </a:prstGeom>
              <a:noFill/>
              <a:ln cap="flat" cmpd="sng" w="28575">
                <a:solidFill>
                  <a:srgbClr val="5EB2F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55" name="Google Shape;355;p24"/>
              <p:cNvSpPr/>
              <p:nvPr/>
            </p:nvSpPr>
            <p:spPr>
              <a:xfrm>
                <a:off x="332275" y="1500975"/>
                <a:ext cx="2407200" cy="860400"/>
              </a:xfrm>
              <a:prstGeom prst="rect">
                <a:avLst/>
              </a:prstGeom>
              <a:noFill/>
              <a:ln cap="flat" cmpd="sng" w="28575">
                <a:solidFill>
                  <a:srgbClr val="5EB2F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pSp>
        <p:sp>
          <p:nvSpPr>
            <p:cNvPr id="356" name="Google Shape;356;p24"/>
            <p:cNvSpPr txBox="1"/>
            <p:nvPr/>
          </p:nvSpPr>
          <p:spPr>
            <a:xfrm rot="-5400000">
              <a:off x="-182125" y="3522400"/>
              <a:ext cx="1833300" cy="4146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Plan Code-based CS</a:t>
              </a:r>
              <a:endParaRPr b="1" sz="900">
                <a:solidFill>
                  <a:schemeClr val="lt1"/>
                </a:solidFill>
                <a:latin typeface="Montserrat"/>
                <a:ea typeface="Montserrat"/>
                <a:cs typeface="Montserrat"/>
                <a:sym typeface="Montserrat"/>
              </a:endParaRPr>
            </a:p>
          </p:txBody>
        </p:sp>
        <p:sp>
          <p:nvSpPr>
            <p:cNvPr id="357" name="Google Shape;357;p24"/>
            <p:cNvSpPr txBox="1"/>
            <p:nvPr/>
          </p:nvSpPr>
          <p:spPr>
            <a:xfrm rot="-5400000">
              <a:off x="401225" y="2056550"/>
              <a:ext cx="666600" cy="4146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CS General</a:t>
              </a:r>
              <a:endParaRPr b="1" sz="900">
                <a:solidFill>
                  <a:schemeClr val="lt1"/>
                </a:solidFill>
                <a:latin typeface="Montserrat"/>
                <a:ea typeface="Montserrat"/>
                <a:cs typeface="Montserrat"/>
                <a:sym typeface="Montserrat"/>
              </a:endParaRPr>
            </a:p>
          </p:txBody>
        </p:sp>
        <p:grpSp>
          <p:nvGrpSpPr>
            <p:cNvPr id="358" name="Google Shape;358;p24"/>
            <p:cNvGrpSpPr/>
            <p:nvPr/>
          </p:nvGrpSpPr>
          <p:grpSpPr>
            <a:xfrm>
              <a:off x="1139675" y="1472700"/>
              <a:ext cx="850175" cy="376500"/>
              <a:chOff x="1825475" y="1472700"/>
              <a:chExt cx="850175" cy="376500"/>
            </a:xfrm>
          </p:grpSpPr>
          <p:sp>
            <p:nvSpPr>
              <p:cNvPr id="359" name="Google Shape;359;p24"/>
              <p:cNvSpPr/>
              <p:nvPr/>
            </p:nvSpPr>
            <p:spPr>
              <a:xfrm>
                <a:off x="1833850" y="1472700"/>
                <a:ext cx="841800" cy="376500"/>
              </a:xfrm>
              <a:prstGeom prst="wedgeEllipseCallout">
                <a:avLst>
                  <a:gd fmla="val -20833" name="adj1"/>
                  <a:gd fmla="val 62500" name="adj2"/>
                </a:avLst>
              </a:prstGeom>
              <a:noFill/>
              <a:ln cap="flat" cmpd="sng" w="28575">
                <a:solidFill>
                  <a:srgbClr val="5EB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60" name="Google Shape;360;p24"/>
              <p:cNvSpPr txBox="1"/>
              <p:nvPr/>
            </p:nvSpPr>
            <p:spPr>
              <a:xfrm>
                <a:off x="1825475" y="1550400"/>
                <a:ext cx="8418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5EB2FC"/>
                    </a:solidFill>
                    <a:latin typeface="Montserrat"/>
                    <a:ea typeface="Montserrat"/>
                    <a:cs typeface="Montserrat"/>
                    <a:sym typeface="Montserrat"/>
                  </a:rPr>
                  <a:t>Heterogen</a:t>
                </a:r>
                <a:endParaRPr b="1" sz="800">
                  <a:solidFill>
                    <a:srgbClr val="5EB2FC"/>
                  </a:solidFill>
                  <a:latin typeface="Montserrat"/>
                  <a:ea typeface="Montserrat"/>
                  <a:cs typeface="Montserrat"/>
                  <a:sym typeface="Montserrat"/>
                </a:endParaRPr>
              </a:p>
            </p:txBody>
          </p:sp>
        </p:grpSp>
        <p:grpSp>
          <p:nvGrpSpPr>
            <p:cNvPr id="361" name="Google Shape;361;p24"/>
            <p:cNvGrpSpPr/>
            <p:nvPr/>
          </p:nvGrpSpPr>
          <p:grpSpPr>
            <a:xfrm>
              <a:off x="3316363" y="1472700"/>
              <a:ext cx="850175" cy="376500"/>
              <a:chOff x="1825475" y="1472700"/>
              <a:chExt cx="850175" cy="376500"/>
            </a:xfrm>
          </p:grpSpPr>
          <p:sp>
            <p:nvSpPr>
              <p:cNvPr id="362" name="Google Shape;362;p24"/>
              <p:cNvSpPr/>
              <p:nvPr/>
            </p:nvSpPr>
            <p:spPr>
              <a:xfrm>
                <a:off x="1833850" y="1472700"/>
                <a:ext cx="841800" cy="376500"/>
              </a:xfrm>
              <a:prstGeom prst="wedgeEllipseCallout">
                <a:avLst>
                  <a:gd fmla="val -20833" name="adj1"/>
                  <a:gd fmla="val 62500" name="adj2"/>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63" name="Google Shape;363;p24"/>
              <p:cNvSpPr txBox="1"/>
              <p:nvPr/>
            </p:nvSpPr>
            <p:spPr>
              <a:xfrm>
                <a:off x="1825475" y="1550400"/>
                <a:ext cx="8418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2"/>
                    </a:solidFill>
                    <a:latin typeface="Montserrat"/>
                    <a:ea typeface="Montserrat"/>
                    <a:cs typeface="Montserrat"/>
                    <a:sym typeface="Montserrat"/>
                  </a:rPr>
                  <a:t>Homogen</a:t>
                </a:r>
                <a:endParaRPr b="1" sz="800">
                  <a:solidFill>
                    <a:schemeClr val="accent2"/>
                  </a:solidFill>
                  <a:latin typeface="Montserrat"/>
                  <a:ea typeface="Montserrat"/>
                  <a:cs typeface="Montserrat"/>
                  <a:sym typeface="Montserrat"/>
                </a:endParaRPr>
              </a:p>
            </p:txBody>
          </p:sp>
        </p:grpSp>
        <p:sp>
          <p:nvSpPr>
            <p:cNvPr id="364" name="Google Shape;364;p24"/>
            <p:cNvSpPr txBox="1"/>
            <p:nvPr/>
          </p:nvSpPr>
          <p:spPr>
            <a:xfrm>
              <a:off x="7085150" y="1583725"/>
              <a:ext cx="11253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Highest</a:t>
              </a:r>
              <a:endParaRPr b="1">
                <a:solidFill>
                  <a:schemeClr val="lt1"/>
                </a:solidFill>
                <a:latin typeface="Montserrat"/>
                <a:ea typeface="Montserrat"/>
                <a:cs typeface="Montserrat"/>
                <a:sym typeface="Montserrat"/>
              </a:endParaRPr>
            </a:p>
          </p:txBody>
        </p:sp>
        <p:cxnSp>
          <p:nvCxnSpPr>
            <p:cNvPr id="365" name="Google Shape;365;p24"/>
            <p:cNvCxnSpPr>
              <a:stCxn id="346" idx="3"/>
              <a:endCxn id="351" idx="3"/>
            </p:cNvCxnSpPr>
            <p:nvPr/>
          </p:nvCxnSpPr>
          <p:spPr>
            <a:xfrm>
              <a:off x="8318875" y="1715475"/>
              <a:ext cx="320100" cy="471000"/>
            </a:xfrm>
            <a:prstGeom prst="bentConnector3">
              <a:avLst>
                <a:gd fmla="val 174371" name="adj1"/>
              </a:avLst>
            </a:prstGeom>
            <a:noFill/>
            <a:ln cap="flat" cmpd="sng" w="28575">
              <a:solidFill>
                <a:srgbClr val="69E781"/>
              </a:solidFill>
              <a:prstDash val="solid"/>
              <a:round/>
              <a:headEnd len="med" w="med" type="none"/>
              <a:tailEnd len="med" w="med" type="none"/>
            </a:ln>
          </p:spPr>
        </p:cxnSp>
      </p:grpSp>
      <p:grpSp>
        <p:nvGrpSpPr>
          <p:cNvPr id="366" name="Google Shape;366;p24"/>
          <p:cNvGrpSpPr/>
          <p:nvPr/>
        </p:nvGrpSpPr>
        <p:grpSpPr>
          <a:xfrm>
            <a:off x="6611859" y="1377191"/>
            <a:ext cx="417577" cy="548692"/>
            <a:chOff x="4564025" y="3650200"/>
            <a:chExt cx="204825" cy="269125"/>
          </a:xfrm>
        </p:grpSpPr>
        <p:sp>
          <p:nvSpPr>
            <p:cNvPr id="367" name="Google Shape;367;p24"/>
            <p:cNvSpPr/>
            <p:nvPr/>
          </p:nvSpPr>
          <p:spPr>
            <a:xfrm>
              <a:off x="4564025" y="3713900"/>
              <a:ext cx="204825" cy="205425"/>
            </a:xfrm>
            <a:custGeom>
              <a:rect b="b" l="l" r="r" t="t"/>
              <a:pathLst>
                <a:path extrusionOk="0" h="8217" w="8193">
                  <a:moveTo>
                    <a:pt x="4430" y="1906"/>
                  </a:moveTo>
                  <a:lnTo>
                    <a:pt x="4430" y="2597"/>
                  </a:lnTo>
                  <a:cubicBezTo>
                    <a:pt x="4811" y="2740"/>
                    <a:pt x="5049" y="3097"/>
                    <a:pt x="5049" y="3502"/>
                  </a:cubicBezTo>
                  <a:lnTo>
                    <a:pt x="4430" y="3502"/>
                  </a:lnTo>
                  <a:cubicBezTo>
                    <a:pt x="4430" y="3311"/>
                    <a:pt x="4263" y="3168"/>
                    <a:pt x="4096" y="3168"/>
                  </a:cubicBezTo>
                  <a:cubicBezTo>
                    <a:pt x="3929" y="3192"/>
                    <a:pt x="3810" y="3311"/>
                    <a:pt x="3787" y="3478"/>
                  </a:cubicBezTo>
                  <a:cubicBezTo>
                    <a:pt x="3787" y="3645"/>
                    <a:pt x="3929" y="3787"/>
                    <a:pt x="4120" y="3787"/>
                  </a:cubicBezTo>
                  <a:cubicBezTo>
                    <a:pt x="5168" y="3787"/>
                    <a:pt x="5406" y="5264"/>
                    <a:pt x="4430" y="5621"/>
                  </a:cubicBezTo>
                  <a:lnTo>
                    <a:pt x="4430" y="6288"/>
                  </a:lnTo>
                  <a:lnTo>
                    <a:pt x="3787" y="6288"/>
                  </a:lnTo>
                  <a:lnTo>
                    <a:pt x="3787" y="5597"/>
                  </a:lnTo>
                  <a:cubicBezTo>
                    <a:pt x="3406" y="5478"/>
                    <a:pt x="3167" y="5121"/>
                    <a:pt x="3167" y="4716"/>
                  </a:cubicBezTo>
                  <a:lnTo>
                    <a:pt x="3787" y="4716"/>
                  </a:lnTo>
                  <a:cubicBezTo>
                    <a:pt x="3787" y="4934"/>
                    <a:pt x="3946" y="5041"/>
                    <a:pt x="4106" y="5041"/>
                  </a:cubicBezTo>
                  <a:cubicBezTo>
                    <a:pt x="4261" y="5041"/>
                    <a:pt x="4418" y="4940"/>
                    <a:pt x="4430" y="4740"/>
                  </a:cubicBezTo>
                  <a:cubicBezTo>
                    <a:pt x="4430" y="4550"/>
                    <a:pt x="4287" y="4407"/>
                    <a:pt x="4120" y="4407"/>
                  </a:cubicBezTo>
                  <a:cubicBezTo>
                    <a:pt x="3048" y="4407"/>
                    <a:pt x="2786" y="2906"/>
                    <a:pt x="3787" y="2573"/>
                  </a:cubicBezTo>
                  <a:lnTo>
                    <a:pt x="3787" y="1906"/>
                  </a:lnTo>
                  <a:close/>
                  <a:moveTo>
                    <a:pt x="4120" y="1"/>
                  </a:moveTo>
                  <a:cubicBezTo>
                    <a:pt x="2882" y="1"/>
                    <a:pt x="1739" y="644"/>
                    <a:pt x="1143" y="1716"/>
                  </a:cubicBezTo>
                  <a:cubicBezTo>
                    <a:pt x="453" y="2930"/>
                    <a:pt x="71" y="4288"/>
                    <a:pt x="0" y="5669"/>
                  </a:cubicBezTo>
                  <a:cubicBezTo>
                    <a:pt x="0" y="8003"/>
                    <a:pt x="1596" y="8217"/>
                    <a:pt x="3787" y="8217"/>
                  </a:cubicBezTo>
                  <a:lnTo>
                    <a:pt x="4406" y="8217"/>
                  </a:lnTo>
                  <a:cubicBezTo>
                    <a:pt x="6573" y="8217"/>
                    <a:pt x="8192" y="8026"/>
                    <a:pt x="8192" y="5669"/>
                  </a:cubicBezTo>
                  <a:cubicBezTo>
                    <a:pt x="8145" y="4288"/>
                    <a:pt x="7764" y="2930"/>
                    <a:pt x="7073" y="1716"/>
                  </a:cubicBezTo>
                  <a:cubicBezTo>
                    <a:pt x="6478" y="644"/>
                    <a:pt x="5334" y="1"/>
                    <a:pt x="4120"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368" name="Google Shape;368;p24"/>
            <p:cNvSpPr/>
            <p:nvPr/>
          </p:nvSpPr>
          <p:spPr>
            <a:xfrm>
              <a:off x="4712250" y="3690100"/>
              <a:ext cx="25625" cy="27400"/>
            </a:xfrm>
            <a:custGeom>
              <a:rect b="b" l="l" r="r" t="t"/>
              <a:pathLst>
                <a:path extrusionOk="0" h="1096" w="1025">
                  <a:moveTo>
                    <a:pt x="382" y="0"/>
                  </a:moveTo>
                  <a:cubicBezTo>
                    <a:pt x="382" y="310"/>
                    <a:pt x="239" y="596"/>
                    <a:pt x="1" y="762"/>
                  </a:cubicBezTo>
                  <a:cubicBezTo>
                    <a:pt x="191" y="858"/>
                    <a:pt x="382" y="977"/>
                    <a:pt x="572" y="1096"/>
                  </a:cubicBezTo>
                  <a:cubicBezTo>
                    <a:pt x="858" y="810"/>
                    <a:pt x="1025" y="429"/>
                    <a:pt x="102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369" name="Google Shape;369;p24"/>
            <p:cNvSpPr/>
            <p:nvPr/>
          </p:nvSpPr>
          <p:spPr>
            <a:xfrm>
              <a:off x="4627725" y="3650200"/>
              <a:ext cx="78600" cy="54800"/>
            </a:xfrm>
            <a:custGeom>
              <a:rect b="b" l="l" r="r" t="t"/>
              <a:pathLst>
                <a:path extrusionOk="0" h="2192" w="3144">
                  <a:moveTo>
                    <a:pt x="0" y="1"/>
                  </a:moveTo>
                  <a:lnTo>
                    <a:pt x="0" y="1596"/>
                  </a:lnTo>
                  <a:cubicBezTo>
                    <a:pt x="0" y="1811"/>
                    <a:pt x="24" y="2001"/>
                    <a:pt x="95" y="2192"/>
                  </a:cubicBezTo>
                  <a:cubicBezTo>
                    <a:pt x="572" y="2013"/>
                    <a:pt x="1072" y="1924"/>
                    <a:pt x="1569" y="1924"/>
                  </a:cubicBezTo>
                  <a:cubicBezTo>
                    <a:pt x="2066" y="1924"/>
                    <a:pt x="2560" y="2013"/>
                    <a:pt x="3025" y="2192"/>
                  </a:cubicBezTo>
                  <a:cubicBezTo>
                    <a:pt x="3096" y="2001"/>
                    <a:pt x="3144" y="1811"/>
                    <a:pt x="3144" y="1596"/>
                  </a:cubicBezTo>
                  <a:lnTo>
                    <a:pt x="3144" y="1"/>
                  </a:lnTo>
                  <a:lnTo>
                    <a:pt x="1882" y="1"/>
                  </a:lnTo>
                  <a:lnTo>
                    <a:pt x="1882" y="1287"/>
                  </a:lnTo>
                  <a:lnTo>
                    <a:pt x="1262" y="1287"/>
                  </a:lnTo>
                  <a:lnTo>
                    <a:pt x="1262" y="1"/>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Segmentation</a:t>
            </a:r>
            <a:endParaRPr/>
          </a:p>
        </p:txBody>
      </p:sp>
      <p:sp>
        <p:nvSpPr>
          <p:cNvPr id="375" name="Google Shape;375;p25"/>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05 - Customer Segmentation | 05-BenedictLaiman-DS-model-CS.ipynb</a:t>
            </a:r>
            <a:endParaRPr i="1" sz="800">
              <a:latin typeface="Montserrat Medium"/>
              <a:ea typeface="Montserrat Medium"/>
              <a:cs typeface="Montserrat Medium"/>
              <a:sym typeface="Montserrat Medium"/>
            </a:endParaRPr>
          </a:p>
        </p:txBody>
      </p:sp>
      <p:grpSp>
        <p:nvGrpSpPr>
          <p:cNvPr id="376" name="Google Shape;376;p25"/>
          <p:cNvGrpSpPr/>
          <p:nvPr/>
        </p:nvGrpSpPr>
        <p:grpSpPr>
          <a:xfrm>
            <a:off x="502480" y="1356004"/>
            <a:ext cx="8163689" cy="1603521"/>
            <a:chOff x="502480" y="1356004"/>
            <a:chExt cx="8163689" cy="1603521"/>
          </a:xfrm>
        </p:grpSpPr>
        <p:grpSp>
          <p:nvGrpSpPr>
            <p:cNvPr id="377" name="Google Shape;377;p25"/>
            <p:cNvGrpSpPr/>
            <p:nvPr/>
          </p:nvGrpSpPr>
          <p:grpSpPr>
            <a:xfrm>
              <a:off x="502480" y="1767025"/>
              <a:ext cx="8163686" cy="1192500"/>
              <a:chOff x="266725" y="1767025"/>
              <a:chExt cx="8163686" cy="1192500"/>
            </a:xfrm>
          </p:grpSpPr>
          <p:grpSp>
            <p:nvGrpSpPr>
              <p:cNvPr id="378" name="Google Shape;378;p25"/>
              <p:cNvGrpSpPr/>
              <p:nvPr/>
            </p:nvGrpSpPr>
            <p:grpSpPr>
              <a:xfrm>
                <a:off x="713208" y="1802349"/>
                <a:ext cx="7717203" cy="1108882"/>
                <a:chOff x="465150" y="1741225"/>
                <a:chExt cx="8391000" cy="1205700"/>
              </a:xfrm>
            </p:grpSpPr>
            <p:pic>
              <p:nvPicPr>
                <p:cNvPr id="379" name="Google Shape;379;p25"/>
                <p:cNvPicPr preferRelativeResize="0"/>
                <p:nvPr/>
              </p:nvPicPr>
              <p:blipFill>
                <a:blip r:embed="rId3">
                  <a:alphaModFix/>
                </a:blip>
                <a:stretch>
                  <a:fillRect/>
                </a:stretch>
              </p:blipFill>
              <p:spPr>
                <a:xfrm>
                  <a:off x="465150" y="1751050"/>
                  <a:ext cx="8390998" cy="1076825"/>
                </a:xfrm>
                <a:prstGeom prst="rect">
                  <a:avLst/>
                </a:prstGeom>
                <a:noFill/>
                <a:ln>
                  <a:noFill/>
                </a:ln>
              </p:spPr>
            </p:pic>
            <p:sp>
              <p:nvSpPr>
                <p:cNvPr id="380" name="Google Shape;380;p25"/>
                <p:cNvSpPr/>
                <p:nvPr/>
              </p:nvSpPr>
              <p:spPr>
                <a:xfrm>
                  <a:off x="2547525" y="1741225"/>
                  <a:ext cx="3552000" cy="12057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81" name="Google Shape;381;p25"/>
                <p:cNvSpPr/>
                <p:nvPr/>
              </p:nvSpPr>
              <p:spPr>
                <a:xfrm>
                  <a:off x="8220450" y="2624775"/>
                  <a:ext cx="635700" cy="203100"/>
                </a:xfrm>
                <a:prstGeom prst="rect">
                  <a:avLst/>
                </a:prstGeom>
                <a:noFill/>
                <a:ln cap="flat" cmpd="sng" w="28575">
                  <a:solidFill>
                    <a:srgbClr val="69E78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82" name="Google Shape;382;p25"/>
                <p:cNvSpPr/>
                <p:nvPr/>
              </p:nvSpPr>
              <p:spPr>
                <a:xfrm>
                  <a:off x="629170" y="1741225"/>
                  <a:ext cx="1839900" cy="1205700"/>
                </a:xfrm>
                <a:prstGeom prst="rect">
                  <a:avLst/>
                </a:prstGeom>
                <a:noFill/>
                <a:ln cap="flat" cmpd="sng" w="28575">
                  <a:solidFill>
                    <a:srgbClr val="5EB2F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pSp>
          <p:sp>
            <p:nvSpPr>
              <p:cNvPr id="383" name="Google Shape;383;p25"/>
              <p:cNvSpPr txBox="1"/>
              <p:nvPr/>
            </p:nvSpPr>
            <p:spPr>
              <a:xfrm rot="-5400000">
                <a:off x="-106325" y="2140075"/>
                <a:ext cx="1192500" cy="4464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Premium Amount</a:t>
                </a:r>
                <a:r>
                  <a:rPr b="1" lang="en" sz="900">
                    <a:solidFill>
                      <a:schemeClr val="lt1"/>
                    </a:solidFill>
                  </a:rPr>
                  <a:t>-based CS</a:t>
                </a:r>
                <a:endParaRPr b="1" sz="900">
                  <a:solidFill>
                    <a:schemeClr val="lt1"/>
                  </a:solidFill>
                  <a:latin typeface="Montserrat"/>
                  <a:ea typeface="Montserrat"/>
                  <a:cs typeface="Montserrat"/>
                  <a:sym typeface="Montserrat"/>
                </a:endParaRPr>
              </a:p>
            </p:txBody>
          </p:sp>
        </p:grpSp>
        <p:sp>
          <p:nvSpPr>
            <p:cNvPr id="384" name="Google Shape;384;p25"/>
            <p:cNvSpPr/>
            <p:nvPr/>
          </p:nvSpPr>
          <p:spPr>
            <a:xfrm>
              <a:off x="6926769" y="1383679"/>
              <a:ext cx="1367100" cy="430200"/>
            </a:xfrm>
            <a:prstGeom prst="roundRect">
              <a:avLst>
                <a:gd fmla="val 16667" name="adj"/>
              </a:avLst>
            </a:prstGeom>
            <a:solidFill>
              <a:srgbClr val="69E781"/>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pSp>
          <p:nvGrpSpPr>
            <p:cNvPr id="385" name="Google Shape;385;p25"/>
            <p:cNvGrpSpPr/>
            <p:nvPr/>
          </p:nvGrpSpPr>
          <p:grpSpPr>
            <a:xfrm>
              <a:off x="1114669" y="1356004"/>
              <a:ext cx="850175" cy="376500"/>
              <a:chOff x="1825475" y="1472700"/>
              <a:chExt cx="850175" cy="376500"/>
            </a:xfrm>
          </p:grpSpPr>
          <p:sp>
            <p:nvSpPr>
              <p:cNvPr id="386" name="Google Shape;386;p25"/>
              <p:cNvSpPr/>
              <p:nvPr/>
            </p:nvSpPr>
            <p:spPr>
              <a:xfrm>
                <a:off x="1833850" y="1472700"/>
                <a:ext cx="841800" cy="376500"/>
              </a:xfrm>
              <a:prstGeom prst="wedgeEllipseCallout">
                <a:avLst>
                  <a:gd fmla="val -20833" name="adj1"/>
                  <a:gd fmla="val 62500" name="adj2"/>
                </a:avLst>
              </a:prstGeom>
              <a:noFill/>
              <a:ln cap="flat" cmpd="sng" w="28575">
                <a:solidFill>
                  <a:srgbClr val="5EB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87" name="Google Shape;387;p25"/>
              <p:cNvSpPr txBox="1"/>
              <p:nvPr/>
            </p:nvSpPr>
            <p:spPr>
              <a:xfrm>
                <a:off x="1825475" y="1550400"/>
                <a:ext cx="8418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5EB2FC"/>
                    </a:solidFill>
                    <a:latin typeface="Montserrat"/>
                    <a:ea typeface="Montserrat"/>
                    <a:cs typeface="Montserrat"/>
                    <a:sym typeface="Montserrat"/>
                  </a:rPr>
                  <a:t>Heterogen</a:t>
                </a:r>
                <a:endParaRPr b="1" sz="800">
                  <a:solidFill>
                    <a:srgbClr val="5EB2FC"/>
                  </a:solidFill>
                  <a:latin typeface="Montserrat"/>
                  <a:ea typeface="Montserrat"/>
                  <a:cs typeface="Montserrat"/>
                  <a:sym typeface="Montserrat"/>
                </a:endParaRPr>
              </a:p>
            </p:txBody>
          </p:sp>
        </p:grpSp>
        <p:grpSp>
          <p:nvGrpSpPr>
            <p:cNvPr id="388" name="Google Shape;388;p25"/>
            <p:cNvGrpSpPr/>
            <p:nvPr/>
          </p:nvGrpSpPr>
          <p:grpSpPr>
            <a:xfrm>
              <a:off x="3291357" y="1356004"/>
              <a:ext cx="850175" cy="376500"/>
              <a:chOff x="1825475" y="1472700"/>
              <a:chExt cx="850175" cy="376500"/>
            </a:xfrm>
          </p:grpSpPr>
          <p:sp>
            <p:nvSpPr>
              <p:cNvPr id="389" name="Google Shape;389;p25"/>
              <p:cNvSpPr/>
              <p:nvPr/>
            </p:nvSpPr>
            <p:spPr>
              <a:xfrm>
                <a:off x="1833850" y="1472700"/>
                <a:ext cx="841800" cy="376500"/>
              </a:xfrm>
              <a:prstGeom prst="wedgeEllipseCallout">
                <a:avLst>
                  <a:gd fmla="val -20833" name="adj1"/>
                  <a:gd fmla="val 62500" name="adj2"/>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90" name="Google Shape;390;p25"/>
              <p:cNvSpPr txBox="1"/>
              <p:nvPr/>
            </p:nvSpPr>
            <p:spPr>
              <a:xfrm>
                <a:off x="1825475" y="1550400"/>
                <a:ext cx="8418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2"/>
                    </a:solidFill>
                    <a:latin typeface="Montserrat"/>
                    <a:ea typeface="Montserrat"/>
                    <a:cs typeface="Montserrat"/>
                    <a:sym typeface="Montserrat"/>
                  </a:rPr>
                  <a:t>Homogen</a:t>
                </a:r>
                <a:endParaRPr b="1" sz="800">
                  <a:solidFill>
                    <a:schemeClr val="accent2"/>
                  </a:solidFill>
                  <a:latin typeface="Montserrat"/>
                  <a:ea typeface="Montserrat"/>
                  <a:cs typeface="Montserrat"/>
                  <a:sym typeface="Montserrat"/>
                </a:endParaRPr>
              </a:p>
            </p:txBody>
          </p:sp>
        </p:grpSp>
        <p:sp>
          <p:nvSpPr>
            <p:cNvPr id="391" name="Google Shape;391;p25"/>
            <p:cNvSpPr txBox="1"/>
            <p:nvPr/>
          </p:nvSpPr>
          <p:spPr>
            <a:xfrm>
              <a:off x="7060144" y="1467029"/>
              <a:ext cx="11253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Highest</a:t>
              </a:r>
              <a:endParaRPr b="1">
                <a:solidFill>
                  <a:schemeClr val="lt1"/>
                </a:solidFill>
                <a:latin typeface="Montserrat"/>
                <a:ea typeface="Montserrat"/>
                <a:cs typeface="Montserrat"/>
                <a:sym typeface="Montserrat"/>
              </a:endParaRPr>
            </a:p>
          </p:txBody>
        </p:sp>
        <p:cxnSp>
          <p:nvCxnSpPr>
            <p:cNvPr id="392" name="Google Shape;392;p25"/>
            <p:cNvCxnSpPr>
              <a:stCxn id="384" idx="3"/>
              <a:endCxn id="381" idx="3"/>
            </p:cNvCxnSpPr>
            <p:nvPr/>
          </p:nvCxnSpPr>
          <p:spPr>
            <a:xfrm>
              <a:off x="8293869" y="1598779"/>
              <a:ext cx="372300" cy="1109700"/>
            </a:xfrm>
            <a:prstGeom prst="bentConnector3">
              <a:avLst>
                <a:gd fmla="val 163960" name="adj1"/>
              </a:avLst>
            </a:prstGeom>
            <a:noFill/>
            <a:ln cap="flat" cmpd="sng" w="28575">
              <a:solidFill>
                <a:srgbClr val="69E781"/>
              </a:solidFill>
              <a:prstDash val="solid"/>
              <a:round/>
              <a:headEnd len="med" w="med" type="none"/>
              <a:tailEnd len="med" w="med" type="none"/>
            </a:ln>
          </p:spPr>
        </p:cxnSp>
      </p:grpSp>
      <p:sp>
        <p:nvSpPr>
          <p:cNvPr id="393" name="Google Shape;393;p25"/>
          <p:cNvSpPr txBox="1"/>
          <p:nvPr/>
        </p:nvSpPr>
        <p:spPr>
          <a:xfrm>
            <a:off x="711325" y="3067441"/>
            <a:ext cx="7717500" cy="2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Current Trend Findings</a:t>
            </a:r>
            <a:endParaRPr>
              <a:latin typeface="Montserrat Medium"/>
              <a:ea typeface="Montserrat Medium"/>
              <a:cs typeface="Montserrat Medium"/>
              <a:sym typeface="Montserrat Medium"/>
            </a:endParaRPr>
          </a:p>
        </p:txBody>
      </p:sp>
      <p:grpSp>
        <p:nvGrpSpPr>
          <p:cNvPr id="394" name="Google Shape;394;p25"/>
          <p:cNvGrpSpPr/>
          <p:nvPr/>
        </p:nvGrpSpPr>
        <p:grpSpPr>
          <a:xfrm>
            <a:off x="719333" y="3543407"/>
            <a:ext cx="7709785" cy="1338081"/>
            <a:chOff x="719333" y="3543407"/>
            <a:chExt cx="7709785" cy="1338081"/>
          </a:xfrm>
        </p:grpSpPr>
        <p:grpSp>
          <p:nvGrpSpPr>
            <p:cNvPr id="395" name="Google Shape;395;p25"/>
            <p:cNvGrpSpPr/>
            <p:nvPr/>
          </p:nvGrpSpPr>
          <p:grpSpPr>
            <a:xfrm>
              <a:off x="3304986" y="3549395"/>
              <a:ext cx="2355428" cy="1325955"/>
              <a:chOff x="722521" y="3463679"/>
              <a:chExt cx="2355428" cy="1325955"/>
            </a:xfrm>
          </p:grpSpPr>
          <p:grpSp>
            <p:nvGrpSpPr>
              <p:cNvPr id="396" name="Google Shape;396;p25"/>
              <p:cNvGrpSpPr/>
              <p:nvPr/>
            </p:nvGrpSpPr>
            <p:grpSpPr>
              <a:xfrm>
                <a:off x="722521" y="3815572"/>
                <a:ext cx="2355428" cy="974062"/>
                <a:chOff x="1390575" y="3472132"/>
                <a:chExt cx="1676700" cy="1262393"/>
              </a:xfrm>
            </p:grpSpPr>
            <p:sp>
              <p:nvSpPr>
                <p:cNvPr id="397" name="Google Shape;397;p25"/>
                <p:cNvSpPr txBox="1"/>
                <p:nvPr/>
              </p:nvSpPr>
              <p:spPr>
                <a:xfrm>
                  <a:off x="1392221" y="3472132"/>
                  <a:ext cx="1673400" cy="4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SemiBold"/>
                      <a:ea typeface="Montserrat SemiBold"/>
                      <a:cs typeface="Montserrat SemiBold"/>
                      <a:sym typeface="Montserrat SemiBold"/>
                    </a:rPr>
                    <a:t>Same Traits Exhibition</a:t>
                  </a:r>
                  <a:endParaRPr sz="1200">
                    <a:solidFill>
                      <a:schemeClr val="dk1"/>
                    </a:solidFill>
                    <a:latin typeface="Montserrat SemiBold"/>
                    <a:ea typeface="Montserrat SemiBold"/>
                    <a:cs typeface="Montserrat SemiBold"/>
                    <a:sym typeface="Montserrat SemiBold"/>
                  </a:endParaRPr>
                </a:p>
              </p:txBody>
            </p:sp>
            <p:sp>
              <p:nvSpPr>
                <p:cNvPr id="398" name="Google Shape;398;p25"/>
                <p:cNvSpPr txBox="1"/>
                <p:nvPr/>
              </p:nvSpPr>
              <p:spPr>
                <a:xfrm>
                  <a:off x="1390575" y="3903225"/>
                  <a:ext cx="1676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Montserrat Medium"/>
                      <a:ea typeface="Montserrat Medium"/>
                      <a:cs typeface="Montserrat Medium"/>
                      <a:sym typeface="Montserrat Medium"/>
                    </a:rPr>
                    <a:t>In  most types of customer segmentation</a:t>
                  </a:r>
                  <a:endParaRPr sz="800">
                    <a:solidFill>
                      <a:schemeClr val="dk1"/>
                    </a:solidFill>
                    <a:latin typeface="Montserrat Medium"/>
                    <a:ea typeface="Montserrat Medium"/>
                    <a:cs typeface="Montserrat Medium"/>
                    <a:sym typeface="Montserrat Medium"/>
                  </a:endParaRPr>
                </a:p>
                <a:p>
                  <a:pPr indent="0" lvl="0" marL="0" rtl="0" algn="l">
                    <a:spcBef>
                      <a:spcPts val="300"/>
                    </a:spcBef>
                    <a:spcAft>
                      <a:spcPts val="0"/>
                    </a:spcAft>
                    <a:buNone/>
                  </a:pPr>
                  <a:r>
                    <a:rPr i="1" lang="en" sz="700">
                      <a:solidFill>
                        <a:schemeClr val="dk1"/>
                      </a:solidFill>
                      <a:latin typeface="Montserrat Medium"/>
                      <a:ea typeface="Montserrat Medium"/>
                      <a:cs typeface="Montserrat Medium"/>
                      <a:sym typeface="Montserrat Medium"/>
                    </a:rPr>
                    <a:t>'Married_Insured,' ‘Policy Duration’, 'Policy Type,' 'Policy Category', and/or 'Plan Code' features</a:t>
                  </a:r>
                  <a:endParaRPr i="1" sz="700">
                    <a:solidFill>
                      <a:schemeClr val="dk1"/>
                    </a:solidFill>
                    <a:latin typeface="Montserrat Medium"/>
                    <a:ea typeface="Montserrat Medium"/>
                    <a:cs typeface="Montserrat Medium"/>
                    <a:sym typeface="Montserrat Medium"/>
                  </a:endParaRPr>
                </a:p>
              </p:txBody>
            </p:sp>
          </p:grpSp>
          <p:grpSp>
            <p:nvGrpSpPr>
              <p:cNvPr id="399" name="Google Shape;399;p25"/>
              <p:cNvGrpSpPr/>
              <p:nvPr/>
            </p:nvGrpSpPr>
            <p:grpSpPr>
              <a:xfrm>
                <a:off x="1705747" y="3463679"/>
                <a:ext cx="388964" cy="387357"/>
                <a:chOff x="1521411" y="3332867"/>
                <a:chExt cx="388964" cy="387357"/>
              </a:xfrm>
            </p:grpSpPr>
            <p:sp>
              <p:nvSpPr>
                <p:cNvPr id="400" name="Google Shape;400;p25"/>
                <p:cNvSpPr/>
                <p:nvPr/>
              </p:nvSpPr>
              <p:spPr>
                <a:xfrm>
                  <a:off x="1521411" y="3332867"/>
                  <a:ext cx="104444" cy="104444"/>
                </a:xfrm>
                <a:custGeom>
                  <a:rect b="b" l="l" r="r" t="t"/>
                  <a:pathLst>
                    <a:path extrusionOk="0" h="3121" w="3121">
                      <a:moveTo>
                        <a:pt x="1" y="1"/>
                      </a:moveTo>
                      <a:lnTo>
                        <a:pt x="1" y="1620"/>
                      </a:lnTo>
                      <a:lnTo>
                        <a:pt x="430" y="1215"/>
                      </a:lnTo>
                      <a:lnTo>
                        <a:pt x="2335" y="3120"/>
                      </a:lnTo>
                      <a:cubicBezTo>
                        <a:pt x="2573" y="2811"/>
                        <a:pt x="2835" y="2525"/>
                        <a:pt x="3121" y="2311"/>
                      </a:cubicBezTo>
                      <a:lnTo>
                        <a:pt x="1215" y="405"/>
                      </a:lnTo>
                      <a:lnTo>
                        <a:pt x="16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1521411" y="3615780"/>
                  <a:ext cx="104444" cy="104444"/>
                </a:xfrm>
                <a:custGeom>
                  <a:rect b="b" l="l" r="r" t="t"/>
                  <a:pathLst>
                    <a:path extrusionOk="0" h="3121" w="3121">
                      <a:moveTo>
                        <a:pt x="2335" y="1"/>
                      </a:moveTo>
                      <a:lnTo>
                        <a:pt x="430" y="1906"/>
                      </a:lnTo>
                      <a:lnTo>
                        <a:pt x="1" y="1477"/>
                      </a:lnTo>
                      <a:lnTo>
                        <a:pt x="1" y="3120"/>
                      </a:lnTo>
                      <a:lnTo>
                        <a:pt x="1644" y="3120"/>
                      </a:lnTo>
                      <a:lnTo>
                        <a:pt x="1215" y="2692"/>
                      </a:lnTo>
                      <a:lnTo>
                        <a:pt x="3121" y="787"/>
                      </a:lnTo>
                      <a:cubicBezTo>
                        <a:pt x="2835" y="596"/>
                        <a:pt x="2573" y="310"/>
                        <a:pt x="23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1731036" y="3559994"/>
                  <a:ext cx="30319" cy="89285"/>
                </a:xfrm>
                <a:custGeom>
                  <a:rect b="b" l="l" r="r" t="t"/>
                  <a:pathLst>
                    <a:path extrusionOk="0" h="2668" w="906">
                      <a:moveTo>
                        <a:pt x="738" y="1"/>
                      </a:moveTo>
                      <a:lnTo>
                        <a:pt x="0" y="2668"/>
                      </a:lnTo>
                      <a:cubicBezTo>
                        <a:pt x="310" y="2644"/>
                        <a:pt x="619" y="2549"/>
                        <a:pt x="905" y="2430"/>
                      </a:cubicBezTo>
                      <a:lnTo>
                        <a:pt x="905" y="644"/>
                      </a:lnTo>
                      <a:cubicBezTo>
                        <a:pt x="905" y="406"/>
                        <a:pt x="857" y="167"/>
                        <a:pt x="7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1805128" y="3615780"/>
                  <a:ext cx="105247" cy="104444"/>
                </a:xfrm>
                <a:custGeom>
                  <a:rect b="b" l="l" r="r" t="t"/>
                  <a:pathLst>
                    <a:path extrusionOk="0" h="3121" w="3145">
                      <a:moveTo>
                        <a:pt x="811" y="1"/>
                      </a:moveTo>
                      <a:cubicBezTo>
                        <a:pt x="572" y="286"/>
                        <a:pt x="310" y="596"/>
                        <a:pt x="1" y="787"/>
                      </a:cubicBezTo>
                      <a:lnTo>
                        <a:pt x="1906" y="2692"/>
                      </a:lnTo>
                      <a:lnTo>
                        <a:pt x="1501" y="3120"/>
                      </a:lnTo>
                      <a:lnTo>
                        <a:pt x="3144" y="3120"/>
                      </a:lnTo>
                      <a:lnTo>
                        <a:pt x="3144" y="1477"/>
                      </a:lnTo>
                      <a:lnTo>
                        <a:pt x="2716" y="1906"/>
                      </a:lnTo>
                      <a:lnTo>
                        <a:pt x="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1804358" y="3332867"/>
                  <a:ext cx="104411" cy="104444"/>
                </a:xfrm>
                <a:custGeom>
                  <a:rect b="b" l="l" r="r" t="t"/>
                  <a:pathLst>
                    <a:path extrusionOk="0" h="3121" w="3120">
                      <a:moveTo>
                        <a:pt x="1500" y="1"/>
                      </a:moveTo>
                      <a:lnTo>
                        <a:pt x="1905" y="405"/>
                      </a:lnTo>
                      <a:lnTo>
                        <a:pt x="0" y="2311"/>
                      </a:lnTo>
                      <a:cubicBezTo>
                        <a:pt x="310" y="2549"/>
                        <a:pt x="595" y="2811"/>
                        <a:pt x="810" y="3120"/>
                      </a:cubicBezTo>
                      <a:lnTo>
                        <a:pt x="2715" y="1215"/>
                      </a:lnTo>
                      <a:lnTo>
                        <a:pt x="3120" y="1620"/>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1592357" y="3402206"/>
                  <a:ext cx="247072" cy="227160"/>
                </a:xfrm>
                <a:custGeom>
                  <a:rect b="b" l="l" r="r" t="t"/>
                  <a:pathLst>
                    <a:path extrusionOk="0" h="6788" w="7383">
                      <a:moveTo>
                        <a:pt x="3692" y="0"/>
                      </a:moveTo>
                      <a:cubicBezTo>
                        <a:pt x="1644" y="0"/>
                        <a:pt x="0" y="1667"/>
                        <a:pt x="0" y="3692"/>
                      </a:cubicBezTo>
                      <a:cubicBezTo>
                        <a:pt x="0" y="4978"/>
                        <a:pt x="643" y="6097"/>
                        <a:pt x="1667" y="6788"/>
                      </a:cubicBezTo>
                      <a:lnTo>
                        <a:pt x="1667" y="5359"/>
                      </a:lnTo>
                      <a:cubicBezTo>
                        <a:pt x="1667" y="4716"/>
                        <a:pt x="2001" y="4073"/>
                        <a:pt x="2501" y="3715"/>
                      </a:cubicBezTo>
                      <a:cubicBezTo>
                        <a:pt x="2263" y="3454"/>
                        <a:pt x="2120" y="3096"/>
                        <a:pt x="2120" y="2715"/>
                      </a:cubicBezTo>
                      <a:cubicBezTo>
                        <a:pt x="2120" y="1858"/>
                        <a:pt x="2834" y="1144"/>
                        <a:pt x="3692" y="1144"/>
                      </a:cubicBezTo>
                      <a:cubicBezTo>
                        <a:pt x="4549" y="1144"/>
                        <a:pt x="5263" y="1834"/>
                        <a:pt x="5263" y="2715"/>
                      </a:cubicBezTo>
                      <a:cubicBezTo>
                        <a:pt x="5263" y="3096"/>
                        <a:pt x="5121" y="3454"/>
                        <a:pt x="4882" y="3715"/>
                      </a:cubicBezTo>
                      <a:cubicBezTo>
                        <a:pt x="5382" y="4120"/>
                        <a:pt x="5716" y="4716"/>
                        <a:pt x="5716" y="5359"/>
                      </a:cubicBezTo>
                      <a:lnTo>
                        <a:pt x="5716" y="6788"/>
                      </a:lnTo>
                      <a:cubicBezTo>
                        <a:pt x="6716" y="6145"/>
                        <a:pt x="7383" y="5001"/>
                        <a:pt x="7383" y="3692"/>
                      </a:cubicBezTo>
                      <a:cubicBezTo>
                        <a:pt x="7383" y="1667"/>
                        <a:pt x="5716" y="0"/>
                        <a:pt x="3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1695162" y="3541655"/>
                  <a:ext cx="40693" cy="76568"/>
                </a:xfrm>
                <a:custGeom>
                  <a:rect b="b" l="l" r="r" t="t"/>
                  <a:pathLst>
                    <a:path extrusionOk="0" h="2288" w="1216">
                      <a:moveTo>
                        <a:pt x="0" y="1"/>
                      </a:moveTo>
                      <a:lnTo>
                        <a:pt x="620" y="2287"/>
                      </a:lnTo>
                      <a:lnTo>
                        <a:pt x="1215" y="1"/>
                      </a:lnTo>
                      <a:lnTo>
                        <a:pt x="1215" y="1"/>
                      </a:lnTo>
                      <a:cubicBezTo>
                        <a:pt x="1025" y="96"/>
                        <a:pt x="834" y="120"/>
                        <a:pt x="620" y="120"/>
                      </a:cubicBezTo>
                      <a:cubicBezTo>
                        <a:pt x="405" y="120"/>
                        <a:pt x="191" y="96"/>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1685591" y="3462778"/>
                  <a:ext cx="59802" cy="59802"/>
                </a:xfrm>
                <a:custGeom>
                  <a:rect b="b" l="l" r="r" t="t"/>
                  <a:pathLst>
                    <a:path extrusionOk="0" h="1787" w="1787">
                      <a:moveTo>
                        <a:pt x="906" y="0"/>
                      </a:moveTo>
                      <a:cubicBezTo>
                        <a:pt x="429" y="0"/>
                        <a:pt x="1" y="405"/>
                        <a:pt x="1" y="905"/>
                      </a:cubicBezTo>
                      <a:cubicBezTo>
                        <a:pt x="1" y="1405"/>
                        <a:pt x="406" y="1786"/>
                        <a:pt x="906" y="1786"/>
                      </a:cubicBezTo>
                      <a:cubicBezTo>
                        <a:pt x="1382" y="1786"/>
                        <a:pt x="1787" y="1405"/>
                        <a:pt x="1787" y="905"/>
                      </a:cubicBezTo>
                      <a:cubicBezTo>
                        <a:pt x="1787" y="429"/>
                        <a:pt x="1406" y="0"/>
                        <a:pt x="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1669661" y="3560797"/>
                  <a:ext cx="31122" cy="89285"/>
                </a:xfrm>
                <a:custGeom>
                  <a:rect b="b" l="l" r="r" t="t"/>
                  <a:pathLst>
                    <a:path extrusionOk="0" h="2668" w="930">
                      <a:moveTo>
                        <a:pt x="191" y="0"/>
                      </a:moveTo>
                      <a:cubicBezTo>
                        <a:pt x="72" y="167"/>
                        <a:pt x="0" y="405"/>
                        <a:pt x="0" y="643"/>
                      </a:cubicBezTo>
                      <a:lnTo>
                        <a:pt x="0" y="2430"/>
                      </a:lnTo>
                      <a:cubicBezTo>
                        <a:pt x="310" y="2549"/>
                        <a:pt x="596" y="2620"/>
                        <a:pt x="929" y="2668"/>
                      </a:cubicBezTo>
                      <a:lnTo>
                        <a:pt x="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5"/>
            <p:cNvGrpSpPr/>
            <p:nvPr/>
          </p:nvGrpSpPr>
          <p:grpSpPr>
            <a:xfrm>
              <a:off x="6073655" y="3543407"/>
              <a:ext cx="2355464" cy="1338081"/>
              <a:chOff x="5892407" y="3457629"/>
              <a:chExt cx="2530308" cy="1338081"/>
            </a:xfrm>
          </p:grpSpPr>
          <p:grpSp>
            <p:nvGrpSpPr>
              <p:cNvPr id="410" name="Google Shape;410;p25"/>
              <p:cNvGrpSpPr/>
              <p:nvPr/>
            </p:nvGrpSpPr>
            <p:grpSpPr>
              <a:xfrm>
                <a:off x="5892407" y="3821648"/>
                <a:ext cx="2530308" cy="974062"/>
                <a:chOff x="1390575" y="3472132"/>
                <a:chExt cx="1676700" cy="1262393"/>
              </a:xfrm>
            </p:grpSpPr>
            <p:sp>
              <p:nvSpPr>
                <p:cNvPr id="411" name="Google Shape;411;p25"/>
                <p:cNvSpPr txBox="1"/>
                <p:nvPr/>
              </p:nvSpPr>
              <p:spPr>
                <a:xfrm>
                  <a:off x="1392221" y="3472132"/>
                  <a:ext cx="1673400" cy="4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SemiBold"/>
                      <a:ea typeface="Montserrat SemiBold"/>
                      <a:cs typeface="Montserrat SemiBold"/>
                      <a:sym typeface="Montserrat SemiBold"/>
                    </a:rPr>
                    <a:t>Marketing Strategies</a:t>
                  </a:r>
                  <a:endParaRPr sz="1200">
                    <a:solidFill>
                      <a:schemeClr val="dk1"/>
                    </a:solidFill>
                    <a:latin typeface="Montserrat SemiBold"/>
                    <a:ea typeface="Montserrat SemiBold"/>
                    <a:cs typeface="Montserrat SemiBold"/>
                    <a:sym typeface="Montserrat SemiBold"/>
                  </a:endParaRPr>
                </a:p>
              </p:txBody>
            </p:sp>
            <p:sp>
              <p:nvSpPr>
                <p:cNvPr id="412" name="Google Shape;412;p25"/>
                <p:cNvSpPr txBox="1"/>
                <p:nvPr/>
              </p:nvSpPr>
              <p:spPr>
                <a:xfrm>
                  <a:off x="1390575" y="3903225"/>
                  <a:ext cx="1676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SemiBold"/>
                      <a:ea typeface="Montserrat SemiBold"/>
                      <a:cs typeface="Montserrat SemiBold"/>
                      <a:sym typeface="Montserrat SemiBold"/>
                    </a:rPr>
                    <a:t>4Ps </a:t>
                  </a:r>
                  <a:r>
                    <a:rPr lang="en" sz="800">
                      <a:solidFill>
                        <a:schemeClr val="dk1"/>
                      </a:solidFill>
                      <a:latin typeface="Montserrat Medium"/>
                      <a:ea typeface="Montserrat Medium"/>
                      <a:cs typeface="Montserrat Medium"/>
                      <a:sym typeface="Montserrat Medium"/>
                    </a:rPr>
                    <a:t>Product, Price, Place, Promotion</a:t>
                  </a:r>
                  <a:endParaRPr sz="1600">
                    <a:solidFill>
                      <a:schemeClr val="dk1"/>
                    </a:solidFill>
                    <a:latin typeface="Montserrat SemiBold"/>
                    <a:ea typeface="Montserrat SemiBold"/>
                    <a:cs typeface="Montserrat SemiBold"/>
                    <a:sym typeface="Montserrat SemiBold"/>
                  </a:endParaRPr>
                </a:p>
              </p:txBody>
            </p:sp>
          </p:grpSp>
          <p:grpSp>
            <p:nvGrpSpPr>
              <p:cNvPr id="413" name="Google Shape;413;p25"/>
              <p:cNvGrpSpPr/>
              <p:nvPr/>
            </p:nvGrpSpPr>
            <p:grpSpPr>
              <a:xfrm>
                <a:off x="7021281" y="3457629"/>
                <a:ext cx="272572" cy="389733"/>
                <a:chOff x="8089118" y="3960871"/>
                <a:chExt cx="272572" cy="389733"/>
              </a:xfrm>
            </p:grpSpPr>
            <p:sp>
              <p:nvSpPr>
                <p:cNvPr id="414" name="Google Shape;414;p25"/>
                <p:cNvSpPr/>
                <p:nvPr/>
              </p:nvSpPr>
              <p:spPr>
                <a:xfrm>
                  <a:off x="8164816" y="3960871"/>
                  <a:ext cx="155445" cy="119570"/>
                </a:xfrm>
                <a:custGeom>
                  <a:rect b="b" l="l" r="r" t="t"/>
                  <a:pathLst>
                    <a:path extrusionOk="0" h="3573" w="4645">
                      <a:moveTo>
                        <a:pt x="2310" y="0"/>
                      </a:moveTo>
                      <a:cubicBezTo>
                        <a:pt x="1048" y="0"/>
                        <a:pt x="0" y="1024"/>
                        <a:pt x="0" y="2310"/>
                      </a:cubicBezTo>
                      <a:lnTo>
                        <a:pt x="3192" y="2310"/>
                      </a:lnTo>
                      <a:cubicBezTo>
                        <a:pt x="3215" y="3025"/>
                        <a:pt x="3787" y="3572"/>
                        <a:pt x="4478" y="3572"/>
                      </a:cubicBezTo>
                      <a:lnTo>
                        <a:pt x="4644" y="3572"/>
                      </a:lnTo>
                      <a:lnTo>
                        <a:pt x="4644" y="2310"/>
                      </a:lnTo>
                      <a:cubicBezTo>
                        <a:pt x="4644" y="1048"/>
                        <a:pt x="3644" y="0"/>
                        <a:pt x="23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8166423" y="4060496"/>
                  <a:ext cx="129911" cy="107623"/>
                </a:xfrm>
                <a:custGeom>
                  <a:rect b="b" l="l" r="r" t="t"/>
                  <a:pathLst>
                    <a:path extrusionOk="0" h="3216" w="3882">
                      <a:moveTo>
                        <a:pt x="3001" y="1286"/>
                      </a:moveTo>
                      <a:cubicBezTo>
                        <a:pt x="3001" y="1858"/>
                        <a:pt x="2524" y="2358"/>
                        <a:pt x="1929" y="2358"/>
                      </a:cubicBezTo>
                      <a:cubicBezTo>
                        <a:pt x="1334" y="2358"/>
                        <a:pt x="857" y="1881"/>
                        <a:pt x="857" y="1286"/>
                      </a:cubicBezTo>
                      <a:lnTo>
                        <a:pt x="1524" y="1286"/>
                      </a:lnTo>
                      <a:cubicBezTo>
                        <a:pt x="1524" y="1500"/>
                        <a:pt x="1715" y="1667"/>
                        <a:pt x="1929" y="1667"/>
                      </a:cubicBezTo>
                      <a:cubicBezTo>
                        <a:pt x="2120" y="1667"/>
                        <a:pt x="2310" y="1500"/>
                        <a:pt x="2310" y="1286"/>
                      </a:cubicBezTo>
                      <a:close/>
                      <a:moveTo>
                        <a:pt x="0" y="0"/>
                      </a:moveTo>
                      <a:lnTo>
                        <a:pt x="0" y="1238"/>
                      </a:lnTo>
                      <a:cubicBezTo>
                        <a:pt x="0" y="2310"/>
                        <a:pt x="857" y="3191"/>
                        <a:pt x="1929" y="3215"/>
                      </a:cubicBezTo>
                      <a:cubicBezTo>
                        <a:pt x="3025" y="3215"/>
                        <a:pt x="3882" y="2358"/>
                        <a:pt x="3882" y="1262"/>
                      </a:cubicBezTo>
                      <a:lnTo>
                        <a:pt x="3882" y="1191"/>
                      </a:lnTo>
                      <a:cubicBezTo>
                        <a:pt x="3287" y="1048"/>
                        <a:pt x="2810" y="572"/>
                        <a:pt x="2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8251691" y="4190374"/>
                  <a:ext cx="35105" cy="43069"/>
                </a:xfrm>
                <a:custGeom>
                  <a:rect b="b" l="l" r="r" t="t"/>
                  <a:pathLst>
                    <a:path extrusionOk="0" h="1287" w="1049">
                      <a:moveTo>
                        <a:pt x="905" y="1"/>
                      </a:moveTo>
                      <a:lnTo>
                        <a:pt x="0" y="882"/>
                      </a:lnTo>
                      <a:lnTo>
                        <a:pt x="1048" y="1287"/>
                      </a:lnTo>
                      <a:lnTo>
                        <a:pt x="10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8175960" y="4246963"/>
                  <a:ext cx="26337" cy="102838"/>
                </a:xfrm>
                <a:custGeom>
                  <a:rect b="b" l="l" r="r" t="t"/>
                  <a:pathLst>
                    <a:path extrusionOk="0" h="3073" w="787">
                      <a:moveTo>
                        <a:pt x="787" y="1"/>
                      </a:moveTo>
                      <a:lnTo>
                        <a:pt x="1" y="310"/>
                      </a:lnTo>
                      <a:lnTo>
                        <a:pt x="1" y="3073"/>
                      </a:lnTo>
                      <a:lnTo>
                        <a:pt x="572" y="3073"/>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8175960" y="4190374"/>
                  <a:ext cx="35105" cy="43069"/>
                </a:xfrm>
                <a:custGeom>
                  <a:rect b="b" l="l" r="r" t="t"/>
                  <a:pathLst>
                    <a:path extrusionOk="0" h="1287" w="1049">
                      <a:moveTo>
                        <a:pt x="1" y="1"/>
                      </a:moveTo>
                      <a:lnTo>
                        <a:pt x="1" y="1287"/>
                      </a:lnTo>
                      <a:lnTo>
                        <a:pt x="1049" y="882"/>
                      </a:lnTo>
                      <a:lnTo>
                        <a:pt x="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8216620" y="4237392"/>
                  <a:ext cx="26337" cy="113212"/>
                </a:xfrm>
                <a:custGeom>
                  <a:rect b="b" l="l" r="r" t="t"/>
                  <a:pathLst>
                    <a:path extrusionOk="0" h="3383" w="787">
                      <a:moveTo>
                        <a:pt x="429" y="1"/>
                      </a:moveTo>
                      <a:lnTo>
                        <a:pt x="239" y="49"/>
                      </a:lnTo>
                      <a:lnTo>
                        <a:pt x="0" y="3383"/>
                      </a:lnTo>
                      <a:lnTo>
                        <a:pt x="786" y="3383"/>
                      </a:lnTo>
                      <a:lnTo>
                        <a:pt x="548" y="49"/>
                      </a:lnTo>
                      <a:lnTo>
                        <a:pt x="4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308281" y="4193586"/>
                  <a:ext cx="53410" cy="157018"/>
                </a:xfrm>
                <a:custGeom>
                  <a:rect b="b" l="l" r="r" t="t"/>
                  <a:pathLst>
                    <a:path extrusionOk="0" h="4692" w="1596">
                      <a:moveTo>
                        <a:pt x="0" y="0"/>
                      </a:moveTo>
                      <a:lnTo>
                        <a:pt x="0" y="4692"/>
                      </a:lnTo>
                      <a:lnTo>
                        <a:pt x="1596" y="4692"/>
                      </a:lnTo>
                      <a:lnTo>
                        <a:pt x="1596" y="2072"/>
                      </a:lnTo>
                      <a:cubicBezTo>
                        <a:pt x="1596" y="1096"/>
                        <a:pt x="929" y="23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8100262" y="4193586"/>
                  <a:ext cx="52640" cy="157018"/>
                </a:xfrm>
                <a:custGeom>
                  <a:rect b="b" l="l" r="r" t="t"/>
                  <a:pathLst>
                    <a:path extrusionOk="0" h="4692" w="1573">
                      <a:moveTo>
                        <a:pt x="1572" y="0"/>
                      </a:moveTo>
                      <a:cubicBezTo>
                        <a:pt x="667" y="310"/>
                        <a:pt x="1" y="1334"/>
                        <a:pt x="1" y="2310"/>
                      </a:cubicBezTo>
                      <a:lnTo>
                        <a:pt x="1" y="4692"/>
                      </a:lnTo>
                      <a:lnTo>
                        <a:pt x="1572" y="4692"/>
                      </a:lnTo>
                      <a:lnTo>
                        <a:pt x="15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8211031" y="4189604"/>
                  <a:ext cx="37481" cy="18339"/>
                </a:xfrm>
                <a:custGeom>
                  <a:rect b="b" l="l" r="r" t="t"/>
                  <a:pathLst>
                    <a:path extrusionOk="0" h="548" w="1120">
                      <a:moveTo>
                        <a:pt x="1" y="0"/>
                      </a:moveTo>
                      <a:lnTo>
                        <a:pt x="572" y="548"/>
                      </a:lnTo>
                      <a:lnTo>
                        <a:pt x="1120" y="0"/>
                      </a:lnTo>
                      <a:lnTo>
                        <a:pt x="1120" y="0"/>
                      </a:lnTo>
                      <a:cubicBezTo>
                        <a:pt x="977" y="24"/>
                        <a:pt x="810" y="48"/>
                        <a:pt x="572" y="48"/>
                      </a:cubicBezTo>
                      <a:cubicBezTo>
                        <a:pt x="382" y="48"/>
                        <a:pt x="167" y="2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8259656" y="4246963"/>
                  <a:ext cx="26337" cy="102838"/>
                </a:xfrm>
                <a:custGeom>
                  <a:rect b="b" l="l" r="r" t="t"/>
                  <a:pathLst>
                    <a:path extrusionOk="0" h="3073" w="787">
                      <a:moveTo>
                        <a:pt x="0" y="1"/>
                      </a:moveTo>
                      <a:lnTo>
                        <a:pt x="215" y="3073"/>
                      </a:lnTo>
                      <a:lnTo>
                        <a:pt x="786" y="3073"/>
                      </a:lnTo>
                      <a:lnTo>
                        <a:pt x="786" y="31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8089118" y="4058087"/>
                  <a:ext cx="78107" cy="105247"/>
                </a:xfrm>
                <a:custGeom>
                  <a:rect b="b" l="l" r="r" t="t"/>
                  <a:pathLst>
                    <a:path extrusionOk="0" h="3145" w="2334">
                      <a:moveTo>
                        <a:pt x="1619" y="1"/>
                      </a:moveTo>
                      <a:cubicBezTo>
                        <a:pt x="1143" y="405"/>
                        <a:pt x="834" y="1025"/>
                        <a:pt x="834" y="1691"/>
                      </a:cubicBezTo>
                      <a:lnTo>
                        <a:pt x="0" y="1691"/>
                      </a:lnTo>
                      <a:lnTo>
                        <a:pt x="0" y="1715"/>
                      </a:lnTo>
                      <a:cubicBezTo>
                        <a:pt x="0" y="2501"/>
                        <a:pt x="643" y="3144"/>
                        <a:pt x="1429" y="3144"/>
                      </a:cubicBezTo>
                      <a:lnTo>
                        <a:pt x="2334" y="3144"/>
                      </a:lnTo>
                      <a:cubicBezTo>
                        <a:pt x="1881" y="2644"/>
                        <a:pt x="1619" y="2025"/>
                        <a:pt x="1619" y="1334"/>
                      </a:cubicBezTo>
                      <a:lnTo>
                        <a:pt x="1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5" name="Google Shape;425;p25"/>
            <p:cNvGrpSpPr/>
            <p:nvPr/>
          </p:nvGrpSpPr>
          <p:grpSpPr>
            <a:xfrm>
              <a:off x="719333" y="3548372"/>
              <a:ext cx="2140811" cy="1327984"/>
              <a:chOff x="3499017" y="3455581"/>
              <a:chExt cx="2140811" cy="1327984"/>
            </a:xfrm>
          </p:grpSpPr>
          <p:grpSp>
            <p:nvGrpSpPr>
              <p:cNvPr id="426" name="Google Shape;426;p25"/>
              <p:cNvGrpSpPr/>
              <p:nvPr/>
            </p:nvGrpSpPr>
            <p:grpSpPr>
              <a:xfrm>
                <a:off x="3499017" y="3809503"/>
                <a:ext cx="2140811" cy="974062"/>
                <a:chOff x="1390575" y="3472132"/>
                <a:chExt cx="1676700" cy="1262393"/>
              </a:xfrm>
            </p:grpSpPr>
            <p:sp>
              <p:nvSpPr>
                <p:cNvPr id="427" name="Google Shape;427;p25"/>
                <p:cNvSpPr txBox="1"/>
                <p:nvPr/>
              </p:nvSpPr>
              <p:spPr>
                <a:xfrm>
                  <a:off x="1392221" y="3472132"/>
                  <a:ext cx="1673400" cy="4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SemiBold"/>
                      <a:ea typeface="Montserrat SemiBold"/>
                      <a:cs typeface="Montserrat SemiBold"/>
                      <a:sym typeface="Montserrat SemiBold"/>
                    </a:rPr>
                    <a:t>Notable Difference</a:t>
                  </a:r>
                  <a:endParaRPr sz="1200">
                    <a:solidFill>
                      <a:schemeClr val="dk1"/>
                    </a:solidFill>
                    <a:latin typeface="Montserrat SemiBold"/>
                    <a:ea typeface="Montserrat SemiBold"/>
                    <a:cs typeface="Montserrat SemiBold"/>
                    <a:sym typeface="Montserrat SemiBold"/>
                  </a:endParaRPr>
                </a:p>
              </p:txBody>
            </p:sp>
            <p:sp>
              <p:nvSpPr>
                <p:cNvPr id="428" name="Google Shape;428;p25"/>
                <p:cNvSpPr txBox="1"/>
                <p:nvPr/>
              </p:nvSpPr>
              <p:spPr>
                <a:xfrm>
                  <a:off x="1390575" y="3903225"/>
                  <a:ext cx="1676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800">
                      <a:solidFill>
                        <a:schemeClr val="dk1"/>
                      </a:solidFill>
                      <a:latin typeface="Montserrat Medium"/>
                      <a:ea typeface="Montserrat Medium"/>
                      <a:cs typeface="Montserrat Medium"/>
                      <a:sym typeface="Montserrat Medium"/>
                    </a:rPr>
                    <a:t>'Age', 'customer_lifetime', 'Premium Amount'</a:t>
                  </a:r>
                  <a:r>
                    <a:rPr i="1" lang="en" sz="800">
                      <a:solidFill>
                        <a:schemeClr val="dk1"/>
                      </a:solidFill>
                      <a:latin typeface="Montserrat Medium"/>
                      <a:ea typeface="Montserrat Medium"/>
                      <a:cs typeface="Montserrat Medium"/>
                      <a:sym typeface="Montserrat Medium"/>
                    </a:rPr>
                    <a:t> features</a:t>
                  </a:r>
                  <a:endParaRPr i="1" sz="800">
                    <a:solidFill>
                      <a:schemeClr val="dk1"/>
                    </a:solidFill>
                    <a:latin typeface="Montserrat Medium"/>
                    <a:ea typeface="Montserrat Medium"/>
                    <a:cs typeface="Montserrat Medium"/>
                    <a:sym typeface="Montserrat Medium"/>
                  </a:endParaRPr>
                </a:p>
              </p:txBody>
            </p:sp>
          </p:grpSp>
          <p:grpSp>
            <p:nvGrpSpPr>
              <p:cNvPr id="429" name="Google Shape;429;p25"/>
              <p:cNvGrpSpPr/>
              <p:nvPr/>
            </p:nvGrpSpPr>
            <p:grpSpPr>
              <a:xfrm>
                <a:off x="4376731" y="3455581"/>
                <a:ext cx="390537" cy="387357"/>
                <a:chOff x="707743" y="3963247"/>
                <a:chExt cx="390537" cy="387357"/>
              </a:xfrm>
            </p:grpSpPr>
            <p:sp>
              <p:nvSpPr>
                <p:cNvPr id="430" name="Google Shape;430;p25"/>
                <p:cNvSpPr/>
                <p:nvPr/>
              </p:nvSpPr>
              <p:spPr>
                <a:xfrm>
                  <a:off x="786620" y="4172068"/>
                  <a:ext cx="113212" cy="86875"/>
                </a:xfrm>
                <a:custGeom>
                  <a:rect b="b" l="l" r="r" t="t"/>
                  <a:pathLst>
                    <a:path extrusionOk="0" h="2596" w="3383">
                      <a:moveTo>
                        <a:pt x="2787" y="0"/>
                      </a:moveTo>
                      <a:lnTo>
                        <a:pt x="1358" y="1381"/>
                      </a:lnTo>
                      <a:lnTo>
                        <a:pt x="596" y="595"/>
                      </a:lnTo>
                      <a:lnTo>
                        <a:pt x="1" y="1191"/>
                      </a:lnTo>
                      <a:lnTo>
                        <a:pt x="1382" y="2596"/>
                      </a:lnTo>
                      <a:lnTo>
                        <a:pt x="3383" y="595"/>
                      </a:lnTo>
                      <a:lnTo>
                        <a:pt x="2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707743" y="4079605"/>
                  <a:ext cx="271000" cy="271000"/>
                </a:xfrm>
                <a:custGeom>
                  <a:rect b="b" l="l" r="r" t="t"/>
                  <a:pathLst>
                    <a:path extrusionOk="0" h="8098" w="8098">
                      <a:moveTo>
                        <a:pt x="5073" y="1787"/>
                      </a:moveTo>
                      <a:lnTo>
                        <a:pt x="6645" y="3335"/>
                      </a:lnTo>
                      <a:lnTo>
                        <a:pt x="3715" y="6311"/>
                      </a:lnTo>
                      <a:lnTo>
                        <a:pt x="1358" y="3954"/>
                      </a:lnTo>
                      <a:lnTo>
                        <a:pt x="2906" y="2406"/>
                      </a:lnTo>
                      <a:lnTo>
                        <a:pt x="3692" y="3192"/>
                      </a:lnTo>
                      <a:lnTo>
                        <a:pt x="5073" y="1787"/>
                      </a:lnTo>
                      <a:close/>
                      <a:moveTo>
                        <a:pt x="4049" y="1"/>
                      </a:moveTo>
                      <a:cubicBezTo>
                        <a:pt x="1810" y="1"/>
                        <a:pt x="0" y="1811"/>
                        <a:pt x="0" y="4049"/>
                      </a:cubicBezTo>
                      <a:cubicBezTo>
                        <a:pt x="0" y="4835"/>
                        <a:pt x="215" y="5597"/>
                        <a:pt x="643" y="6264"/>
                      </a:cubicBezTo>
                      <a:lnTo>
                        <a:pt x="715" y="6335"/>
                      </a:lnTo>
                      <a:lnTo>
                        <a:pt x="596" y="7502"/>
                      </a:lnTo>
                      <a:lnTo>
                        <a:pt x="1763" y="7383"/>
                      </a:lnTo>
                      <a:lnTo>
                        <a:pt x="1834" y="7455"/>
                      </a:lnTo>
                      <a:cubicBezTo>
                        <a:pt x="2501" y="7859"/>
                        <a:pt x="3239" y="8098"/>
                        <a:pt x="4049" y="8098"/>
                      </a:cubicBezTo>
                      <a:cubicBezTo>
                        <a:pt x="6287" y="8098"/>
                        <a:pt x="8097" y="6288"/>
                        <a:pt x="8097" y="4049"/>
                      </a:cubicBezTo>
                      <a:cubicBezTo>
                        <a:pt x="8097" y="1811"/>
                        <a:pt x="6287" y="1"/>
                        <a:pt x="4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931691" y="4038175"/>
                  <a:ext cx="87678" cy="86909"/>
                </a:xfrm>
                <a:custGeom>
                  <a:rect b="b" l="l" r="r" t="t"/>
                  <a:pathLst>
                    <a:path extrusionOk="0" h="2597" w="2620">
                      <a:moveTo>
                        <a:pt x="596" y="0"/>
                      </a:moveTo>
                      <a:lnTo>
                        <a:pt x="0" y="596"/>
                      </a:lnTo>
                      <a:lnTo>
                        <a:pt x="715" y="1286"/>
                      </a:lnTo>
                      <a:lnTo>
                        <a:pt x="381" y="1620"/>
                      </a:lnTo>
                      <a:cubicBezTo>
                        <a:pt x="596" y="1810"/>
                        <a:pt x="810" y="2025"/>
                        <a:pt x="977" y="2215"/>
                      </a:cubicBezTo>
                      <a:lnTo>
                        <a:pt x="1310" y="1882"/>
                      </a:lnTo>
                      <a:lnTo>
                        <a:pt x="2024" y="2596"/>
                      </a:lnTo>
                      <a:lnTo>
                        <a:pt x="2620" y="2001"/>
                      </a:lnTo>
                      <a:lnTo>
                        <a:pt x="1905" y="1286"/>
                      </a:lnTo>
                      <a:lnTo>
                        <a:pt x="2620" y="596"/>
                      </a:lnTo>
                      <a:lnTo>
                        <a:pt x="2024" y="0"/>
                      </a:lnTo>
                      <a:lnTo>
                        <a:pt x="1310" y="691"/>
                      </a:lnTo>
                      <a:lnTo>
                        <a:pt x="5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859173" y="3963247"/>
                  <a:ext cx="239107" cy="239141"/>
                </a:xfrm>
                <a:custGeom>
                  <a:rect b="b" l="l" r="r" t="t"/>
                  <a:pathLst>
                    <a:path extrusionOk="0" h="7146" w="7145">
                      <a:moveTo>
                        <a:pt x="3501" y="1"/>
                      </a:moveTo>
                      <a:cubicBezTo>
                        <a:pt x="2620" y="1"/>
                        <a:pt x="1762" y="334"/>
                        <a:pt x="1096" y="929"/>
                      </a:cubicBezTo>
                      <a:cubicBezTo>
                        <a:pt x="524" y="1430"/>
                        <a:pt x="143" y="2120"/>
                        <a:pt x="0" y="2858"/>
                      </a:cubicBezTo>
                      <a:cubicBezTo>
                        <a:pt x="619" y="2906"/>
                        <a:pt x="1215" y="3097"/>
                        <a:pt x="1762" y="3359"/>
                      </a:cubicBezTo>
                      <a:lnTo>
                        <a:pt x="1286" y="2882"/>
                      </a:lnTo>
                      <a:lnTo>
                        <a:pt x="2834" y="1334"/>
                      </a:lnTo>
                      <a:lnTo>
                        <a:pt x="3548" y="2049"/>
                      </a:lnTo>
                      <a:lnTo>
                        <a:pt x="4263" y="1334"/>
                      </a:lnTo>
                      <a:lnTo>
                        <a:pt x="5811" y="2882"/>
                      </a:lnTo>
                      <a:lnTo>
                        <a:pt x="5096" y="3597"/>
                      </a:lnTo>
                      <a:lnTo>
                        <a:pt x="5811" y="4311"/>
                      </a:lnTo>
                      <a:lnTo>
                        <a:pt x="4263" y="5859"/>
                      </a:lnTo>
                      <a:lnTo>
                        <a:pt x="3787" y="5383"/>
                      </a:lnTo>
                      <a:lnTo>
                        <a:pt x="3787" y="5383"/>
                      </a:lnTo>
                      <a:cubicBezTo>
                        <a:pt x="4049" y="5907"/>
                        <a:pt x="4215" y="6502"/>
                        <a:pt x="4287" y="7145"/>
                      </a:cubicBezTo>
                      <a:cubicBezTo>
                        <a:pt x="5025" y="6978"/>
                        <a:pt x="5692" y="6597"/>
                        <a:pt x="6192" y="6026"/>
                      </a:cubicBezTo>
                      <a:cubicBezTo>
                        <a:pt x="6787" y="5383"/>
                        <a:pt x="7144" y="4525"/>
                        <a:pt x="7144" y="3597"/>
                      </a:cubicBezTo>
                      <a:cubicBezTo>
                        <a:pt x="7073" y="2858"/>
                        <a:pt x="6882" y="2192"/>
                        <a:pt x="6525" y="1596"/>
                      </a:cubicBezTo>
                      <a:lnTo>
                        <a:pt x="6454" y="1525"/>
                      </a:lnTo>
                      <a:lnTo>
                        <a:pt x="6573" y="501"/>
                      </a:lnTo>
                      <a:lnTo>
                        <a:pt x="5573" y="620"/>
                      </a:lnTo>
                      <a:lnTo>
                        <a:pt x="5477" y="572"/>
                      </a:lnTo>
                      <a:cubicBezTo>
                        <a:pt x="4882" y="167"/>
                        <a:pt x="4215" y="1"/>
                        <a:pt x="3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34" name="Google Shape;434;p25"/>
          <p:cNvGrpSpPr/>
          <p:nvPr/>
        </p:nvGrpSpPr>
        <p:grpSpPr>
          <a:xfrm>
            <a:off x="6611859" y="1268841"/>
            <a:ext cx="417577" cy="548692"/>
            <a:chOff x="4564025" y="3650200"/>
            <a:chExt cx="204825" cy="269125"/>
          </a:xfrm>
        </p:grpSpPr>
        <p:sp>
          <p:nvSpPr>
            <p:cNvPr id="435" name="Google Shape;435;p25"/>
            <p:cNvSpPr/>
            <p:nvPr/>
          </p:nvSpPr>
          <p:spPr>
            <a:xfrm>
              <a:off x="4564025" y="3713900"/>
              <a:ext cx="204825" cy="205425"/>
            </a:xfrm>
            <a:custGeom>
              <a:rect b="b" l="l" r="r" t="t"/>
              <a:pathLst>
                <a:path extrusionOk="0" h="8217" w="8193">
                  <a:moveTo>
                    <a:pt x="4430" y="1906"/>
                  </a:moveTo>
                  <a:lnTo>
                    <a:pt x="4430" y="2597"/>
                  </a:lnTo>
                  <a:cubicBezTo>
                    <a:pt x="4811" y="2740"/>
                    <a:pt x="5049" y="3097"/>
                    <a:pt x="5049" y="3502"/>
                  </a:cubicBezTo>
                  <a:lnTo>
                    <a:pt x="4430" y="3502"/>
                  </a:lnTo>
                  <a:cubicBezTo>
                    <a:pt x="4430" y="3311"/>
                    <a:pt x="4263" y="3168"/>
                    <a:pt x="4096" y="3168"/>
                  </a:cubicBezTo>
                  <a:cubicBezTo>
                    <a:pt x="3929" y="3192"/>
                    <a:pt x="3810" y="3311"/>
                    <a:pt x="3787" y="3478"/>
                  </a:cubicBezTo>
                  <a:cubicBezTo>
                    <a:pt x="3787" y="3645"/>
                    <a:pt x="3929" y="3787"/>
                    <a:pt x="4120" y="3787"/>
                  </a:cubicBezTo>
                  <a:cubicBezTo>
                    <a:pt x="5168" y="3787"/>
                    <a:pt x="5406" y="5264"/>
                    <a:pt x="4430" y="5621"/>
                  </a:cubicBezTo>
                  <a:lnTo>
                    <a:pt x="4430" y="6288"/>
                  </a:lnTo>
                  <a:lnTo>
                    <a:pt x="3787" y="6288"/>
                  </a:lnTo>
                  <a:lnTo>
                    <a:pt x="3787" y="5597"/>
                  </a:lnTo>
                  <a:cubicBezTo>
                    <a:pt x="3406" y="5478"/>
                    <a:pt x="3167" y="5121"/>
                    <a:pt x="3167" y="4716"/>
                  </a:cubicBezTo>
                  <a:lnTo>
                    <a:pt x="3787" y="4716"/>
                  </a:lnTo>
                  <a:cubicBezTo>
                    <a:pt x="3787" y="4934"/>
                    <a:pt x="3946" y="5041"/>
                    <a:pt x="4106" y="5041"/>
                  </a:cubicBezTo>
                  <a:cubicBezTo>
                    <a:pt x="4261" y="5041"/>
                    <a:pt x="4418" y="4940"/>
                    <a:pt x="4430" y="4740"/>
                  </a:cubicBezTo>
                  <a:cubicBezTo>
                    <a:pt x="4430" y="4550"/>
                    <a:pt x="4287" y="4407"/>
                    <a:pt x="4120" y="4407"/>
                  </a:cubicBezTo>
                  <a:cubicBezTo>
                    <a:pt x="3048" y="4407"/>
                    <a:pt x="2786" y="2906"/>
                    <a:pt x="3787" y="2573"/>
                  </a:cubicBezTo>
                  <a:lnTo>
                    <a:pt x="3787" y="1906"/>
                  </a:lnTo>
                  <a:close/>
                  <a:moveTo>
                    <a:pt x="4120" y="1"/>
                  </a:moveTo>
                  <a:cubicBezTo>
                    <a:pt x="2882" y="1"/>
                    <a:pt x="1739" y="644"/>
                    <a:pt x="1143" y="1716"/>
                  </a:cubicBezTo>
                  <a:cubicBezTo>
                    <a:pt x="453" y="2930"/>
                    <a:pt x="71" y="4288"/>
                    <a:pt x="0" y="5669"/>
                  </a:cubicBezTo>
                  <a:cubicBezTo>
                    <a:pt x="0" y="8003"/>
                    <a:pt x="1596" y="8217"/>
                    <a:pt x="3787" y="8217"/>
                  </a:cubicBezTo>
                  <a:lnTo>
                    <a:pt x="4406" y="8217"/>
                  </a:lnTo>
                  <a:cubicBezTo>
                    <a:pt x="6573" y="8217"/>
                    <a:pt x="8192" y="8026"/>
                    <a:pt x="8192" y="5669"/>
                  </a:cubicBezTo>
                  <a:cubicBezTo>
                    <a:pt x="8145" y="4288"/>
                    <a:pt x="7764" y="2930"/>
                    <a:pt x="7073" y="1716"/>
                  </a:cubicBezTo>
                  <a:cubicBezTo>
                    <a:pt x="6478" y="644"/>
                    <a:pt x="5334" y="1"/>
                    <a:pt x="4120"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436" name="Google Shape;436;p25"/>
            <p:cNvSpPr/>
            <p:nvPr/>
          </p:nvSpPr>
          <p:spPr>
            <a:xfrm>
              <a:off x="4712250" y="3690100"/>
              <a:ext cx="25625" cy="27400"/>
            </a:xfrm>
            <a:custGeom>
              <a:rect b="b" l="l" r="r" t="t"/>
              <a:pathLst>
                <a:path extrusionOk="0" h="1096" w="1025">
                  <a:moveTo>
                    <a:pt x="382" y="0"/>
                  </a:moveTo>
                  <a:cubicBezTo>
                    <a:pt x="382" y="310"/>
                    <a:pt x="239" y="596"/>
                    <a:pt x="1" y="762"/>
                  </a:cubicBezTo>
                  <a:cubicBezTo>
                    <a:pt x="191" y="858"/>
                    <a:pt x="382" y="977"/>
                    <a:pt x="572" y="1096"/>
                  </a:cubicBezTo>
                  <a:cubicBezTo>
                    <a:pt x="858" y="810"/>
                    <a:pt x="1025" y="429"/>
                    <a:pt x="102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437" name="Google Shape;437;p25"/>
            <p:cNvSpPr/>
            <p:nvPr/>
          </p:nvSpPr>
          <p:spPr>
            <a:xfrm>
              <a:off x="4627725" y="3650200"/>
              <a:ext cx="78600" cy="54800"/>
            </a:xfrm>
            <a:custGeom>
              <a:rect b="b" l="l" r="r" t="t"/>
              <a:pathLst>
                <a:path extrusionOk="0" h="2192" w="3144">
                  <a:moveTo>
                    <a:pt x="0" y="1"/>
                  </a:moveTo>
                  <a:lnTo>
                    <a:pt x="0" y="1596"/>
                  </a:lnTo>
                  <a:cubicBezTo>
                    <a:pt x="0" y="1811"/>
                    <a:pt x="24" y="2001"/>
                    <a:pt x="95" y="2192"/>
                  </a:cubicBezTo>
                  <a:cubicBezTo>
                    <a:pt x="572" y="2013"/>
                    <a:pt x="1072" y="1924"/>
                    <a:pt x="1569" y="1924"/>
                  </a:cubicBezTo>
                  <a:cubicBezTo>
                    <a:pt x="2066" y="1924"/>
                    <a:pt x="2560" y="2013"/>
                    <a:pt x="3025" y="2192"/>
                  </a:cubicBezTo>
                  <a:cubicBezTo>
                    <a:pt x="3096" y="2001"/>
                    <a:pt x="3144" y="1811"/>
                    <a:pt x="3144" y="1596"/>
                  </a:cubicBezTo>
                  <a:lnTo>
                    <a:pt x="3144" y="1"/>
                  </a:lnTo>
                  <a:lnTo>
                    <a:pt x="1882" y="1"/>
                  </a:lnTo>
                  <a:lnTo>
                    <a:pt x="1882" y="1287"/>
                  </a:lnTo>
                  <a:lnTo>
                    <a:pt x="1262" y="1287"/>
                  </a:lnTo>
                  <a:lnTo>
                    <a:pt x="1262" y="1"/>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6"/>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Insights</a:t>
            </a:r>
            <a:endParaRPr/>
          </a:p>
        </p:txBody>
      </p:sp>
      <p:sp>
        <p:nvSpPr>
          <p:cNvPr id="443" name="Google Shape;443;p26"/>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06 - Further Insights | </a:t>
            </a:r>
            <a:r>
              <a:rPr i="1" lang="en" sz="800">
                <a:solidFill>
                  <a:schemeClr val="dk1"/>
                </a:solidFill>
                <a:latin typeface="Montserrat Medium"/>
                <a:ea typeface="Montserrat Medium"/>
                <a:cs typeface="Montserrat Medium"/>
                <a:sym typeface="Montserrat Medium"/>
              </a:rPr>
              <a:t>05-BenedictLaiman-DS-model-CS.ipynb</a:t>
            </a:r>
            <a:endParaRPr i="1" sz="800">
              <a:latin typeface="Montserrat Medium"/>
              <a:ea typeface="Montserrat Medium"/>
              <a:cs typeface="Montserrat Medium"/>
              <a:sym typeface="Montserrat Medium"/>
            </a:endParaRPr>
          </a:p>
        </p:txBody>
      </p:sp>
      <p:pic>
        <p:nvPicPr>
          <p:cNvPr id="444" name="Google Shape;444;p26"/>
          <p:cNvPicPr preferRelativeResize="0"/>
          <p:nvPr/>
        </p:nvPicPr>
        <p:blipFill>
          <a:blip r:embed="rId3">
            <a:alphaModFix/>
          </a:blip>
          <a:stretch>
            <a:fillRect/>
          </a:stretch>
        </p:blipFill>
        <p:spPr>
          <a:xfrm>
            <a:off x="713225" y="1472700"/>
            <a:ext cx="2961399" cy="2844025"/>
          </a:xfrm>
          <a:prstGeom prst="rect">
            <a:avLst/>
          </a:prstGeom>
          <a:noFill/>
          <a:ln>
            <a:noFill/>
          </a:ln>
        </p:spPr>
      </p:pic>
      <p:pic>
        <p:nvPicPr>
          <p:cNvPr id="445" name="Google Shape;445;p26"/>
          <p:cNvPicPr preferRelativeResize="0"/>
          <p:nvPr/>
        </p:nvPicPr>
        <p:blipFill>
          <a:blip r:embed="rId4">
            <a:alphaModFix/>
          </a:blip>
          <a:stretch>
            <a:fillRect/>
          </a:stretch>
        </p:blipFill>
        <p:spPr>
          <a:xfrm>
            <a:off x="4352039" y="1472700"/>
            <a:ext cx="4078695" cy="284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7"/>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Insights</a:t>
            </a:r>
            <a:endParaRPr/>
          </a:p>
        </p:txBody>
      </p:sp>
      <p:sp>
        <p:nvSpPr>
          <p:cNvPr id="451" name="Google Shape;451;p27"/>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06 - Further Insights | </a:t>
            </a:r>
            <a:r>
              <a:rPr i="1" lang="en" sz="800">
                <a:solidFill>
                  <a:schemeClr val="dk1"/>
                </a:solidFill>
                <a:latin typeface="Montserrat Medium"/>
                <a:ea typeface="Montserrat Medium"/>
                <a:cs typeface="Montserrat Medium"/>
                <a:sym typeface="Montserrat Medium"/>
              </a:rPr>
              <a:t>05-BenedictLaiman-DS-model-CS.ipynb</a:t>
            </a:r>
            <a:endParaRPr i="1" sz="800">
              <a:latin typeface="Montserrat Medium"/>
              <a:ea typeface="Montserrat Medium"/>
              <a:cs typeface="Montserrat Medium"/>
              <a:sym typeface="Montserrat Medium"/>
            </a:endParaRPr>
          </a:p>
        </p:txBody>
      </p:sp>
      <p:pic>
        <p:nvPicPr>
          <p:cNvPr id="452" name="Google Shape;452;p27"/>
          <p:cNvPicPr preferRelativeResize="0"/>
          <p:nvPr/>
        </p:nvPicPr>
        <p:blipFill>
          <a:blip r:embed="rId3">
            <a:alphaModFix/>
          </a:blip>
          <a:stretch>
            <a:fillRect/>
          </a:stretch>
        </p:blipFill>
        <p:spPr>
          <a:xfrm>
            <a:off x="1992175" y="1472700"/>
            <a:ext cx="5159650" cy="322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Insights</a:t>
            </a:r>
            <a:endParaRPr/>
          </a:p>
        </p:txBody>
      </p:sp>
      <p:sp>
        <p:nvSpPr>
          <p:cNvPr id="458" name="Google Shape;458;p28"/>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06 - Further Insights | </a:t>
            </a:r>
            <a:r>
              <a:rPr i="1" lang="en" sz="800">
                <a:solidFill>
                  <a:schemeClr val="dk1"/>
                </a:solidFill>
                <a:latin typeface="Montserrat Medium"/>
                <a:ea typeface="Montserrat Medium"/>
                <a:cs typeface="Montserrat Medium"/>
                <a:sym typeface="Montserrat Medium"/>
              </a:rPr>
              <a:t>05-BenedictLaiman-DS-model-CS.ipynb</a:t>
            </a:r>
            <a:endParaRPr i="1" sz="800">
              <a:latin typeface="Montserrat Medium"/>
              <a:ea typeface="Montserrat Medium"/>
              <a:cs typeface="Montserrat Medium"/>
              <a:sym typeface="Montserrat Medium"/>
            </a:endParaRPr>
          </a:p>
        </p:txBody>
      </p:sp>
      <p:pic>
        <p:nvPicPr>
          <p:cNvPr id="459" name="Google Shape;459;p28"/>
          <p:cNvPicPr preferRelativeResize="0"/>
          <p:nvPr/>
        </p:nvPicPr>
        <p:blipFill>
          <a:blip r:embed="rId3">
            <a:alphaModFix/>
          </a:blip>
          <a:stretch>
            <a:fillRect/>
          </a:stretch>
        </p:blipFill>
        <p:spPr>
          <a:xfrm>
            <a:off x="719226" y="1472700"/>
            <a:ext cx="3786090" cy="2411725"/>
          </a:xfrm>
          <a:prstGeom prst="rect">
            <a:avLst/>
          </a:prstGeom>
          <a:noFill/>
          <a:ln>
            <a:noFill/>
          </a:ln>
        </p:spPr>
      </p:pic>
      <p:pic>
        <p:nvPicPr>
          <p:cNvPr id="460" name="Google Shape;460;p28"/>
          <p:cNvPicPr preferRelativeResize="0"/>
          <p:nvPr/>
        </p:nvPicPr>
        <p:blipFill>
          <a:blip r:embed="rId4">
            <a:alphaModFix/>
          </a:blip>
          <a:stretch>
            <a:fillRect/>
          </a:stretch>
        </p:blipFill>
        <p:spPr>
          <a:xfrm>
            <a:off x="4580335" y="1472700"/>
            <a:ext cx="3858775" cy="24117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Insights</a:t>
            </a:r>
            <a:endParaRPr/>
          </a:p>
        </p:txBody>
      </p:sp>
      <p:sp>
        <p:nvSpPr>
          <p:cNvPr id="466" name="Google Shape;466;p29"/>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06 - Further Insights | </a:t>
            </a:r>
            <a:r>
              <a:rPr i="1" lang="en" sz="800">
                <a:solidFill>
                  <a:schemeClr val="dk1"/>
                </a:solidFill>
                <a:latin typeface="Montserrat Medium"/>
                <a:ea typeface="Montserrat Medium"/>
                <a:cs typeface="Montserrat Medium"/>
                <a:sym typeface="Montserrat Medium"/>
              </a:rPr>
              <a:t>05-BenedictLaiman-DS-model-CS.ipynb</a:t>
            </a:r>
            <a:endParaRPr i="1" sz="800">
              <a:latin typeface="Montserrat Medium"/>
              <a:ea typeface="Montserrat Medium"/>
              <a:cs typeface="Montserrat Medium"/>
              <a:sym typeface="Montserrat Medium"/>
            </a:endParaRPr>
          </a:p>
        </p:txBody>
      </p:sp>
      <p:pic>
        <p:nvPicPr>
          <p:cNvPr id="467" name="Google Shape;467;p29"/>
          <p:cNvPicPr preferRelativeResize="0"/>
          <p:nvPr/>
        </p:nvPicPr>
        <p:blipFill>
          <a:blip r:embed="rId3">
            <a:alphaModFix/>
          </a:blip>
          <a:stretch>
            <a:fillRect/>
          </a:stretch>
        </p:blipFill>
        <p:spPr>
          <a:xfrm>
            <a:off x="713225" y="1472700"/>
            <a:ext cx="3637876" cy="2341225"/>
          </a:xfrm>
          <a:prstGeom prst="rect">
            <a:avLst/>
          </a:prstGeom>
          <a:noFill/>
          <a:ln>
            <a:noFill/>
          </a:ln>
        </p:spPr>
      </p:pic>
      <p:pic>
        <p:nvPicPr>
          <p:cNvPr id="468" name="Google Shape;468;p29"/>
          <p:cNvPicPr preferRelativeResize="0"/>
          <p:nvPr/>
        </p:nvPicPr>
        <p:blipFill>
          <a:blip r:embed="rId4">
            <a:alphaModFix/>
          </a:blip>
          <a:stretch>
            <a:fillRect/>
          </a:stretch>
        </p:blipFill>
        <p:spPr>
          <a:xfrm>
            <a:off x="4724475" y="1472700"/>
            <a:ext cx="3704299" cy="234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74" name="Google Shape;474;p30"/>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06 - Further Insights | </a:t>
            </a:r>
            <a:r>
              <a:rPr i="1" lang="en" sz="800">
                <a:solidFill>
                  <a:schemeClr val="dk1"/>
                </a:solidFill>
                <a:latin typeface="Montserrat Medium"/>
                <a:ea typeface="Montserrat Medium"/>
                <a:cs typeface="Montserrat Medium"/>
                <a:sym typeface="Montserrat Medium"/>
              </a:rPr>
              <a:t>05-BenedictLaiman-DS-model-CS.ipynb</a:t>
            </a:r>
            <a:endParaRPr i="1" sz="800">
              <a:latin typeface="Montserrat Medium"/>
              <a:ea typeface="Montserrat Medium"/>
              <a:cs typeface="Montserrat Medium"/>
              <a:sym typeface="Montserrat Medium"/>
            </a:endParaRPr>
          </a:p>
        </p:txBody>
      </p:sp>
      <p:pic>
        <p:nvPicPr>
          <p:cNvPr id="475" name="Google Shape;475;p30"/>
          <p:cNvPicPr preferRelativeResize="0"/>
          <p:nvPr/>
        </p:nvPicPr>
        <p:blipFill>
          <a:blip r:embed="rId3">
            <a:alphaModFix/>
          </a:blip>
          <a:stretch>
            <a:fillRect/>
          </a:stretch>
        </p:blipFill>
        <p:spPr>
          <a:xfrm>
            <a:off x="713232" y="1472688"/>
            <a:ext cx="5155735" cy="2015725"/>
          </a:xfrm>
          <a:prstGeom prst="rect">
            <a:avLst/>
          </a:prstGeom>
          <a:noFill/>
          <a:ln>
            <a:noFill/>
          </a:ln>
        </p:spPr>
      </p:pic>
      <p:graphicFrame>
        <p:nvGraphicFramePr>
          <p:cNvPr id="476" name="Google Shape;476;p30"/>
          <p:cNvGraphicFramePr/>
          <p:nvPr/>
        </p:nvGraphicFramePr>
        <p:xfrm>
          <a:off x="5982950" y="1472650"/>
          <a:ext cx="3000000" cy="3000000"/>
        </p:xfrm>
        <a:graphic>
          <a:graphicData uri="http://schemas.openxmlformats.org/drawingml/2006/table">
            <a:tbl>
              <a:tblPr>
                <a:noFill/>
                <a:tableStyleId>{B035AE78-6121-4E37-B7ED-F4F5CED66A3E}</a:tableStyleId>
              </a:tblPr>
              <a:tblGrid>
                <a:gridCol w="2445825"/>
              </a:tblGrid>
              <a:tr h="517675">
                <a:tc>
                  <a:txBody>
                    <a:bodyPr/>
                    <a:lstStyle/>
                    <a:p>
                      <a:pPr indent="0" lvl="0" marL="0" rtl="0" algn="ctr">
                        <a:spcBef>
                          <a:spcPts val="0"/>
                        </a:spcBef>
                        <a:spcAft>
                          <a:spcPts val="0"/>
                        </a:spcAft>
                        <a:buNone/>
                      </a:pPr>
                      <a:r>
                        <a:rPr lang="en"/>
                        <a:t>Takeaways</a:t>
                      </a:r>
                      <a:endParaRPr/>
                    </a:p>
                  </a:txBody>
                  <a:tcPr marT="91425" marB="91425" marR="91425" marL="91425" anchor="ctr">
                    <a:solidFill>
                      <a:schemeClr val="accent1"/>
                    </a:solidFill>
                  </a:tcPr>
                </a:tc>
              </a:tr>
              <a:tr h="517675">
                <a:tc>
                  <a:txBody>
                    <a:bodyPr/>
                    <a:lstStyle/>
                    <a:p>
                      <a:pPr indent="-292100" lvl="0" marL="457200" rtl="0" algn="l">
                        <a:spcBef>
                          <a:spcPts val="0"/>
                        </a:spcBef>
                        <a:spcAft>
                          <a:spcPts val="0"/>
                        </a:spcAft>
                        <a:buClr>
                          <a:schemeClr val="dk1"/>
                        </a:buClr>
                        <a:buSzPts val="1000"/>
                        <a:buChar char="●"/>
                      </a:pPr>
                      <a:r>
                        <a:rPr lang="en" sz="1000">
                          <a:solidFill>
                            <a:schemeClr val="dk1"/>
                          </a:solidFill>
                        </a:rPr>
                        <a:t>Swarm plots aid in visualizing data</a:t>
                      </a:r>
                      <a:endParaRPr sz="1000"/>
                    </a:p>
                  </a:txBody>
                  <a:tcPr marT="91425" marB="91425" marR="91425" marL="91425">
                    <a:solidFill>
                      <a:schemeClr val="accent4"/>
                    </a:solidFill>
                  </a:tcPr>
                </a:tc>
              </a:tr>
              <a:tr h="517675">
                <a:tc>
                  <a:txBody>
                    <a:bodyPr/>
                    <a:lstStyle/>
                    <a:p>
                      <a:pPr indent="-292100" lvl="0" marL="457200" rtl="0" algn="l">
                        <a:spcBef>
                          <a:spcPts val="0"/>
                        </a:spcBef>
                        <a:spcAft>
                          <a:spcPts val="0"/>
                        </a:spcAft>
                        <a:buClr>
                          <a:schemeClr val="dk1"/>
                        </a:buClr>
                        <a:buSzPts val="1000"/>
                        <a:buChar char="●"/>
                      </a:pPr>
                      <a:r>
                        <a:rPr lang="en" sz="1000">
                          <a:solidFill>
                            <a:schemeClr val="dk1"/>
                          </a:solidFill>
                        </a:rPr>
                        <a:t>Refined segmentation benefits marketing</a:t>
                      </a:r>
                      <a:endParaRPr sz="1000"/>
                    </a:p>
                  </a:txBody>
                  <a:tcPr marT="91425" marB="91425" marR="91425" marL="91425">
                    <a:solidFill>
                      <a:schemeClr val="accent4"/>
                    </a:solidFill>
                  </a:tcPr>
                </a:tc>
              </a:tr>
              <a:tr h="517675">
                <a:tc>
                  <a:txBody>
                    <a:bodyPr/>
                    <a:lstStyle/>
                    <a:p>
                      <a:pPr indent="-292100" lvl="0" marL="457200" rtl="0" algn="l">
                        <a:spcBef>
                          <a:spcPts val="0"/>
                        </a:spcBef>
                        <a:spcAft>
                          <a:spcPts val="0"/>
                        </a:spcAft>
                        <a:buClr>
                          <a:schemeClr val="dk1"/>
                        </a:buClr>
                        <a:buSzPts val="1000"/>
                        <a:buChar char="●"/>
                      </a:pPr>
                      <a:r>
                        <a:rPr lang="en" sz="1000">
                          <a:solidFill>
                            <a:schemeClr val="dk1"/>
                          </a:solidFill>
                        </a:rPr>
                        <a:t>Prioritize 'market_size' and tailor strategies</a:t>
                      </a:r>
                      <a:endParaRPr sz="1000"/>
                    </a:p>
                  </a:txBody>
                  <a:tcPr marT="91425" marB="91425" marR="91425" marL="91425">
                    <a:solidFill>
                      <a:schemeClr val="accent4"/>
                    </a:solidFill>
                  </a:tcPr>
                </a:tc>
              </a:tr>
            </a:tbl>
          </a:graphicData>
        </a:graphic>
      </p:graphicFrame>
      <p:sp>
        <p:nvSpPr>
          <p:cNvPr id="477" name="Google Shape;477;p30"/>
          <p:cNvSpPr txBox="1"/>
          <p:nvPr/>
        </p:nvSpPr>
        <p:spPr>
          <a:xfrm>
            <a:off x="713225" y="3492550"/>
            <a:ext cx="51558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Montserrat Medium"/>
                <a:ea typeface="Montserrat Medium"/>
                <a:cs typeface="Montserrat Medium"/>
                <a:sym typeface="Montserrat Medium"/>
              </a:rPr>
              <a:t>'Plan Code' and 'Premium Amount' that has been quantile-binned</a:t>
            </a:r>
            <a:endParaRPr sz="800">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31"/>
          <p:cNvGrpSpPr/>
          <p:nvPr/>
        </p:nvGrpSpPr>
        <p:grpSpPr>
          <a:xfrm>
            <a:off x="3028166" y="1474318"/>
            <a:ext cx="3080350" cy="2468901"/>
            <a:chOff x="3043941" y="1663593"/>
            <a:chExt cx="3080350" cy="2468901"/>
          </a:xfrm>
        </p:grpSpPr>
        <p:sp>
          <p:nvSpPr>
            <p:cNvPr id="483" name="Google Shape;483;p31"/>
            <p:cNvSpPr/>
            <p:nvPr/>
          </p:nvSpPr>
          <p:spPr>
            <a:xfrm>
              <a:off x="3432680" y="1795111"/>
              <a:ext cx="2273374" cy="2071100"/>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3402154" y="1663593"/>
              <a:ext cx="2334426" cy="233439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3043941" y="3236736"/>
              <a:ext cx="3080350" cy="895758"/>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3657575" y="3353827"/>
              <a:ext cx="2056" cy="14267"/>
            </a:xfrm>
            <a:custGeom>
              <a:rect b="b" l="l" r="r" t="t"/>
              <a:pathLst>
                <a:path extrusionOk="0" h="444" w="64">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3647389" y="3355851"/>
              <a:ext cx="16323" cy="79399"/>
            </a:xfrm>
            <a:custGeom>
              <a:rect b="b" l="l" r="r" t="t"/>
              <a:pathLst>
                <a:path extrusionOk="0" h="2471" w="508">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4012704" y="2650671"/>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3659600" y="3368061"/>
              <a:ext cx="4113" cy="8194"/>
            </a:xfrm>
            <a:custGeom>
              <a:rect b="b" l="l" r="r" t="t"/>
              <a:pathLst>
                <a:path extrusionOk="0" h="255" w="128">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3767468" y="2159172"/>
              <a:ext cx="271745" cy="379581"/>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3530363" y="2152264"/>
              <a:ext cx="365347" cy="599175"/>
            </a:xfrm>
            <a:custGeom>
              <a:rect b="b" l="l" r="r" t="t"/>
              <a:pathLst>
                <a:path extrusionOk="0" h="18647" w="1137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3654523" y="2889801"/>
              <a:ext cx="292084" cy="464058"/>
            </a:xfrm>
            <a:custGeom>
              <a:rect b="b" l="l" r="r" t="t"/>
              <a:pathLst>
                <a:path extrusionOk="0" h="14442" w="909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3671810" y="2659829"/>
              <a:ext cx="340926" cy="36023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3714546" y="2406432"/>
              <a:ext cx="316505" cy="355193"/>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3468283" y="2530592"/>
              <a:ext cx="234085" cy="825291"/>
            </a:xfrm>
            <a:custGeom>
              <a:rect b="b" l="l" r="r" t="t"/>
              <a:pathLst>
                <a:path extrusionOk="0" h="25684" w="7285">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3643308" y="3028196"/>
              <a:ext cx="27538" cy="342950"/>
            </a:xfrm>
            <a:custGeom>
              <a:rect b="b" l="l" r="r" t="t"/>
              <a:pathLst>
                <a:path extrusionOk="0" h="10673" w="857">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3747128" y="2552956"/>
              <a:ext cx="4081" cy="613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3701340" y="2768694"/>
              <a:ext cx="32" cy="1060"/>
            </a:xfrm>
            <a:custGeom>
              <a:rect b="b" l="l" r="r" t="t"/>
              <a:pathLst>
                <a:path extrusionOk="0" h="33" w="1">
                  <a:moveTo>
                    <a:pt x="0" y="32"/>
                  </a:moveTo>
                  <a:lnTo>
                    <a:pt x="0" y="32"/>
                  </a:lnTo>
                  <a:lnTo>
                    <a:pt x="0"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3663680" y="3020034"/>
              <a:ext cx="8162" cy="15295"/>
            </a:xfrm>
            <a:custGeom>
              <a:rect b="b" l="l" r="r" t="t"/>
              <a:pathLst>
                <a:path extrusionOk="0" h="476" w="254">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750181" y="2550932"/>
              <a:ext cx="2056" cy="3085"/>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527310" y="2155092"/>
              <a:ext cx="507822" cy="87108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3670814" y="2877591"/>
              <a:ext cx="276789" cy="157738"/>
            </a:xfrm>
            <a:custGeom>
              <a:rect b="b" l="l" r="r" t="t"/>
              <a:pathLst>
                <a:path extrusionOk="0" h="4909" w="8614">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3511019" y="2811430"/>
              <a:ext cx="150637" cy="227980"/>
            </a:xfrm>
            <a:custGeom>
              <a:rect b="b" l="l" r="r" t="t"/>
              <a:pathLst>
                <a:path extrusionOk="0" h="7095" w="4688">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3658571" y="3014957"/>
              <a:ext cx="8194" cy="24453"/>
            </a:xfrm>
            <a:custGeom>
              <a:rect b="b" l="l" r="r" t="t"/>
              <a:pathLst>
                <a:path extrusionOk="0" h="761" w="255">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3663680" y="3026139"/>
              <a:ext cx="1060" cy="2089"/>
            </a:xfrm>
            <a:custGeom>
              <a:rect b="b" l="l" r="r" t="t"/>
              <a:pathLst>
                <a:path extrusionOk="0" h="65" w="33">
                  <a:moveTo>
                    <a:pt x="0" y="1"/>
                  </a:moveTo>
                  <a:cubicBezTo>
                    <a:pt x="0" y="1"/>
                    <a:pt x="0" y="33"/>
                    <a:pt x="0" y="33"/>
                  </a:cubicBezTo>
                  <a:lnTo>
                    <a:pt x="32" y="64"/>
                  </a:lnTo>
                  <a:cubicBezTo>
                    <a:pt x="32" y="33"/>
                    <a:pt x="0" y="33"/>
                    <a:pt x="0"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3198627" y="2561471"/>
              <a:ext cx="520032" cy="858516"/>
            </a:xfrm>
            <a:custGeom>
              <a:rect b="b" l="l" r="r" t="t"/>
              <a:pathLst>
                <a:path extrusionOk="0" h="26718" w="16184">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3247468" y="2536697"/>
              <a:ext cx="385719" cy="926027"/>
            </a:xfrm>
            <a:custGeom>
              <a:rect b="b" l="l" r="r" t="t"/>
              <a:pathLst>
                <a:path extrusionOk="0" h="28819" w="12004">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3174206" y="2751407"/>
              <a:ext cx="267664" cy="93634"/>
            </a:xfrm>
            <a:custGeom>
              <a:rect b="b" l="l" r="r" t="t"/>
              <a:pathLst>
                <a:path extrusionOk="0" h="2914" w="833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3259678" y="2939478"/>
              <a:ext cx="245267" cy="55172"/>
            </a:xfrm>
            <a:custGeom>
              <a:rect b="b" l="l" r="r" t="t"/>
              <a:pathLst>
                <a:path extrusionOk="0" h="1717" w="7633">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3319734" y="3095353"/>
              <a:ext cx="248320" cy="80428"/>
            </a:xfrm>
            <a:custGeom>
              <a:rect b="b" l="l" r="r" t="t"/>
              <a:pathLst>
                <a:path extrusionOk="0" h="2503" w="7728">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3419441" y="2602826"/>
              <a:ext cx="33611" cy="235114"/>
            </a:xfrm>
            <a:custGeom>
              <a:rect b="b" l="l" r="r" t="t"/>
              <a:pathLst>
                <a:path extrusionOk="0" h="7317" w="1046">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3494760" y="2771746"/>
              <a:ext cx="110954" cy="212717"/>
            </a:xfrm>
            <a:custGeom>
              <a:rect b="b" l="l" r="r" t="t"/>
              <a:pathLst>
                <a:path extrusionOk="0" h="6620" w="3453">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3564969" y="2989508"/>
              <a:ext cx="84476" cy="186272"/>
            </a:xfrm>
            <a:custGeom>
              <a:rect b="b" l="l" r="r" t="t"/>
              <a:pathLst>
                <a:path extrusionOk="0" h="5797" w="2629">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3434704" y="3411826"/>
              <a:ext cx="367403" cy="367371"/>
            </a:xfrm>
            <a:custGeom>
              <a:rect b="b" l="l" r="r" t="t"/>
              <a:pathLst>
                <a:path extrusionOk="0" h="11433" w="11434">
                  <a:moveTo>
                    <a:pt x="1" y="0"/>
                  </a:moveTo>
                  <a:lnTo>
                    <a:pt x="1996" y="11433"/>
                  </a:lnTo>
                  <a:lnTo>
                    <a:pt x="9438" y="11433"/>
                  </a:lnTo>
                  <a:lnTo>
                    <a:pt x="114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3388915" y="3308038"/>
              <a:ext cx="457952" cy="103820"/>
            </a:xfrm>
            <a:custGeom>
              <a:rect b="b" l="l" r="r" t="t"/>
              <a:pathLst>
                <a:path extrusionOk="0" h="3231" w="14252">
                  <a:moveTo>
                    <a:pt x="1" y="0"/>
                  </a:moveTo>
                  <a:lnTo>
                    <a:pt x="1" y="3230"/>
                  </a:lnTo>
                  <a:lnTo>
                    <a:pt x="14252" y="3230"/>
                  </a:lnTo>
                  <a:lnTo>
                    <a:pt x="142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3434704" y="3411826"/>
              <a:ext cx="367403" cy="48874"/>
            </a:xfrm>
            <a:custGeom>
              <a:rect b="b" l="l" r="r" t="t"/>
              <a:pathLst>
                <a:path extrusionOk="0" h="1521" w="11434">
                  <a:moveTo>
                    <a:pt x="1" y="0"/>
                  </a:moveTo>
                  <a:lnTo>
                    <a:pt x="254" y="1521"/>
                  </a:lnTo>
                  <a:lnTo>
                    <a:pt x="11180" y="1521"/>
                  </a:lnTo>
                  <a:lnTo>
                    <a:pt x="11433"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3373652" y="3797480"/>
              <a:ext cx="2375138" cy="17608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4179600" y="1779334"/>
              <a:ext cx="960665" cy="1027533"/>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4181624" y="1760858"/>
              <a:ext cx="899614" cy="820632"/>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3667761" y="3324490"/>
              <a:ext cx="1824580" cy="505862"/>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3959813" y="2994907"/>
              <a:ext cx="377557" cy="5683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4325128" y="2164892"/>
              <a:ext cx="520032" cy="459720"/>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3950656" y="2500516"/>
              <a:ext cx="468106" cy="624367"/>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4762676" y="2994907"/>
              <a:ext cx="376561" cy="5683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4681284" y="2500516"/>
              <a:ext cx="468138" cy="624367"/>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4225389" y="2460382"/>
              <a:ext cx="657399" cy="1024738"/>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4348520" y="2438661"/>
              <a:ext cx="439637" cy="236656"/>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4425863" y="2265274"/>
              <a:ext cx="266635" cy="371227"/>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4531708" y="1854685"/>
              <a:ext cx="501685" cy="786861"/>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75733" y="2265274"/>
              <a:ext cx="166896" cy="185437"/>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4333257" y="1908925"/>
              <a:ext cx="413192" cy="500046"/>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4370917" y="1889613"/>
              <a:ext cx="383662" cy="341826"/>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315970" y="1867506"/>
              <a:ext cx="491531" cy="373862"/>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4092103" y="2973249"/>
              <a:ext cx="924002" cy="20372"/>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4450284" y="3733376"/>
              <a:ext cx="480349" cy="175058"/>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4461466" y="3733376"/>
              <a:ext cx="469167" cy="160823"/>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097180" y="2964092"/>
              <a:ext cx="913848" cy="613634"/>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4670102" y="3734436"/>
              <a:ext cx="305291" cy="190385"/>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4090046" y="2981379"/>
              <a:ext cx="928083" cy="613634"/>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4149074" y="3593985"/>
              <a:ext cx="809032" cy="36663"/>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4494048" y="3231980"/>
              <a:ext cx="120111" cy="112207"/>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3628945" y="3333165"/>
              <a:ext cx="1012688" cy="548213"/>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4675179" y="3333230"/>
              <a:ext cx="804116" cy="509075"/>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4413653" y="3704906"/>
              <a:ext cx="317533" cy="180167"/>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4144993" y="3724218"/>
              <a:ext cx="451847" cy="136402"/>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3628913" y="3333230"/>
              <a:ext cx="804116" cy="509075"/>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4191810" y="3739834"/>
              <a:ext cx="463029" cy="168599"/>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4125681" y="3734436"/>
              <a:ext cx="305291" cy="190385"/>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5514705" y="3490165"/>
              <a:ext cx="201503" cy="289032"/>
            </a:xfrm>
            <a:custGeom>
              <a:rect b="b" l="l" r="r" t="t"/>
              <a:pathLst>
                <a:path extrusionOk="0" h="8995" w="6271">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5641918" y="3555297"/>
              <a:ext cx="175058" cy="178110"/>
            </a:xfrm>
            <a:custGeom>
              <a:rect b="b" l="l" r="r" t="t"/>
              <a:pathLst>
                <a:path extrusionOk="0" h="5543" w="5448">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5534049" y="3507484"/>
              <a:ext cx="21400" cy="161819"/>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5618493" y="3490165"/>
              <a:ext cx="97715" cy="289032"/>
            </a:xfrm>
            <a:custGeom>
              <a:rect b="b" l="l" r="r" t="t"/>
              <a:pathLst>
                <a:path extrusionOk="0" h="8995" w="3041">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1"/>
          <p:cNvSpPr/>
          <p:nvPr/>
        </p:nvSpPr>
        <p:spPr>
          <a:xfrm flipH="1">
            <a:off x="8088229" y="1261647"/>
            <a:ext cx="413192" cy="414188"/>
          </a:xfrm>
          <a:custGeom>
            <a:rect b="b" l="l" r="r" t="t"/>
            <a:pathLst>
              <a:path extrusionOk="0" h="12890" w="12859">
                <a:moveTo>
                  <a:pt x="6429" y="380"/>
                </a:moveTo>
                <a:cubicBezTo>
                  <a:pt x="9755" y="380"/>
                  <a:pt x="12478" y="3104"/>
                  <a:pt x="12478" y="6429"/>
                </a:cubicBezTo>
                <a:cubicBezTo>
                  <a:pt x="12478" y="9786"/>
                  <a:pt x="9755" y="12509"/>
                  <a:pt x="6429" y="12509"/>
                </a:cubicBezTo>
                <a:cubicBezTo>
                  <a:pt x="3073" y="12509"/>
                  <a:pt x="349" y="9786"/>
                  <a:pt x="349" y="6429"/>
                </a:cubicBezTo>
                <a:cubicBezTo>
                  <a:pt x="349" y="3104"/>
                  <a:pt x="3073" y="380"/>
                  <a:pt x="6429" y="380"/>
                </a:cubicBezTo>
                <a:close/>
                <a:moveTo>
                  <a:pt x="6429" y="0"/>
                </a:moveTo>
                <a:cubicBezTo>
                  <a:pt x="2883" y="0"/>
                  <a:pt x="1" y="2882"/>
                  <a:pt x="1" y="6429"/>
                </a:cubicBezTo>
                <a:cubicBezTo>
                  <a:pt x="1" y="9976"/>
                  <a:pt x="2883" y="12889"/>
                  <a:pt x="6429" y="12889"/>
                </a:cubicBezTo>
                <a:cubicBezTo>
                  <a:pt x="9976" y="12889"/>
                  <a:pt x="12858" y="9976"/>
                  <a:pt x="12858" y="6429"/>
                </a:cubicBezTo>
                <a:cubicBezTo>
                  <a:pt x="12858" y="2882"/>
                  <a:pt x="9976" y="0"/>
                  <a:pt x="6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flipH="1">
            <a:off x="8088229" y="1261647"/>
            <a:ext cx="212717" cy="414188"/>
          </a:xfrm>
          <a:custGeom>
            <a:rect b="b" l="l" r="r" t="t"/>
            <a:pathLst>
              <a:path extrusionOk="0" h="12890" w="6620">
                <a:moveTo>
                  <a:pt x="190" y="0"/>
                </a:moveTo>
                <a:cubicBezTo>
                  <a:pt x="95" y="0"/>
                  <a:pt x="0" y="95"/>
                  <a:pt x="0" y="190"/>
                </a:cubicBezTo>
                <a:cubicBezTo>
                  <a:pt x="0" y="285"/>
                  <a:pt x="95" y="380"/>
                  <a:pt x="190" y="380"/>
                </a:cubicBezTo>
                <a:cubicBezTo>
                  <a:pt x="3516" y="380"/>
                  <a:pt x="6239" y="3104"/>
                  <a:pt x="6239" y="6429"/>
                </a:cubicBezTo>
                <a:cubicBezTo>
                  <a:pt x="6239" y="9786"/>
                  <a:pt x="3516" y="12509"/>
                  <a:pt x="190" y="12509"/>
                </a:cubicBezTo>
                <a:cubicBezTo>
                  <a:pt x="95" y="12509"/>
                  <a:pt x="0" y="12573"/>
                  <a:pt x="0" y="12699"/>
                </a:cubicBezTo>
                <a:cubicBezTo>
                  <a:pt x="0" y="12794"/>
                  <a:pt x="95" y="12889"/>
                  <a:pt x="190" y="12889"/>
                </a:cubicBezTo>
                <a:cubicBezTo>
                  <a:pt x="3737" y="12889"/>
                  <a:pt x="6619" y="9976"/>
                  <a:pt x="6619" y="6429"/>
                </a:cubicBezTo>
                <a:cubicBezTo>
                  <a:pt x="6619" y="2882"/>
                  <a:pt x="3737"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flipH="1">
            <a:off x="8177782" y="1262644"/>
            <a:ext cx="234085" cy="412164"/>
          </a:xfrm>
          <a:custGeom>
            <a:rect b="b" l="l" r="r" t="t"/>
            <a:pathLst>
              <a:path extrusionOk="0" h="12827" w="7285">
                <a:moveTo>
                  <a:pt x="3642" y="349"/>
                </a:moveTo>
                <a:cubicBezTo>
                  <a:pt x="5448" y="349"/>
                  <a:pt x="6904" y="3073"/>
                  <a:pt x="6904" y="6398"/>
                </a:cubicBezTo>
                <a:cubicBezTo>
                  <a:pt x="6904" y="9723"/>
                  <a:pt x="5416" y="12447"/>
                  <a:pt x="3642" y="12447"/>
                </a:cubicBezTo>
                <a:cubicBezTo>
                  <a:pt x="1837" y="12447"/>
                  <a:pt x="381" y="9723"/>
                  <a:pt x="381" y="6398"/>
                </a:cubicBezTo>
                <a:cubicBezTo>
                  <a:pt x="381" y="3073"/>
                  <a:pt x="1837" y="349"/>
                  <a:pt x="3642" y="349"/>
                </a:cubicBezTo>
                <a:close/>
                <a:moveTo>
                  <a:pt x="3642" y="1"/>
                </a:moveTo>
                <a:cubicBezTo>
                  <a:pt x="1647" y="1"/>
                  <a:pt x="1" y="2883"/>
                  <a:pt x="1" y="6398"/>
                </a:cubicBezTo>
                <a:cubicBezTo>
                  <a:pt x="1" y="9945"/>
                  <a:pt x="1647" y="12827"/>
                  <a:pt x="3642" y="12827"/>
                </a:cubicBezTo>
                <a:cubicBezTo>
                  <a:pt x="5638" y="12827"/>
                  <a:pt x="7284" y="9945"/>
                  <a:pt x="7253" y="6398"/>
                </a:cubicBezTo>
                <a:cubicBezTo>
                  <a:pt x="7253" y="2883"/>
                  <a:pt x="5638" y="1"/>
                  <a:pt x="3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flipH="1">
            <a:off x="8177782" y="1262644"/>
            <a:ext cx="123164" cy="412164"/>
          </a:xfrm>
          <a:custGeom>
            <a:rect b="b" l="l" r="r" t="t"/>
            <a:pathLst>
              <a:path extrusionOk="0" h="12827" w="3833">
                <a:moveTo>
                  <a:pt x="190" y="1"/>
                </a:moveTo>
                <a:cubicBezTo>
                  <a:pt x="95" y="1"/>
                  <a:pt x="0" y="64"/>
                  <a:pt x="0" y="191"/>
                </a:cubicBezTo>
                <a:cubicBezTo>
                  <a:pt x="0" y="286"/>
                  <a:pt x="95" y="381"/>
                  <a:pt x="190" y="381"/>
                </a:cubicBezTo>
                <a:cubicBezTo>
                  <a:pt x="1964" y="381"/>
                  <a:pt x="3452" y="3073"/>
                  <a:pt x="3452" y="6398"/>
                </a:cubicBezTo>
                <a:cubicBezTo>
                  <a:pt x="3452" y="9723"/>
                  <a:pt x="1964" y="12447"/>
                  <a:pt x="190" y="12447"/>
                </a:cubicBezTo>
                <a:cubicBezTo>
                  <a:pt x="95" y="12447"/>
                  <a:pt x="0" y="12542"/>
                  <a:pt x="0" y="12637"/>
                </a:cubicBezTo>
                <a:cubicBezTo>
                  <a:pt x="0" y="12732"/>
                  <a:pt x="95" y="12827"/>
                  <a:pt x="190" y="12827"/>
                </a:cubicBezTo>
                <a:cubicBezTo>
                  <a:pt x="2186" y="12827"/>
                  <a:pt x="3832" y="9945"/>
                  <a:pt x="3801" y="6398"/>
                </a:cubicBezTo>
                <a:cubicBezTo>
                  <a:pt x="3801" y="2883"/>
                  <a:pt x="218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flipH="1">
            <a:off x="8088229" y="1462090"/>
            <a:ext cx="413192" cy="12242"/>
          </a:xfrm>
          <a:custGeom>
            <a:rect b="b" l="l" r="r" t="t"/>
            <a:pathLst>
              <a:path extrusionOk="0" h="381" w="12859">
                <a:moveTo>
                  <a:pt x="159" y="1"/>
                </a:moveTo>
                <a:cubicBezTo>
                  <a:pt x="64" y="1"/>
                  <a:pt x="1" y="96"/>
                  <a:pt x="1" y="191"/>
                </a:cubicBezTo>
                <a:cubicBezTo>
                  <a:pt x="1" y="286"/>
                  <a:pt x="64" y="381"/>
                  <a:pt x="159" y="381"/>
                </a:cubicBezTo>
                <a:lnTo>
                  <a:pt x="12668" y="381"/>
                </a:lnTo>
                <a:cubicBezTo>
                  <a:pt x="12763" y="381"/>
                  <a:pt x="12858" y="286"/>
                  <a:pt x="12858" y="191"/>
                </a:cubicBezTo>
                <a:cubicBezTo>
                  <a:pt x="12858" y="96"/>
                  <a:pt x="12763" y="1"/>
                  <a:pt x="12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flipH="1">
            <a:off x="8122836" y="1349144"/>
            <a:ext cx="343978" cy="12242"/>
          </a:xfrm>
          <a:custGeom>
            <a:rect b="b" l="l" r="r" t="t"/>
            <a:pathLst>
              <a:path extrusionOk="0" h="381" w="10705">
                <a:moveTo>
                  <a:pt x="190" y="1"/>
                </a:moveTo>
                <a:cubicBezTo>
                  <a:pt x="64" y="1"/>
                  <a:pt x="0" y="96"/>
                  <a:pt x="0" y="191"/>
                </a:cubicBezTo>
                <a:cubicBezTo>
                  <a:pt x="0" y="286"/>
                  <a:pt x="64" y="381"/>
                  <a:pt x="190" y="381"/>
                </a:cubicBezTo>
                <a:lnTo>
                  <a:pt x="10515" y="381"/>
                </a:lnTo>
                <a:cubicBezTo>
                  <a:pt x="10610" y="381"/>
                  <a:pt x="10705" y="286"/>
                  <a:pt x="10705" y="191"/>
                </a:cubicBezTo>
                <a:cubicBezTo>
                  <a:pt x="10705" y="96"/>
                  <a:pt x="10610" y="1"/>
                  <a:pt x="10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flipH="1">
            <a:off x="8122836" y="1574040"/>
            <a:ext cx="343978" cy="12242"/>
          </a:xfrm>
          <a:custGeom>
            <a:rect b="b" l="l" r="r" t="t"/>
            <a:pathLst>
              <a:path extrusionOk="0" h="381" w="10705">
                <a:moveTo>
                  <a:pt x="190" y="0"/>
                </a:moveTo>
                <a:cubicBezTo>
                  <a:pt x="64" y="0"/>
                  <a:pt x="0" y="64"/>
                  <a:pt x="0" y="190"/>
                </a:cubicBezTo>
                <a:cubicBezTo>
                  <a:pt x="0" y="285"/>
                  <a:pt x="64" y="380"/>
                  <a:pt x="190" y="380"/>
                </a:cubicBezTo>
                <a:lnTo>
                  <a:pt x="10515" y="380"/>
                </a:lnTo>
                <a:cubicBezTo>
                  <a:pt x="10610" y="380"/>
                  <a:pt x="10705" y="285"/>
                  <a:pt x="10705" y="190"/>
                </a:cubicBezTo>
                <a:cubicBezTo>
                  <a:pt x="10705" y="64"/>
                  <a:pt x="10610" y="0"/>
                  <a:pt x="10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flipH="1">
            <a:off x="8288704" y="1261647"/>
            <a:ext cx="12242" cy="414188"/>
          </a:xfrm>
          <a:custGeom>
            <a:rect b="b" l="l" r="r" t="t"/>
            <a:pathLst>
              <a:path extrusionOk="0" h="12890" w="381">
                <a:moveTo>
                  <a:pt x="190" y="0"/>
                </a:moveTo>
                <a:cubicBezTo>
                  <a:pt x="95" y="0"/>
                  <a:pt x="0" y="63"/>
                  <a:pt x="0" y="190"/>
                </a:cubicBezTo>
                <a:lnTo>
                  <a:pt x="0" y="12699"/>
                </a:lnTo>
                <a:cubicBezTo>
                  <a:pt x="0" y="12794"/>
                  <a:pt x="95" y="12889"/>
                  <a:pt x="190" y="12889"/>
                </a:cubicBezTo>
                <a:cubicBezTo>
                  <a:pt x="285" y="12889"/>
                  <a:pt x="380" y="12794"/>
                  <a:pt x="380" y="12699"/>
                </a:cubicBezTo>
                <a:lnTo>
                  <a:pt x="380" y="190"/>
                </a:lnTo>
                <a:cubicBezTo>
                  <a:pt x="380" y="63"/>
                  <a:pt x="285"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flipH="1">
            <a:off x="8082124" y="2662882"/>
            <a:ext cx="424374" cy="424374"/>
          </a:xfrm>
          <a:custGeom>
            <a:rect b="b" l="l" r="r" t="t"/>
            <a:pathLst>
              <a:path extrusionOk="0" h="13207" w="13207">
                <a:moveTo>
                  <a:pt x="6587" y="1204"/>
                </a:moveTo>
                <a:cubicBezTo>
                  <a:pt x="9564" y="1204"/>
                  <a:pt x="12003" y="3642"/>
                  <a:pt x="12003" y="6619"/>
                </a:cubicBezTo>
                <a:cubicBezTo>
                  <a:pt x="12003" y="9596"/>
                  <a:pt x="9564" y="12003"/>
                  <a:pt x="6587" y="12003"/>
                </a:cubicBezTo>
                <a:cubicBezTo>
                  <a:pt x="3611" y="12003"/>
                  <a:pt x="1204" y="9596"/>
                  <a:pt x="1204" y="6619"/>
                </a:cubicBezTo>
                <a:cubicBezTo>
                  <a:pt x="1204" y="3642"/>
                  <a:pt x="3611" y="1204"/>
                  <a:pt x="6587" y="1204"/>
                </a:cubicBezTo>
                <a:close/>
                <a:moveTo>
                  <a:pt x="6587" y="0"/>
                </a:moveTo>
                <a:cubicBezTo>
                  <a:pt x="2977" y="0"/>
                  <a:pt x="0" y="2977"/>
                  <a:pt x="0" y="6619"/>
                </a:cubicBezTo>
                <a:cubicBezTo>
                  <a:pt x="0" y="10261"/>
                  <a:pt x="2977" y="13206"/>
                  <a:pt x="6587" y="13206"/>
                </a:cubicBezTo>
                <a:cubicBezTo>
                  <a:pt x="10229" y="13206"/>
                  <a:pt x="13206" y="10229"/>
                  <a:pt x="13206" y="6619"/>
                </a:cubicBezTo>
                <a:cubicBezTo>
                  <a:pt x="13206" y="2977"/>
                  <a:pt x="10229" y="0"/>
                  <a:pt x="65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8280570" y="2721877"/>
            <a:ext cx="114006" cy="234085"/>
          </a:xfrm>
          <a:custGeom>
            <a:rect b="b" l="l" r="r" t="t"/>
            <a:pathLst>
              <a:path extrusionOk="0" h="7285" w="3548">
                <a:moveTo>
                  <a:pt x="380" y="1"/>
                </a:moveTo>
                <a:cubicBezTo>
                  <a:pt x="159" y="1"/>
                  <a:pt x="0" y="159"/>
                  <a:pt x="0" y="381"/>
                </a:cubicBezTo>
                <a:lnTo>
                  <a:pt x="0" y="4973"/>
                </a:lnTo>
                <a:lnTo>
                  <a:pt x="2851" y="7190"/>
                </a:lnTo>
                <a:cubicBezTo>
                  <a:pt x="2914" y="7253"/>
                  <a:pt x="3009" y="7285"/>
                  <a:pt x="3104" y="7285"/>
                </a:cubicBezTo>
                <a:cubicBezTo>
                  <a:pt x="3199" y="7285"/>
                  <a:pt x="3326" y="7221"/>
                  <a:pt x="3389" y="7126"/>
                </a:cubicBezTo>
                <a:cubicBezTo>
                  <a:pt x="3547" y="6968"/>
                  <a:pt x="3516" y="6715"/>
                  <a:pt x="3326" y="6588"/>
                </a:cubicBezTo>
                <a:lnTo>
                  <a:pt x="792" y="4593"/>
                </a:lnTo>
                <a:lnTo>
                  <a:pt x="792" y="381"/>
                </a:lnTo>
                <a:cubicBezTo>
                  <a:pt x="792" y="159"/>
                  <a:pt x="602"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8270388" y="2851114"/>
            <a:ext cx="47845" cy="47877"/>
          </a:xfrm>
          <a:custGeom>
            <a:rect b="b" l="l" r="r" t="t"/>
            <a:pathLst>
              <a:path extrusionOk="0" h="1490" w="1489">
                <a:moveTo>
                  <a:pt x="728" y="1"/>
                </a:moveTo>
                <a:cubicBezTo>
                  <a:pt x="317" y="1"/>
                  <a:pt x="0" y="349"/>
                  <a:pt x="0" y="761"/>
                </a:cubicBezTo>
                <a:cubicBezTo>
                  <a:pt x="0" y="1173"/>
                  <a:pt x="317" y="1489"/>
                  <a:pt x="728" y="1489"/>
                </a:cubicBezTo>
                <a:cubicBezTo>
                  <a:pt x="1140" y="1489"/>
                  <a:pt x="1489" y="1173"/>
                  <a:pt x="1489" y="761"/>
                </a:cubicBezTo>
                <a:cubicBezTo>
                  <a:pt x="1489" y="349"/>
                  <a:pt x="1140" y="1"/>
                  <a:pt x="7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flipH="1">
            <a:off x="8280574" y="4106852"/>
            <a:ext cx="10186" cy="38688"/>
          </a:xfrm>
          <a:custGeom>
            <a:rect b="b" l="l" r="r" t="t"/>
            <a:pathLst>
              <a:path extrusionOk="0" h="1204" w="317">
                <a:moveTo>
                  <a:pt x="317" y="1077"/>
                </a:moveTo>
                <a:cubicBezTo>
                  <a:pt x="317" y="1140"/>
                  <a:pt x="222" y="1204"/>
                  <a:pt x="158" y="1204"/>
                </a:cubicBezTo>
                <a:lnTo>
                  <a:pt x="158" y="1204"/>
                </a:lnTo>
                <a:cubicBezTo>
                  <a:pt x="63" y="1204"/>
                  <a:pt x="0" y="1140"/>
                  <a:pt x="0" y="1077"/>
                </a:cubicBezTo>
                <a:lnTo>
                  <a:pt x="0" y="159"/>
                </a:lnTo>
                <a:cubicBezTo>
                  <a:pt x="0" y="64"/>
                  <a:pt x="63" y="0"/>
                  <a:pt x="158" y="0"/>
                </a:cubicBezTo>
                <a:lnTo>
                  <a:pt x="158" y="0"/>
                </a:lnTo>
                <a:cubicBezTo>
                  <a:pt x="222" y="0"/>
                  <a:pt x="285" y="64"/>
                  <a:pt x="285" y="159"/>
                </a:cubicBezTo>
                <a:lnTo>
                  <a:pt x="285" y="10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flipH="1">
            <a:off x="8384362" y="4165879"/>
            <a:ext cx="32582" cy="30558"/>
          </a:xfrm>
          <a:custGeom>
            <a:rect b="b" l="l" r="r" t="t"/>
            <a:pathLst>
              <a:path extrusionOk="0" h="951" w="1014">
                <a:moveTo>
                  <a:pt x="982" y="665"/>
                </a:moveTo>
                <a:cubicBezTo>
                  <a:pt x="1014" y="728"/>
                  <a:pt x="1014" y="823"/>
                  <a:pt x="950" y="887"/>
                </a:cubicBezTo>
                <a:lnTo>
                  <a:pt x="950" y="887"/>
                </a:lnTo>
                <a:cubicBezTo>
                  <a:pt x="919" y="950"/>
                  <a:pt x="824" y="950"/>
                  <a:pt x="760" y="919"/>
                </a:cubicBezTo>
                <a:lnTo>
                  <a:pt x="64" y="285"/>
                </a:lnTo>
                <a:cubicBezTo>
                  <a:pt x="0" y="222"/>
                  <a:pt x="32" y="158"/>
                  <a:pt x="64" y="95"/>
                </a:cubicBezTo>
                <a:lnTo>
                  <a:pt x="64" y="95"/>
                </a:lnTo>
                <a:cubicBezTo>
                  <a:pt x="127" y="32"/>
                  <a:pt x="222" y="0"/>
                  <a:pt x="285" y="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flipH="1">
            <a:off x="8416913" y="4296112"/>
            <a:ext cx="38720" cy="13271"/>
          </a:xfrm>
          <a:custGeom>
            <a:rect b="b" l="l" r="r" t="t"/>
            <a:pathLst>
              <a:path extrusionOk="0" h="413" w="1205">
                <a:moveTo>
                  <a:pt x="1046" y="1"/>
                </a:moveTo>
                <a:cubicBezTo>
                  <a:pt x="1141" y="1"/>
                  <a:pt x="1204" y="64"/>
                  <a:pt x="1204" y="159"/>
                </a:cubicBezTo>
                <a:lnTo>
                  <a:pt x="1204" y="159"/>
                </a:lnTo>
                <a:cubicBezTo>
                  <a:pt x="1204" y="222"/>
                  <a:pt x="1172" y="317"/>
                  <a:pt x="1077" y="317"/>
                </a:cubicBezTo>
                <a:lnTo>
                  <a:pt x="159" y="412"/>
                </a:lnTo>
                <a:cubicBezTo>
                  <a:pt x="96" y="412"/>
                  <a:pt x="32" y="349"/>
                  <a:pt x="32" y="286"/>
                </a:cubicBezTo>
                <a:lnTo>
                  <a:pt x="32" y="286"/>
                </a:lnTo>
                <a:cubicBezTo>
                  <a:pt x="1" y="191"/>
                  <a:pt x="64" y="127"/>
                  <a:pt x="127" y="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flipH="1">
            <a:off x="8122836" y="4286954"/>
            <a:ext cx="38688" cy="14299"/>
          </a:xfrm>
          <a:custGeom>
            <a:rect b="b" l="l" r="r" t="t"/>
            <a:pathLst>
              <a:path extrusionOk="0" h="445" w="1204">
                <a:moveTo>
                  <a:pt x="127" y="317"/>
                </a:moveTo>
                <a:cubicBezTo>
                  <a:pt x="63" y="317"/>
                  <a:pt x="0" y="254"/>
                  <a:pt x="0" y="159"/>
                </a:cubicBezTo>
                <a:lnTo>
                  <a:pt x="0" y="159"/>
                </a:lnTo>
                <a:cubicBezTo>
                  <a:pt x="32" y="64"/>
                  <a:pt x="95" y="1"/>
                  <a:pt x="158" y="1"/>
                </a:cubicBezTo>
                <a:lnTo>
                  <a:pt x="1077" y="127"/>
                </a:lnTo>
                <a:cubicBezTo>
                  <a:pt x="1140" y="127"/>
                  <a:pt x="1204" y="191"/>
                  <a:pt x="1204" y="286"/>
                </a:cubicBezTo>
                <a:lnTo>
                  <a:pt x="1204" y="286"/>
                </a:lnTo>
                <a:cubicBezTo>
                  <a:pt x="1204" y="381"/>
                  <a:pt x="1109" y="444"/>
                  <a:pt x="1045" y="4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flipH="1">
            <a:off x="8160495" y="4163823"/>
            <a:ext cx="32582" cy="30558"/>
          </a:xfrm>
          <a:custGeom>
            <a:rect b="b" l="l" r="r" t="t"/>
            <a:pathLst>
              <a:path extrusionOk="0" h="951" w="1014">
                <a:moveTo>
                  <a:pt x="254" y="887"/>
                </a:moveTo>
                <a:cubicBezTo>
                  <a:pt x="222" y="951"/>
                  <a:pt x="127" y="919"/>
                  <a:pt x="64" y="856"/>
                </a:cubicBezTo>
                <a:lnTo>
                  <a:pt x="64" y="856"/>
                </a:lnTo>
                <a:cubicBezTo>
                  <a:pt x="0" y="792"/>
                  <a:pt x="0" y="697"/>
                  <a:pt x="64" y="666"/>
                </a:cubicBezTo>
                <a:lnTo>
                  <a:pt x="760" y="32"/>
                </a:lnTo>
                <a:cubicBezTo>
                  <a:pt x="792" y="1"/>
                  <a:pt x="887" y="1"/>
                  <a:pt x="950" y="64"/>
                </a:cubicBezTo>
                <a:lnTo>
                  <a:pt x="950" y="64"/>
                </a:lnTo>
                <a:cubicBezTo>
                  <a:pt x="1014" y="127"/>
                  <a:pt x="1014" y="222"/>
                  <a:pt x="950" y="2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8179807" y="4161798"/>
            <a:ext cx="213745" cy="298190"/>
          </a:xfrm>
          <a:custGeom>
            <a:rect b="b" l="l" r="r" t="t"/>
            <a:pathLst>
              <a:path extrusionOk="0" h="9280" w="6652">
                <a:moveTo>
                  <a:pt x="4403" y="7949"/>
                </a:moveTo>
                <a:cubicBezTo>
                  <a:pt x="4403" y="8044"/>
                  <a:pt x="4339" y="8139"/>
                  <a:pt x="4276" y="8171"/>
                </a:cubicBezTo>
                <a:cubicBezTo>
                  <a:pt x="4244" y="8203"/>
                  <a:pt x="4181" y="8234"/>
                  <a:pt x="4118" y="8234"/>
                </a:cubicBezTo>
                <a:lnTo>
                  <a:pt x="2534" y="8234"/>
                </a:lnTo>
                <a:cubicBezTo>
                  <a:pt x="2471" y="8234"/>
                  <a:pt x="2439" y="8203"/>
                  <a:pt x="2407" y="8171"/>
                </a:cubicBezTo>
                <a:cubicBezTo>
                  <a:pt x="2312" y="8139"/>
                  <a:pt x="2281" y="8044"/>
                  <a:pt x="2281" y="7949"/>
                </a:cubicBezTo>
                <a:lnTo>
                  <a:pt x="2281" y="7031"/>
                </a:lnTo>
                <a:lnTo>
                  <a:pt x="4403" y="7031"/>
                </a:lnTo>
                <a:lnTo>
                  <a:pt x="4403" y="7949"/>
                </a:lnTo>
                <a:close/>
                <a:moveTo>
                  <a:pt x="2091" y="1647"/>
                </a:moveTo>
                <a:cubicBezTo>
                  <a:pt x="1584" y="2027"/>
                  <a:pt x="1267" y="2629"/>
                  <a:pt x="1267" y="3326"/>
                </a:cubicBezTo>
                <a:cubicBezTo>
                  <a:pt x="1267" y="3959"/>
                  <a:pt x="1552" y="4529"/>
                  <a:pt x="1996" y="4909"/>
                </a:cubicBezTo>
                <a:cubicBezTo>
                  <a:pt x="2059" y="4941"/>
                  <a:pt x="2059" y="5036"/>
                  <a:pt x="2027" y="5099"/>
                </a:cubicBezTo>
                <a:lnTo>
                  <a:pt x="2027" y="5099"/>
                </a:lnTo>
                <a:cubicBezTo>
                  <a:pt x="1964" y="5194"/>
                  <a:pt x="1869" y="5194"/>
                  <a:pt x="1806" y="5131"/>
                </a:cubicBezTo>
                <a:cubicBezTo>
                  <a:pt x="1267" y="4687"/>
                  <a:pt x="951" y="4054"/>
                  <a:pt x="951" y="3326"/>
                </a:cubicBezTo>
                <a:cubicBezTo>
                  <a:pt x="951" y="2534"/>
                  <a:pt x="1331" y="1837"/>
                  <a:pt x="1901" y="1394"/>
                </a:cubicBezTo>
                <a:cubicBezTo>
                  <a:pt x="1964" y="1362"/>
                  <a:pt x="2059" y="1362"/>
                  <a:pt x="2122" y="1426"/>
                </a:cubicBezTo>
                <a:lnTo>
                  <a:pt x="2122" y="1457"/>
                </a:lnTo>
                <a:cubicBezTo>
                  <a:pt x="2186" y="1521"/>
                  <a:pt x="2154" y="1616"/>
                  <a:pt x="2091" y="1647"/>
                </a:cubicBezTo>
                <a:close/>
                <a:moveTo>
                  <a:pt x="6651" y="3326"/>
                </a:moveTo>
                <a:cubicBezTo>
                  <a:pt x="6651" y="1489"/>
                  <a:pt x="5163" y="0"/>
                  <a:pt x="3326" y="0"/>
                </a:cubicBezTo>
                <a:cubicBezTo>
                  <a:pt x="1489" y="0"/>
                  <a:pt x="1" y="1489"/>
                  <a:pt x="1" y="3326"/>
                </a:cubicBezTo>
                <a:cubicBezTo>
                  <a:pt x="1" y="4656"/>
                  <a:pt x="824" y="5828"/>
                  <a:pt x="1964" y="6366"/>
                </a:cubicBezTo>
                <a:lnTo>
                  <a:pt x="1964" y="7031"/>
                </a:lnTo>
                <a:lnTo>
                  <a:pt x="1964" y="7949"/>
                </a:lnTo>
                <a:cubicBezTo>
                  <a:pt x="1964" y="8234"/>
                  <a:pt x="2154" y="8488"/>
                  <a:pt x="2439" y="8519"/>
                </a:cubicBezTo>
                <a:cubicBezTo>
                  <a:pt x="2471" y="8614"/>
                  <a:pt x="2471" y="8678"/>
                  <a:pt x="2534" y="8773"/>
                </a:cubicBezTo>
                <a:cubicBezTo>
                  <a:pt x="2661" y="9089"/>
                  <a:pt x="2914" y="9279"/>
                  <a:pt x="3104" y="9279"/>
                </a:cubicBezTo>
                <a:lnTo>
                  <a:pt x="3547" y="9279"/>
                </a:lnTo>
                <a:cubicBezTo>
                  <a:pt x="3738" y="9279"/>
                  <a:pt x="3991" y="9089"/>
                  <a:pt x="4149" y="8773"/>
                </a:cubicBezTo>
                <a:cubicBezTo>
                  <a:pt x="4181" y="8678"/>
                  <a:pt x="4213" y="8614"/>
                  <a:pt x="4213" y="8519"/>
                </a:cubicBezTo>
                <a:cubicBezTo>
                  <a:pt x="4498" y="8488"/>
                  <a:pt x="4688" y="8234"/>
                  <a:pt x="4688" y="7949"/>
                </a:cubicBezTo>
                <a:lnTo>
                  <a:pt x="4688" y="6714"/>
                </a:lnTo>
                <a:lnTo>
                  <a:pt x="4688" y="6366"/>
                </a:lnTo>
                <a:cubicBezTo>
                  <a:pt x="5859" y="5828"/>
                  <a:pt x="6651" y="4656"/>
                  <a:pt x="6651" y="33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txBox="1"/>
          <p:nvPr/>
        </p:nvSpPr>
        <p:spPr>
          <a:xfrm>
            <a:off x="3068338" y="39041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Montserrat"/>
                <a:ea typeface="Montserrat"/>
                <a:cs typeface="Montserrat"/>
                <a:sym typeface="Montserrat"/>
              </a:rPr>
              <a:t>Thank you!</a:t>
            </a:r>
            <a:endParaRPr b="1" sz="24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Structure</a:t>
            </a:r>
            <a:endParaRPr/>
          </a:p>
        </p:txBody>
      </p:sp>
      <p:sp>
        <p:nvSpPr>
          <p:cNvPr id="171" name="Google Shape;171;p16"/>
          <p:cNvSpPr txBox="1"/>
          <p:nvPr/>
        </p:nvSpPr>
        <p:spPr>
          <a:xfrm>
            <a:off x="1513175" y="1444632"/>
            <a:ext cx="2679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Introduction</a:t>
            </a:r>
            <a:endParaRPr sz="1600">
              <a:solidFill>
                <a:srgbClr val="000000"/>
              </a:solidFill>
              <a:latin typeface="Montserrat SemiBold"/>
              <a:ea typeface="Montserrat SemiBold"/>
              <a:cs typeface="Montserrat SemiBold"/>
              <a:sym typeface="Montserrat SemiBold"/>
            </a:endParaRPr>
          </a:p>
        </p:txBody>
      </p:sp>
      <p:sp>
        <p:nvSpPr>
          <p:cNvPr id="172" name="Google Shape;172;p16"/>
          <p:cNvSpPr txBox="1"/>
          <p:nvPr/>
        </p:nvSpPr>
        <p:spPr>
          <a:xfrm>
            <a:off x="1513175" y="2546690"/>
            <a:ext cx="2679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Exploratory Data Analysis</a:t>
            </a:r>
            <a:endParaRPr sz="1600">
              <a:solidFill>
                <a:srgbClr val="000000"/>
              </a:solidFill>
              <a:latin typeface="Montserrat SemiBold"/>
              <a:ea typeface="Montserrat SemiBold"/>
              <a:cs typeface="Montserrat SemiBold"/>
              <a:sym typeface="Montserrat SemiBold"/>
            </a:endParaRPr>
          </a:p>
        </p:txBody>
      </p:sp>
      <p:sp>
        <p:nvSpPr>
          <p:cNvPr id="173" name="Google Shape;173;p16"/>
          <p:cNvSpPr txBox="1"/>
          <p:nvPr/>
        </p:nvSpPr>
        <p:spPr>
          <a:xfrm>
            <a:off x="1513175" y="3663151"/>
            <a:ext cx="2679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Binary Classification</a:t>
            </a:r>
            <a:endParaRPr sz="1600">
              <a:solidFill>
                <a:srgbClr val="000000"/>
              </a:solidFill>
              <a:latin typeface="Montserrat SemiBold"/>
              <a:ea typeface="Montserrat SemiBold"/>
              <a:cs typeface="Montserrat SemiBold"/>
              <a:sym typeface="Montserrat SemiBold"/>
            </a:endParaRPr>
          </a:p>
        </p:txBody>
      </p:sp>
      <p:sp>
        <p:nvSpPr>
          <p:cNvPr id="174" name="Google Shape;174;p16"/>
          <p:cNvSpPr txBox="1"/>
          <p:nvPr/>
        </p:nvSpPr>
        <p:spPr>
          <a:xfrm>
            <a:off x="5755025" y="1494757"/>
            <a:ext cx="2679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SemiBold"/>
                <a:ea typeface="Montserrat SemiBold"/>
                <a:cs typeface="Montserrat SemiBold"/>
                <a:sym typeface="Montserrat SemiBold"/>
              </a:rPr>
              <a:t>Recommender System</a:t>
            </a:r>
            <a:endParaRPr sz="1600">
              <a:latin typeface="Montserrat SemiBold"/>
              <a:ea typeface="Montserrat SemiBold"/>
              <a:cs typeface="Montserrat SemiBold"/>
              <a:sym typeface="Montserrat SemiBold"/>
            </a:endParaRPr>
          </a:p>
        </p:txBody>
      </p:sp>
      <p:sp>
        <p:nvSpPr>
          <p:cNvPr id="175" name="Google Shape;175;p16"/>
          <p:cNvSpPr txBox="1"/>
          <p:nvPr/>
        </p:nvSpPr>
        <p:spPr>
          <a:xfrm>
            <a:off x="5755025" y="2596800"/>
            <a:ext cx="2679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Customer Segmentation</a:t>
            </a:r>
            <a:endParaRPr sz="1600">
              <a:solidFill>
                <a:srgbClr val="000000"/>
              </a:solidFill>
              <a:latin typeface="Montserrat SemiBold"/>
              <a:ea typeface="Montserrat SemiBold"/>
              <a:cs typeface="Montserrat SemiBold"/>
              <a:sym typeface="Montserrat SemiBold"/>
            </a:endParaRPr>
          </a:p>
        </p:txBody>
      </p:sp>
      <p:sp>
        <p:nvSpPr>
          <p:cNvPr id="176" name="Google Shape;176;p16"/>
          <p:cNvSpPr txBox="1"/>
          <p:nvPr/>
        </p:nvSpPr>
        <p:spPr>
          <a:xfrm>
            <a:off x="5755046" y="3663173"/>
            <a:ext cx="26796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Further Insights</a:t>
            </a:r>
            <a:endParaRPr sz="1600">
              <a:solidFill>
                <a:srgbClr val="000000"/>
              </a:solidFill>
              <a:latin typeface="Montserrat SemiBold"/>
              <a:ea typeface="Montserrat SemiBold"/>
              <a:cs typeface="Montserrat SemiBold"/>
              <a:sym typeface="Montserrat SemiBold"/>
            </a:endParaRPr>
          </a:p>
        </p:txBody>
      </p:sp>
      <p:sp>
        <p:nvSpPr>
          <p:cNvPr id="177" name="Google Shape;177;p16"/>
          <p:cNvSpPr txBox="1"/>
          <p:nvPr/>
        </p:nvSpPr>
        <p:spPr>
          <a:xfrm>
            <a:off x="822825" y="1494757"/>
            <a:ext cx="604500" cy="54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01</a:t>
            </a:r>
            <a:endParaRPr sz="2000">
              <a:solidFill>
                <a:schemeClr val="lt1"/>
              </a:solidFill>
              <a:latin typeface="Montserrat SemiBold"/>
              <a:ea typeface="Montserrat SemiBold"/>
              <a:cs typeface="Montserrat SemiBold"/>
              <a:sym typeface="Montserrat SemiBold"/>
            </a:endParaRPr>
          </a:p>
        </p:txBody>
      </p:sp>
      <p:sp>
        <p:nvSpPr>
          <p:cNvPr id="178" name="Google Shape;178;p16"/>
          <p:cNvSpPr txBox="1"/>
          <p:nvPr/>
        </p:nvSpPr>
        <p:spPr>
          <a:xfrm>
            <a:off x="822825" y="2571750"/>
            <a:ext cx="604500" cy="5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02</a:t>
            </a:r>
            <a:endParaRPr sz="2000">
              <a:solidFill>
                <a:schemeClr val="lt1"/>
              </a:solidFill>
              <a:latin typeface="Montserrat SemiBold"/>
              <a:ea typeface="Montserrat SemiBold"/>
              <a:cs typeface="Montserrat SemiBold"/>
              <a:sym typeface="Montserrat SemiBold"/>
            </a:endParaRPr>
          </a:p>
        </p:txBody>
      </p:sp>
      <p:sp>
        <p:nvSpPr>
          <p:cNvPr id="179" name="Google Shape;179;p16"/>
          <p:cNvSpPr txBox="1"/>
          <p:nvPr/>
        </p:nvSpPr>
        <p:spPr>
          <a:xfrm>
            <a:off x="822825" y="3663150"/>
            <a:ext cx="604500" cy="54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03</a:t>
            </a:r>
            <a:endParaRPr sz="2000">
              <a:solidFill>
                <a:schemeClr val="lt1"/>
              </a:solidFill>
              <a:latin typeface="Montserrat SemiBold"/>
              <a:ea typeface="Montserrat SemiBold"/>
              <a:cs typeface="Montserrat SemiBold"/>
              <a:sym typeface="Montserrat SemiBold"/>
            </a:endParaRPr>
          </a:p>
        </p:txBody>
      </p:sp>
      <p:sp>
        <p:nvSpPr>
          <p:cNvPr id="180" name="Google Shape;180;p16"/>
          <p:cNvSpPr txBox="1"/>
          <p:nvPr/>
        </p:nvSpPr>
        <p:spPr>
          <a:xfrm>
            <a:off x="5064650" y="1494757"/>
            <a:ext cx="6045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04</a:t>
            </a:r>
            <a:endParaRPr sz="2000">
              <a:solidFill>
                <a:schemeClr val="lt1"/>
              </a:solidFill>
              <a:latin typeface="Montserrat SemiBold"/>
              <a:ea typeface="Montserrat SemiBold"/>
              <a:cs typeface="Montserrat SemiBold"/>
              <a:sym typeface="Montserrat SemiBold"/>
            </a:endParaRPr>
          </a:p>
        </p:txBody>
      </p:sp>
      <p:sp>
        <p:nvSpPr>
          <p:cNvPr id="181" name="Google Shape;181;p16"/>
          <p:cNvSpPr txBox="1"/>
          <p:nvPr/>
        </p:nvSpPr>
        <p:spPr>
          <a:xfrm>
            <a:off x="5064650" y="2571750"/>
            <a:ext cx="604500" cy="5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05</a:t>
            </a:r>
            <a:endParaRPr sz="2000">
              <a:solidFill>
                <a:schemeClr val="lt1"/>
              </a:solidFill>
              <a:latin typeface="Montserrat SemiBold"/>
              <a:ea typeface="Montserrat SemiBold"/>
              <a:cs typeface="Montserrat SemiBold"/>
              <a:sym typeface="Montserrat SemiBold"/>
            </a:endParaRPr>
          </a:p>
        </p:txBody>
      </p:sp>
      <p:sp>
        <p:nvSpPr>
          <p:cNvPr id="182" name="Google Shape;182;p16"/>
          <p:cNvSpPr txBox="1"/>
          <p:nvPr/>
        </p:nvSpPr>
        <p:spPr>
          <a:xfrm>
            <a:off x="5064650" y="3663150"/>
            <a:ext cx="604500" cy="54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SemiBold"/>
                <a:ea typeface="Montserrat SemiBold"/>
                <a:cs typeface="Montserrat SemiBold"/>
                <a:sym typeface="Montserrat SemiBold"/>
              </a:rPr>
              <a:t>06</a:t>
            </a:r>
            <a:endParaRPr sz="20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88" name="Google Shape;188;p17"/>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01 - Introduction | </a:t>
            </a:r>
            <a:r>
              <a:rPr i="1" lang="en" sz="800">
                <a:solidFill>
                  <a:schemeClr val="dk1"/>
                </a:solidFill>
                <a:latin typeface="Montserrat Medium"/>
                <a:ea typeface="Montserrat Medium"/>
                <a:cs typeface="Montserrat Medium"/>
                <a:sym typeface="Montserrat Medium"/>
              </a:rPr>
              <a:t>01-BenedictLaiman-DS-PP.ipynb</a:t>
            </a:r>
            <a:endParaRPr i="1" sz="800">
              <a:latin typeface="Montserrat Medium"/>
              <a:ea typeface="Montserrat Medium"/>
              <a:cs typeface="Montserrat Medium"/>
              <a:sym typeface="Montserrat Medium"/>
            </a:endParaRPr>
          </a:p>
        </p:txBody>
      </p:sp>
      <p:graphicFrame>
        <p:nvGraphicFramePr>
          <p:cNvPr id="189" name="Google Shape;189;p17"/>
          <p:cNvGraphicFramePr/>
          <p:nvPr/>
        </p:nvGraphicFramePr>
        <p:xfrm>
          <a:off x="3773588" y="1472699"/>
          <a:ext cx="3000000" cy="3000000"/>
        </p:xfrm>
        <a:graphic>
          <a:graphicData uri="http://schemas.openxmlformats.org/drawingml/2006/table">
            <a:tbl>
              <a:tblPr>
                <a:noFill/>
                <a:tableStyleId>{B035AE78-6121-4E37-B7ED-F4F5CED66A3E}</a:tableStyleId>
              </a:tblPr>
              <a:tblGrid>
                <a:gridCol w="1551725"/>
                <a:gridCol w="1551725"/>
                <a:gridCol w="1551725"/>
              </a:tblGrid>
              <a:tr h="543125">
                <a:tc gridSpan="3">
                  <a:txBody>
                    <a:bodyPr/>
                    <a:lstStyle/>
                    <a:p>
                      <a:pPr indent="0" lvl="0" marL="0" rtl="0" algn="ctr">
                        <a:spcBef>
                          <a:spcPts val="0"/>
                        </a:spcBef>
                        <a:spcAft>
                          <a:spcPts val="0"/>
                        </a:spcAft>
                        <a:buNone/>
                      </a:pPr>
                      <a:r>
                        <a:rPr lang="en" sz="1000">
                          <a:latin typeface="Montserrat SemiBold"/>
                          <a:ea typeface="Montserrat SemiBold"/>
                          <a:cs typeface="Montserrat SemiBold"/>
                          <a:sym typeface="Montserrat SemiBold"/>
                        </a:rPr>
                        <a:t>Raw Data</a:t>
                      </a:r>
                      <a:endParaRPr sz="1000">
                        <a:latin typeface="Montserrat SemiBold"/>
                        <a:ea typeface="Montserrat SemiBold"/>
                        <a:cs typeface="Montserrat SemiBold"/>
                        <a:sym typeface="Montserrat SemiBol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c hMerge="1"/>
                <a:tc hMerge="1"/>
              </a:tr>
              <a:tr h="475275">
                <a:tc>
                  <a:txBody>
                    <a:bodyPr/>
                    <a:lstStyle/>
                    <a:p>
                      <a:pPr indent="0" lvl="0" marL="0" rtl="0" algn="ctr">
                        <a:spcBef>
                          <a:spcPts val="0"/>
                        </a:spcBef>
                        <a:spcAft>
                          <a:spcPts val="0"/>
                        </a:spcAft>
                        <a:buClr>
                          <a:srgbClr val="000000"/>
                        </a:buClr>
                        <a:buSzPts val="1100"/>
                        <a:buFont typeface="Arial"/>
                        <a:buNone/>
                      </a:pPr>
                      <a:r>
                        <a:rPr lang="en" sz="800">
                          <a:latin typeface="Montserrat"/>
                          <a:ea typeface="Montserrat"/>
                          <a:cs typeface="Montserrat"/>
                          <a:sym typeface="Montserrat"/>
                        </a:rPr>
                        <a:t>1. </a:t>
                      </a:r>
                      <a:r>
                        <a:rPr lang="en" sz="800">
                          <a:latin typeface="Montserrat"/>
                          <a:ea typeface="Montserrat"/>
                          <a:cs typeface="Montserrat"/>
                          <a:sym typeface="Montserrat"/>
                        </a:rPr>
                        <a:t>ID</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6. Insurance Type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11. Policy Type</a:t>
                      </a:r>
                      <a:endParaRPr sz="8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663050">
                <a:tc>
                  <a:txBody>
                    <a:bodyPr/>
                    <a:lstStyle/>
                    <a:p>
                      <a:pPr indent="0" lvl="0" marL="0" rtl="0" algn="ctr">
                        <a:spcBef>
                          <a:spcPts val="0"/>
                        </a:spcBef>
                        <a:spcAft>
                          <a:spcPts val="0"/>
                        </a:spcAft>
                        <a:buNone/>
                      </a:pPr>
                      <a:r>
                        <a:rPr lang="en" sz="800">
                          <a:latin typeface="Montserrat"/>
                          <a:ea typeface="Montserrat"/>
                          <a:cs typeface="Montserrat"/>
                          <a:sym typeface="Montserrat"/>
                        </a:rPr>
                        <a:t>2. </a:t>
                      </a:r>
                      <a:r>
                        <a:rPr lang="en" sz="800">
                          <a:latin typeface="Montserrat"/>
                          <a:ea typeface="Montserrat"/>
                          <a:cs typeface="Montserrat"/>
                          <a:sym typeface="Montserrat"/>
                        </a:rPr>
                        <a:t>Customer ID</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7. Age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12 Policy Category</a:t>
                      </a:r>
                      <a:endParaRPr sz="8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543125">
                <a:tc>
                  <a:txBody>
                    <a:bodyPr/>
                    <a:lstStyle/>
                    <a:p>
                      <a:pPr indent="0" lvl="0" marL="0" rtl="0" algn="ctr">
                        <a:spcBef>
                          <a:spcPts val="0"/>
                        </a:spcBef>
                        <a:spcAft>
                          <a:spcPts val="0"/>
                        </a:spcAft>
                        <a:buNone/>
                      </a:pPr>
                      <a:r>
                        <a:rPr lang="en" sz="800">
                          <a:latin typeface="Montserrat"/>
                          <a:ea typeface="Montserrat"/>
                          <a:cs typeface="Montserrat"/>
                          <a:sym typeface="Montserrat"/>
                        </a:rPr>
                        <a:t>3. </a:t>
                      </a:r>
                      <a:r>
                        <a:rPr lang="en" sz="800">
                          <a:latin typeface="Montserrat"/>
                          <a:ea typeface="Montserrat"/>
                          <a:cs typeface="Montserrat"/>
                          <a:sym typeface="Montserrat"/>
                        </a:rPr>
                        <a:t>City Code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8. Married</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13. Premium Amount</a:t>
                      </a:r>
                      <a:endParaRPr sz="8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543125">
                <a:tc>
                  <a:txBody>
                    <a:bodyPr/>
                    <a:lstStyle/>
                    <a:p>
                      <a:pPr indent="0" lvl="0" marL="0" rtl="0" algn="ctr">
                        <a:spcBef>
                          <a:spcPts val="0"/>
                        </a:spcBef>
                        <a:spcAft>
                          <a:spcPts val="0"/>
                        </a:spcAft>
                        <a:buNone/>
                      </a:pPr>
                      <a:r>
                        <a:rPr lang="en" sz="800">
                          <a:latin typeface="Montserrat"/>
                          <a:ea typeface="Montserrat"/>
                          <a:cs typeface="Montserrat"/>
                          <a:sym typeface="Montserrat"/>
                        </a:rPr>
                        <a:t>4. </a:t>
                      </a:r>
                      <a:r>
                        <a:rPr lang="en" sz="800">
                          <a:latin typeface="Montserrat"/>
                          <a:ea typeface="Montserrat"/>
                          <a:cs typeface="Montserrat"/>
                          <a:sym typeface="Montserrat"/>
                        </a:rPr>
                        <a:t>Region Code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9. Plan Code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14. Response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4"/>
                    </a:solidFill>
                  </a:tcPr>
                </a:tc>
              </a:tr>
              <a:tr h="543125">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5. Accomodation Ownership</a:t>
                      </a:r>
                      <a:endParaRPr sz="8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ontserrat"/>
                          <a:ea typeface="Montserrat"/>
                          <a:cs typeface="Montserrat"/>
                          <a:sym typeface="Montserrat"/>
                        </a:rPr>
                        <a:t>10. Policy Duration</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190" name="Google Shape;190;p17"/>
          <p:cNvSpPr txBox="1"/>
          <p:nvPr/>
        </p:nvSpPr>
        <p:spPr>
          <a:xfrm>
            <a:off x="694175" y="2015825"/>
            <a:ext cx="2845200" cy="20190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Create a machine learning model to assist in </a:t>
            </a:r>
            <a:r>
              <a:rPr b="1" lang="en" sz="1050">
                <a:solidFill>
                  <a:schemeClr val="dk1"/>
                </a:solidFill>
                <a:highlight>
                  <a:schemeClr val="accent1"/>
                </a:highlight>
              </a:rPr>
              <a:t>selecting potential customers</a:t>
            </a:r>
            <a:r>
              <a:rPr lang="en" sz="1050">
                <a:solidFill>
                  <a:schemeClr val="dk1"/>
                </a:solidFill>
                <a:highlight>
                  <a:schemeClr val="accent1"/>
                </a:highlight>
              </a:rPr>
              <a:t>.</a:t>
            </a:r>
            <a:endParaRPr sz="1050">
              <a:solidFill>
                <a:schemeClr val="dk1"/>
              </a:solidFill>
              <a:highlight>
                <a:schemeClr val="accent1"/>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Develop a </a:t>
            </a:r>
            <a:r>
              <a:rPr b="1" lang="en" sz="1050">
                <a:solidFill>
                  <a:schemeClr val="dk1"/>
                </a:solidFill>
                <a:highlight>
                  <a:schemeClr val="accent1"/>
                </a:highlight>
              </a:rPr>
              <a:t>recommendation engine</a:t>
            </a:r>
            <a:r>
              <a:rPr lang="en" sz="1050">
                <a:solidFill>
                  <a:schemeClr val="dk1"/>
                </a:solidFill>
                <a:highlight>
                  <a:srgbClr val="FFFFFF"/>
                </a:highlight>
              </a:rPr>
              <a:t> for new customers who share similar characteristics.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b="1" lang="en" sz="1050">
                <a:solidFill>
                  <a:schemeClr val="dk1"/>
                </a:solidFill>
                <a:highlight>
                  <a:schemeClr val="accent1"/>
                </a:highlight>
              </a:rPr>
              <a:t>Segment customers</a:t>
            </a:r>
            <a:r>
              <a:rPr lang="en" sz="1050">
                <a:solidFill>
                  <a:schemeClr val="dk1"/>
                </a:solidFill>
                <a:highlight>
                  <a:srgbClr val="FFFFFF"/>
                </a:highlight>
              </a:rPr>
              <a:t> based on their existing policies.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Extract </a:t>
            </a:r>
            <a:r>
              <a:rPr b="1" lang="en" sz="1050">
                <a:solidFill>
                  <a:schemeClr val="dk1"/>
                </a:solidFill>
                <a:highlight>
                  <a:schemeClr val="accent1"/>
                </a:highlight>
              </a:rPr>
              <a:t>insights</a:t>
            </a:r>
            <a:r>
              <a:rPr lang="en" sz="1050">
                <a:solidFill>
                  <a:schemeClr val="dk1"/>
                </a:solidFill>
                <a:highlight>
                  <a:srgbClr val="FFFFFF"/>
                </a:highlight>
              </a:rPr>
              <a:t> from a given dataset.</a:t>
            </a:r>
            <a:endParaRPr sz="1050">
              <a:solidFill>
                <a:schemeClr val="dk1"/>
              </a:solidFill>
              <a:highlight>
                <a:srgbClr val="FFFFFF"/>
              </a:highlight>
            </a:endParaRPr>
          </a:p>
        </p:txBody>
      </p:sp>
      <p:sp>
        <p:nvSpPr>
          <p:cNvPr id="191" name="Google Shape;191;p17"/>
          <p:cNvSpPr txBox="1"/>
          <p:nvPr/>
        </p:nvSpPr>
        <p:spPr>
          <a:xfrm>
            <a:off x="713225" y="1472702"/>
            <a:ext cx="2807100" cy="543000"/>
          </a:xfrm>
          <a:prstGeom prst="rect">
            <a:avLst/>
          </a:prstGeom>
          <a:solidFill>
            <a:srgbClr val="1A657F"/>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Montserrat SemiBold"/>
                <a:ea typeface="Montserrat SemiBold"/>
                <a:cs typeface="Montserrat SemiBold"/>
                <a:sym typeface="Montserrat SemiBold"/>
              </a:rPr>
              <a:t>Project Goals</a:t>
            </a:r>
            <a:endParaRPr sz="1600">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7" name="Google Shape;197;p18"/>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02 - EDA | </a:t>
            </a:r>
            <a:r>
              <a:rPr i="1" lang="en" sz="800">
                <a:solidFill>
                  <a:schemeClr val="dk1"/>
                </a:solidFill>
                <a:latin typeface="Montserrat Medium"/>
                <a:ea typeface="Montserrat Medium"/>
                <a:cs typeface="Montserrat Medium"/>
                <a:sym typeface="Montserrat Medium"/>
              </a:rPr>
              <a:t>01-BenedictLaiman-DS-PP.ipynb</a:t>
            </a:r>
            <a:endParaRPr i="1" sz="800">
              <a:latin typeface="Montserrat Medium"/>
              <a:ea typeface="Montserrat Medium"/>
              <a:cs typeface="Montserrat Medium"/>
              <a:sym typeface="Montserrat Medium"/>
            </a:endParaRPr>
          </a:p>
        </p:txBody>
      </p:sp>
      <p:pic>
        <p:nvPicPr>
          <p:cNvPr id="198" name="Google Shape;198;p18"/>
          <p:cNvPicPr preferRelativeResize="0"/>
          <p:nvPr/>
        </p:nvPicPr>
        <p:blipFill>
          <a:blip r:embed="rId3">
            <a:alphaModFix/>
          </a:blip>
          <a:stretch>
            <a:fillRect/>
          </a:stretch>
        </p:blipFill>
        <p:spPr>
          <a:xfrm>
            <a:off x="713225" y="1472700"/>
            <a:ext cx="3858775" cy="2379362"/>
          </a:xfrm>
          <a:prstGeom prst="rect">
            <a:avLst/>
          </a:prstGeom>
          <a:noFill/>
          <a:ln>
            <a:noFill/>
          </a:ln>
        </p:spPr>
      </p:pic>
      <p:sp>
        <p:nvSpPr>
          <p:cNvPr id="199" name="Google Shape;199;p18"/>
          <p:cNvSpPr/>
          <p:nvPr/>
        </p:nvSpPr>
        <p:spPr>
          <a:xfrm>
            <a:off x="713250" y="3854175"/>
            <a:ext cx="3858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2"/>
              </a:solidFill>
            </a:endParaRPr>
          </a:p>
        </p:txBody>
      </p:sp>
      <p:sp>
        <p:nvSpPr>
          <p:cNvPr id="200" name="Google Shape;200;p18"/>
          <p:cNvSpPr txBox="1"/>
          <p:nvPr/>
        </p:nvSpPr>
        <p:spPr>
          <a:xfrm>
            <a:off x="1279203" y="3852040"/>
            <a:ext cx="2727000" cy="414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Raw Data</a:t>
            </a:r>
            <a:endParaRPr b="1">
              <a:solidFill>
                <a:schemeClr val="lt1"/>
              </a:solidFill>
              <a:latin typeface="Montserrat"/>
              <a:ea typeface="Montserrat"/>
              <a:cs typeface="Montserrat"/>
              <a:sym typeface="Montserrat"/>
            </a:endParaRPr>
          </a:p>
        </p:txBody>
      </p:sp>
      <p:graphicFrame>
        <p:nvGraphicFramePr>
          <p:cNvPr id="201" name="Google Shape;201;p18"/>
          <p:cNvGraphicFramePr/>
          <p:nvPr/>
        </p:nvGraphicFramePr>
        <p:xfrm>
          <a:off x="4686288" y="1472699"/>
          <a:ext cx="3000000" cy="3000000"/>
        </p:xfrm>
        <a:graphic>
          <a:graphicData uri="http://schemas.openxmlformats.org/drawingml/2006/table">
            <a:tbl>
              <a:tblPr>
                <a:noFill/>
                <a:tableStyleId>{B035AE78-6121-4E37-B7ED-F4F5CED66A3E}</a:tableStyleId>
              </a:tblPr>
              <a:tblGrid>
                <a:gridCol w="1871250"/>
                <a:gridCol w="1871250"/>
              </a:tblGrid>
              <a:tr h="548700">
                <a:tc gridSpan="2">
                  <a:txBody>
                    <a:bodyPr/>
                    <a:lstStyle/>
                    <a:p>
                      <a:pPr indent="0" lvl="0" marL="0" rtl="0" algn="ctr">
                        <a:spcBef>
                          <a:spcPts val="0"/>
                        </a:spcBef>
                        <a:spcAft>
                          <a:spcPts val="0"/>
                        </a:spcAft>
                        <a:buNone/>
                      </a:pPr>
                      <a:r>
                        <a:rPr lang="en" sz="1000">
                          <a:latin typeface="Montserrat SemiBold"/>
                          <a:ea typeface="Montserrat SemiBold"/>
                          <a:cs typeface="Montserrat SemiBold"/>
                          <a:sym typeface="Montserrat SemiBold"/>
                        </a:rPr>
                        <a:t>Preprocessing</a:t>
                      </a:r>
                      <a:endParaRPr sz="1000">
                        <a:solidFill>
                          <a:srgbClr val="000000"/>
                        </a:solidFill>
                        <a:latin typeface="Montserrat SemiBold"/>
                        <a:ea typeface="Montserrat SemiBold"/>
                        <a:cs typeface="Montserrat SemiBold"/>
                        <a:sym typeface="Montserrat SemiBol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BDFF1"/>
                    </a:solidFill>
                  </a:tcPr>
                </a:tc>
                <a:tc hMerge="1"/>
              </a:tr>
              <a:tr h="480150">
                <a:tc>
                  <a:txBody>
                    <a:bodyPr/>
                    <a:lstStyle/>
                    <a:p>
                      <a:pPr indent="0" lvl="0" marL="0" rtl="0" algn="ctr">
                        <a:spcBef>
                          <a:spcPts val="0"/>
                        </a:spcBef>
                        <a:spcAft>
                          <a:spcPts val="0"/>
                        </a:spcAft>
                        <a:buClr>
                          <a:srgbClr val="000000"/>
                        </a:buClr>
                        <a:buSzPts val="1100"/>
                        <a:buFont typeface="Arial"/>
                        <a:buNone/>
                      </a:pPr>
                      <a:r>
                        <a:rPr lang="en" sz="800">
                          <a:latin typeface="Montserrat"/>
                          <a:ea typeface="Montserrat"/>
                          <a:cs typeface="Montserrat"/>
                          <a:sym typeface="Montserrat"/>
                        </a:rPr>
                        <a:t>1. </a:t>
                      </a:r>
                      <a:r>
                        <a:rPr lang="en" sz="800">
                          <a:latin typeface="Montserrat"/>
                          <a:ea typeface="Montserrat"/>
                          <a:cs typeface="Montserrat"/>
                          <a:sym typeface="Montserrat"/>
                        </a:rPr>
                        <a:t>Dropping 'ID' Column</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5. Fixing data types in certain columns</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669850">
                <a:tc>
                  <a:txBody>
                    <a:bodyPr/>
                    <a:lstStyle/>
                    <a:p>
                      <a:pPr indent="0" lvl="0" marL="0" rtl="0" algn="ctr">
                        <a:spcBef>
                          <a:spcPts val="0"/>
                        </a:spcBef>
                        <a:spcAft>
                          <a:spcPts val="0"/>
                        </a:spcAft>
                        <a:buNone/>
                      </a:pPr>
                      <a:r>
                        <a:rPr lang="en" sz="800">
                          <a:latin typeface="Montserrat"/>
                          <a:ea typeface="Montserrat"/>
                          <a:cs typeface="Montserrat"/>
                          <a:sym typeface="Montserrat"/>
                        </a:rPr>
                        <a:t>2. Removing missing values rows in several features namely 'Customer ID', 'Age', and 'Premium Amount'</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6. Dealing with multiple entries of customers</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548700">
                <a:tc>
                  <a:txBody>
                    <a:bodyPr/>
                    <a:lstStyle/>
                    <a:p>
                      <a:pPr indent="0" lvl="0" marL="0" rtl="0" algn="ctr">
                        <a:spcBef>
                          <a:spcPts val="0"/>
                        </a:spcBef>
                        <a:spcAft>
                          <a:spcPts val="0"/>
                        </a:spcAft>
                        <a:buNone/>
                      </a:pPr>
                      <a:r>
                        <a:rPr lang="en" sz="800">
                          <a:latin typeface="Montserrat"/>
                          <a:ea typeface="Montserrat"/>
                          <a:cs typeface="Montserrat"/>
                          <a:sym typeface="Montserrat"/>
                        </a:rPr>
                        <a:t>3. Categorizing variables in 'Insurance Type' column into 'Individual' and 'Joint'</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7. Organizing columns into numerical and categorical</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r>
              <a:tr h="548700">
                <a:tc>
                  <a:txBody>
                    <a:bodyPr/>
                    <a:lstStyle/>
                    <a:p>
                      <a:pPr indent="0" lvl="0" marL="0" rtl="0" algn="ctr">
                        <a:spcBef>
                          <a:spcPts val="0"/>
                        </a:spcBef>
                        <a:spcAft>
                          <a:spcPts val="0"/>
                        </a:spcAft>
                        <a:buNone/>
                      </a:pPr>
                      <a:r>
                        <a:rPr lang="en" sz="800">
                          <a:latin typeface="Montserrat"/>
                          <a:ea typeface="Montserrat"/>
                          <a:cs typeface="Montserrat"/>
                          <a:sym typeface="Montserrat"/>
                        </a:rPr>
                        <a:t>4. Dealing with missing values in 'Plan Code,' 'Policy Duration,' and 'Policy Type'</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800">
                          <a:latin typeface="Montserrat"/>
                          <a:ea typeface="Montserrat"/>
                          <a:cs typeface="Montserrat"/>
                          <a:sym typeface="Montserrat"/>
                        </a:rPr>
                        <a:t>8. Descriptive Statistic Analysis &amp; Feature Engineering</a:t>
                      </a:r>
                      <a:endParaRPr sz="800">
                        <a:solidFill>
                          <a:srgbClr val="000000"/>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07" name="Google Shape;207;p19"/>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02 - EDA | </a:t>
            </a:r>
            <a:r>
              <a:rPr i="1" lang="en" sz="800">
                <a:solidFill>
                  <a:schemeClr val="dk1"/>
                </a:solidFill>
                <a:latin typeface="Montserrat Medium"/>
                <a:ea typeface="Montserrat Medium"/>
                <a:cs typeface="Montserrat Medium"/>
                <a:sym typeface="Montserrat Medium"/>
              </a:rPr>
              <a:t>01-BenedictLaiman-DS-PP.ipynb</a:t>
            </a:r>
            <a:endParaRPr i="1" sz="800">
              <a:latin typeface="Montserrat Medium"/>
              <a:ea typeface="Montserrat Medium"/>
              <a:cs typeface="Montserrat Medium"/>
              <a:sym typeface="Montserrat Medium"/>
            </a:endParaRPr>
          </a:p>
        </p:txBody>
      </p:sp>
      <p:pic>
        <p:nvPicPr>
          <p:cNvPr id="208" name="Google Shape;208;p19"/>
          <p:cNvPicPr preferRelativeResize="0"/>
          <p:nvPr/>
        </p:nvPicPr>
        <p:blipFill>
          <a:blip r:embed="rId3">
            <a:alphaModFix/>
          </a:blip>
          <a:stretch>
            <a:fillRect/>
          </a:stretch>
        </p:blipFill>
        <p:spPr>
          <a:xfrm>
            <a:off x="1672127" y="1472700"/>
            <a:ext cx="2807002" cy="3310825"/>
          </a:xfrm>
          <a:prstGeom prst="rect">
            <a:avLst/>
          </a:prstGeom>
          <a:noFill/>
          <a:ln>
            <a:noFill/>
          </a:ln>
        </p:spPr>
      </p:pic>
      <p:sp>
        <p:nvSpPr>
          <p:cNvPr id="209" name="Google Shape;209;p19"/>
          <p:cNvSpPr/>
          <p:nvPr/>
        </p:nvSpPr>
        <p:spPr>
          <a:xfrm>
            <a:off x="1590904" y="2542325"/>
            <a:ext cx="2950800" cy="2031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0" name="Google Shape;210;p19"/>
          <p:cNvSpPr/>
          <p:nvPr/>
        </p:nvSpPr>
        <p:spPr>
          <a:xfrm>
            <a:off x="1590900" y="3441750"/>
            <a:ext cx="2950800" cy="1126200"/>
          </a:xfrm>
          <a:prstGeom prst="rect">
            <a:avLst/>
          </a:pr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1" name="Google Shape;211;p19"/>
          <p:cNvSpPr txBox="1"/>
          <p:nvPr/>
        </p:nvSpPr>
        <p:spPr>
          <a:xfrm rot="-5400000">
            <a:off x="-25125" y="3267600"/>
            <a:ext cx="2034000" cy="566700"/>
          </a:xfrm>
          <a:prstGeom prst="rect">
            <a:avLst/>
          </a:prstGeom>
          <a:solidFill>
            <a:schemeClr val="accent3"/>
          </a:solid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Engineered Features</a:t>
            </a:r>
            <a:endParaRPr>
              <a:latin typeface="Montserrat Medium"/>
              <a:ea typeface="Montserrat Medium"/>
              <a:cs typeface="Montserrat Medium"/>
              <a:sym typeface="Montserrat Medium"/>
            </a:endParaRPr>
          </a:p>
        </p:txBody>
      </p:sp>
      <p:cxnSp>
        <p:nvCxnSpPr>
          <p:cNvPr id="212" name="Google Shape;212;p19"/>
          <p:cNvCxnSpPr>
            <a:stCxn id="209" idx="1"/>
            <a:endCxn id="211" idx="2"/>
          </p:cNvCxnSpPr>
          <p:nvPr/>
        </p:nvCxnSpPr>
        <p:spPr>
          <a:xfrm flipH="1">
            <a:off x="1275304" y="2643875"/>
            <a:ext cx="315600" cy="907200"/>
          </a:xfrm>
          <a:prstGeom prst="bentConnector3">
            <a:avLst>
              <a:gd fmla="val 50013" name="adj1"/>
            </a:avLst>
          </a:prstGeom>
          <a:noFill/>
          <a:ln cap="flat" cmpd="sng" w="28575">
            <a:solidFill>
              <a:schemeClr val="accent2"/>
            </a:solidFill>
            <a:prstDash val="solid"/>
            <a:round/>
            <a:headEnd len="med" w="med" type="none"/>
            <a:tailEnd len="med" w="med" type="none"/>
          </a:ln>
        </p:spPr>
      </p:cxnSp>
      <p:cxnSp>
        <p:nvCxnSpPr>
          <p:cNvPr id="213" name="Google Shape;213;p19"/>
          <p:cNvCxnSpPr>
            <a:stCxn id="211" idx="2"/>
            <a:endCxn id="210" idx="1"/>
          </p:cNvCxnSpPr>
          <p:nvPr/>
        </p:nvCxnSpPr>
        <p:spPr>
          <a:xfrm>
            <a:off x="1275225" y="3550950"/>
            <a:ext cx="315600" cy="453900"/>
          </a:xfrm>
          <a:prstGeom prst="bentConnector3">
            <a:avLst>
              <a:gd fmla="val 50012" name="adj1"/>
            </a:avLst>
          </a:prstGeom>
          <a:noFill/>
          <a:ln cap="flat" cmpd="sng" w="28575">
            <a:solidFill>
              <a:schemeClr val="accent2"/>
            </a:solidFill>
            <a:prstDash val="solid"/>
            <a:round/>
            <a:headEnd len="med" w="med" type="none"/>
            <a:tailEnd len="med" w="med" type="none"/>
          </a:ln>
        </p:spPr>
      </p:cxnSp>
      <p:grpSp>
        <p:nvGrpSpPr>
          <p:cNvPr id="214" name="Google Shape;214;p19"/>
          <p:cNvGrpSpPr/>
          <p:nvPr/>
        </p:nvGrpSpPr>
        <p:grpSpPr>
          <a:xfrm>
            <a:off x="4857422" y="1940203"/>
            <a:ext cx="1273067" cy="907171"/>
            <a:chOff x="4753225" y="1786863"/>
            <a:chExt cx="1698555" cy="1160066"/>
          </a:xfrm>
        </p:grpSpPr>
        <p:grpSp>
          <p:nvGrpSpPr>
            <p:cNvPr id="215" name="Google Shape;215;p19"/>
            <p:cNvGrpSpPr/>
            <p:nvPr/>
          </p:nvGrpSpPr>
          <p:grpSpPr>
            <a:xfrm>
              <a:off x="4753225" y="1786863"/>
              <a:ext cx="1698555" cy="1160066"/>
              <a:chOff x="5589848" y="3332867"/>
              <a:chExt cx="568307" cy="388164"/>
            </a:xfrm>
          </p:grpSpPr>
          <p:sp>
            <p:nvSpPr>
              <p:cNvPr id="216" name="Google Shape;216;p19"/>
              <p:cNvSpPr/>
              <p:nvPr/>
            </p:nvSpPr>
            <p:spPr>
              <a:xfrm>
                <a:off x="5589848" y="3675548"/>
                <a:ext cx="568307" cy="45482"/>
              </a:xfrm>
              <a:custGeom>
                <a:rect b="b" l="l" r="r" t="t"/>
                <a:pathLst>
                  <a:path extrusionOk="0" h="1359" w="11623">
                    <a:moveTo>
                      <a:pt x="1" y="1"/>
                    </a:moveTo>
                    <a:lnTo>
                      <a:pt x="1" y="1358"/>
                    </a:lnTo>
                    <a:lnTo>
                      <a:pt x="11622" y="1358"/>
                    </a:lnTo>
                    <a:lnTo>
                      <a:pt x="116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5740478" y="3465957"/>
                <a:ext cx="86105" cy="187304"/>
              </a:xfrm>
              <a:custGeom>
                <a:rect b="b" l="l" r="r" t="t"/>
                <a:pathLst>
                  <a:path extrusionOk="0" h="5597" w="2573">
                    <a:moveTo>
                      <a:pt x="1" y="1"/>
                    </a:moveTo>
                    <a:lnTo>
                      <a:pt x="1" y="5597"/>
                    </a:lnTo>
                    <a:lnTo>
                      <a:pt x="2573" y="5597"/>
                    </a:lnTo>
                    <a:lnTo>
                      <a:pt x="25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5630512" y="3510599"/>
                <a:ext cx="86909" cy="141892"/>
              </a:xfrm>
              <a:custGeom>
                <a:rect b="b" l="l" r="r" t="t"/>
                <a:pathLst>
                  <a:path extrusionOk="0" h="4240" w="2597">
                    <a:moveTo>
                      <a:pt x="0" y="0"/>
                    </a:moveTo>
                    <a:lnTo>
                      <a:pt x="0" y="4239"/>
                    </a:lnTo>
                    <a:lnTo>
                      <a:pt x="2596" y="4239"/>
                    </a:lnTo>
                    <a:lnTo>
                      <a:pt x="25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849674" y="3556814"/>
                <a:ext cx="86909" cy="95676"/>
              </a:xfrm>
              <a:custGeom>
                <a:rect b="b" l="l" r="r" t="t"/>
                <a:pathLst>
                  <a:path extrusionOk="0" h="2859" w="2597">
                    <a:moveTo>
                      <a:pt x="0" y="0"/>
                    </a:moveTo>
                    <a:lnTo>
                      <a:pt x="0" y="2858"/>
                    </a:lnTo>
                    <a:lnTo>
                      <a:pt x="2596" y="2858"/>
                    </a:lnTo>
                    <a:lnTo>
                      <a:pt x="25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5744460" y="3332867"/>
                <a:ext cx="77338" cy="94070"/>
              </a:xfrm>
              <a:custGeom>
                <a:rect b="b" l="l" r="r" t="t"/>
                <a:pathLst>
                  <a:path extrusionOk="0" h="2811" w="2311">
                    <a:moveTo>
                      <a:pt x="1168" y="1"/>
                    </a:moveTo>
                    <a:cubicBezTo>
                      <a:pt x="715" y="1"/>
                      <a:pt x="334" y="358"/>
                      <a:pt x="334" y="834"/>
                    </a:cubicBezTo>
                    <a:cubicBezTo>
                      <a:pt x="334" y="1120"/>
                      <a:pt x="501" y="1382"/>
                      <a:pt x="739" y="1549"/>
                    </a:cubicBezTo>
                    <a:cubicBezTo>
                      <a:pt x="334" y="1691"/>
                      <a:pt x="1" y="2096"/>
                      <a:pt x="1" y="2620"/>
                    </a:cubicBezTo>
                    <a:lnTo>
                      <a:pt x="1" y="2811"/>
                    </a:lnTo>
                    <a:lnTo>
                      <a:pt x="2287" y="2811"/>
                    </a:lnTo>
                    <a:lnTo>
                      <a:pt x="2287" y="2620"/>
                    </a:lnTo>
                    <a:cubicBezTo>
                      <a:pt x="2311" y="2096"/>
                      <a:pt x="2025" y="1691"/>
                      <a:pt x="1573" y="1549"/>
                    </a:cubicBezTo>
                    <a:cubicBezTo>
                      <a:pt x="1811" y="1382"/>
                      <a:pt x="2001" y="1120"/>
                      <a:pt x="2001" y="834"/>
                    </a:cubicBezTo>
                    <a:cubicBezTo>
                      <a:pt x="2001" y="382"/>
                      <a:pt x="1620" y="1"/>
                      <a:pt x="11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9"/>
            <p:cNvSpPr/>
            <p:nvPr/>
          </p:nvSpPr>
          <p:spPr>
            <a:xfrm>
              <a:off x="5858575" y="2542320"/>
              <a:ext cx="259752" cy="199773"/>
            </a:xfrm>
            <a:custGeom>
              <a:rect b="b" l="l" r="r" t="t"/>
              <a:pathLst>
                <a:path extrusionOk="0" h="2859" w="2597">
                  <a:moveTo>
                    <a:pt x="0" y="0"/>
                  </a:moveTo>
                  <a:lnTo>
                    <a:pt x="0" y="2858"/>
                  </a:lnTo>
                  <a:lnTo>
                    <a:pt x="2596" y="2858"/>
                  </a:lnTo>
                  <a:lnTo>
                    <a:pt x="25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6192000" y="2643872"/>
              <a:ext cx="259752" cy="98228"/>
            </a:xfrm>
            <a:custGeom>
              <a:rect b="b" l="l" r="r" t="t"/>
              <a:pathLst>
                <a:path extrusionOk="0" h="2859" w="2597">
                  <a:moveTo>
                    <a:pt x="0" y="0"/>
                  </a:moveTo>
                  <a:lnTo>
                    <a:pt x="0" y="2858"/>
                  </a:lnTo>
                  <a:lnTo>
                    <a:pt x="2596" y="2858"/>
                  </a:lnTo>
                  <a:lnTo>
                    <a:pt x="25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9"/>
          <p:cNvSpPr txBox="1"/>
          <p:nvPr/>
        </p:nvSpPr>
        <p:spPr>
          <a:xfrm>
            <a:off x="6201568" y="1717971"/>
            <a:ext cx="1942200" cy="12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The numerical features are </a:t>
            </a:r>
            <a:r>
              <a:rPr b="1" lang="en" sz="2400">
                <a:latin typeface="Montserrat"/>
                <a:ea typeface="Montserrat"/>
                <a:cs typeface="Montserrat"/>
                <a:sym typeface="Montserrat"/>
              </a:rPr>
              <a:t>not normally</a:t>
            </a:r>
            <a:r>
              <a:rPr lang="en" sz="1600">
                <a:latin typeface="Montserrat SemiBold"/>
                <a:ea typeface="Montserrat SemiBold"/>
                <a:cs typeface="Montserrat SemiBold"/>
                <a:sym typeface="Montserrat SemiBold"/>
              </a:rPr>
              <a:t> distributed</a:t>
            </a:r>
            <a:endParaRPr sz="1600">
              <a:solidFill>
                <a:srgbClr val="000000"/>
              </a:solidFill>
              <a:latin typeface="Montserrat SemiBold"/>
              <a:ea typeface="Montserrat SemiBold"/>
              <a:cs typeface="Montserrat SemiBold"/>
              <a:sym typeface="Montserrat SemiBold"/>
            </a:endParaRPr>
          </a:p>
        </p:txBody>
      </p:sp>
      <p:pic>
        <p:nvPicPr>
          <p:cNvPr id="224" name="Google Shape;224;p19"/>
          <p:cNvPicPr preferRelativeResize="0"/>
          <p:nvPr/>
        </p:nvPicPr>
        <p:blipFill>
          <a:blip r:embed="rId4">
            <a:alphaModFix/>
          </a:blip>
          <a:stretch>
            <a:fillRect/>
          </a:stretch>
        </p:blipFill>
        <p:spPr>
          <a:xfrm>
            <a:off x="4857350" y="3295019"/>
            <a:ext cx="1273075" cy="954806"/>
          </a:xfrm>
          <a:prstGeom prst="rect">
            <a:avLst/>
          </a:prstGeom>
          <a:noFill/>
          <a:ln>
            <a:noFill/>
          </a:ln>
        </p:spPr>
      </p:pic>
      <p:sp>
        <p:nvSpPr>
          <p:cNvPr id="225" name="Google Shape;225;p19"/>
          <p:cNvSpPr txBox="1"/>
          <p:nvPr/>
        </p:nvSpPr>
        <p:spPr>
          <a:xfrm>
            <a:off x="6201568" y="3076671"/>
            <a:ext cx="1942200" cy="12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The response label exhibits an </a:t>
            </a:r>
            <a:r>
              <a:rPr b="1" lang="en" sz="2400">
                <a:latin typeface="Montserrat"/>
                <a:ea typeface="Montserrat"/>
                <a:cs typeface="Montserrat"/>
                <a:sym typeface="Montserrat"/>
              </a:rPr>
              <a:t>imbalance</a:t>
            </a:r>
            <a:endParaRPr b="1" sz="2400">
              <a:solidFill>
                <a:srgbClr val="000000"/>
              </a:solidFill>
              <a:latin typeface="Montserrat"/>
              <a:ea typeface="Montserrat"/>
              <a:cs typeface="Montserrat"/>
              <a:sym typeface="Montserrat"/>
            </a:endParaRPr>
          </a:p>
        </p:txBody>
      </p:sp>
      <p:sp>
        <p:nvSpPr>
          <p:cNvPr id="226" name="Google Shape;226;p19"/>
          <p:cNvSpPr txBox="1"/>
          <p:nvPr/>
        </p:nvSpPr>
        <p:spPr>
          <a:xfrm>
            <a:off x="4711300" y="4216200"/>
            <a:ext cx="37659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800">
                <a:solidFill>
                  <a:schemeClr val="dk1"/>
                </a:solidFill>
                <a:highlight>
                  <a:srgbClr val="FFFFFF"/>
                </a:highlight>
              </a:rPr>
              <a:t>After implementing various preprocessing techniques that give more emphasis to the class 1 variable, the 'Response' column is </a:t>
            </a:r>
            <a:r>
              <a:rPr b="1" i="1" lang="en" sz="800">
                <a:solidFill>
                  <a:schemeClr val="dk1"/>
                </a:solidFill>
                <a:highlight>
                  <a:srgbClr val="FFFFFF"/>
                </a:highlight>
              </a:rPr>
              <a:t>less imbalanced</a:t>
            </a:r>
            <a:r>
              <a:rPr lang="en" sz="800">
                <a:solidFill>
                  <a:schemeClr val="dk1"/>
                </a:solidFill>
                <a:highlight>
                  <a:srgbClr val="FFFFFF"/>
                </a:highlight>
              </a:rPr>
              <a:t> compared to its previous state.</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p:nvPr/>
        </p:nvSpPr>
        <p:spPr>
          <a:xfrm>
            <a:off x="713250" y="4368925"/>
            <a:ext cx="3858900" cy="41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2"/>
              </a:solidFill>
            </a:endParaRPr>
          </a:p>
        </p:txBody>
      </p:sp>
      <p:sp>
        <p:nvSpPr>
          <p:cNvPr id="232" name="Google Shape;232;p20"/>
          <p:cNvSpPr txBox="1"/>
          <p:nvPr/>
        </p:nvSpPr>
        <p:spPr>
          <a:xfrm>
            <a:off x="629175" y="3685778"/>
            <a:ext cx="3942900" cy="64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50">
                <a:solidFill>
                  <a:schemeClr val="dk1"/>
                </a:solidFill>
                <a:highlight>
                  <a:srgbClr val="FFFFFF"/>
                </a:highlight>
              </a:rPr>
              <a:t>False positives and false negatives play </a:t>
            </a:r>
            <a:r>
              <a:rPr b="1" lang="en" sz="1050">
                <a:solidFill>
                  <a:schemeClr val="dk1"/>
                </a:solidFill>
                <a:highlight>
                  <a:srgbClr val="FFFFFF"/>
                </a:highlight>
              </a:rPr>
              <a:t>equally important roles</a:t>
            </a:r>
            <a:r>
              <a:rPr lang="en" sz="1050">
                <a:solidFill>
                  <a:schemeClr val="dk1"/>
                </a:solidFill>
                <a:highlight>
                  <a:srgbClr val="FFFFFF"/>
                </a:highlight>
              </a:rPr>
              <a:t> in determining which customers are going to buy the insurance product.</a:t>
            </a:r>
            <a:endParaRPr/>
          </a:p>
        </p:txBody>
      </p:sp>
      <p:sp>
        <p:nvSpPr>
          <p:cNvPr id="233" name="Google Shape;233;p20"/>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Binary Classification </a:t>
            </a:r>
            <a:endParaRPr/>
          </a:p>
        </p:txBody>
      </p:sp>
      <p:sp>
        <p:nvSpPr>
          <p:cNvPr id="234" name="Google Shape;234;p20"/>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03 - Binary Classification | 03-BenedictLaiman-DS-model-BC.ipynb</a:t>
            </a:r>
            <a:endParaRPr i="1" sz="800">
              <a:latin typeface="Montserrat Medium"/>
              <a:ea typeface="Montserrat Medium"/>
              <a:cs typeface="Montserrat Medium"/>
              <a:sym typeface="Montserrat Medium"/>
            </a:endParaRPr>
          </a:p>
        </p:txBody>
      </p:sp>
      <p:grpSp>
        <p:nvGrpSpPr>
          <p:cNvPr id="235" name="Google Shape;235;p20"/>
          <p:cNvGrpSpPr/>
          <p:nvPr/>
        </p:nvGrpSpPr>
        <p:grpSpPr>
          <a:xfrm>
            <a:off x="713225" y="1824006"/>
            <a:ext cx="3580428" cy="1827250"/>
            <a:chOff x="714175" y="1541888"/>
            <a:chExt cx="3580428" cy="1827250"/>
          </a:xfrm>
        </p:grpSpPr>
        <p:grpSp>
          <p:nvGrpSpPr>
            <p:cNvPr id="236" name="Google Shape;236;p20"/>
            <p:cNvGrpSpPr/>
            <p:nvPr/>
          </p:nvGrpSpPr>
          <p:grpSpPr>
            <a:xfrm>
              <a:off x="714175" y="1541888"/>
              <a:ext cx="3580428" cy="797400"/>
              <a:chOff x="714175" y="1541888"/>
              <a:chExt cx="3580428" cy="797400"/>
            </a:xfrm>
          </p:grpSpPr>
          <p:sp>
            <p:nvSpPr>
              <p:cNvPr id="237" name="Google Shape;237;p20"/>
              <p:cNvSpPr txBox="1"/>
              <p:nvPr/>
            </p:nvSpPr>
            <p:spPr>
              <a:xfrm>
                <a:off x="1567603" y="1822471"/>
                <a:ext cx="2727000" cy="414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Customers </a:t>
                </a:r>
                <a:r>
                  <a:rPr b="1" lang="en" sz="1800">
                    <a:solidFill>
                      <a:schemeClr val="dk1"/>
                    </a:solidFill>
                    <a:highlight>
                      <a:srgbClr val="FFFFFF"/>
                    </a:highlight>
                  </a:rPr>
                  <a:t>do not buy</a:t>
                </a:r>
                <a:r>
                  <a:rPr lang="en">
                    <a:solidFill>
                      <a:schemeClr val="dk1"/>
                    </a:solidFill>
                    <a:highlight>
                      <a:srgbClr val="FFFFFF"/>
                    </a:highlight>
                  </a:rPr>
                  <a:t> the insurance product</a:t>
                </a:r>
                <a:endParaRPr>
                  <a:solidFill>
                    <a:srgbClr val="000000"/>
                  </a:solidFill>
                  <a:latin typeface="Montserrat SemiBold"/>
                  <a:ea typeface="Montserrat SemiBold"/>
                  <a:cs typeface="Montserrat SemiBold"/>
                  <a:sym typeface="Montserrat SemiBold"/>
                </a:endParaRPr>
              </a:p>
            </p:txBody>
          </p:sp>
          <p:sp>
            <p:nvSpPr>
              <p:cNvPr id="238" name="Google Shape;238;p20"/>
              <p:cNvSpPr txBox="1"/>
              <p:nvPr/>
            </p:nvSpPr>
            <p:spPr>
              <a:xfrm>
                <a:off x="714175" y="1541888"/>
                <a:ext cx="804900" cy="79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H0</a:t>
                </a:r>
                <a:endParaRPr b="1" sz="2400">
                  <a:solidFill>
                    <a:srgbClr val="FFFFFF"/>
                  </a:solidFill>
                  <a:latin typeface="Montserrat"/>
                  <a:ea typeface="Montserrat"/>
                  <a:cs typeface="Montserrat"/>
                  <a:sym typeface="Montserrat"/>
                </a:endParaRPr>
              </a:p>
            </p:txBody>
          </p:sp>
        </p:grpSp>
        <p:grpSp>
          <p:nvGrpSpPr>
            <p:cNvPr id="239" name="Google Shape;239;p20"/>
            <p:cNvGrpSpPr/>
            <p:nvPr/>
          </p:nvGrpSpPr>
          <p:grpSpPr>
            <a:xfrm>
              <a:off x="714175" y="2571738"/>
              <a:ext cx="3580428" cy="797400"/>
              <a:chOff x="714175" y="1541888"/>
              <a:chExt cx="3580428" cy="797400"/>
            </a:xfrm>
          </p:grpSpPr>
          <p:sp>
            <p:nvSpPr>
              <p:cNvPr id="240" name="Google Shape;240;p20"/>
              <p:cNvSpPr txBox="1"/>
              <p:nvPr/>
            </p:nvSpPr>
            <p:spPr>
              <a:xfrm>
                <a:off x="1567603" y="1822471"/>
                <a:ext cx="2727000" cy="414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Customers </a:t>
                </a:r>
                <a:r>
                  <a:rPr b="1" lang="en" sz="1800">
                    <a:solidFill>
                      <a:schemeClr val="dk1"/>
                    </a:solidFill>
                    <a:highlight>
                      <a:srgbClr val="FFFFFF"/>
                    </a:highlight>
                  </a:rPr>
                  <a:t>buy</a:t>
                </a:r>
                <a:r>
                  <a:rPr lang="en">
                    <a:solidFill>
                      <a:schemeClr val="dk1"/>
                    </a:solidFill>
                    <a:highlight>
                      <a:srgbClr val="FFFFFF"/>
                    </a:highlight>
                  </a:rPr>
                  <a:t> the insurance product</a:t>
                </a:r>
                <a:endParaRPr>
                  <a:solidFill>
                    <a:srgbClr val="000000"/>
                  </a:solidFill>
                  <a:latin typeface="Montserrat SemiBold"/>
                  <a:ea typeface="Montserrat SemiBold"/>
                  <a:cs typeface="Montserrat SemiBold"/>
                  <a:sym typeface="Montserrat SemiBold"/>
                </a:endParaRPr>
              </a:p>
            </p:txBody>
          </p:sp>
          <p:sp>
            <p:nvSpPr>
              <p:cNvPr id="241" name="Google Shape;241;p20"/>
              <p:cNvSpPr txBox="1"/>
              <p:nvPr/>
            </p:nvSpPr>
            <p:spPr>
              <a:xfrm>
                <a:off x="714175" y="1541888"/>
                <a:ext cx="804900" cy="79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H1</a:t>
                </a:r>
                <a:endParaRPr b="1" sz="2400">
                  <a:solidFill>
                    <a:srgbClr val="FFFFFF"/>
                  </a:solidFill>
                  <a:latin typeface="Montserrat"/>
                  <a:ea typeface="Montserrat"/>
                  <a:cs typeface="Montserrat"/>
                  <a:sym typeface="Montserrat"/>
                </a:endParaRPr>
              </a:p>
            </p:txBody>
          </p:sp>
        </p:grpSp>
      </p:grpSp>
      <p:sp>
        <p:nvSpPr>
          <p:cNvPr id="242" name="Google Shape;242;p20"/>
          <p:cNvSpPr txBox="1"/>
          <p:nvPr/>
        </p:nvSpPr>
        <p:spPr>
          <a:xfrm>
            <a:off x="1163638" y="1517099"/>
            <a:ext cx="2679600" cy="30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Assumptions</a:t>
            </a:r>
            <a:endParaRPr>
              <a:solidFill>
                <a:srgbClr val="000000"/>
              </a:solidFill>
              <a:latin typeface="Montserrat SemiBold"/>
              <a:ea typeface="Montserrat SemiBold"/>
              <a:cs typeface="Montserrat SemiBold"/>
              <a:sym typeface="Montserrat SemiBold"/>
            </a:endParaRPr>
          </a:p>
        </p:txBody>
      </p:sp>
      <p:sp>
        <p:nvSpPr>
          <p:cNvPr id="243" name="Google Shape;243;p20"/>
          <p:cNvSpPr txBox="1"/>
          <p:nvPr/>
        </p:nvSpPr>
        <p:spPr>
          <a:xfrm>
            <a:off x="1279203" y="4366790"/>
            <a:ext cx="2727000" cy="414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Metric: F1 Score</a:t>
            </a:r>
            <a:endParaRPr b="1">
              <a:solidFill>
                <a:schemeClr val="lt1"/>
              </a:solidFill>
              <a:latin typeface="Montserrat"/>
              <a:ea typeface="Montserrat"/>
              <a:cs typeface="Montserrat"/>
              <a:sym typeface="Montserrat"/>
            </a:endParaRPr>
          </a:p>
        </p:txBody>
      </p:sp>
      <p:sp>
        <p:nvSpPr>
          <p:cNvPr id="244" name="Google Shape;244;p20"/>
          <p:cNvSpPr/>
          <p:nvPr/>
        </p:nvSpPr>
        <p:spPr>
          <a:xfrm>
            <a:off x="4686321" y="1362075"/>
            <a:ext cx="3742500" cy="341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txBox="1"/>
          <p:nvPr/>
        </p:nvSpPr>
        <p:spPr>
          <a:xfrm>
            <a:off x="4800475" y="1472700"/>
            <a:ext cx="3543300" cy="35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Features</a:t>
            </a:r>
            <a:endParaRPr b="1" sz="1200">
              <a:solidFill>
                <a:srgbClr val="000000"/>
              </a:solidFill>
              <a:latin typeface="Montserrat"/>
              <a:ea typeface="Montserrat"/>
              <a:cs typeface="Montserrat"/>
              <a:sym typeface="Montserrat"/>
            </a:endParaRPr>
          </a:p>
        </p:txBody>
      </p:sp>
      <p:graphicFrame>
        <p:nvGraphicFramePr>
          <p:cNvPr id="246" name="Google Shape;246;p20"/>
          <p:cNvGraphicFramePr/>
          <p:nvPr/>
        </p:nvGraphicFramePr>
        <p:xfrm>
          <a:off x="4800550" y="1823950"/>
          <a:ext cx="3000000" cy="3000000"/>
        </p:xfrm>
        <a:graphic>
          <a:graphicData uri="http://schemas.openxmlformats.org/drawingml/2006/table">
            <a:tbl>
              <a:tblPr>
                <a:noFill/>
                <a:tableStyleId>{B035AE78-6121-4E37-B7ED-F4F5CED66A3E}</a:tableStyleId>
              </a:tblPr>
              <a:tblGrid>
                <a:gridCol w="1771675"/>
                <a:gridCol w="1771675"/>
              </a:tblGrid>
              <a:tr h="377450">
                <a:tc>
                  <a:txBody>
                    <a:bodyPr/>
                    <a:lstStyle/>
                    <a:p>
                      <a:pPr indent="-121920" lvl="0" marL="91440" rtl="0" algn="l">
                        <a:spcBef>
                          <a:spcPts val="0"/>
                        </a:spcBef>
                        <a:spcAft>
                          <a:spcPts val="0"/>
                        </a:spcAft>
                        <a:buSzPts val="1200"/>
                        <a:buChar char="●"/>
                      </a:pPr>
                      <a:r>
                        <a:rPr lang="en" sz="1200"/>
                        <a:t>Married_Insured</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21920" lvl="0" marL="91440" rtl="0" algn="l">
                        <a:spcBef>
                          <a:spcPts val="0"/>
                        </a:spcBef>
                        <a:spcAft>
                          <a:spcPts val="0"/>
                        </a:spcAft>
                        <a:buSzPts val="1200"/>
                        <a:buChar char="●"/>
                      </a:pPr>
                      <a:r>
                        <a:rPr lang="en" sz="1200"/>
                        <a:t>Policy Category</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7450">
                <a:tc>
                  <a:txBody>
                    <a:bodyPr/>
                    <a:lstStyle/>
                    <a:p>
                      <a:pPr indent="-121920" lvl="0" marL="91440" rtl="0" algn="l">
                        <a:spcBef>
                          <a:spcPts val="0"/>
                        </a:spcBef>
                        <a:spcAft>
                          <a:spcPts val="0"/>
                        </a:spcAft>
                        <a:buClr>
                          <a:schemeClr val="dk1"/>
                        </a:buClr>
                        <a:buSzPts val="1200"/>
                        <a:buChar char="●"/>
                      </a:pPr>
                      <a:r>
                        <a:rPr lang="en" sz="1200">
                          <a:solidFill>
                            <a:schemeClr val="dk1"/>
                          </a:solidFill>
                        </a:rPr>
                        <a:t>Plan Code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21920" lvl="0" marL="91440" rtl="0" algn="l">
                        <a:spcBef>
                          <a:spcPts val="0"/>
                        </a:spcBef>
                        <a:spcAft>
                          <a:spcPts val="0"/>
                        </a:spcAft>
                        <a:buSzPts val="1200"/>
                        <a:buChar char="●"/>
                      </a:pPr>
                      <a:r>
                        <a:rPr lang="en" sz="1200"/>
                        <a:t>Premium Amount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7450">
                <a:tc>
                  <a:txBody>
                    <a:bodyPr/>
                    <a:lstStyle/>
                    <a:p>
                      <a:pPr indent="-121920" lvl="0" marL="91440" rtl="0" algn="l">
                        <a:spcBef>
                          <a:spcPts val="0"/>
                        </a:spcBef>
                        <a:spcAft>
                          <a:spcPts val="0"/>
                        </a:spcAft>
                        <a:buClr>
                          <a:schemeClr val="dk1"/>
                        </a:buClr>
                        <a:buSzPts val="1200"/>
                        <a:buChar char="●"/>
                      </a:pPr>
                      <a:r>
                        <a:rPr lang="en" sz="1200">
                          <a:solidFill>
                            <a:schemeClr val="dk1"/>
                          </a:solidFill>
                        </a:rPr>
                        <a:t>Policy Duration</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21920" lvl="0" marL="91440" rtl="0" algn="l">
                        <a:spcBef>
                          <a:spcPts val="0"/>
                        </a:spcBef>
                        <a:spcAft>
                          <a:spcPts val="0"/>
                        </a:spcAft>
                        <a:buSzPts val="1200"/>
                        <a:buChar char="●"/>
                      </a:pPr>
                      <a:r>
                        <a:rPr lang="en" sz="1200"/>
                        <a:t>premium_lifetime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7450">
                <a:tc>
                  <a:txBody>
                    <a:bodyPr/>
                    <a:lstStyle/>
                    <a:p>
                      <a:pPr indent="-121920" lvl="0" marL="91440" rtl="0" algn="l">
                        <a:spcBef>
                          <a:spcPts val="0"/>
                        </a:spcBef>
                        <a:spcAft>
                          <a:spcPts val="0"/>
                        </a:spcAft>
                        <a:buSzPts val="1200"/>
                        <a:buChar char="●"/>
                      </a:pPr>
                      <a:r>
                        <a:rPr lang="en" sz="1200"/>
                        <a:t>Policy Type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21920" lvl="0" marL="91440" rtl="0" algn="l">
                        <a:spcBef>
                          <a:spcPts val="0"/>
                        </a:spcBef>
                        <a:spcAft>
                          <a:spcPts val="0"/>
                        </a:spcAft>
                        <a:buSzPts val="1200"/>
                        <a:buChar char="●"/>
                      </a:pPr>
                      <a:r>
                        <a:rPr lang="en" sz="1200"/>
                        <a:t>impression</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7" name="Google Shape;247;p20"/>
          <p:cNvSpPr txBox="1"/>
          <p:nvPr/>
        </p:nvSpPr>
        <p:spPr>
          <a:xfrm>
            <a:off x="4800575" y="3299950"/>
            <a:ext cx="3543300" cy="35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Steps</a:t>
            </a:r>
            <a:endParaRPr b="1" sz="1200">
              <a:solidFill>
                <a:srgbClr val="000000"/>
              </a:solidFill>
              <a:latin typeface="Montserrat"/>
              <a:ea typeface="Montserrat"/>
              <a:cs typeface="Montserrat"/>
              <a:sym typeface="Montserrat"/>
            </a:endParaRPr>
          </a:p>
        </p:txBody>
      </p:sp>
      <p:graphicFrame>
        <p:nvGraphicFramePr>
          <p:cNvPr id="248" name="Google Shape;248;p20"/>
          <p:cNvGraphicFramePr/>
          <p:nvPr/>
        </p:nvGraphicFramePr>
        <p:xfrm>
          <a:off x="4800475" y="3772875"/>
          <a:ext cx="3000000" cy="3000000"/>
        </p:xfrm>
        <a:graphic>
          <a:graphicData uri="http://schemas.openxmlformats.org/drawingml/2006/table">
            <a:tbl>
              <a:tblPr>
                <a:noFill/>
                <a:tableStyleId>{B035AE78-6121-4E37-B7ED-F4F5CED66A3E}</a:tableStyleId>
              </a:tblPr>
              <a:tblGrid>
                <a:gridCol w="1771650"/>
                <a:gridCol w="1771650"/>
              </a:tblGrid>
              <a:tr h="581875">
                <a:tc>
                  <a:txBody>
                    <a:bodyPr/>
                    <a:lstStyle/>
                    <a:p>
                      <a:pPr indent="0" lvl="0" marL="0" rtl="0" algn="l">
                        <a:spcBef>
                          <a:spcPts val="0"/>
                        </a:spcBef>
                        <a:spcAft>
                          <a:spcPts val="0"/>
                        </a:spcAft>
                        <a:buNone/>
                      </a:pPr>
                      <a:r>
                        <a:rPr b="1" lang="en" sz="1000"/>
                        <a:t>1. </a:t>
                      </a:r>
                      <a:r>
                        <a:rPr lang="en" sz="1000"/>
                        <a:t>Preprocessing</a:t>
                      </a:r>
                      <a:endParaRPr sz="1000"/>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3. </a:t>
                      </a:r>
                      <a:r>
                        <a:rPr lang="en" sz="1000"/>
                        <a:t>Fine-tuning the Benchmark Classifier Models</a:t>
                      </a:r>
                      <a:endParaRPr sz="1000"/>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43325">
                <a:tc>
                  <a:txBody>
                    <a:bodyPr/>
                    <a:lstStyle/>
                    <a:p>
                      <a:pPr indent="0" lvl="0" marL="0" rtl="0" algn="l">
                        <a:spcBef>
                          <a:spcPts val="0"/>
                        </a:spcBef>
                        <a:spcAft>
                          <a:spcPts val="0"/>
                        </a:spcAft>
                        <a:buNone/>
                      </a:pPr>
                      <a:r>
                        <a:rPr b="1" lang="en" sz="1000"/>
                        <a:t>2. </a:t>
                      </a:r>
                      <a:r>
                        <a:rPr lang="en" sz="1000"/>
                        <a:t>Creating Benchmark Classifier Models</a:t>
                      </a:r>
                      <a:endParaRPr sz="1000"/>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4. </a:t>
                      </a:r>
                      <a:r>
                        <a:rPr lang="en" sz="1000"/>
                        <a:t>Creating Final Classifier Model</a:t>
                      </a:r>
                      <a:endParaRPr sz="1000"/>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nvSpPr>
        <p:spPr>
          <a:xfrm>
            <a:off x="629175" y="4266191"/>
            <a:ext cx="7872600" cy="50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050">
                <a:solidFill>
                  <a:srgbClr val="000000"/>
                </a:solidFill>
                <a:highlight>
                  <a:srgbClr val="FFFFFF"/>
                </a:highlight>
              </a:rPr>
              <a:t>Overall</a:t>
            </a:r>
            <a:r>
              <a:rPr lang="en" sz="1050">
                <a:solidFill>
                  <a:srgbClr val="000000"/>
                </a:solidFill>
                <a:highlight>
                  <a:srgbClr val="FFFFFF"/>
                </a:highlight>
              </a:rPr>
              <a:t>, the final classifier model </a:t>
            </a:r>
            <a:r>
              <a:rPr b="1" lang="en" sz="1050">
                <a:solidFill>
                  <a:srgbClr val="000000"/>
                </a:solidFill>
                <a:highlight>
                  <a:srgbClr val="FFFFFF"/>
                </a:highlight>
              </a:rPr>
              <a:t>reduces marketing and sales expenses by </a:t>
            </a:r>
            <a:r>
              <a:rPr b="1" lang="en" sz="1600">
                <a:solidFill>
                  <a:srgbClr val="000000"/>
                </a:solidFill>
                <a:highlight>
                  <a:srgbClr val="FFFFFF"/>
                </a:highlight>
              </a:rPr>
              <a:t>220%</a:t>
            </a:r>
            <a:r>
              <a:rPr lang="en" sz="1050">
                <a:solidFill>
                  <a:srgbClr val="000000"/>
                </a:solidFill>
                <a:highlight>
                  <a:srgbClr val="FFFFFF"/>
                </a:highlight>
              </a:rPr>
              <a:t> and </a:t>
            </a:r>
            <a:r>
              <a:rPr b="1" lang="en" sz="1050">
                <a:solidFill>
                  <a:srgbClr val="000000"/>
                </a:solidFill>
                <a:highlight>
                  <a:srgbClr val="FFFFFF"/>
                </a:highlight>
              </a:rPr>
              <a:t>increases revenue by </a:t>
            </a:r>
            <a:r>
              <a:rPr b="1" lang="en" sz="1600">
                <a:solidFill>
                  <a:srgbClr val="000000"/>
                </a:solidFill>
                <a:highlight>
                  <a:srgbClr val="FFFFFF"/>
                </a:highlight>
              </a:rPr>
              <a:t>103%</a:t>
            </a:r>
            <a:r>
              <a:rPr lang="en" sz="1050">
                <a:solidFill>
                  <a:srgbClr val="000000"/>
                </a:solidFill>
                <a:highlight>
                  <a:srgbClr val="FFFFFF"/>
                </a:highlight>
              </a:rPr>
              <a:t> compared to the random-guessing model.</a:t>
            </a:r>
            <a:endParaRPr/>
          </a:p>
        </p:txBody>
      </p:sp>
      <p:sp>
        <p:nvSpPr>
          <p:cNvPr id="254" name="Google Shape;254;p21"/>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Classifier Model</a:t>
            </a:r>
            <a:endParaRPr/>
          </a:p>
        </p:txBody>
      </p:sp>
      <p:pic>
        <p:nvPicPr>
          <p:cNvPr id="255" name="Google Shape;255;p21"/>
          <p:cNvPicPr preferRelativeResize="0"/>
          <p:nvPr/>
        </p:nvPicPr>
        <p:blipFill>
          <a:blip r:embed="rId3">
            <a:alphaModFix/>
          </a:blip>
          <a:stretch>
            <a:fillRect/>
          </a:stretch>
        </p:blipFill>
        <p:spPr>
          <a:xfrm>
            <a:off x="713275" y="1221543"/>
            <a:ext cx="7717449" cy="1134565"/>
          </a:xfrm>
          <a:prstGeom prst="rect">
            <a:avLst/>
          </a:prstGeom>
          <a:noFill/>
          <a:ln>
            <a:noFill/>
          </a:ln>
        </p:spPr>
      </p:pic>
      <p:sp>
        <p:nvSpPr>
          <p:cNvPr id="256" name="Google Shape;256;p21"/>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03 - Binary Classification | 03-BenedictLaiman-DS-model-BC.ipynb</a:t>
            </a:r>
            <a:endParaRPr i="1" sz="800">
              <a:latin typeface="Montserrat Medium"/>
              <a:ea typeface="Montserrat Medium"/>
              <a:cs typeface="Montserrat Medium"/>
              <a:sym typeface="Montserrat Medium"/>
            </a:endParaRPr>
          </a:p>
        </p:txBody>
      </p:sp>
      <p:grpSp>
        <p:nvGrpSpPr>
          <p:cNvPr id="257" name="Google Shape;257;p21"/>
          <p:cNvGrpSpPr/>
          <p:nvPr/>
        </p:nvGrpSpPr>
        <p:grpSpPr>
          <a:xfrm>
            <a:off x="6007451" y="2571753"/>
            <a:ext cx="2417216" cy="1725897"/>
            <a:chOff x="328314" y="2878628"/>
            <a:chExt cx="2417216" cy="1725897"/>
          </a:xfrm>
        </p:grpSpPr>
        <p:grpSp>
          <p:nvGrpSpPr>
            <p:cNvPr id="258" name="Google Shape;258;p21"/>
            <p:cNvGrpSpPr/>
            <p:nvPr/>
          </p:nvGrpSpPr>
          <p:grpSpPr>
            <a:xfrm>
              <a:off x="1590459" y="3814628"/>
              <a:ext cx="1155071" cy="789897"/>
              <a:chOff x="872384" y="3562653"/>
              <a:chExt cx="1155071" cy="789897"/>
            </a:xfrm>
          </p:grpSpPr>
          <p:sp>
            <p:nvSpPr>
              <p:cNvPr id="259" name="Google Shape;259;p21"/>
              <p:cNvSpPr/>
              <p:nvPr/>
            </p:nvSpPr>
            <p:spPr>
              <a:xfrm>
                <a:off x="872384" y="3732700"/>
                <a:ext cx="269757" cy="378659"/>
              </a:xfrm>
              <a:custGeom>
                <a:rect b="b" l="l" r="r" t="t"/>
                <a:pathLst>
                  <a:path extrusionOk="0" h="10765" w="7669">
                    <a:moveTo>
                      <a:pt x="4168" y="4430"/>
                    </a:moveTo>
                    <a:lnTo>
                      <a:pt x="4168" y="5121"/>
                    </a:lnTo>
                    <a:cubicBezTo>
                      <a:pt x="4525" y="5264"/>
                      <a:pt x="4787" y="5621"/>
                      <a:pt x="4787" y="6026"/>
                    </a:cubicBezTo>
                    <a:lnTo>
                      <a:pt x="4168" y="6026"/>
                    </a:lnTo>
                    <a:cubicBezTo>
                      <a:pt x="4168" y="5806"/>
                      <a:pt x="3998" y="5692"/>
                      <a:pt x="3833" y="5692"/>
                    </a:cubicBezTo>
                    <a:cubicBezTo>
                      <a:pt x="3677" y="5692"/>
                      <a:pt x="3525" y="5794"/>
                      <a:pt x="3525" y="6002"/>
                    </a:cubicBezTo>
                    <a:cubicBezTo>
                      <a:pt x="3525" y="6169"/>
                      <a:pt x="3668" y="6335"/>
                      <a:pt x="3835" y="6335"/>
                    </a:cubicBezTo>
                    <a:cubicBezTo>
                      <a:pt x="3843" y="6335"/>
                      <a:pt x="3852" y="6335"/>
                      <a:pt x="3860" y="6335"/>
                    </a:cubicBezTo>
                    <a:cubicBezTo>
                      <a:pt x="4910" y="6335"/>
                      <a:pt x="5160" y="7815"/>
                      <a:pt x="4144" y="8169"/>
                    </a:cubicBezTo>
                    <a:lnTo>
                      <a:pt x="4144" y="8860"/>
                    </a:lnTo>
                    <a:lnTo>
                      <a:pt x="3525" y="8860"/>
                    </a:lnTo>
                    <a:lnTo>
                      <a:pt x="3525" y="8169"/>
                    </a:lnTo>
                    <a:cubicBezTo>
                      <a:pt x="3144" y="8026"/>
                      <a:pt x="2882" y="7669"/>
                      <a:pt x="2906" y="7264"/>
                    </a:cubicBezTo>
                    <a:lnTo>
                      <a:pt x="3525" y="7264"/>
                    </a:lnTo>
                    <a:cubicBezTo>
                      <a:pt x="3525" y="7460"/>
                      <a:pt x="3682" y="7589"/>
                      <a:pt x="3850" y="7589"/>
                    </a:cubicBezTo>
                    <a:cubicBezTo>
                      <a:pt x="3927" y="7589"/>
                      <a:pt x="4006" y="7562"/>
                      <a:pt x="4073" y="7502"/>
                    </a:cubicBezTo>
                    <a:cubicBezTo>
                      <a:pt x="4263" y="7288"/>
                      <a:pt x="4121" y="6955"/>
                      <a:pt x="3835" y="6955"/>
                    </a:cubicBezTo>
                    <a:cubicBezTo>
                      <a:pt x="2787" y="6955"/>
                      <a:pt x="2525" y="5478"/>
                      <a:pt x="3525" y="5121"/>
                    </a:cubicBezTo>
                    <a:lnTo>
                      <a:pt x="3525" y="4430"/>
                    </a:lnTo>
                    <a:close/>
                    <a:moveTo>
                      <a:pt x="3835" y="1"/>
                    </a:moveTo>
                    <a:lnTo>
                      <a:pt x="1" y="4430"/>
                    </a:lnTo>
                    <a:lnTo>
                      <a:pt x="1620" y="4430"/>
                    </a:lnTo>
                    <a:lnTo>
                      <a:pt x="1620" y="10765"/>
                    </a:lnTo>
                    <a:lnTo>
                      <a:pt x="6050" y="10765"/>
                    </a:lnTo>
                    <a:lnTo>
                      <a:pt x="6050" y="4430"/>
                    </a:lnTo>
                    <a:lnTo>
                      <a:pt x="7669" y="4430"/>
                    </a:lnTo>
                    <a:lnTo>
                      <a:pt x="3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260" name="Google Shape;260;p21"/>
              <p:cNvSpPr txBox="1"/>
              <p:nvPr/>
            </p:nvSpPr>
            <p:spPr>
              <a:xfrm>
                <a:off x="1193700" y="3562653"/>
                <a:ext cx="829500" cy="54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Montserrat SemiBold"/>
                    <a:ea typeface="Montserrat SemiBold"/>
                    <a:cs typeface="Montserrat SemiBold"/>
                    <a:sym typeface="Montserrat SemiBold"/>
                  </a:rPr>
                  <a:t>25%</a:t>
                </a:r>
                <a:endParaRPr sz="1600">
                  <a:solidFill>
                    <a:srgbClr val="000000"/>
                  </a:solidFill>
                  <a:latin typeface="Montserrat SemiBold"/>
                  <a:ea typeface="Montserrat SemiBold"/>
                  <a:cs typeface="Montserrat SemiBold"/>
                  <a:sym typeface="Montserrat SemiBold"/>
                </a:endParaRPr>
              </a:p>
            </p:txBody>
          </p:sp>
          <p:sp>
            <p:nvSpPr>
              <p:cNvPr id="261" name="Google Shape;261;p21"/>
              <p:cNvSpPr txBox="1"/>
              <p:nvPr/>
            </p:nvSpPr>
            <p:spPr>
              <a:xfrm>
                <a:off x="921056" y="4187850"/>
                <a:ext cx="1106400" cy="1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Revenue</a:t>
                </a:r>
                <a:endParaRPr b="1" sz="1000" u="sng">
                  <a:solidFill>
                    <a:srgbClr val="000000"/>
                  </a:solidFill>
                  <a:latin typeface="Montserrat"/>
                  <a:ea typeface="Montserrat"/>
                  <a:cs typeface="Montserrat"/>
                  <a:sym typeface="Montserrat"/>
                </a:endParaRPr>
              </a:p>
            </p:txBody>
          </p:sp>
          <p:cxnSp>
            <p:nvCxnSpPr>
              <p:cNvPr id="262" name="Google Shape;262;p21"/>
              <p:cNvCxnSpPr/>
              <p:nvPr/>
            </p:nvCxnSpPr>
            <p:spPr>
              <a:xfrm>
                <a:off x="921046" y="4149610"/>
                <a:ext cx="1106400" cy="0"/>
              </a:xfrm>
              <a:prstGeom prst="straightConnector1">
                <a:avLst/>
              </a:prstGeom>
              <a:noFill/>
              <a:ln cap="flat" cmpd="sng" w="28575">
                <a:solidFill>
                  <a:srgbClr val="264230"/>
                </a:solidFill>
                <a:prstDash val="solid"/>
                <a:round/>
                <a:headEnd len="med" w="med" type="none"/>
                <a:tailEnd len="med" w="med" type="none"/>
              </a:ln>
            </p:spPr>
          </p:cxnSp>
        </p:grpSp>
        <p:grpSp>
          <p:nvGrpSpPr>
            <p:cNvPr id="263" name="Google Shape;263;p21"/>
            <p:cNvGrpSpPr/>
            <p:nvPr/>
          </p:nvGrpSpPr>
          <p:grpSpPr>
            <a:xfrm>
              <a:off x="328314" y="3814628"/>
              <a:ext cx="1106416" cy="789897"/>
              <a:chOff x="2272639" y="3562653"/>
              <a:chExt cx="1106416" cy="789897"/>
            </a:xfrm>
          </p:grpSpPr>
          <p:sp>
            <p:nvSpPr>
              <p:cNvPr id="264" name="Google Shape;264;p21"/>
              <p:cNvSpPr/>
              <p:nvPr/>
            </p:nvSpPr>
            <p:spPr>
              <a:xfrm>
                <a:off x="2272639" y="3732684"/>
                <a:ext cx="269757" cy="378659"/>
              </a:xfrm>
              <a:custGeom>
                <a:rect b="b" l="l" r="r" t="t"/>
                <a:pathLst>
                  <a:path extrusionOk="0" h="10765" w="7669">
                    <a:moveTo>
                      <a:pt x="4144" y="1882"/>
                    </a:moveTo>
                    <a:lnTo>
                      <a:pt x="4144" y="2572"/>
                    </a:lnTo>
                    <a:cubicBezTo>
                      <a:pt x="4525" y="2715"/>
                      <a:pt x="4787" y="3072"/>
                      <a:pt x="4787" y="3477"/>
                    </a:cubicBezTo>
                    <a:lnTo>
                      <a:pt x="4144" y="3477"/>
                    </a:lnTo>
                    <a:cubicBezTo>
                      <a:pt x="4167" y="3301"/>
                      <a:pt x="4025" y="3165"/>
                      <a:pt x="3871" y="3165"/>
                    </a:cubicBezTo>
                    <a:cubicBezTo>
                      <a:pt x="3859" y="3165"/>
                      <a:pt x="3847" y="3166"/>
                      <a:pt x="3835" y="3168"/>
                    </a:cubicBezTo>
                    <a:cubicBezTo>
                      <a:pt x="3668" y="3168"/>
                      <a:pt x="3549" y="3310"/>
                      <a:pt x="3525" y="3453"/>
                    </a:cubicBezTo>
                    <a:cubicBezTo>
                      <a:pt x="3525" y="3644"/>
                      <a:pt x="3668" y="3787"/>
                      <a:pt x="3835" y="3787"/>
                    </a:cubicBezTo>
                    <a:cubicBezTo>
                      <a:pt x="4907" y="3811"/>
                      <a:pt x="5145" y="5263"/>
                      <a:pt x="4144" y="5644"/>
                    </a:cubicBezTo>
                    <a:lnTo>
                      <a:pt x="4144" y="6335"/>
                    </a:lnTo>
                    <a:lnTo>
                      <a:pt x="3525" y="6335"/>
                    </a:lnTo>
                    <a:lnTo>
                      <a:pt x="3525" y="5644"/>
                    </a:lnTo>
                    <a:cubicBezTo>
                      <a:pt x="3144" y="5501"/>
                      <a:pt x="2882" y="5144"/>
                      <a:pt x="2882" y="4739"/>
                    </a:cubicBezTo>
                    <a:lnTo>
                      <a:pt x="3525" y="4739"/>
                    </a:lnTo>
                    <a:cubicBezTo>
                      <a:pt x="3525" y="4930"/>
                      <a:pt x="3673" y="5057"/>
                      <a:pt x="3836" y="5057"/>
                    </a:cubicBezTo>
                    <a:cubicBezTo>
                      <a:pt x="3917" y="5057"/>
                      <a:pt x="4002" y="5025"/>
                      <a:pt x="4073" y="4954"/>
                    </a:cubicBezTo>
                    <a:cubicBezTo>
                      <a:pt x="4264" y="4763"/>
                      <a:pt x="4121" y="4430"/>
                      <a:pt x="3835" y="4430"/>
                    </a:cubicBezTo>
                    <a:cubicBezTo>
                      <a:pt x="2787" y="4430"/>
                      <a:pt x="2525" y="2953"/>
                      <a:pt x="3525" y="2596"/>
                    </a:cubicBezTo>
                    <a:lnTo>
                      <a:pt x="3525" y="1882"/>
                    </a:lnTo>
                    <a:close/>
                    <a:moveTo>
                      <a:pt x="1644" y="0"/>
                    </a:moveTo>
                    <a:lnTo>
                      <a:pt x="1644" y="6311"/>
                    </a:lnTo>
                    <a:lnTo>
                      <a:pt x="1" y="6311"/>
                    </a:lnTo>
                    <a:lnTo>
                      <a:pt x="3835" y="10764"/>
                    </a:lnTo>
                    <a:lnTo>
                      <a:pt x="7669" y="6311"/>
                    </a:lnTo>
                    <a:lnTo>
                      <a:pt x="6050" y="6311"/>
                    </a:lnTo>
                    <a:lnTo>
                      <a:pt x="60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265" name="Google Shape;265;p21"/>
              <p:cNvSpPr txBox="1"/>
              <p:nvPr/>
            </p:nvSpPr>
            <p:spPr>
              <a:xfrm>
                <a:off x="2545300" y="3562653"/>
                <a:ext cx="829500" cy="54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Montserrat SemiBold"/>
                    <a:ea typeface="Montserrat SemiBold"/>
                    <a:cs typeface="Montserrat SemiBold"/>
                    <a:sym typeface="Montserrat SemiBold"/>
                  </a:rPr>
                  <a:t>79%</a:t>
                </a:r>
                <a:endParaRPr sz="1600">
                  <a:solidFill>
                    <a:srgbClr val="000000"/>
                  </a:solidFill>
                  <a:latin typeface="Montserrat SemiBold"/>
                  <a:ea typeface="Montserrat SemiBold"/>
                  <a:cs typeface="Montserrat SemiBold"/>
                  <a:sym typeface="Montserrat SemiBold"/>
                </a:endParaRPr>
              </a:p>
            </p:txBody>
          </p:sp>
          <p:sp>
            <p:nvSpPr>
              <p:cNvPr id="266" name="Google Shape;266;p21"/>
              <p:cNvSpPr txBox="1"/>
              <p:nvPr/>
            </p:nvSpPr>
            <p:spPr>
              <a:xfrm>
                <a:off x="2272656" y="4187850"/>
                <a:ext cx="1106400" cy="1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Revenue Loss</a:t>
                </a:r>
                <a:endParaRPr b="1" sz="1000" u="sng">
                  <a:solidFill>
                    <a:srgbClr val="000000"/>
                  </a:solidFill>
                  <a:latin typeface="Montserrat"/>
                  <a:ea typeface="Montserrat"/>
                  <a:cs typeface="Montserrat"/>
                  <a:sym typeface="Montserrat"/>
                </a:endParaRPr>
              </a:p>
            </p:txBody>
          </p:sp>
          <p:cxnSp>
            <p:nvCxnSpPr>
              <p:cNvPr id="267" name="Google Shape;267;p21"/>
              <p:cNvCxnSpPr/>
              <p:nvPr/>
            </p:nvCxnSpPr>
            <p:spPr>
              <a:xfrm>
                <a:off x="2272646" y="4149610"/>
                <a:ext cx="1106400" cy="0"/>
              </a:xfrm>
              <a:prstGeom prst="straightConnector1">
                <a:avLst/>
              </a:prstGeom>
              <a:noFill/>
              <a:ln cap="flat" cmpd="sng" w="28575">
                <a:solidFill>
                  <a:srgbClr val="264230"/>
                </a:solidFill>
                <a:prstDash val="solid"/>
                <a:round/>
                <a:headEnd len="med" w="med" type="none"/>
                <a:tailEnd len="med" w="med" type="none"/>
              </a:ln>
            </p:spPr>
          </p:cxnSp>
        </p:grpSp>
        <p:grpSp>
          <p:nvGrpSpPr>
            <p:cNvPr id="268" name="Google Shape;268;p21"/>
            <p:cNvGrpSpPr/>
            <p:nvPr/>
          </p:nvGrpSpPr>
          <p:grpSpPr>
            <a:xfrm>
              <a:off x="328314" y="2878628"/>
              <a:ext cx="1106411" cy="935997"/>
              <a:chOff x="2272639" y="3562653"/>
              <a:chExt cx="1106411" cy="935997"/>
            </a:xfrm>
          </p:grpSpPr>
          <p:sp>
            <p:nvSpPr>
              <p:cNvPr id="269" name="Google Shape;269;p21"/>
              <p:cNvSpPr/>
              <p:nvPr/>
            </p:nvSpPr>
            <p:spPr>
              <a:xfrm>
                <a:off x="2272639" y="3732684"/>
                <a:ext cx="269757" cy="378659"/>
              </a:xfrm>
              <a:custGeom>
                <a:rect b="b" l="l" r="r" t="t"/>
                <a:pathLst>
                  <a:path extrusionOk="0" h="10765" w="7669">
                    <a:moveTo>
                      <a:pt x="4144" y="1882"/>
                    </a:moveTo>
                    <a:lnTo>
                      <a:pt x="4144" y="2572"/>
                    </a:lnTo>
                    <a:cubicBezTo>
                      <a:pt x="4525" y="2715"/>
                      <a:pt x="4787" y="3072"/>
                      <a:pt x="4787" y="3477"/>
                    </a:cubicBezTo>
                    <a:lnTo>
                      <a:pt x="4144" y="3477"/>
                    </a:lnTo>
                    <a:cubicBezTo>
                      <a:pt x="4167" y="3301"/>
                      <a:pt x="4025" y="3165"/>
                      <a:pt x="3871" y="3165"/>
                    </a:cubicBezTo>
                    <a:cubicBezTo>
                      <a:pt x="3859" y="3165"/>
                      <a:pt x="3847" y="3166"/>
                      <a:pt x="3835" y="3168"/>
                    </a:cubicBezTo>
                    <a:cubicBezTo>
                      <a:pt x="3668" y="3168"/>
                      <a:pt x="3549" y="3310"/>
                      <a:pt x="3525" y="3453"/>
                    </a:cubicBezTo>
                    <a:cubicBezTo>
                      <a:pt x="3525" y="3644"/>
                      <a:pt x="3668" y="3787"/>
                      <a:pt x="3835" y="3787"/>
                    </a:cubicBezTo>
                    <a:cubicBezTo>
                      <a:pt x="4907" y="3811"/>
                      <a:pt x="5145" y="5263"/>
                      <a:pt x="4144" y="5644"/>
                    </a:cubicBezTo>
                    <a:lnTo>
                      <a:pt x="4144" y="6335"/>
                    </a:lnTo>
                    <a:lnTo>
                      <a:pt x="3525" y="6335"/>
                    </a:lnTo>
                    <a:lnTo>
                      <a:pt x="3525" y="5644"/>
                    </a:lnTo>
                    <a:cubicBezTo>
                      <a:pt x="3144" y="5501"/>
                      <a:pt x="2882" y="5144"/>
                      <a:pt x="2882" y="4739"/>
                    </a:cubicBezTo>
                    <a:lnTo>
                      <a:pt x="3525" y="4739"/>
                    </a:lnTo>
                    <a:cubicBezTo>
                      <a:pt x="3525" y="4930"/>
                      <a:pt x="3673" y="5057"/>
                      <a:pt x="3836" y="5057"/>
                    </a:cubicBezTo>
                    <a:cubicBezTo>
                      <a:pt x="3917" y="5057"/>
                      <a:pt x="4002" y="5025"/>
                      <a:pt x="4073" y="4954"/>
                    </a:cubicBezTo>
                    <a:cubicBezTo>
                      <a:pt x="4264" y="4763"/>
                      <a:pt x="4121" y="4430"/>
                      <a:pt x="3835" y="4430"/>
                    </a:cubicBezTo>
                    <a:cubicBezTo>
                      <a:pt x="2787" y="4430"/>
                      <a:pt x="2525" y="2953"/>
                      <a:pt x="3525" y="2596"/>
                    </a:cubicBezTo>
                    <a:lnTo>
                      <a:pt x="3525" y="1882"/>
                    </a:lnTo>
                    <a:close/>
                    <a:moveTo>
                      <a:pt x="1644" y="0"/>
                    </a:moveTo>
                    <a:lnTo>
                      <a:pt x="1644" y="6311"/>
                    </a:lnTo>
                    <a:lnTo>
                      <a:pt x="1" y="6311"/>
                    </a:lnTo>
                    <a:lnTo>
                      <a:pt x="3835" y="10764"/>
                    </a:lnTo>
                    <a:lnTo>
                      <a:pt x="7669" y="6311"/>
                    </a:lnTo>
                    <a:lnTo>
                      <a:pt x="6050" y="6311"/>
                    </a:lnTo>
                    <a:lnTo>
                      <a:pt x="60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270" name="Google Shape;270;p21"/>
              <p:cNvSpPr txBox="1"/>
              <p:nvPr/>
            </p:nvSpPr>
            <p:spPr>
              <a:xfrm>
                <a:off x="2545300" y="3562653"/>
                <a:ext cx="829500" cy="5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Montserrat SemiBold"/>
                    <a:ea typeface="Montserrat SemiBold"/>
                    <a:cs typeface="Montserrat SemiBold"/>
                    <a:sym typeface="Montserrat SemiBold"/>
                  </a:rPr>
                  <a:t>137%</a:t>
                </a:r>
                <a:endParaRPr sz="1600">
                  <a:solidFill>
                    <a:srgbClr val="000000"/>
                  </a:solidFill>
                  <a:latin typeface="Montserrat SemiBold"/>
                  <a:ea typeface="Montserrat SemiBold"/>
                  <a:cs typeface="Montserrat SemiBold"/>
                  <a:sym typeface="Montserrat SemiBold"/>
                </a:endParaRPr>
              </a:p>
            </p:txBody>
          </p:sp>
          <p:sp>
            <p:nvSpPr>
              <p:cNvPr id="271" name="Google Shape;271;p21"/>
              <p:cNvSpPr txBox="1"/>
              <p:nvPr/>
            </p:nvSpPr>
            <p:spPr>
              <a:xfrm>
                <a:off x="2272650" y="4187850"/>
                <a:ext cx="1106400" cy="3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Marketing Expense</a:t>
                </a:r>
                <a:endParaRPr b="1" sz="1000" u="sng">
                  <a:solidFill>
                    <a:srgbClr val="000000"/>
                  </a:solidFill>
                  <a:latin typeface="Montserrat"/>
                  <a:ea typeface="Montserrat"/>
                  <a:cs typeface="Montserrat"/>
                  <a:sym typeface="Montserrat"/>
                </a:endParaRPr>
              </a:p>
            </p:txBody>
          </p:sp>
          <p:cxnSp>
            <p:nvCxnSpPr>
              <p:cNvPr id="272" name="Google Shape;272;p21"/>
              <p:cNvCxnSpPr/>
              <p:nvPr/>
            </p:nvCxnSpPr>
            <p:spPr>
              <a:xfrm>
                <a:off x="2272646" y="4149610"/>
                <a:ext cx="1106400" cy="0"/>
              </a:xfrm>
              <a:prstGeom prst="straightConnector1">
                <a:avLst/>
              </a:prstGeom>
              <a:noFill/>
              <a:ln cap="flat" cmpd="sng" w="28575">
                <a:solidFill>
                  <a:srgbClr val="264230"/>
                </a:solidFill>
                <a:prstDash val="solid"/>
                <a:round/>
                <a:headEnd len="med" w="med" type="none"/>
                <a:tailEnd len="med" w="med" type="none"/>
              </a:ln>
            </p:spPr>
          </p:cxnSp>
        </p:grpSp>
        <p:grpSp>
          <p:nvGrpSpPr>
            <p:cNvPr id="273" name="Google Shape;273;p21"/>
            <p:cNvGrpSpPr/>
            <p:nvPr/>
          </p:nvGrpSpPr>
          <p:grpSpPr>
            <a:xfrm>
              <a:off x="1639114" y="2878628"/>
              <a:ext cx="1106411" cy="935997"/>
              <a:chOff x="2272639" y="3562653"/>
              <a:chExt cx="1106411" cy="935997"/>
            </a:xfrm>
          </p:grpSpPr>
          <p:sp>
            <p:nvSpPr>
              <p:cNvPr id="274" name="Google Shape;274;p21"/>
              <p:cNvSpPr/>
              <p:nvPr/>
            </p:nvSpPr>
            <p:spPr>
              <a:xfrm>
                <a:off x="2272639" y="3732684"/>
                <a:ext cx="269757" cy="378659"/>
              </a:xfrm>
              <a:custGeom>
                <a:rect b="b" l="l" r="r" t="t"/>
                <a:pathLst>
                  <a:path extrusionOk="0" h="10765" w="7669">
                    <a:moveTo>
                      <a:pt x="4144" y="1882"/>
                    </a:moveTo>
                    <a:lnTo>
                      <a:pt x="4144" y="2572"/>
                    </a:lnTo>
                    <a:cubicBezTo>
                      <a:pt x="4525" y="2715"/>
                      <a:pt x="4787" y="3072"/>
                      <a:pt x="4787" y="3477"/>
                    </a:cubicBezTo>
                    <a:lnTo>
                      <a:pt x="4144" y="3477"/>
                    </a:lnTo>
                    <a:cubicBezTo>
                      <a:pt x="4167" y="3301"/>
                      <a:pt x="4025" y="3165"/>
                      <a:pt x="3871" y="3165"/>
                    </a:cubicBezTo>
                    <a:cubicBezTo>
                      <a:pt x="3859" y="3165"/>
                      <a:pt x="3847" y="3166"/>
                      <a:pt x="3835" y="3168"/>
                    </a:cubicBezTo>
                    <a:cubicBezTo>
                      <a:pt x="3668" y="3168"/>
                      <a:pt x="3549" y="3310"/>
                      <a:pt x="3525" y="3453"/>
                    </a:cubicBezTo>
                    <a:cubicBezTo>
                      <a:pt x="3525" y="3644"/>
                      <a:pt x="3668" y="3787"/>
                      <a:pt x="3835" y="3787"/>
                    </a:cubicBezTo>
                    <a:cubicBezTo>
                      <a:pt x="4907" y="3811"/>
                      <a:pt x="5145" y="5263"/>
                      <a:pt x="4144" y="5644"/>
                    </a:cubicBezTo>
                    <a:lnTo>
                      <a:pt x="4144" y="6335"/>
                    </a:lnTo>
                    <a:lnTo>
                      <a:pt x="3525" y="6335"/>
                    </a:lnTo>
                    <a:lnTo>
                      <a:pt x="3525" y="5644"/>
                    </a:lnTo>
                    <a:cubicBezTo>
                      <a:pt x="3144" y="5501"/>
                      <a:pt x="2882" y="5144"/>
                      <a:pt x="2882" y="4739"/>
                    </a:cubicBezTo>
                    <a:lnTo>
                      <a:pt x="3525" y="4739"/>
                    </a:lnTo>
                    <a:cubicBezTo>
                      <a:pt x="3525" y="4930"/>
                      <a:pt x="3673" y="5057"/>
                      <a:pt x="3836" y="5057"/>
                    </a:cubicBezTo>
                    <a:cubicBezTo>
                      <a:pt x="3917" y="5057"/>
                      <a:pt x="4002" y="5025"/>
                      <a:pt x="4073" y="4954"/>
                    </a:cubicBezTo>
                    <a:cubicBezTo>
                      <a:pt x="4264" y="4763"/>
                      <a:pt x="4121" y="4430"/>
                      <a:pt x="3835" y="4430"/>
                    </a:cubicBezTo>
                    <a:cubicBezTo>
                      <a:pt x="2787" y="4430"/>
                      <a:pt x="2525" y="2953"/>
                      <a:pt x="3525" y="2596"/>
                    </a:cubicBezTo>
                    <a:lnTo>
                      <a:pt x="3525" y="1882"/>
                    </a:lnTo>
                    <a:close/>
                    <a:moveTo>
                      <a:pt x="1644" y="0"/>
                    </a:moveTo>
                    <a:lnTo>
                      <a:pt x="1644" y="6311"/>
                    </a:lnTo>
                    <a:lnTo>
                      <a:pt x="1" y="6311"/>
                    </a:lnTo>
                    <a:lnTo>
                      <a:pt x="3835" y="10764"/>
                    </a:lnTo>
                    <a:lnTo>
                      <a:pt x="7669" y="6311"/>
                    </a:lnTo>
                    <a:lnTo>
                      <a:pt x="6050" y="6311"/>
                    </a:lnTo>
                    <a:lnTo>
                      <a:pt x="60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4C39C"/>
                  </a:solidFill>
                </a:endParaRPr>
              </a:p>
            </p:txBody>
          </p:sp>
          <p:sp>
            <p:nvSpPr>
              <p:cNvPr id="275" name="Google Shape;275;p21"/>
              <p:cNvSpPr txBox="1"/>
              <p:nvPr/>
            </p:nvSpPr>
            <p:spPr>
              <a:xfrm>
                <a:off x="2545300" y="3562653"/>
                <a:ext cx="829500" cy="54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SemiBold"/>
                    <a:ea typeface="Montserrat SemiBold"/>
                    <a:cs typeface="Montserrat SemiBold"/>
                    <a:sym typeface="Montserrat SemiBold"/>
                  </a:rPr>
                  <a:t>83</a:t>
                </a:r>
                <a:r>
                  <a:rPr lang="en" sz="1600">
                    <a:solidFill>
                      <a:srgbClr val="000000"/>
                    </a:solidFill>
                    <a:latin typeface="Montserrat SemiBold"/>
                    <a:ea typeface="Montserrat SemiBold"/>
                    <a:cs typeface="Montserrat SemiBold"/>
                    <a:sym typeface="Montserrat SemiBold"/>
                  </a:rPr>
                  <a:t>%</a:t>
                </a:r>
                <a:endParaRPr sz="1600">
                  <a:solidFill>
                    <a:srgbClr val="000000"/>
                  </a:solidFill>
                  <a:latin typeface="Montserrat SemiBold"/>
                  <a:ea typeface="Montserrat SemiBold"/>
                  <a:cs typeface="Montserrat SemiBold"/>
                  <a:sym typeface="Montserrat SemiBold"/>
                </a:endParaRPr>
              </a:p>
            </p:txBody>
          </p:sp>
          <p:sp>
            <p:nvSpPr>
              <p:cNvPr id="276" name="Google Shape;276;p21"/>
              <p:cNvSpPr txBox="1"/>
              <p:nvPr/>
            </p:nvSpPr>
            <p:spPr>
              <a:xfrm>
                <a:off x="2272650" y="4187850"/>
                <a:ext cx="1106400" cy="3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Misallocation Expense</a:t>
                </a:r>
                <a:endParaRPr b="1" sz="1000" u="sng">
                  <a:solidFill>
                    <a:srgbClr val="000000"/>
                  </a:solidFill>
                  <a:latin typeface="Montserrat"/>
                  <a:ea typeface="Montserrat"/>
                  <a:cs typeface="Montserrat"/>
                  <a:sym typeface="Montserrat"/>
                </a:endParaRPr>
              </a:p>
            </p:txBody>
          </p:sp>
          <p:cxnSp>
            <p:nvCxnSpPr>
              <p:cNvPr id="277" name="Google Shape;277;p21"/>
              <p:cNvCxnSpPr/>
              <p:nvPr/>
            </p:nvCxnSpPr>
            <p:spPr>
              <a:xfrm>
                <a:off x="2272646" y="4149610"/>
                <a:ext cx="1106400" cy="0"/>
              </a:xfrm>
              <a:prstGeom prst="straightConnector1">
                <a:avLst/>
              </a:prstGeom>
              <a:noFill/>
              <a:ln cap="flat" cmpd="sng" w="28575">
                <a:solidFill>
                  <a:srgbClr val="264230"/>
                </a:solidFill>
                <a:prstDash val="solid"/>
                <a:round/>
                <a:headEnd len="med" w="med" type="none"/>
                <a:tailEnd len="med" w="med" type="none"/>
              </a:ln>
            </p:spPr>
          </p:cxnSp>
        </p:grpSp>
      </p:grpSp>
      <p:grpSp>
        <p:nvGrpSpPr>
          <p:cNvPr id="278" name="Google Shape;278;p21"/>
          <p:cNvGrpSpPr/>
          <p:nvPr/>
        </p:nvGrpSpPr>
        <p:grpSpPr>
          <a:xfrm>
            <a:off x="2311531" y="2619553"/>
            <a:ext cx="3475488" cy="1670709"/>
            <a:chOff x="2171142" y="2619076"/>
            <a:chExt cx="3475488" cy="1670709"/>
          </a:xfrm>
        </p:grpSpPr>
        <p:sp>
          <p:nvSpPr>
            <p:cNvPr id="279" name="Google Shape;279;p21"/>
            <p:cNvSpPr/>
            <p:nvPr/>
          </p:nvSpPr>
          <p:spPr>
            <a:xfrm>
              <a:off x="2171147" y="4045250"/>
              <a:ext cx="1713900" cy="2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3885147" y="4045263"/>
              <a:ext cx="1713900" cy="24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1"/>
            <p:cNvGrpSpPr/>
            <p:nvPr/>
          </p:nvGrpSpPr>
          <p:grpSpPr>
            <a:xfrm>
              <a:off x="2171142" y="2619076"/>
              <a:ext cx="3475488" cy="1415600"/>
              <a:chOff x="2171141" y="2619075"/>
              <a:chExt cx="3425813" cy="1415600"/>
            </a:xfrm>
          </p:grpSpPr>
          <p:pic>
            <p:nvPicPr>
              <p:cNvPr id="282" name="Google Shape;282;p21"/>
              <p:cNvPicPr preferRelativeResize="0"/>
              <p:nvPr/>
            </p:nvPicPr>
            <p:blipFill>
              <a:blip r:embed="rId4">
                <a:alphaModFix/>
              </a:blip>
              <a:stretch>
                <a:fillRect/>
              </a:stretch>
            </p:blipFill>
            <p:spPr>
              <a:xfrm>
                <a:off x="3865300" y="2619075"/>
                <a:ext cx="1731655" cy="1415600"/>
              </a:xfrm>
              <a:prstGeom prst="rect">
                <a:avLst/>
              </a:prstGeom>
              <a:noFill/>
              <a:ln>
                <a:noFill/>
              </a:ln>
            </p:spPr>
          </p:pic>
          <p:pic>
            <p:nvPicPr>
              <p:cNvPr id="283" name="Google Shape;283;p21"/>
              <p:cNvPicPr preferRelativeResize="0"/>
              <p:nvPr/>
            </p:nvPicPr>
            <p:blipFill>
              <a:blip r:embed="rId5">
                <a:alphaModFix/>
              </a:blip>
              <a:stretch>
                <a:fillRect/>
              </a:stretch>
            </p:blipFill>
            <p:spPr>
              <a:xfrm>
                <a:off x="2171141" y="2619083"/>
                <a:ext cx="1600575" cy="1415584"/>
              </a:xfrm>
              <a:prstGeom prst="rect">
                <a:avLst/>
              </a:prstGeom>
              <a:noFill/>
              <a:ln>
                <a:noFill/>
              </a:ln>
            </p:spPr>
          </p:pic>
        </p:grpSp>
        <p:sp>
          <p:nvSpPr>
            <p:cNvPr id="284" name="Google Shape;284;p21"/>
            <p:cNvSpPr txBox="1"/>
            <p:nvPr/>
          </p:nvSpPr>
          <p:spPr>
            <a:xfrm>
              <a:off x="2230100" y="4050385"/>
              <a:ext cx="1596000" cy="23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No Skill</a:t>
              </a:r>
              <a:endParaRPr sz="1000">
                <a:latin typeface="Montserrat Medium"/>
                <a:ea typeface="Montserrat Medium"/>
                <a:cs typeface="Montserrat Medium"/>
                <a:sym typeface="Montserrat Medium"/>
              </a:endParaRPr>
            </a:p>
          </p:txBody>
        </p:sp>
        <p:sp>
          <p:nvSpPr>
            <p:cNvPr id="285" name="Google Shape;285;p21"/>
            <p:cNvSpPr txBox="1"/>
            <p:nvPr/>
          </p:nvSpPr>
          <p:spPr>
            <a:xfrm>
              <a:off x="3889875" y="4050375"/>
              <a:ext cx="1673400" cy="23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Medium"/>
                  <a:ea typeface="Montserrat Medium"/>
                  <a:cs typeface="Montserrat Medium"/>
                  <a:sym typeface="Montserrat Medium"/>
                </a:rPr>
                <a:t>Final Classifier</a:t>
              </a:r>
              <a:endParaRPr sz="1000">
                <a:latin typeface="Montserrat Medium"/>
                <a:ea typeface="Montserrat Medium"/>
                <a:cs typeface="Montserrat Medium"/>
                <a:sym typeface="Montserrat Medium"/>
              </a:endParaRPr>
            </a:p>
          </p:txBody>
        </p:sp>
      </p:grpSp>
      <p:grpSp>
        <p:nvGrpSpPr>
          <p:cNvPr id="286" name="Google Shape;286;p21"/>
          <p:cNvGrpSpPr/>
          <p:nvPr/>
        </p:nvGrpSpPr>
        <p:grpSpPr>
          <a:xfrm>
            <a:off x="745867" y="2600148"/>
            <a:ext cx="1404300" cy="1670650"/>
            <a:chOff x="707625" y="2571750"/>
            <a:chExt cx="1404300" cy="1670650"/>
          </a:xfrm>
        </p:grpSpPr>
        <p:sp>
          <p:nvSpPr>
            <p:cNvPr id="287" name="Google Shape;287;p21"/>
            <p:cNvSpPr/>
            <p:nvPr/>
          </p:nvSpPr>
          <p:spPr>
            <a:xfrm>
              <a:off x="707625" y="2587300"/>
              <a:ext cx="1404300" cy="16551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pSp>
          <p:nvGrpSpPr>
            <p:cNvPr id="288" name="Google Shape;288;p21"/>
            <p:cNvGrpSpPr/>
            <p:nvPr/>
          </p:nvGrpSpPr>
          <p:grpSpPr>
            <a:xfrm>
              <a:off x="707625" y="2571750"/>
              <a:ext cx="1404300" cy="1453125"/>
              <a:chOff x="707625" y="2571750"/>
              <a:chExt cx="1404300" cy="1453125"/>
            </a:xfrm>
          </p:grpSpPr>
          <p:sp>
            <p:nvSpPr>
              <p:cNvPr id="289" name="Google Shape;289;p21"/>
              <p:cNvSpPr txBox="1"/>
              <p:nvPr/>
            </p:nvSpPr>
            <p:spPr>
              <a:xfrm>
                <a:off x="707625" y="2571750"/>
                <a:ext cx="1404300" cy="54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F</a:t>
                </a:r>
                <a:r>
                  <a:rPr b="1" lang="en">
                    <a:solidFill>
                      <a:srgbClr val="FFFFFF"/>
                    </a:solidFill>
                    <a:latin typeface="Montserrat"/>
                    <a:ea typeface="Montserrat"/>
                    <a:cs typeface="Montserrat"/>
                    <a:sym typeface="Montserrat"/>
                  </a:rPr>
                  <a:t>1</a:t>
                </a:r>
                <a:endParaRPr b="1">
                  <a:solidFill>
                    <a:srgbClr val="FFFFFF"/>
                  </a:solidFill>
                  <a:latin typeface="Montserrat"/>
                  <a:ea typeface="Montserrat"/>
                  <a:cs typeface="Montserrat"/>
                  <a:sym typeface="Montserrat"/>
                </a:endParaRPr>
              </a:p>
            </p:txBody>
          </p:sp>
          <p:sp>
            <p:nvSpPr>
              <p:cNvPr id="290" name="Google Shape;290;p21"/>
              <p:cNvSpPr txBox="1"/>
              <p:nvPr/>
            </p:nvSpPr>
            <p:spPr>
              <a:xfrm>
                <a:off x="792700" y="3378075"/>
                <a:ext cx="1230600" cy="6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2"/>
                    </a:solidFill>
                  </a:rPr>
                  <a:t>0.90</a:t>
                </a:r>
                <a:endParaRPr b="1" sz="4000">
                  <a:solidFill>
                    <a:schemeClr val="dk2"/>
                  </a:solidFill>
                  <a:latin typeface="Montserrat"/>
                  <a:ea typeface="Montserrat"/>
                  <a:cs typeface="Montserrat"/>
                  <a:sym typeface="Montserrat"/>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Recommender System</a:t>
            </a:r>
            <a:endParaRPr/>
          </a:p>
        </p:txBody>
      </p:sp>
      <p:sp>
        <p:nvSpPr>
          <p:cNvPr id="296" name="Google Shape;296;p22"/>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04 - Recommender System | 04-BenedictLaiman-DS-model-RS.ipynb</a:t>
            </a:r>
            <a:endParaRPr i="1" sz="800">
              <a:latin typeface="Montserrat Medium"/>
              <a:ea typeface="Montserrat Medium"/>
              <a:cs typeface="Montserrat Medium"/>
              <a:sym typeface="Montserrat Medium"/>
            </a:endParaRPr>
          </a:p>
        </p:txBody>
      </p:sp>
      <p:graphicFrame>
        <p:nvGraphicFramePr>
          <p:cNvPr id="297" name="Google Shape;297;p22"/>
          <p:cNvGraphicFramePr/>
          <p:nvPr/>
        </p:nvGraphicFramePr>
        <p:xfrm>
          <a:off x="713213" y="1771324"/>
          <a:ext cx="3000000" cy="3000000"/>
        </p:xfrm>
        <a:graphic>
          <a:graphicData uri="http://schemas.openxmlformats.org/drawingml/2006/table">
            <a:tbl>
              <a:tblPr>
                <a:noFill/>
                <a:tableStyleId>{B035AE78-6121-4E37-B7ED-F4F5CED66A3E}</a:tableStyleId>
              </a:tblPr>
              <a:tblGrid>
                <a:gridCol w="1929375"/>
                <a:gridCol w="1929375"/>
              </a:tblGrid>
              <a:tr h="478950">
                <a:tc gridSpan="2">
                  <a:txBody>
                    <a:bodyPr/>
                    <a:lstStyle/>
                    <a:p>
                      <a:pPr indent="0" lvl="0" marL="0" rtl="0" algn="ctr">
                        <a:spcBef>
                          <a:spcPts val="0"/>
                        </a:spcBef>
                        <a:spcAft>
                          <a:spcPts val="0"/>
                        </a:spcAft>
                        <a:buNone/>
                      </a:pPr>
                      <a:r>
                        <a:rPr lang="en" sz="1200">
                          <a:solidFill>
                            <a:schemeClr val="dk1"/>
                          </a:solidFill>
                          <a:latin typeface="Montserrat SemiBold"/>
                          <a:ea typeface="Montserrat SemiBold"/>
                          <a:cs typeface="Montserrat SemiBold"/>
                          <a:sym typeface="Montserrat SemiBold"/>
                        </a:rPr>
                        <a:t>User-Based Collaborative Filtering</a:t>
                      </a:r>
                      <a:endParaRPr sz="1200">
                        <a:solidFill>
                          <a:schemeClr val="dk1"/>
                        </a:solidFil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hMerge="1"/>
              </a:tr>
              <a:tr h="851150">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SemiBold"/>
                          <a:ea typeface="Montserrat SemiBold"/>
                          <a:cs typeface="Montserrat SemiBold"/>
                          <a:sym typeface="Montserrat SemiBold"/>
                        </a:rPr>
                        <a:t>KNN &amp; Cosine Distance</a:t>
                      </a:r>
                      <a:endParaRPr sz="1000">
                        <a:solidFill>
                          <a:schemeClr val="dk1"/>
                        </a:solidFil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Montserrat SemiBold"/>
                          <a:ea typeface="Montserrat SemiBold"/>
                          <a:cs typeface="Montserrat SemiBold"/>
                          <a:sym typeface="Montserrat SemiBold"/>
                        </a:rPr>
                        <a:t>Pearson Correlation</a:t>
                      </a:r>
                      <a:endParaRPr sz="1200">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392800">
                <a:tc>
                  <a:txBody>
                    <a:bodyPr/>
                    <a:lstStyle/>
                    <a:p>
                      <a:pPr indent="0" lvl="0" marL="0" rtl="0" algn="ctr">
                        <a:spcBef>
                          <a:spcPts val="0"/>
                        </a:spcBef>
                        <a:spcAft>
                          <a:spcPts val="0"/>
                        </a:spcAft>
                        <a:buNone/>
                      </a:pPr>
                      <a:r>
                        <a:rPr lang="en" sz="1000">
                          <a:solidFill>
                            <a:schemeClr val="dk1"/>
                          </a:solidFill>
                        </a:rPr>
                        <a:t>Locating the </a:t>
                      </a:r>
                      <a:r>
                        <a:rPr b="1" lang="en">
                          <a:solidFill>
                            <a:schemeClr val="dk1"/>
                          </a:solidFill>
                        </a:rPr>
                        <a:t>closest items</a:t>
                      </a:r>
                      <a:r>
                        <a:rPr lang="en" sz="1000">
                          <a:solidFill>
                            <a:schemeClr val="dk1"/>
                          </a:solidFill>
                        </a:rPr>
                        <a:t> to the target item</a:t>
                      </a:r>
                      <a:endParaRPr sz="1000">
                        <a:solidFill>
                          <a:schemeClr val="dk1"/>
                        </a:solidFil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000">
                          <a:solidFill>
                            <a:schemeClr val="dk1"/>
                          </a:solidFill>
                        </a:rPr>
                        <a:t>Identifying </a:t>
                      </a:r>
                      <a:r>
                        <a:rPr b="1" lang="en">
                          <a:solidFill>
                            <a:schemeClr val="dk1"/>
                          </a:solidFill>
                        </a:rPr>
                        <a:t>the most similar customers</a:t>
                      </a:r>
                      <a:r>
                        <a:rPr lang="en" sz="1000">
                          <a:solidFill>
                            <a:schemeClr val="dk1"/>
                          </a:solidFill>
                        </a:rPr>
                        <a:t> to the target customers and providing recommendations based on their Pearson Correlation and ratings</a:t>
                      </a:r>
                      <a:endParaRPr sz="1000">
                        <a:solidFill>
                          <a:schemeClr val="dk1"/>
                        </a:solidFill>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r>
            </a:tbl>
          </a:graphicData>
        </a:graphic>
      </p:graphicFrame>
      <p:graphicFrame>
        <p:nvGraphicFramePr>
          <p:cNvPr id="298" name="Google Shape;298;p22"/>
          <p:cNvGraphicFramePr/>
          <p:nvPr/>
        </p:nvGraphicFramePr>
        <p:xfrm>
          <a:off x="4761074" y="2060599"/>
          <a:ext cx="3000000" cy="3000000"/>
        </p:xfrm>
        <a:graphic>
          <a:graphicData uri="http://schemas.openxmlformats.org/drawingml/2006/table">
            <a:tbl>
              <a:tblPr>
                <a:noFill/>
                <a:tableStyleId>{B035AE78-6121-4E37-B7ED-F4F5CED66A3E}</a:tableStyleId>
              </a:tblPr>
              <a:tblGrid>
                <a:gridCol w="1711475"/>
                <a:gridCol w="1711475"/>
              </a:tblGrid>
              <a:tr h="540850">
                <a:tc>
                  <a:txBody>
                    <a:bodyPr/>
                    <a:lstStyle/>
                    <a:p>
                      <a:pPr indent="0" lvl="0" marL="457200" rtl="0" algn="l">
                        <a:spcBef>
                          <a:spcPts val="0"/>
                        </a:spcBef>
                        <a:spcAft>
                          <a:spcPts val="0"/>
                        </a:spcAft>
                        <a:buNone/>
                      </a:pPr>
                      <a:r>
                        <a:rPr b="1" lang="en" sz="1100">
                          <a:solidFill>
                            <a:schemeClr val="dk1"/>
                          </a:solidFill>
                        </a:rPr>
                        <a:t>1.</a:t>
                      </a:r>
                      <a:r>
                        <a:rPr lang="en" sz="1100">
                          <a:solidFill>
                            <a:schemeClr val="dk1"/>
                          </a:solidFill>
                        </a:rPr>
                        <a:t> Creating ‘Scoring’ column</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5</a:t>
                      </a:r>
                      <a:r>
                        <a:rPr b="1" lang="en" sz="1100">
                          <a:solidFill>
                            <a:schemeClr val="dk1"/>
                          </a:solidFill>
                        </a:rPr>
                        <a:t>.</a:t>
                      </a:r>
                      <a:r>
                        <a:rPr lang="en" sz="1100">
                          <a:solidFill>
                            <a:schemeClr val="dk1"/>
                          </a:solidFill>
                        </a:rPr>
                        <a:t> Mapping the 'prodScore'</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r h="618075">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2</a:t>
                      </a:r>
                      <a:r>
                        <a:rPr b="1" lang="en" sz="1100">
                          <a:solidFill>
                            <a:schemeClr val="dk1"/>
                          </a:solidFill>
                        </a:rPr>
                        <a:t>.</a:t>
                      </a:r>
                      <a:r>
                        <a:rPr lang="en" sz="1100">
                          <a:solidFill>
                            <a:schemeClr val="dk1"/>
                          </a:solidFill>
                        </a:rPr>
                        <a:t> Creating ‘prodScore’ column</a:t>
                      </a:r>
                      <a:endParaRPr sz="800">
                        <a:solidFill>
                          <a:schemeClr val="dk1"/>
                        </a:solidFill>
                      </a:endParaRPr>
                    </a:p>
                    <a:p>
                      <a:pPr indent="0" lvl="0" marL="0" rtl="0" algn="ctr">
                        <a:spcBef>
                          <a:spcPts val="0"/>
                        </a:spcBef>
                        <a:spcAft>
                          <a:spcPts val="0"/>
                        </a:spcAft>
                        <a:buNone/>
                      </a:pPr>
                      <a:r>
                        <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c>
                  <a:txBody>
                    <a:bodyPr/>
                    <a:lstStyle/>
                    <a:p>
                      <a:pPr indent="0" lvl="0" marL="457200" rtl="0" algn="l">
                        <a:spcBef>
                          <a:spcPts val="0"/>
                        </a:spcBef>
                        <a:spcAft>
                          <a:spcPts val="0"/>
                        </a:spcAft>
                        <a:buNone/>
                      </a:pPr>
                      <a:r>
                        <a:rPr b="1" lang="en" sz="1100">
                          <a:solidFill>
                            <a:schemeClr val="dk1"/>
                          </a:solidFill>
                        </a:rPr>
                        <a:t>6</a:t>
                      </a:r>
                      <a:r>
                        <a:rPr b="1" lang="en" sz="1100">
                          <a:solidFill>
                            <a:schemeClr val="dk1"/>
                          </a:solidFill>
                        </a:rPr>
                        <a:t>.</a:t>
                      </a:r>
                      <a:r>
                        <a:rPr lang="en" sz="1100">
                          <a:solidFill>
                            <a:schemeClr val="dk1"/>
                          </a:solidFill>
                        </a:rPr>
                        <a:t> Dropping duplicate data</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r h="945925">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3</a:t>
                      </a:r>
                      <a:r>
                        <a:rPr b="1" lang="en" sz="1100">
                          <a:solidFill>
                            <a:schemeClr val="dk1"/>
                          </a:solidFill>
                        </a:rPr>
                        <a:t>.</a:t>
                      </a:r>
                      <a:r>
                        <a:rPr lang="en" sz="1100">
                          <a:solidFill>
                            <a:schemeClr val="dk1"/>
                          </a:solidFill>
                        </a:rPr>
                        <a:t> Selecting only customers who have tried the insurance product 'more than' once</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7</a:t>
                      </a:r>
                      <a:r>
                        <a:rPr b="1" lang="en" sz="1100">
                          <a:solidFill>
                            <a:schemeClr val="dk1"/>
                          </a:solidFill>
                        </a:rPr>
                        <a:t>.</a:t>
                      </a:r>
                      <a:r>
                        <a:rPr lang="en" sz="1100">
                          <a:solidFill>
                            <a:schemeClr val="dk1"/>
                          </a:solidFill>
                        </a:rPr>
                        <a:t> Selecting only data with positive ratings</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r h="618075">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4</a:t>
                      </a:r>
                      <a:r>
                        <a:rPr b="1" lang="en" sz="1100">
                          <a:solidFill>
                            <a:schemeClr val="dk1"/>
                          </a:solidFill>
                        </a:rPr>
                        <a:t>.</a:t>
                      </a:r>
                      <a:r>
                        <a:rPr lang="en" sz="1100">
                          <a:solidFill>
                            <a:schemeClr val="dk1"/>
                          </a:solidFill>
                        </a:rPr>
                        <a:t> Creating the MN matrix</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c>
                  <a:txBody>
                    <a:bodyPr/>
                    <a:lstStyle/>
                    <a:p>
                      <a:pPr indent="0" lvl="0" marL="457200" rtl="0" algn="l">
                        <a:spcBef>
                          <a:spcPts val="0"/>
                        </a:spcBef>
                        <a:spcAft>
                          <a:spcPts val="0"/>
                        </a:spcAft>
                        <a:buClr>
                          <a:schemeClr val="dk1"/>
                        </a:buClr>
                        <a:buSzPts val="1100"/>
                        <a:buFont typeface="Arial"/>
                        <a:buNone/>
                      </a:pPr>
                      <a:r>
                        <a:rPr b="1" lang="en" sz="1100">
                          <a:solidFill>
                            <a:schemeClr val="dk1"/>
                          </a:solidFill>
                        </a:rPr>
                        <a:t>8</a:t>
                      </a:r>
                      <a:r>
                        <a:rPr b="1" lang="en" sz="1100">
                          <a:solidFill>
                            <a:schemeClr val="dk1"/>
                          </a:solidFill>
                        </a:rPr>
                        <a:t>.</a:t>
                      </a:r>
                      <a:r>
                        <a:rPr lang="en" sz="1100">
                          <a:solidFill>
                            <a:schemeClr val="dk1"/>
                          </a:solidFill>
                        </a:rPr>
                        <a:t> Standardizing the customers' ratings</a:t>
                      </a:r>
                      <a:endParaRPr sz="800">
                        <a:solidFill>
                          <a:schemeClr val="dk1"/>
                        </a:solidFill>
                      </a:endParaRPr>
                    </a:p>
                  </a:txBody>
                  <a:tcPr marT="0" marB="0" marR="0" marL="0" anchor="ctr">
                    <a:lnL cap="flat" cmpd="sng" w="28575">
                      <a:solidFill>
                        <a:schemeClr val="dk2">
                          <a:alpha val="0"/>
                        </a:schemeClr>
                      </a:solidFill>
                      <a:prstDash val="solid"/>
                      <a:round/>
                      <a:headEnd len="sm" w="sm" type="none"/>
                      <a:tailEnd len="sm" w="sm" type="none"/>
                    </a:lnL>
                    <a:lnR cap="flat" cmpd="sng" w="28575">
                      <a:solidFill>
                        <a:schemeClr val="dk2">
                          <a:alpha val="0"/>
                        </a:schemeClr>
                      </a:solidFill>
                      <a:prstDash val="solid"/>
                      <a:round/>
                      <a:headEnd len="sm" w="sm" type="none"/>
                      <a:tailEnd len="sm" w="sm" type="none"/>
                    </a:lnR>
                    <a:lnT cap="flat" cmpd="sng" w="28575">
                      <a:solidFill>
                        <a:schemeClr val="dk2">
                          <a:alpha val="0"/>
                        </a:schemeClr>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sp>
        <p:nvSpPr>
          <p:cNvPr id="299" name="Google Shape;299;p22"/>
          <p:cNvSpPr/>
          <p:nvPr/>
        </p:nvSpPr>
        <p:spPr>
          <a:xfrm>
            <a:off x="4751525" y="1472300"/>
            <a:ext cx="3677100" cy="3311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00" name="Google Shape;300;p22"/>
          <p:cNvSpPr txBox="1"/>
          <p:nvPr/>
        </p:nvSpPr>
        <p:spPr>
          <a:xfrm>
            <a:off x="4751525" y="1472700"/>
            <a:ext cx="3677100" cy="534900"/>
          </a:xfrm>
          <a:prstGeom prst="rect">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Montserrat"/>
                <a:ea typeface="Montserrat"/>
                <a:cs typeface="Montserrat"/>
                <a:sym typeface="Montserrat"/>
              </a:rPr>
              <a:t>Preprocessing Steps</a:t>
            </a:r>
            <a:endParaRPr b="1" sz="2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713232" y="457200"/>
            <a:ext cx="7717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Segmentation</a:t>
            </a:r>
            <a:endParaRPr/>
          </a:p>
        </p:txBody>
      </p:sp>
      <p:sp>
        <p:nvSpPr>
          <p:cNvPr id="306" name="Google Shape;306;p23"/>
          <p:cNvSpPr txBox="1"/>
          <p:nvPr/>
        </p:nvSpPr>
        <p:spPr>
          <a:xfrm>
            <a:off x="629175" y="4783525"/>
            <a:ext cx="78015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Montserrat Medium"/>
                <a:ea typeface="Montserrat Medium"/>
                <a:cs typeface="Montserrat Medium"/>
                <a:sym typeface="Montserrat Medium"/>
              </a:rPr>
              <a:t>05 - Customer Segmentation | 05-BenedictLaiman-DS-model-CS.ipynb</a:t>
            </a:r>
            <a:endParaRPr i="1" sz="800">
              <a:latin typeface="Montserrat Medium"/>
              <a:ea typeface="Montserrat Medium"/>
              <a:cs typeface="Montserrat Medium"/>
              <a:sym typeface="Montserrat Medium"/>
            </a:endParaRPr>
          </a:p>
        </p:txBody>
      </p:sp>
      <p:grpSp>
        <p:nvGrpSpPr>
          <p:cNvPr id="307" name="Google Shape;307;p23"/>
          <p:cNvGrpSpPr/>
          <p:nvPr/>
        </p:nvGrpSpPr>
        <p:grpSpPr>
          <a:xfrm>
            <a:off x="3098059" y="1415363"/>
            <a:ext cx="1459790" cy="2697700"/>
            <a:chOff x="3098059" y="1415363"/>
            <a:chExt cx="1459790" cy="2697700"/>
          </a:xfrm>
        </p:grpSpPr>
        <p:sp>
          <p:nvSpPr>
            <p:cNvPr id="308" name="Google Shape;308;p23"/>
            <p:cNvSpPr/>
            <p:nvPr/>
          </p:nvSpPr>
          <p:spPr>
            <a:xfrm>
              <a:off x="3098059" y="1848613"/>
              <a:ext cx="1456750" cy="2190091"/>
            </a:xfrm>
            <a:custGeom>
              <a:rect b="b" l="l" r="r" t="t"/>
              <a:pathLst>
                <a:path extrusionOk="0" h="94953" w="58270">
                  <a:moveTo>
                    <a:pt x="1" y="0"/>
                  </a:moveTo>
                  <a:lnTo>
                    <a:pt x="1" y="94952"/>
                  </a:lnTo>
                  <a:lnTo>
                    <a:pt x="58270" y="94952"/>
                  </a:lnTo>
                  <a:lnTo>
                    <a:pt x="582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458038" y="1415363"/>
              <a:ext cx="725400" cy="802225"/>
            </a:xfrm>
            <a:custGeom>
              <a:rect b="b" l="l" r="r" t="t"/>
              <a:pathLst>
                <a:path extrusionOk="0" h="32089" w="29016">
                  <a:moveTo>
                    <a:pt x="14508" y="1"/>
                  </a:moveTo>
                  <a:cubicBezTo>
                    <a:pt x="13708" y="1"/>
                    <a:pt x="12907" y="209"/>
                    <a:pt x="12192" y="626"/>
                  </a:cubicBezTo>
                  <a:lnTo>
                    <a:pt x="2310" y="6329"/>
                  </a:lnTo>
                  <a:cubicBezTo>
                    <a:pt x="882" y="7151"/>
                    <a:pt x="0" y="8686"/>
                    <a:pt x="0" y="10341"/>
                  </a:cubicBezTo>
                  <a:lnTo>
                    <a:pt x="0" y="21748"/>
                  </a:lnTo>
                  <a:cubicBezTo>
                    <a:pt x="0" y="23403"/>
                    <a:pt x="882" y="24938"/>
                    <a:pt x="2310" y="25760"/>
                  </a:cubicBezTo>
                  <a:lnTo>
                    <a:pt x="12192" y="31463"/>
                  </a:lnTo>
                  <a:cubicBezTo>
                    <a:pt x="12907" y="31880"/>
                    <a:pt x="13708" y="32088"/>
                    <a:pt x="14508" y="32088"/>
                  </a:cubicBezTo>
                  <a:cubicBezTo>
                    <a:pt x="15309" y="32088"/>
                    <a:pt x="16110" y="31880"/>
                    <a:pt x="16824" y="31463"/>
                  </a:cubicBezTo>
                  <a:lnTo>
                    <a:pt x="26706" y="25760"/>
                  </a:lnTo>
                  <a:cubicBezTo>
                    <a:pt x="28135" y="24938"/>
                    <a:pt x="29016" y="23403"/>
                    <a:pt x="29016" y="21748"/>
                  </a:cubicBezTo>
                  <a:lnTo>
                    <a:pt x="29016" y="10341"/>
                  </a:lnTo>
                  <a:cubicBezTo>
                    <a:pt x="29016" y="8686"/>
                    <a:pt x="28135" y="7151"/>
                    <a:pt x="26706" y="6329"/>
                  </a:cubicBezTo>
                  <a:lnTo>
                    <a:pt x="16824" y="626"/>
                  </a:lnTo>
                  <a:cubicBezTo>
                    <a:pt x="16110" y="209"/>
                    <a:pt x="15309" y="1"/>
                    <a:pt x="14508" y="1"/>
                  </a:cubicBezTo>
                  <a:close/>
                </a:path>
              </a:pathLst>
            </a:custGeom>
            <a:solidFill>
              <a:schemeClr val="accent1"/>
            </a:solidFill>
            <a:ln cap="flat" cmpd="sng" w="37200">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txBox="1"/>
            <p:nvPr/>
          </p:nvSpPr>
          <p:spPr>
            <a:xfrm>
              <a:off x="3101049" y="3055961"/>
              <a:ext cx="14568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Using groupby()</a:t>
              </a:r>
              <a:endParaRPr sz="1000">
                <a:solidFill>
                  <a:srgbClr val="FFFFFF"/>
                </a:solidFill>
              </a:endParaRPr>
            </a:p>
          </p:txBody>
        </p:sp>
        <p:sp>
          <p:nvSpPr>
            <p:cNvPr id="311" name="Google Shape;311;p23"/>
            <p:cNvSpPr txBox="1"/>
            <p:nvPr/>
          </p:nvSpPr>
          <p:spPr>
            <a:xfrm>
              <a:off x="3101049" y="2485850"/>
              <a:ext cx="14568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Based on ‘Plan Code’</a:t>
              </a:r>
              <a:endParaRPr b="1">
                <a:solidFill>
                  <a:srgbClr val="FFFFFF"/>
                </a:solidFill>
                <a:latin typeface="Montserrat"/>
                <a:ea typeface="Montserrat"/>
                <a:cs typeface="Montserrat"/>
                <a:sym typeface="Montserrat"/>
              </a:endParaRPr>
            </a:p>
          </p:txBody>
        </p:sp>
        <p:sp>
          <p:nvSpPr>
            <p:cNvPr id="312" name="Google Shape;312;p23"/>
            <p:cNvSpPr/>
            <p:nvPr/>
          </p:nvSpPr>
          <p:spPr>
            <a:xfrm>
              <a:off x="3751625" y="3960663"/>
              <a:ext cx="152400" cy="152400"/>
            </a:xfrm>
            <a:prstGeom prst="ellipse">
              <a:avLst/>
            </a:prstGeom>
            <a:solidFill>
              <a:schemeClr val="accent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3"/>
          <p:cNvGrpSpPr/>
          <p:nvPr/>
        </p:nvGrpSpPr>
        <p:grpSpPr>
          <a:xfrm>
            <a:off x="6075050" y="1415363"/>
            <a:ext cx="1464525" cy="2697700"/>
            <a:chOff x="6075050" y="1415363"/>
            <a:chExt cx="1464525" cy="2697700"/>
          </a:xfrm>
        </p:grpSpPr>
        <p:sp>
          <p:nvSpPr>
            <p:cNvPr id="314" name="Google Shape;314;p23"/>
            <p:cNvSpPr/>
            <p:nvPr/>
          </p:nvSpPr>
          <p:spPr>
            <a:xfrm>
              <a:off x="6079678" y="1848613"/>
              <a:ext cx="1456750" cy="2190091"/>
            </a:xfrm>
            <a:custGeom>
              <a:rect b="b" l="l" r="r" t="t"/>
              <a:pathLst>
                <a:path extrusionOk="0" h="94953" w="58270">
                  <a:moveTo>
                    <a:pt x="1" y="0"/>
                  </a:moveTo>
                  <a:lnTo>
                    <a:pt x="1" y="94952"/>
                  </a:lnTo>
                  <a:lnTo>
                    <a:pt x="58270" y="94952"/>
                  </a:lnTo>
                  <a:lnTo>
                    <a:pt x="582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6449488" y="1415363"/>
              <a:ext cx="725700" cy="802225"/>
            </a:xfrm>
            <a:custGeom>
              <a:rect b="b" l="l" r="r" t="t"/>
              <a:pathLst>
                <a:path extrusionOk="0" h="32089" w="29028">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chemeClr val="accent3"/>
            </a:solidFill>
            <a:ln cap="flat" cmpd="sng" w="37200">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nvSpPr>
          <p:spPr>
            <a:xfrm>
              <a:off x="6075050" y="3039461"/>
              <a:ext cx="14568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rgbClr val="FFFFFF"/>
                  </a:solidFill>
                </a:rPr>
                <a:t>Exploring in more detail…</a:t>
              </a:r>
              <a:endParaRPr i="1" sz="1000">
                <a:solidFill>
                  <a:srgbClr val="FFFFFF"/>
                </a:solidFill>
              </a:endParaRPr>
            </a:p>
          </p:txBody>
        </p:sp>
        <p:sp>
          <p:nvSpPr>
            <p:cNvPr id="317" name="Google Shape;317;p23"/>
            <p:cNvSpPr txBox="1"/>
            <p:nvPr/>
          </p:nvSpPr>
          <p:spPr>
            <a:xfrm>
              <a:off x="6082775" y="2502783"/>
              <a:ext cx="14568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SemiBold"/>
                  <a:ea typeface="Montserrat SemiBold"/>
                  <a:cs typeface="Montserrat SemiBold"/>
                  <a:sym typeface="Montserrat SemiBold"/>
                </a:rPr>
                <a:t>Further Insights</a:t>
              </a:r>
              <a:endParaRPr>
                <a:solidFill>
                  <a:srgbClr val="FFFFFF"/>
                </a:solidFill>
                <a:latin typeface="Montserrat SemiBold"/>
                <a:ea typeface="Montserrat SemiBold"/>
                <a:cs typeface="Montserrat SemiBold"/>
                <a:sym typeface="Montserrat SemiBold"/>
              </a:endParaRPr>
            </a:p>
          </p:txBody>
        </p:sp>
        <p:sp>
          <p:nvSpPr>
            <p:cNvPr id="318" name="Google Shape;318;p23"/>
            <p:cNvSpPr/>
            <p:nvPr/>
          </p:nvSpPr>
          <p:spPr>
            <a:xfrm>
              <a:off x="6736138" y="3960663"/>
              <a:ext cx="152400" cy="152400"/>
            </a:xfrm>
            <a:prstGeom prst="ellipse">
              <a:avLst/>
            </a:prstGeom>
            <a:solidFill>
              <a:schemeClr val="accent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3"/>
          <p:cNvGrpSpPr/>
          <p:nvPr/>
        </p:nvGrpSpPr>
        <p:grpSpPr>
          <a:xfrm>
            <a:off x="1589749" y="1415363"/>
            <a:ext cx="1483375" cy="2697700"/>
            <a:chOff x="1604550" y="1415363"/>
            <a:chExt cx="1483375" cy="2697700"/>
          </a:xfrm>
        </p:grpSpPr>
        <p:sp>
          <p:nvSpPr>
            <p:cNvPr id="320" name="Google Shape;320;p23"/>
            <p:cNvSpPr/>
            <p:nvPr/>
          </p:nvSpPr>
          <p:spPr>
            <a:xfrm>
              <a:off x="1604550" y="1848613"/>
              <a:ext cx="1465375" cy="2190091"/>
            </a:xfrm>
            <a:custGeom>
              <a:rect b="b" l="l" r="r" t="t"/>
              <a:pathLst>
                <a:path extrusionOk="0" h="94953" w="58615">
                  <a:moveTo>
                    <a:pt x="0" y="0"/>
                  </a:moveTo>
                  <a:lnTo>
                    <a:pt x="0" y="94952"/>
                  </a:lnTo>
                  <a:lnTo>
                    <a:pt x="58615" y="94952"/>
                  </a:lnTo>
                  <a:lnTo>
                    <a:pt x="58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1960238" y="1415363"/>
              <a:ext cx="725700" cy="802225"/>
            </a:xfrm>
            <a:custGeom>
              <a:rect b="b" l="l" r="r" t="t"/>
              <a:pathLst>
                <a:path extrusionOk="0" h="32089" w="29028">
                  <a:moveTo>
                    <a:pt x="14514" y="1"/>
                  </a:moveTo>
                  <a:cubicBezTo>
                    <a:pt x="13713" y="1"/>
                    <a:pt x="12913" y="209"/>
                    <a:pt x="12192" y="626"/>
                  </a:cubicBezTo>
                  <a:lnTo>
                    <a:pt x="2322" y="6329"/>
                  </a:lnTo>
                  <a:cubicBezTo>
                    <a:pt x="881" y="7151"/>
                    <a:pt x="0" y="8686"/>
                    <a:pt x="0" y="10341"/>
                  </a:cubicBezTo>
                  <a:lnTo>
                    <a:pt x="0" y="21748"/>
                  </a:lnTo>
                  <a:cubicBezTo>
                    <a:pt x="0" y="23403"/>
                    <a:pt x="881" y="24938"/>
                    <a:pt x="2322" y="25760"/>
                  </a:cubicBezTo>
                  <a:lnTo>
                    <a:pt x="12192" y="31463"/>
                  </a:lnTo>
                  <a:cubicBezTo>
                    <a:pt x="12913" y="31880"/>
                    <a:pt x="13713" y="32088"/>
                    <a:pt x="14514" y="32088"/>
                  </a:cubicBezTo>
                  <a:cubicBezTo>
                    <a:pt x="15315" y="32088"/>
                    <a:pt x="16115" y="31880"/>
                    <a:pt x="16836" y="31463"/>
                  </a:cubicBezTo>
                  <a:lnTo>
                    <a:pt x="26706" y="25760"/>
                  </a:lnTo>
                  <a:cubicBezTo>
                    <a:pt x="28147" y="24938"/>
                    <a:pt x="29028" y="23403"/>
                    <a:pt x="29028" y="21748"/>
                  </a:cubicBezTo>
                  <a:lnTo>
                    <a:pt x="29028" y="10341"/>
                  </a:lnTo>
                  <a:cubicBezTo>
                    <a:pt x="29028" y="8686"/>
                    <a:pt x="28147" y="7151"/>
                    <a:pt x="26706" y="6329"/>
                  </a:cubicBezTo>
                  <a:lnTo>
                    <a:pt x="16836" y="626"/>
                  </a:lnTo>
                  <a:cubicBezTo>
                    <a:pt x="16115" y="209"/>
                    <a:pt x="15315" y="1"/>
                    <a:pt x="14514" y="1"/>
                  </a:cubicBezTo>
                  <a:close/>
                </a:path>
              </a:pathLst>
            </a:custGeom>
            <a:solidFill>
              <a:schemeClr val="dk2"/>
            </a:solidFill>
            <a:ln cap="flat" cmpd="sng" w="37200">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nvSpPr>
          <p:spPr>
            <a:xfrm>
              <a:off x="1622425" y="2903083"/>
              <a:ext cx="14655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Customer Segmentation Without Relying on Plan Code</a:t>
              </a:r>
              <a:endParaRPr sz="600">
                <a:solidFill>
                  <a:srgbClr val="FFFFFF"/>
                </a:solidFill>
              </a:endParaRPr>
            </a:p>
          </p:txBody>
        </p:sp>
        <p:sp>
          <p:nvSpPr>
            <p:cNvPr id="323" name="Google Shape;323;p23"/>
            <p:cNvSpPr txBox="1"/>
            <p:nvPr/>
          </p:nvSpPr>
          <p:spPr>
            <a:xfrm>
              <a:off x="1604550" y="2466547"/>
              <a:ext cx="1465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CS General</a:t>
              </a:r>
              <a:endParaRPr b="1">
                <a:solidFill>
                  <a:srgbClr val="FFFFFF"/>
                </a:solidFill>
                <a:latin typeface="Montserrat"/>
                <a:ea typeface="Montserrat"/>
                <a:cs typeface="Montserrat"/>
                <a:sym typeface="Montserrat"/>
              </a:endParaRPr>
            </a:p>
          </p:txBody>
        </p:sp>
        <p:sp>
          <p:nvSpPr>
            <p:cNvPr id="324" name="Google Shape;324;p23"/>
            <p:cNvSpPr/>
            <p:nvPr/>
          </p:nvSpPr>
          <p:spPr>
            <a:xfrm>
              <a:off x="2261038" y="3960663"/>
              <a:ext cx="152400" cy="152400"/>
            </a:xfrm>
            <a:prstGeom prst="ellipse">
              <a:avLst/>
            </a:prstGeom>
            <a:solidFill>
              <a:schemeClr val="dk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3"/>
          <p:cNvGrpSpPr/>
          <p:nvPr/>
        </p:nvGrpSpPr>
        <p:grpSpPr>
          <a:xfrm>
            <a:off x="4585756" y="1415363"/>
            <a:ext cx="1461406" cy="2697700"/>
            <a:chOff x="4585756" y="1415363"/>
            <a:chExt cx="1461406" cy="2697700"/>
          </a:xfrm>
        </p:grpSpPr>
        <p:sp>
          <p:nvSpPr>
            <p:cNvPr id="326" name="Google Shape;326;p23"/>
            <p:cNvSpPr/>
            <p:nvPr/>
          </p:nvSpPr>
          <p:spPr>
            <a:xfrm>
              <a:off x="4585756" y="1848613"/>
              <a:ext cx="1456750" cy="2190091"/>
            </a:xfrm>
            <a:custGeom>
              <a:rect b="b" l="l" r="r" t="t"/>
              <a:pathLst>
                <a:path extrusionOk="0" h="94953" w="58270">
                  <a:moveTo>
                    <a:pt x="0" y="0"/>
                  </a:moveTo>
                  <a:lnTo>
                    <a:pt x="0" y="94952"/>
                  </a:lnTo>
                  <a:lnTo>
                    <a:pt x="58270" y="94952"/>
                  </a:lnTo>
                  <a:lnTo>
                    <a:pt x="582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4955538" y="1415363"/>
              <a:ext cx="725725" cy="802225"/>
            </a:xfrm>
            <a:custGeom>
              <a:rect b="b" l="l" r="r" t="t"/>
              <a:pathLst>
                <a:path extrusionOk="0" h="32089" w="29029">
                  <a:moveTo>
                    <a:pt x="14515" y="1"/>
                  </a:moveTo>
                  <a:cubicBezTo>
                    <a:pt x="13714" y="1"/>
                    <a:pt x="12913" y="209"/>
                    <a:pt x="12193" y="626"/>
                  </a:cubicBezTo>
                  <a:lnTo>
                    <a:pt x="2323" y="6329"/>
                  </a:lnTo>
                  <a:cubicBezTo>
                    <a:pt x="882" y="7151"/>
                    <a:pt x="1" y="8686"/>
                    <a:pt x="1" y="10341"/>
                  </a:cubicBezTo>
                  <a:lnTo>
                    <a:pt x="1" y="21748"/>
                  </a:lnTo>
                  <a:cubicBezTo>
                    <a:pt x="1" y="23403"/>
                    <a:pt x="882" y="24938"/>
                    <a:pt x="2323" y="25760"/>
                  </a:cubicBezTo>
                  <a:lnTo>
                    <a:pt x="12193" y="31463"/>
                  </a:lnTo>
                  <a:cubicBezTo>
                    <a:pt x="12913" y="31880"/>
                    <a:pt x="13714" y="32088"/>
                    <a:pt x="14515" y="32088"/>
                  </a:cubicBezTo>
                  <a:cubicBezTo>
                    <a:pt x="15315" y="32088"/>
                    <a:pt x="16116" y="31880"/>
                    <a:pt x="16836" y="31463"/>
                  </a:cubicBezTo>
                  <a:lnTo>
                    <a:pt x="26707" y="25760"/>
                  </a:lnTo>
                  <a:cubicBezTo>
                    <a:pt x="28147" y="24938"/>
                    <a:pt x="29028" y="23403"/>
                    <a:pt x="29028" y="21748"/>
                  </a:cubicBezTo>
                  <a:lnTo>
                    <a:pt x="29028" y="10341"/>
                  </a:lnTo>
                  <a:cubicBezTo>
                    <a:pt x="29028" y="8686"/>
                    <a:pt x="28147" y="7151"/>
                    <a:pt x="26707" y="6329"/>
                  </a:cubicBezTo>
                  <a:lnTo>
                    <a:pt x="16836" y="626"/>
                  </a:lnTo>
                  <a:cubicBezTo>
                    <a:pt x="16116" y="209"/>
                    <a:pt x="15315" y="1"/>
                    <a:pt x="14515" y="1"/>
                  </a:cubicBezTo>
                  <a:close/>
                </a:path>
              </a:pathLst>
            </a:custGeom>
            <a:solidFill>
              <a:schemeClr val="accent2"/>
            </a:solidFill>
            <a:ln cap="flat" cmpd="sng" w="37200">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txBox="1"/>
            <p:nvPr/>
          </p:nvSpPr>
          <p:spPr>
            <a:xfrm>
              <a:off x="4590362" y="3039461"/>
              <a:ext cx="14568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Using groupby()</a:t>
              </a:r>
              <a:endParaRPr sz="1000">
                <a:solidFill>
                  <a:srgbClr val="FFFFFF"/>
                </a:solidFill>
              </a:endParaRPr>
            </a:p>
          </p:txBody>
        </p:sp>
        <p:sp>
          <p:nvSpPr>
            <p:cNvPr id="329" name="Google Shape;329;p23"/>
            <p:cNvSpPr txBox="1"/>
            <p:nvPr/>
          </p:nvSpPr>
          <p:spPr>
            <a:xfrm>
              <a:off x="4588850" y="2502783"/>
              <a:ext cx="14568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Based on ‘Premium Amount’</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330" name="Google Shape;330;p23"/>
            <p:cNvSpPr/>
            <p:nvPr/>
          </p:nvSpPr>
          <p:spPr>
            <a:xfrm>
              <a:off x="5241038" y="3960663"/>
              <a:ext cx="152400" cy="152400"/>
            </a:xfrm>
            <a:prstGeom prst="ellipse">
              <a:avLst/>
            </a:prstGeom>
            <a:solidFill>
              <a:srgbClr val="F88B5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1" name="Google Shape;331;p23"/>
          <p:cNvCxnSpPr>
            <a:stCxn id="324" idx="4"/>
            <a:endCxn id="312" idx="4"/>
          </p:cNvCxnSpPr>
          <p:nvPr/>
        </p:nvCxnSpPr>
        <p:spPr>
          <a:xfrm flipH="1" rot="-5400000">
            <a:off x="3074836" y="3360663"/>
            <a:ext cx="600" cy="1505400"/>
          </a:xfrm>
          <a:prstGeom prst="bentConnector3">
            <a:avLst>
              <a:gd fmla="val 39687500" name="adj1"/>
            </a:avLst>
          </a:prstGeom>
          <a:noFill/>
          <a:ln cap="flat" cmpd="sng" w="9525">
            <a:solidFill>
              <a:srgbClr val="595959"/>
            </a:solidFill>
            <a:prstDash val="dash"/>
            <a:round/>
            <a:headEnd len="med" w="med" type="none"/>
            <a:tailEnd len="med" w="med" type="none"/>
          </a:ln>
        </p:spPr>
      </p:cxnSp>
      <p:cxnSp>
        <p:nvCxnSpPr>
          <p:cNvPr id="332" name="Google Shape;332;p23"/>
          <p:cNvCxnSpPr/>
          <p:nvPr/>
        </p:nvCxnSpPr>
        <p:spPr>
          <a:xfrm rot="-5400000">
            <a:off x="4574574" y="669713"/>
            <a:ext cx="600" cy="1490700"/>
          </a:xfrm>
          <a:prstGeom prst="bentConnector3">
            <a:avLst>
              <a:gd fmla="val 39687500" name="adj1"/>
            </a:avLst>
          </a:prstGeom>
          <a:noFill/>
          <a:ln cap="flat" cmpd="sng" w="9525">
            <a:solidFill>
              <a:srgbClr val="595959"/>
            </a:solidFill>
            <a:prstDash val="dash"/>
            <a:round/>
            <a:headEnd len="med" w="med" type="none"/>
            <a:tailEnd len="med" w="med" type="none"/>
          </a:ln>
        </p:spPr>
      </p:cxnSp>
      <p:cxnSp>
        <p:nvCxnSpPr>
          <p:cNvPr id="333" name="Google Shape;333;p23"/>
          <p:cNvCxnSpPr/>
          <p:nvPr/>
        </p:nvCxnSpPr>
        <p:spPr>
          <a:xfrm flipH="1" rot="-5400000">
            <a:off x="6065263" y="3368013"/>
            <a:ext cx="600" cy="1490700"/>
          </a:xfrm>
          <a:prstGeom prst="bentConnector3">
            <a:avLst>
              <a:gd fmla="val 39687500" name="adj1"/>
            </a:avLst>
          </a:prstGeom>
          <a:noFill/>
          <a:ln cap="flat" cmpd="sng" w="9525">
            <a:solidFill>
              <a:srgbClr val="595959"/>
            </a:solidFill>
            <a:prstDash val="dash"/>
            <a:round/>
            <a:headEnd len="med" w="med" type="none"/>
            <a:tailEnd len="med" w="med" type="none"/>
          </a:ln>
        </p:spPr>
      </p:cxnSp>
      <p:sp>
        <p:nvSpPr>
          <p:cNvPr id="334" name="Google Shape;334;p23"/>
          <p:cNvSpPr txBox="1"/>
          <p:nvPr/>
        </p:nvSpPr>
        <p:spPr>
          <a:xfrm>
            <a:off x="1604650" y="3527997"/>
            <a:ext cx="1465500" cy="3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Using KPrototypes Algo</a:t>
            </a:r>
            <a:endParaRPr sz="600">
              <a:solidFill>
                <a:srgbClr val="FFFFFF"/>
              </a:solidFill>
            </a:endParaRPr>
          </a:p>
        </p:txBody>
      </p:sp>
      <p:sp>
        <p:nvSpPr>
          <p:cNvPr id="335" name="Google Shape;335;p23"/>
          <p:cNvSpPr txBox="1"/>
          <p:nvPr/>
        </p:nvSpPr>
        <p:spPr>
          <a:xfrm>
            <a:off x="2045926" y="1558350"/>
            <a:ext cx="5259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01</a:t>
            </a:r>
            <a:endParaRPr b="1">
              <a:solidFill>
                <a:schemeClr val="lt1"/>
              </a:solidFill>
            </a:endParaRPr>
          </a:p>
        </p:txBody>
      </p:sp>
      <p:sp>
        <p:nvSpPr>
          <p:cNvPr id="336" name="Google Shape;336;p23"/>
          <p:cNvSpPr txBox="1"/>
          <p:nvPr/>
        </p:nvSpPr>
        <p:spPr>
          <a:xfrm>
            <a:off x="3566489" y="1558350"/>
            <a:ext cx="5259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02</a:t>
            </a:r>
            <a:endParaRPr b="1">
              <a:solidFill>
                <a:schemeClr val="lt1"/>
              </a:solidFill>
            </a:endParaRPr>
          </a:p>
        </p:txBody>
      </p:sp>
      <p:sp>
        <p:nvSpPr>
          <p:cNvPr id="337" name="Google Shape;337;p23"/>
          <p:cNvSpPr txBox="1"/>
          <p:nvPr/>
        </p:nvSpPr>
        <p:spPr>
          <a:xfrm>
            <a:off x="5053489" y="1558350"/>
            <a:ext cx="5259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03</a:t>
            </a:r>
            <a:endParaRPr b="1">
              <a:solidFill>
                <a:schemeClr val="lt1"/>
              </a:solidFill>
            </a:endParaRPr>
          </a:p>
        </p:txBody>
      </p:sp>
      <p:sp>
        <p:nvSpPr>
          <p:cNvPr id="338" name="Google Shape;338;p23"/>
          <p:cNvSpPr txBox="1"/>
          <p:nvPr/>
        </p:nvSpPr>
        <p:spPr>
          <a:xfrm>
            <a:off x="6513050" y="1558350"/>
            <a:ext cx="5808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04</a:t>
            </a:r>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adership infographics by Slidesgo">
  <a:themeElements>
    <a:clrScheme name="Simple Light">
      <a:dk1>
        <a:srgbClr val="000000"/>
      </a:dk1>
      <a:lt1>
        <a:srgbClr val="FFFFFF"/>
      </a:lt1>
      <a:dk2>
        <a:srgbClr val="1A657F"/>
      </a:dk2>
      <a:lt2>
        <a:srgbClr val="6AB3CE"/>
      </a:lt2>
      <a:accent1>
        <a:srgbClr val="ABDFF1"/>
      </a:accent1>
      <a:accent2>
        <a:srgbClr val="F88B5C"/>
      </a:accent2>
      <a:accent3>
        <a:srgbClr val="F7C59F"/>
      </a:accent3>
      <a:accent4>
        <a:srgbClr val="EFEFE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