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0" r:id="rId2"/>
    <p:sldId id="320" r:id="rId3"/>
    <p:sldId id="400" r:id="rId4"/>
    <p:sldId id="449" r:id="rId5"/>
    <p:sldId id="496" r:id="rId6"/>
    <p:sldId id="450" r:id="rId7"/>
    <p:sldId id="480" r:id="rId8"/>
    <p:sldId id="497" r:id="rId9"/>
    <p:sldId id="481" r:id="rId10"/>
    <p:sldId id="498" r:id="rId11"/>
    <p:sldId id="482" r:id="rId12"/>
    <p:sldId id="499" r:id="rId13"/>
    <p:sldId id="536" r:id="rId14"/>
    <p:sldId id="432" r:id="rId15"/>
    <p:sldId id="417" r:id="rId16"/>
    <p:sldId id="376" r:id="rId17"/>
    <p:sldId id="500" r:id="rId18"/>
    <p:sldId id="477" r:id="rId19"/>
    <p:sldId id="454" r:id="rId20"/>
    <p:sldId id="502" r:id="rId21"/>
    <p:sldId id="501" r:id="rId22"/>
    <p:sldId id="456" r:id="rId23"/>
    <p:sldId id="457" r:id="rId24"/>
    <p:sldId id="504" r:id="rId25"/>
    <p:sldId id="458" r:id="rId26"/>
    <p:sldId id="505" r:id="rId27"/>
    <p:sldId id="506" r:id="rId28"/>
    <p:sldId id="507" r:id="rId29"/>
    <p:sldId id="511" r:id="rId30"/>
    <p:sldId id="494" r:id="rId31"/>
    <p:sldId id="512" r:id="rId32"/>
    <p:sldId id="513" r:id="rId33"/>
    <p:sldId id="532" r:id="rId34"/>
    <p:sldId id="523" r:id="rId35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1D65"/>
    <a:srgbClr val="F20253"/>
    <a:srgbClr val="339933"/>
    <a:srgbClr val="F7F7F7"/>
    <a:srgbClr val="F3F3F2"/>
    <a:srgbClr val="FFFFFF"/>
    <a:srgbClr val="00CC00"/>
    <a:srgbClr val="3BAFDA"/>
    <a:srgbClr val="EDF4FC"/>
    <a:srgbClr val="00DA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3979" autoAdjust="0"/>
  </p:normalViewPr>
  <p:slideViewPr>
    <p:cSldViewPr snapToGrid="0">
      <p:cViewPr varScale="1">
        <p:scale>
          <a:sx n="69" d="100"/>
          <a:sy n="69" d="100"/>
        </p:scale>
        <p:origin x="5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DD0F3-84E0-417F-B742-D4EF87512509}" type="datetimeFigureOut">
              <a:rPr lang="id-ID" smtClean="0"/>
              <a:t>28/07/2022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5EC5-F4EB-4CCF-A276-F8FCF106810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94417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DD0F3-84E0-417F-B742-D4EF87512509}" type="datetimeFigureOut">
              <a:rPr lang="id-ID" smtClean="0"/>
              <a:t>28/07/2022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5EC5-F4EB-4CCF-A276-F8FCF106810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63863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DD0F3-84E0-417F-B742-D4EF87512509}" type="datetimeFigureOut">
              <a:rPr lang="id-ID" smtClean="0"/>
              <a:t>28/07/2022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5EC5-F4EB-4CCF-A276-F8FCF106810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99887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DD0F3-84E0-417F-B742-D4EF87512509}" type="datetimeFigureOut">
              <a:rPr lang="id-ID" smtClean="0"/>
              <a:t>28/07/2022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5EC5-F4EB-4CCF-A276-F8FCF106810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207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DD0F3-84E0-417F-B742-D4EF87512509}" type="datetimeFigureOut">
              <a:rPr lang="id-ID" smtClean="0"/>
              <a:t>28/07/2022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5EC5-F4EB-4CCF-A276-F8FCF106810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75134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DD0F3-84E0-417F-B742-D4EF87512509}" type="datetimeFigureOut">
              <a:rPr lang="id-ID" smtClean="0"/>
              <a:t>28/07/2022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5EC5-F4EB-4CCF-A276-F8FCF106810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7501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DD0F3-84E0-417F-B742-D4EF87512509}" type="datetimeFigureOut">
              <a:rPr lang="id-ID" smtClean="0"/>
              <a:t>28/07/2022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5EC5-F4EB-4CCF-A276-F8FCF106810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2191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DD0F3-84E0-417F-B742-D4EF87512509}" type="datetimeFigureOut">
              <a:rPr lang="id-ID" smtClean="0"/>
              <a:t>28/07/2022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5EC5-F4EB-4CCF-A276-F8FCF106810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9377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DD0F3-84E0-417F-B742-D4EF87512509}" type="datetimeFigureOut">
              <a:rPr lang="id-ID" smtClean="0"/>
              <a:t>28/07/2022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5EC5-F4EB-4CCF-A276-F8FCF106810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79216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DD0F3-84E0-417F-B742-D4EF87512509}" type="datetimeFigureOut">
              <a:rPr lang="id-ID" smtClean="0"/>
              <a:t>28/07/2022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5EC5-F4EB-4CCF-A276-F8FCF106810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08365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DD0F3-84E0-417F-B742-D4EF87512509}" type="datetimeFigureOut">
              <a:rPr lang="id-ID" smtClean="0"/>
              <a:t>28/07/2022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5EC5-F4EB-4CCF-A276-F8FCF106810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3252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DD0F3-84E0-417F-B742-D4EF87512509}" type="datetimeFigureOut">
              <a:rPr lang="id-ID" smtClean="0"/>
              <a:t>28/07/2022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B5EC5-F4EB-4CCF-A276-F8FCF106810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3113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4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Techmplish Consultancy Servic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80"/>
          <a:stretch/>
        </p:blipFill>
        <p:spPr bwMode="auto">
          <a:xfrm>
            <a:off x="0" y="9236"/>
            <a:ext cx="12192000" cy="483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Universitas Komputer Indones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5056" y="40641"/>
            <a:ext cx="1416304" cy="141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3054" y="4885718"/>
            <a:ext cx="1013312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Tambahan</a:t>
            </a:r>
            <a:r>
              <a:rPr lang="en-US" sz="44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400" b="1" dirty="0" err="1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Materi</a:t>
            </a:r>
            <a:r>
              <a:rPr lang="en-US" sz="4400" b="1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JAVA</a:t>
            </a:r>
            <a:endParaRPr lang="en-US" sz="4000" b="1" dirty="0" smtClean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3200" b="1" dirty="0" err="1" smtClean="0">
                <a:solidFill>
                  <a:srgbClr val="F31D6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Aplikasi</a:t>
            </a:r>
            <a:r>
              <a:rPr lang="en-US" sz="3200" b="1" dirty="0" smtClean="0">
                <a:solidFill>
                  <a:srgbClr val="F31D6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Database (</a:t>
            </a:r>
            <a:r>
              <a:rPr lang="en-US" sz="3200" b="1" dirty="0" err="1" smtClean="0">
                <a:solidFill>
                  <a:srgbClr val="F31D6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Membuat</a:t>
            </a:r>
            <a:r>
              <a:rPr lang="en-US" sz="3200" b="1" dirty="0" smtClean="0">
                <a:solidFill>
                  <a:srgbClr val="F31D6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200" b="1" dirty="0" err="1" smtClean="0">
                <a:solidFill>
                  <a:srgbClr val="F31D6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Koneksi</a:t>
            </a:r>
            <a:r>
              <a:rPr lang="en-US" sz="3200" b="1" dirty="0" smtClean="0">
                <a:solidFill>
                  <a:srgbClr val="F31D6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id-ID" sz="3200" b="1" dirty="0">
              <a:solidFill>
                <a:srgbClr val="F31D65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47394" y="6282311"/>
            <a:ext cx="6847724" cy="491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Pemateri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: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Chrismikha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Hardyanto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S.Kom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.,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M.Kom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id-ID" sz="200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1" name="Picture 14" descr="6 OOP Concepts in Java with examples · Raygun Blo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1" t="13444" r="21072" b="14906"/>
          <a:stretch/>
        </p:blipFill>
        <p:spPr bwMode="auto">
          <a:xfrm>
            <a:off x="8986118" y="4968014"/>
            <a:ext cx="3092090" cy="172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3054" y="-112366"/>
            <a:ext cx="96026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err="1" smtClean="0">
                <a:solidFill>
                  <a:srgbClr val="EDF4F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Pemrograman</a:t>
            </a:r>
            <a:r>
              <a:rPr lang="en-US" sz="6000" b="1" dirty="0" smtClean="0">
                <a:solidFill>
                  <a:srgbClr val="EDF4F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Visual</a:t>
            </a:r>
            <a:endParaRPr lang="id-ID" sz="6000" b="1" dirty="0">
              <a:solidFill>
                <a:srgbClr val="EDF4FC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44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38307" y="2493981"/>
            <a:ext cx="833143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Untuk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menerapkan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MVC (OOP) 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didalam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pembuatan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aplikasi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Database di JAVA, 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maka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kita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perlu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menambahkan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sebuah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200" b="1" dirty="0" smtClean="0">
                <a:solidFill>
                  <a:srgbClr val="F31D6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design </a:t>
            </a:r>
            <a:r>
              <a:rPr lang="en-US" sz="2200" b="1" dirty="0" err="1" smtClean="0">
                <a:solidFill>
                  <a:srgbClr val="F31D6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patern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didalam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rancangan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program 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yaitu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200" b="1" dirty="0" smtClean="0">
                <a:solidFill>
                  <a:srgbClr val="F31D6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DAO (Data Access Object)</a:t>
            </a:r>
            <a:endParaRPr lang="id-ID" sz="2200" b="1" dirty="0">
              <a:solidFill>
                <a:srgbClr val="F31D65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8307" y="45196"/>
            <a:ext cx="116934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0" b="1" dirty="0" err="1" smtClean="0">
                <a:solidFill>
                  <a:srgbClr val="0069BD"/>
                </a:solidFill>
              </a:rPr>
              <a:t>Membuat</a:t>
            </a:r>
            <a:r>
              <a:rPr lang="en-US" sz="6000" b="1" dirty="0" smtClean="0">
                <a:solidFill>
                  <a:srgbClr val="0069BD"/>
                </a:solidFill>
              </a:rPr>
              <a:t> </a:t>
            </a:r>
            <a:r>
              <a:rPr lang="en-US" sz="6000" b="1" dirty="0" err="1" smtClean="0">
                <a:solidFill>
                  <a:srgbClr val="0069BD"/>
                </a:solidFill>
              </a:rPr>
              <a:t>aplikasi</a:t>
            </a:r>
            <a:r>
              <a:rPr lang="en-US" sz="6000" b="1" dirty="0" smtClean="0">
                <a:solidFill>
                  <a:srgbClr val="0069BD"/>
                </a:solidFill>
              </a:rPr>
              <a:t> Database </a:t>
            </a:r>
            <a:r>
              <a:rPr lang="en-US" sz="6000" b="1" dirty="0" err="1" smtClean="0">
                <a:solidFill>
                  <a:srgbClr val="0069BD"/>
                </a:solidFill>
              </a:rPr>
              <a:t>Dengan</a:t>
            </a:r>
            <a:r>
              <a:rPr lang="en-US" sz="6000" b="1" dirty="0" smtClean="0">
                <a:solidFill>
                  <a:srgbClr val="0069BD"/>
                </a:solidFill>
              </a:rPr>
              <a:t> </a:t>
            </a:r>
            <a:r>
              <a:rPr lang="en-US" sz="6000" b="1" dirty="0" err="1" smtClean="0">
                <a:solidFill>
                  <a:srgbClr val="0069BD"/>
                </a:solidFill>
              </a:rPr>
              <a:t>Patern</a:t>
            </a:r>
            <a:r>
              <a:rPr lang="en-US" sz="6000" b="1" dirty="0" smtClean="0">
                <a:solidFill>
                  <a:srgbClr val="0069BD"/>
                </a:solidFill>
              </a:rPr>
              <a:t> MVC</a:t>
            </a:r>
            <a:endParaRPr lang="id-ID" sz="6000" b="1" dirty="0">
              <a:solidFill>
                <a:srgbClr val="0069BD"/>
              </a:solidFill>
            </a:endParaRPr>
          </a:p>
        </p:txBody>
      </p:sp>
      <p:pic>
        <p:nvPicPr>
          <p:cNvPr id="14" name="Picture 6" descr="Think PNG HD Image | PNG 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127" y="1108987"/>
            <a:ext cx="4609231" cy="575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11454160" y="6239165"/>
            <a:ext cx="1475680" cy="557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TextBox 20"/>
          <p:cNvSpPr txBox="1"/>
          <p:nvPr/>
        </p:nvSpPr>
        <p:spPr>
          <a:xfrm>
            <a:off x="11454161" y="6261863"/>
            <a:ext cx="737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1</a:t>
            </a:r>
            <a:r>
              <a:rPr lang="en-US" sz="3200" dirty="0">
                <a:solidFill>
                  <a:schemeClr val="bg1"/>
                </a:solidFill>
              </a:rPr>
              <a:t>0</a:t>
            </a:r>
            <a:endParaRPr lang="id-ID" sz="32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8307" y="4345871"/>
            <a:ext cx="833143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DAO 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berfungsi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untuk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200" b="1" dirty="0" err="1" smtClean="0">
                <a:solidFill>
                  <a:srgbClr val="F31D6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menyediakan</a:t>
            </a:r>
            <a:r>
              <a:rPr lang="en-US" sz="2200" b="1" dirty="0" smtClean="0">
                <a:solidFill>
                  <a:srgbClr val="F31D6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200" b="1" dirty="0" err="1" smtClean="0">
                <a:solidFill>
                  <a:srgbClr val="F31D6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mekanisme</a:t>
            </a:r>
            <a:r>
              <a:rPr lang="en-US" sz="2200" b="1" dirty="0" smtClean="0">
                <a:solidFill>
                  <a:srgbClr val="F31D6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200" b="1" dirty="0" err="1" smtClean="0">
                <a:solidFill>
                  <a:srgbClr val="F31D6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komunikasi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antara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aplikasi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dengan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database (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sesuai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kebutuhan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didalam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program). 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Jadi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Class – class yang 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berkaitan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dengan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2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JDBC &amp; Database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diletakan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disini</a:t>
            </a:r>
            <a:endParaRPr lang="id-ID" sz="2200" b="1" dirty="0">
              <a:solidFill>
                <a:srgbClr val="F31D65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65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8307" y="45196"/>
            <a:ext cx="116934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0" b="1" dirty="0" smtClean="0">
                <a:solidFill>
                  <a:srgbClr val="0069BD"/>
                </a:solidFill>
              </a:rPr>
              <a:t>Overview</a:t>
            </a:r>
            <a:endParaRPr lang="id-ID" sz="6000" b="1" dirty="0">
              <a:solidFill>
                <a:srgbClr val="0069BD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54160" y="6239165"/>
            <a:ext cx="1475680" cy="557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Shape 84"/>
          <p:cNvSpPr txBox="1"/>
          <p:nvPr/>
        </p:nvSpPr>
        <p:spPr>
          <a:xfrm>
            <a:off x="78391" y="6450339"/>
            <a:ext cx="2770908" cy="79259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just">
              <a:buClr>
                <a:schemeClr val="tx1"/>
              </a:buClr>
            </a:pPr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[</a:t>
            </a:r>
            <a:r>
              <a:rPr lang="en-US" sz="12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sumber</a:t>
            </a:r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sz="12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gambar</a:t>
            </a:r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: google]</a:t>
            </a:r>
            <a:endParaRPr lang="en-US" sz="300" b="1" dirty="0">
              <a:latin typeface="Verdana" panose="020B0604030504040204" pitchFamily="34" charset="0"/>
              <a:ea typeface="Verdana" panose="020B0604030504040204" pitchFamily="34" charset="0"/>
              <a:cs typeface="Lato"/>
              <a:sym typeface="Lato"/>
            </a:endParaRPr>
          </a:p>
        </p:txBody>
      </p:sp>
      <p:pic>
        <p:nvPicPr>
          <p:cNvPr id="5122" name="Picture 2" descr="https://i0.wp.com/aryadharmaadi.com/blog/wp-content/uploads/2016/05/MVC.png?resize=1024%2C797&amp;ssl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796" y="206672"/>
            <a:ext cx="8466914" cy="658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Shape 84"/>
          <p:cNvSpPr txBox="1"/>
          <p:nvPr/>
        </p:nvSpPr>
        <p:spPr>
          <a:xfrm>
            <a:off x="221674" y="4914821"/>
            <a:ext cx="5507462" cy="76939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[</a:t>
            </a:r>
            <a:r>
              <a:rPr lang="en-US" sz="14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menyediakan</a:t>
            </a:r>
            <a:r>
              <a:rPr lang="en-US" sz="1400" b="1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sz="14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mekanisme</a:t>
            </a:r>
            <a:r>
              <a:rPr lang="en-US" sz="1400" b="1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sz="14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koneksi</a:t>
            </a:r>
            <a:r>
              <a:rPr lang="en-US" sz="1400" b="1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sz="14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ke</a:t>
            </a:r>
            <a:r>
              <a:rPr lang="en-US" sz="1400" b="1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sz="14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sumberdata</a:t>
            </a:r>
            <a:r>
              <a:rPr lang="en-US" sz="1400" b="1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] </a:t>
            </a:r>
            <a:endParaRPr lang="en-US" sz="1400" b="1" dirty="0" smtClean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Lato"/>
              <a:sym typeface="Lato"/>
            </a:endParaRPr>
          </a:p>
        </p:txBody>
      </p:sp>
      <p:sp>
        <p:nvSpPr>
          <p:cNvPr id="18" name="Shape 84"/>
          <p:cNvSpPr txBox="1"/>
          <p:nvPr/>
        </p:nvSpPr>
        <p:spPr>
          <a:xfrm>
            <a:off x="956383" y="3544053"/>
            <a:ext cx="5096025" cy="76939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[</a:t>
            </a:r>
            <a:r>
              <a:rPr lang="en-US" sz="14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menyediakan</a:t>
            </a:r>
            <a:r>
              <a:rPr lang="en-US" sz="1400" b="1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sz="14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mekanisme</a:t>
            </a:r>
            <a:r>
              <a:rPr lang="en-US" sz="1400" b="1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QUERY data] </a:t>
            </a:r>
            <a:endParaRPr lang="en-US" sz="1400" b="1" dirty="0" smtClean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Lato"/>
              <a:sym typeface="Lat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54161" y="6261863"/>
            <a:ext cx="737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1</a:t>
            </a:r>
            <a:r>
              <a:rPr lang="en-US" sz="3200" dirty="0">
                <a:solidFill>
                  <a:schemeClr val="bg1"/>
                </a:solidFill>
              </a:rPr>
              <a:t>`</a:t>
            </a:r>
            <a:endParaRPr lang="id-ID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42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12198" y="1108987"/>
            <a:ext cx="9310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Berikut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adalah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guideline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dari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langkah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yang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akan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kita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lalui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dalam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pembuatan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aplikasi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dengan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menerapkan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konsep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DAO-MVC :</a:t>
            </a:r>
            <a:endParaRPr lang="id-ID" sz="2000" b="1" dirty="0">
              <a:solidFill>
                <a:srgbClr val="F31D65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8307" y="45196"/>
            <a:ext cx="11693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800" b="1" dirty="0" err="1" smtClean="0">
                <a:solidFill>
                  <a:srgbClr val="0069BD"/>
                </a:solidFill>
              </a:rPr>
              <a:t>Langkah</a:t>
            </a:r>
            <a:r>
              <a:rPr lang="en-US" sz="4800" b="1" dirty="0" smtClean="0">
                <a:solidFill>
                  <a:srgbClr val="0069BD"/>
                </a:solidFill>
              </a:rPr>
              <a:t> – </a:t>
            </a:r>
            <a:r>
              <a:rPr lang="en-US" sz="4800" b="1" dirty="0" err="1" smtClean="0">
                <a:solidFill>
                  <a:srgbClr val="0069BD"/>
                </a:solidFill>
              </a:rPr>
              <a:t>Langkah</a:t>
            </a:r>
            <a:r>
              <a:rPr lang="en-US" sz="4800" b="1" dirty="0" smtClean="0">
                <a:solidFill>
                  <a:srgbClr val="0069BD"/>
                </a:solidFill>
              </a:rPr>
              <a:t> </a:t>
            </a:r>
            <a:r>
              <a:rPr lang="en-US" sz="4800" b="1" dirty="0" err="1" smtClean="0">
                <a:solidFill>
                  <a:srgbClr val="0069BD"/>
                </a:solidFill>
              </a:rPr>
              <a:t>Pembuatan</a:t>
            </a:r>
            <a:r>
              <a:rPr lang="en-US" sz="4800" b="1" dirty="0" smtClean="0">
                <a:solidFill>
                  <a:srgbClr val="0069BD"/>
                </a:solidFill>
              </a:rPr>
              <a:t> </a:t>
            </a:r>
            <a:r>
              <a:rPr lang="en-US" sz="4800" b="1" dirty="0" err="1" smtClean="0">
                <a:solidFill>
                  <a:srgbClr val="0069BD"/>
                </a:solidFill>
              </a:rPr>
              <a:t>aplikasi</a:t>
            </a:r>
            <a:endParaRPr lang="id-ID" sz="4800" b="1" dirty="0">
              <a:solidFill>
                <a:srgbClr val="0069BD"/>
              </a:solidFill>
            </a:endParaRPr>
          </a:p>
        </p:txBody>
      </p:sp>
      <p:pic>
        <p:nvPicPr>
          <p:cNvPr id="14" name="Picture 6" descr="Think PNG HD Image | PNG 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127" y="1108987"/>
            <a:ext cx="4609231" cy="575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11454160" y="6239165"/>
            <a:ext cx="1475680" cy="557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TextBox 20"/>
          <p:cNvSpPr txBox="1"/>
          <p:nvPr/>
        </p:nvSpPr>
        <p:spPr>
          <a:xfrm>
            <a:off x="11454161" y="6261863"/>
            <a:ext cx="737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1</a:t>
            </a:r>
            <a:r>
              <a:rPr lang="en-US" sz="3200" dirty="0">
                <a:solidFill>
                  <a:schemeClr val="bg1"/>
                </a:solidFill>
              </a:rPr>
              <a:t>2</a:t>
            </a:r>
            <a:endParaRPr lang="id-ID" sz="3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4340" y="2025840"/>
            <a:ext cx="8281805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 err="1">
                <a:latin typeface="Verdana" panose="020B0604030504040204" pitchFamily="34" charset="0"/>
                <a:ea typeface="Verdana" panose="020B0604030504040204" pitchFamily="34" charset="0"/>
              </a:rPr>
              <a:t>Membuat</a:t>
            </a: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 project &amp; packager </a:t>
            </a:r>
            <a:r>
              <a:rPr lang="en-US" sz="2000" b="1" dirty="0" err="1">
                <a:latin typeface="Verdana" panose="020B0604030504040204" pitchFamily="34" charset="0"/>
                <a:ea typeface="Verdana" panose="020B0604030504040204" pitchFamily="34" charset="0"/>
              </a:rPr>
              <a:t>Baru</a:t>
            </a:r>
            <a:endParaRPr lang="en-US" sz="20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 err="1">
                <a:latin typeface="Verdana" panose="020B0604030504040204" pitchFamily="34" charset="0"/>
                <a:ea typeface="Verdana" panose="020B0604030504040204" pitchFamily="34" charset="0"/>
              </a:rPr>
              <a:t>Membuat</a:t>
            </a: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 View</a:t>
            </a:r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 err="1">
                <a:latin typeface="Verdana" panose="020B0604030504040204" pitchFamily="34" charset="0"/>
                <a:ea typeface="Verdana" panose="020B0604030504040204" pitchFamily="34" charset="0"/>
              </a:rPr>
              <a:t>Membuat</a:t>
            </a: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 Database (</a:t>
            </a:r>
            <a:r>
              <a:rPr lang="en-US" sz="2000" b="1" dirty="0" err="1">
                <a:latin typeface="Verdana" panose="020B0604030504040204" pitchFamily="34" charset="0"/>
                <a:ea typeface="Verdana" panose="020B0604030504040204" pitchFamily="34" charset="0"/>
              </a:rPr>
              <a:t>MySql</a:t>
            </a:r>
            <a:r>
              <a:rPr lang="en-US" sz="2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 err="1">
                <a:latin typeface="Verdana" panose="020B0604030504040204" pitchFamily="34" charset="0"/>
                <a:ea typeface="Verdana" panose="020B0604030504040204" pitchFamily="34" charset="0"/>
              </a:rPr>
              <a:t>Membuat</a:t>
            </a: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Koneksi</a:t>
            </a:r>
            <a:endParaRPr lang="en-US" sz="20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Mapping Object Database </a:t>
            </a:r>
            <a:r>
              <a:rPr lang="en-US" sz="20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kedalam</a:t>
            </a:r>
            <a:r>
              <a:rPr lang="en-US" sz="2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Entitas</a:t>
            </a:r>
            <a:r>
              <a:rPr lang="en-US" sz="2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(Class)</a:t>
            </a:r>
            <a:endParaRPr lang="en-US" sz="20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Membuat</a:t>
            </a:r>
            <a:r>
              <a:rPr lang="en-US" sz="2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Service DAO (Interface)</a:t>
            </a:r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 err="1">
                <a:latin typeface="Verdana" panose="020B0604030504040204" pitchFamily="34" charset="0"/>
                <a:ea typeface="Verdana" panose="020B0604030504040204" pitchFamily="34" charset="0"/>
              </a:rPr>
              <a:t>Membuat</a:t>
            </a: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b="1" dirty="0" err="1">
                <a:latin typeface="Verdana" panose="020B0604030504040204" pitchFamily="34" charset="0"/>
                <a:ea typeface="Verdana" panose="020B0604030504040204" pitchFamily="34" charset="0"/>
              </a:rPr>
              <a:t>Fungsi</a:t>
            </a: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 CRUD </a:t>
            </a:r>
            <a:r>
              <a:rPr lang="en-US" sz="20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Aplikasi</a:t>
            </a:r>
            <a:r>
              <a:rPr lang="en-US" sz="2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en-US" sz="20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Implementasi</a:t>
            </a:r>
            <a:r>
              <a:rPr lang="en-US" sz="2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DAO)</a:t>
            </a:r>
            <a:endParaRPr lang="en-US" sz="20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 err="1">
                <a:latin typeface="Verdana" panose="020B0604030504040204" pitchFamily="34" charset="0"/>
                <a:ea typeface="Verdana" panose="020B0604030504040204" pitchFamily="34" charset="0"/>
              </a:rPr>
              <a:t>Membuat</a:t>
            </a: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 Management </a:t>
            </a:r>
            <a:r>
              <a:rPr lang="en-US" sz="2000" b="1" dirty="0" err="1">
                <a:latin typeface="Verdana" panose="020B0604030504040204" pitchFamily="34" charset="0"/>
                <a:ea typeface="Verdana" panose="020B0604030504040204" pitchFamily="34" charset="0"/>
              </a:rPr>
              <a:t>Transaksi</a:t>
            </a: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DAO</a:t>
            </a:r>
            <a:endParaRPr lang="en-US" sz="20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 err="1">
                <a:latin typeface="Verdana" panose="020B0604030504040204" pitchFamily="34" charset="0"/>
                <a:ea typeface="Verdana" panose="020B0604030504040204" pitchFamily="34" charset="0"/>
              </a:rPr>
              <a:t>Membuat</a:t>
            </a: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 Model</a:t>
            </a:r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 err="1">
                <a:latin typeface="Verdana" panose="020B0604030504040204" pitchFamily="34" charset="0"/>
                <a:ea typeface="Verdana" panose="020B0604030504040204" pitchFamily="34" charset="0"/>
              </a:rPr>
              <a:t>Membuat</a:t>
            </a: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 Controller</a:t>
            </a:r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 err="1">
                <a:latin typeface="Verdana" panose="020B0604030504040204" pitchFamily="34" charset="0"/>
                <a:ea typeface="Verdana" panose="020B0604030504040204" pitchFamily="34" charset="0"/>
              </a:rPr>
              <a:t>Mengkomunikasikan</a:t>
            </a: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 Controller di View</a:t>
            </a:r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Testing </a:t>
            </a:r>
            <a:r>
              <a:rPr lang="en-US" sz="2000" b="1" dirty="0" err="1">
                <a:latin typeface="Verdana" panose="020B0604030504040204" pitchFamily="34" charset="0"/>
                <a:ea typeface="Verdana" panose="020B0604030504040204" pitchFamily="34" charset="0"/>
              </a:rPr>
              <a:t>Aplikasi</a:t>
            </a:r>
            <a:endParaRPr lang="id-ID" sz="2000" b="1" dirty="0">
              <a:solidFill>
                <a:srgbClr val="F31D65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38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12198" y="1108987"/>
            <a:ext cx="9310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Untuk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pertemuan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ini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kita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akan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berfokus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pada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pembuatan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koneksi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untuk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menghubungkan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aplikasi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dengan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sebuah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database MySQL</a:t>
            </a:r>
            <a:endParaRPr lang="id-ID" sz="2000" b="1" dirty="0">
              <a:solidFill>
                <a:srgbClr val="F31D65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8307" y="45196"/>
            <a:ext cx="11693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800" b="1" dirty="0" err="1" smtClean="0">
                <a:solidFill>
                  <a:srgbClr val="0069BD"/>
                </a:solidFill>
              </a:rPr>
              <a:t>Langkah</a:t>
            </a:r>
            <a:r>
              <a:rPr lang="en-US" sz="4800" b="1" dirty="0" smtClean="0">
                <a:solidFill>
                  <a:srgbClr val="0069BD"/>
                </a:solidFill>
              </a:rPr>
              <a:t> – </a:t>
            </a:r>
            <a:r>
              <a:rPr lang="en-US" sz="4800" b="1" dirty="0" err="1" smtClean="0">
                <a:solidFill>
                  <a:srgbClr val="0069BD"/>
                </a:solidFill>
              </a:rPr>
              <a:t>Langkah</a:t>
            </a:r>
            <a:r>
              <a:rPr lang="en-US" sz="4800" b="1" dirty="0" smtClean="0">
                <a:solidFill>
                  <a:srgbClr val="0069BD"/>
                </a:solidFill>
              </a:rPr>
              <a:t> </a:t>
            </a:r>
            <a:r>
              <a:rPr lang="en-US" sz="4800" b="1" dirty="0" err="1" smtClean="0">
                <a:solidFill>
                  <a:srgbClr val="0069BD"/>
                </a:solidFill>
              </a:rPr>
              <a:t>Pembuatan</a:t>
            </a:r>
            <a:r>
              <a:rPr lang="en-US" sz="4800" b="1" dirty="0" smtClean="0">
                <a:solidFill>
                  <a:srgbClr val="0069BD"/>
                </a:solidFill>
              </a:rPr>
              <a:t> </a:t>
            </a:r>
            <a:r>
              <a:rPr lang="en-US" sz="4800" b="1" dirty="0" err="1" smtClean="0">
                <a:solidFill>
                  <a:srgbClr val="0069BD"/>
                </a:solidFill>
              </a:rPr>
              <a:t>aplikasi</a:t>
            </a:r>
            <a:endParaRPr lang="id-ID" sz="4800" b="1" dirty="0">
              <a:solidFill>
                <a:srgbClr val="0069BD"/>
              </a:solidFill>
            </a:endParaRPr>
          </a:p>
        </p:txBody>
      </p:sp>
      <p:pic>
        <p:nvPicPr>
          <p:cNvPr id="14" name="Picture 6" descr="Think PNG HD Image | PNG 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127" y="1108987"/>
            <a:ext cx="4609231" cy="575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11454160" y="6239165"/>
            <a:ext cx="1475680" cy="557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TextBox 20"/>
          <p:cNvSpPr txBox="1"/>
          <p:nvPr/>
        </p:nvSpPr>
        <p:spPr>
          <a:xfrm>
            <a:off x="11454161" y="6261863"/>
            <a:ext cx="737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1</a:t>
            </a:r>
            <a:r>
              <a:rPr lang="en-US" sz="3200" dirty="0">
                <a:solidFill>
                  <a:schemeClr val="bg1"/>
                </a:solidFill>
              </a:rPr>
              <a:t>2</a:t>
            </a:r>
            <a:endParaRPr lang="id-ID" sz="3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4340" y="2025840"/>
            <a:ext cx="8281805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 err="1">
                <a:solidFill>
                  <a:srgbClr val="F31D6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Membuat</a:t>
            </a:r>
            <a:r>
              <a:rPr lang="en-US" sz="2000" b="1" dirty="0">
                <a:solidFill>
                  <a:srgbClr val="F31D6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project &amp; packager </a:t>
            </a:r>
            <a:r>
              <a:rPr lang="en-US" sz="2000" b="1" dirty="0" err="1">
                <a:solidFill>
                  <a:srgbClr val="F31D6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Baru</a:t>
            </a:r>
            <a:endParaRPr lang="en-US" sz="2000" b="1" dirty="0">
              <a:solidFill>
                <a:srgbClr val="F31D65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 err="1">
                <a:solidFill>
                  <a:srgbClr val="F31D6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Membuat</a:t>
            </a:r>
            <a:r>
              <a:rPr lang="en-US" sz="2000" b="1" dirty="0">
                <a:solidFill>
                  <a:srgbClr val="F31D6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View</a:t>
            </a:r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 err="1">
                <a:solidFill>
                  <a:srgbClr val="F31D6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Membuat</a:t>
            </a:r>
            <a:r>
              <a:rPr lang="en-US" sz="2000" b="1" dirty="0">
                <a:solidFill>
                  <a:srgbClr val="F31D6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Database (</a:t>
            </a:r>
            <a:r>
              <a:rPr lang="en-US" sz="2000" b="1" dirty="0" err="1">
                <a:solidFill>
                  <a:srgbClr val="F31D6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MySql</a:t>
            </a:r>
            <a:r>
              <a:rPr lang="en-US" sz="2000" b="1" dirty="0" smtClean="0">
                <a:solidFill>
                  <a:srgbClr val="F31D6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 err="1">
                <a:solidFill>
                  <a:srgbClr val="F31D6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Membuat</a:t>
            </a:r>
            <a:r>
              <a:rPr lang="en-US" sz="2000" b="1" dirty="0">
                <a:solidFill>
                  <a:srgbClr val="F31D6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b="1" dirty="0" err="1" smtClean="0">
                <a:solidFill>
                  <a:srgbClr val="F31D6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Koneksi</a:t>
            </a:r>
            <a:endParaRPr lang="en-US" sz="2000" b="1" dirty="0">
              <a:solidFill>
                <a:srgbClr val="F31D65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Mapping Object Database </a:t>
            </a:r>
            <a:r>
              <a:rPr lang="en-US" sz="20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kedalam</a:t>
            </a:r>
            <a:r>
              <a:rPr lang="en-US" sz="2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Entitas</a:t>
            </a:r>
            <a:r>
              <a:rPr lang="en-US" sz="2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(Class)</a:t>
            </a:r>
            <a:endParaRPr lang="en-US" sz="20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Membuat</a:t>
            </a:r>
            <a:r>
              <a:rPr lang="en-US" sz="2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Service DAO (Interface)</a:t>
            </a:r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 err="1">
                <a:latin typeface="Verdana" panose="020B0604030504040204" pitchFamily="34" charset="0"/>
                <a:ea typeface="Verdana" panose="020B0604030504040204" pitchFamily="34" charset="0"/>
              </a:rPr>
              <a:t>Membuat</a:t>
            </a: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b="1" dirty="0" err="1">
                <a:latin typeface="Verdana" panose="020B0604030504040204" pitchFamily="34" charset="0"/>
                <a:ea typeface="Verdana" panose="020B0604030504040204" pitchFamily="34" charset="0"/>
              </a:rPr>
              <a:t>Fungsi</a:t>
            </a: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 CRUD </a:t>
            </a:r>
            <a:r>
              <a:rPr lang="en-US" sz="20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Aplikasi</a:t>
            </a:r>
            <a:r>
              <a:rPr lang="en-US" sz="2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en-US" sz="20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Implementasi</a:t>
            </a:r>
            <a:r>
              <a:rPr lang="en-US" sz="2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DAO)</a:t>
            </a:r>
            <a:endParaRPr lang="en-US" sz="20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 err="1">
                <a:latin typeface="Verdana" panose="020B0604030504040204" pitchFamily="34" charset="0"/>
                <a:ea typeface="Verdana" panose="020B0604030504040204" pitchFamily="34" charset="0"/>
              </a:rPr>
              <a:t>Membuat</a:t>
            </a: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 Management </a:t>
            </a:r>
            <a:r>
              <a:rPr lang="en-US" sz="2000" b="1" dirty="0" err="1">
                <a:latin typeface="Verdana" panose="020B0604030504040204" pitchFamily="34" charset="0"/>
                <a:ea typeface="Verdana" panose="020B0604030504040204" pitchFamily="34" charset="0"/>
              </a:rPr>
              <a:t>Transaksi</a:t>
            </a: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DAO</a:t>
            </a:r>
            <a:endParaRPr lang="en-US" sz="20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 err="1">
                <a:latin typeface="Verdana" panose="020B0604030504040204" pitchFamily="34" charset="0"/>
                <a:ea typeface="Verdana" panose="020B0604030504040204" pitchFamily="34" charset="0"/>
              </a:rPr>
              <a:t>Membuat</a:t>
            </a: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 Model</a:t>
            </a:r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 err="1">
                <a:latin typeface="Verdana" panose="020B0604030504040204" pitchFamily="34" charset="0"/>
                <a:ea typeface="Verdana" panose="020B0604030504040204" pitchFamily="34" charset="0"/>
              </a:rPr>
              <a:t>Membuat</a:t>
            </a: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 Controller</a:t>
            </a:r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 err="1">
                <a:latin typeface="Verdana" panose="020B0604030504040204" pitchFamily="34" charset="0"/>
                <a:ea typeface="Verdana" panose="020B0604030504040204" pitchFamily="34" charset="0"/>
              </a:rPr>
              <a:t>Mengkomunikasikan</a:t>
            </a: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 Controller di View</a:t>
            </a:r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Testing </a:t>
            </a:r>
            <a:r>
              <a:rPr lang="en-US" sz="2000" b="1" dirty="0" err="1">
                <a:latin typeface="Verdana" panose="020B0604030504040204" pitchFamily="34" charset="0"/>
                <a:ea typeface="Verdana" panose="020B0604030504040204" pitchFamily="34" charset="0"/>
              </a:rPr>
              <a:t>Aplikasi</a:t>
            </a:r>
            <a:endParaRPr lang="id-ID" sz="2000" b="1" dirty="0">
              <a:solidFill>
                <a:srgbClr val="F31D65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15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Supply And Demand Planning Illustration, HD Png Download , Transparent Png  Image - PNGi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491" y="2262652"/>
            <a:ext cx="6844146" cy="458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19581" y="1894808"/>
            <a:ext cx="107901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Bagaimana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cara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membuat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2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Aplikasi</a:t>
            </a:r>
            <a:r>
              <a:rPr lang="en-US" sz="22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Database 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pada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JAVA GUI ??</a:t>
            </a:r>
            <a:endParaRPr lang="id-ID" sz="2200" b="1" dirty="0">
              <a:solidFill>
                <a:srgbClr val="F2025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9581" y="0"/>
            <a:ext cx="95506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0" b="1" dirty="0" smtClean="0">
                <a:solidFill>
                  <a:srgbClr val="0069BD"/>
                </a:solidFill>
              </a:rPr>
              <a:t>Mari </a:t>
            </a:r>
            <a:r>
              <a:rPr lang="en-US" sz="6000" b="1" dirty="0" err="1" smtClean="0">
                <a:solidFill>
                  <a:srgbClr val="0069BD"/>
                </a:solidFill>
              </a:rPr>
              <a:t>kita</a:t>
            </a:r>
            <a:r>
              <a:rPr lang="en-US" sz="6000" b="1" dirty="0" smtClean="0">
                <a:solidFill>
                  <a:srgbClr val="0069BD"/>
                </a:solidFill>
              </a:rPr>
              <a:t> </a:t>
            </a:r>
            <a:r>
              <a:rPr lang="en-US" sz="6000" b="1" dirty="0" err="1" smtClean="0">
                <a:solidFill>
                  <a:srgbClr val="0069BD"/>
                </a:solidFill>
              </a:rPr>
              <a:t>coba</a:t>
            </a:r>
            <a:r>
              <a:rPr lang="en-US" sz="6000" b="1" dirty="0" smtClean="0">
                <a:solidFill>
                  <a:srgbClr val="0069BD"/>
                </a:solidFill>
              </a:rPr>
              <a:t> </a:t>
            </a:r>
            <a:r>
              <a:rPr lang="en-US" sz="6000" b="1" dirty="0" err="1" smtClean="0">
                <a:solidFill>
                  <a:srgbClr val="0069BD"/>
                </a:solidFill>
              </a:rPr>
              <a:t>praktek</a:t>
            </a:r>
            <a:r>
              <a:rPr lang="en-US" sz="6000" b="1" dirty="0" smtClean="0">
                <a:solidFill>
                  <a:srgbClr val="0069BD"/>
                </a:solidFill>
              </a:rPr>
              <a:t>…</a:t>
            </a:r>
            <a:endParaRPr lang="id-ID" sz="6000" b="1" dirty="0">
              <a:solidFill>
                <a:srgbClr val="0069BD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9581" y="3055046"/>
            <a:ext cx="77548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Mari </a:t>
            </a:r>
            <a:r>
              <a:rPr lang="en-US" sz="2400" b="1" dirty="0" err="1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kita</a:t>
            </a:r>
            <a:r>
              <a:rPr lang="en-US" sz="2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membuat</a:t>
            </a:r>
            <a:r>
              <a:rPr lang="en-US" sz="2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program JAVA </a:t>
            </a:r>
            <a:r>
              <a:rPr lang="en-US" sz="2400" b="1" dirty="0" err="1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Sederhana</a:t>
            </a:r>
            <a:r>
              <a:rPr lang="en-US" sz="2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yang </a:t>
            </a:r>
            <a:r>
              <a:rPr lang="en-US" sz="2400" b="1" dirty="0" err="1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menerapkan</a:t>
            </a:r>
            <a:r>
              <a:rPr lang="en-US" sz="2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JDBC – MVC – DAO </a:t>
            </a:r>
            <a:r>
              <a:rPr lang="en-US" sz="2400" b="1" dirty="0" err="1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didalamnya</a:t>
            </a:r>
            <a:endParaRPr lang="id-ID" sz="2400" b="1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816110" y="6414263"/>
            <a:ext cx="338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6</a:t>
            </a:r>
            <a:endParaRPr lang="id-ID" sz="32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454160" y="6239165"/>
            <a:ext cx="1475680" cy="557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TextBox 9"/>
          <p:cNvSpPr txBox="1"/>
          <p:nvPr/>
        </p:nvSpPr>
        <p:spPr>
          <a:xfrm>
            <a:off x="11454161" y="6261863"/>
            <a:ext cx="737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1</a:t>
            </a:r>
            <a:r>
              <a:rPr lang="en-US" sz="3200" dirty="0">
                <a:solidFill>
                  <a:schemeClr val="bg1"/>
                </a:solidFill>
              </a:rPr>
              <a:t>3</a:t>
            </a:r>
            <a:endParaRPr lang="id-ID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93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617" y="2434073"/>
            <a:ext cx="1124778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600" b="1" dirty="0" err="1" smtClean="0">
                <a:solidFill>
                  <a:schemeClr val="bg1"/>
                </a:solidFill>
              </a:rPr>
              <a:t>Praktikum</a:t>
            </a:r>
            <a:r>
              <a:rPr lang="en-US" sz="6600" b="1" dirty="0" smtClean="0">
                <a:solidFill>
                  <a:schemeClr val="bg1"/>
                </a:solidFill>
              </a:rPr>
              <a:t>  : </a:t>
            </a:r>
          </a:p>
          <a:p>
            <a:pPr algn="just"/>
            <a:r>
              <a:rPr lang="en-US" sz="4000" b="1" dirty="0" err="1" smtClean="0">
                <a:solidFill>
                  <a:schemeClr val="bg1"/>
                </a:solidFill>
              </a:rPr>
              <a:t>Aplikasi</a:t>
            </a:r>
            <a:r>
              <a:rPr lang="en-US" sz="4000" b="1" dirty="0" smtClean="0">
                <a:solidFill>
                  <a:schemeClr val="bg1"/>
                </a:solidFill>
              </a:rPr>
              <a:t> Database [Form </a:t>
            </a:r>
            <a:r>
              <a:rPr lang="en-US" sz="4000" b="1" dirty="0" err="1" smtClean="0">
                <a:solidFill>
                  <a:schemeClr val="bg1"/>
                </a:solidFill>
              </a:rPr>
              <a:t>Kelola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Anggota</a:t>
            </a:r>
            <a:r>
              <a:rPr lang="en-US" sz="4000" b="1" dirty="0">
                <a:solidFill>
                  <a:schemeClr val="bg1"/>
                </a:solidFill>
              </a:rPr>
              <a:t>]</a:t>
            </a:r>
            <a:endParaRPr lang="id-ID" sz="4000" b="1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65128" y="6187059"/>
            <a:ext cx="260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solidFill>
                  <a:schemeClr val="bg1"/>
                </a:solidFill>
              </a:rPr>
              <a:t>[</a:t>
            </a:r>
            <a:r>
              <a:rPr lang="en-US" sz="3200" b="1" dirty="0" smtClean="0">
                <a:solidFill>
                  <a:schemeClr val="bg1"/>
                </a:solidFill>
              </a:rPr>
              <a:t>TAHAP 1]</a:t>
            </a:r>
            <a:endParaRPr lang="id-ID" sz="3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81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2530" y="63795"/>
            <a:ext cx="117735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800" b="1" dirty="0" err="1" smtClean="0">
                <a:solidFill>
                  <a:srgbClr val="00B0F0"/>
                </a:solidFill>
              </a:rPr>
              <a:t>Praktikum</a:t>
            </a:r>
            <a:r>
              <a:rPr lang="en-US" sz="4800" b="1" dirty="0" smtClean="0">
                <a:solidFill>
                  <a:srgbClr val="00B0F0"/>
                </a:solidFill>
              </a:rPr>
              <a:t> : Form </a:t>
            </a:r>
            <a:r>
              <a:rPr lang="en-US" sz="4800" b="1" dirty="0" err="1" smtClean="0">
                <a:solidFill>
                  <a:srgbClr val="00B0F0"/>
                </a:solidFill>
              </a:rPr>
              <a:t>Anggota</a:t>
            </a:r>
            <a:r>
              <a:rPr lang="en-US" sz="4800" b="1" dirty="0" smtClean="0">
                <a:solidFill>
                  <a:srgbClr val="00B0F0"/>
                </a:solidFill>
              </a:rPr>
              <a:t> Database</a:t>
            </a:r>
            <a:endParaRPr lang="id-ID" sz="4800" b="1" dirty="0">
              <a:solidFill>
                <a:srgbClr val="00B0F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816110" y="6414263"/>
            <a:ext cx="338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6</a:t>
            </a:r>
            <a:endParaRPr lang="id-ID" sz="3200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1454160" y="6239165"/>
            <a:ext cx="1475680" cy="557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Shape 84"/>
          <p:cNvSpPr txBox="1"/>
          <p:nvPr/>
        </p:nvSpPr>
        <p:spPr>
          <a:xfrm>
            <a:off x="116421" y="1414286"/>
            <a:ext cx="4610833" cy="340709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just"/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Untuk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praktikum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di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materi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aplikasi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database,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kita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buat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sebuah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form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keloka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data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anggota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seperti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contoh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. 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Lato"/>
              <a:sym typeface="Lato"/>
            </a:endParaRPr>
          </a:p>
          <a:p>
            <a:pPr algn="just"/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Lato"/>
              <a:sym typeface="Lato"/>
            </a:endParaRPr>
          </a:p>
          <a:p>
            <a:pPr algn="just"/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Lato"/>
              <a:sym typeface="Lato"/>
            </a:endParaRPr>
          </a:p>
          <a:p>
            <a:pPr algn="just"/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Lato"/>
              <a:sym typeface="Lato"/>
            </a:endParaRPr>
          </a:p>
          <a:p>
            <a:pPr algn="just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Target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minggu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ini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adalah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kita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berhasil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b="1" dirty="0" err="1" smtClean="0">
                <a:solidFill>
                  <a:srgbClr val="F31D65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Membuat</a:t>
            </a:r>
            <a:r>
              <a:rPr lang="en-US" b="1" dirty="0" smtClean="0">
                <a:solidFill>
                  <a:srgbClr val="F31D65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b="1" dirty="0" err="1" smtClean="0">
                <a:solidFill>
                  <a:srgbClr val="F31D65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koneksi</a:t>
            </a:r>
            <a:r>
              <a:rPr lang="en-US" b="1" dirty="0" smtClean="0">
                <a:solidFill>
                  <a:srgbClr val="F31D65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b="1" dirty="0" err="1" smtClean="0">
                <a:solidFill>
                  <a:srgbClr val="F31D65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ke</a:t>
            </a:r>
            <a:r>
              <a:rPr lang="en-US" b="1" dirty="0" smtClean="0">
                <a:solidFill>
                  <a:srgbClr val="F31D65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database </a:t>
            </a:r>
            <a:r>
              <a:rPr lang="en-US" b="1" dirty="0" err="1" smtClean="0">
                <a:solidFill>
                  <a:srgbClr val="F31D65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MySql</a:t>
            </a:r>
            <a:r>
              <a:rPr lang="en-US" b="1" dirty="0" smtClean="0">
                <a:solidFill>
                  <a:srgbClr val="F31D65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yang </a:t>
            </a:r>
            <a:r>
              <a:rPr lang="en-US" b="1" dirty="0" err="1" smtClean="0">
                <a:solidFill>
                  <a:srgbClr val="F31D65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sudah</a:t>
            </a:r>
            <a:r>
              <a:rPr lang="en-US" b="1" dirty="0" smtClean="0">
                <a:solidFill>
                  <a:srgbClr val="F31D65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b="1" dirty="0" err="1" smtClean="0">
                <a:solidFill>
                  <a:srgbClr val="F31D65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disiapkan</a:t>
            </a:r>
            <a:r>
              <a:rPr lang="en-US" b="1" dirty="0" smtClean="0">
                <a:solidFill>
                  <a:srgbClr val="F31D65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b="1" dirty="0" err="1" smtClean="0">
                <a:solidFill>
                  <a:srgbClr val="F31D65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sebelumnya</a:t>
            </a:r>
            <a:r>
              <a:rPr lang="en-US" b="1" dirty="0" smtClean="0">
                <a:solidFill>
                  <a:srgbClr val="F31D65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b="1" dirty="0" err="1" smtClean="0">
                <a:solidFill>
                  <a:srgbClr val="F31D65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dari</a:t>
            </a:r>
            <a:r>
              <a:rPr lang="en-US" b="1" dirty="0" smtClean="0">
                <a:solidFill>
                  <a:srgbClr val="F31D65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b="1" dirty="0" err="1" smtClean="0">
                <a:solidFill>
                  <a:srgbClr val="F31D65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dalam</a:t>
            </a:r>
            <a:r>
              <a:rPr lang="en-US" b="1" dirty="0" smtClean="0">
                <a:solidFill>
                  <a:srgbClr val="F31D65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b="1" dirty="0" err="1" smtClean="0">
                <a:solidFill>
                  <a:srgbClr val="F31D65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aplikasi</a:t>
            </a:r>
            <a:r>
              <a:rPr lang="en-US" b="1" dirty="0" smtClean="0">
                <a:solidFill>
                  <a:srgbClr val="F31D65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JAVA </a:t>
            </a:r>
            <a:endParaRPr lang="en-US" b="1" dirty="0">
              <a:solidFill>
                <a:srgbClr val="F31D65"/>
              </a:solidFill>
              <a:latin typeface="Verdana" panose="020B0604030504040204" pitchFamily="34" charset="0"/>
              <a:ea typeface="Verdana" panose="020B0604030504040204" pitchFamily="34" charset="0"/>
              <a:cs typeface="Lato"/>
              <a:sym typeface="Lat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54161" y="6261863"/>
            <a:ext cx="737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1</a:t>
            </a:r>
            <a:r>
              <a:rPr lang="en-US" sz="3200" dirty="0">
                <a:solidFill>
                  <a:schemeClr val="bg1"/>
                </a:solidFill>
              </a:rPr>
              <a:t>6</a:t>
            </a:r>
            <a:endParaRPr lang="id-ID" sz="32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312" y="1201259"/>
            <a:ext cx="6273256" cy="535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71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617" y="2434073"/>
            <a:ext cx="1124778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600" b="1" dirty="0" err="1" smtClean="0">
                <a:solidFill>
                  <a:schemeClr val="bg1"/>
                </a:solidFill>
              </a:rPr>
              <a:t>Langkah</a:t>
            </a:r>
            <a:r>
              <a:rPr lang="en-US" sz="6600" b="1" dirty="0" smtClean="0">
                <a:solidFill>
                  <a:schemeClr val="bg1"/>
                </a:solidFill>
              </a:rPr>
              <a:t> 1  : </a:t>
            </a:r>
          </a:p>
          <a:p>
            <a:pPr algn="just"/>
            <a:r>
              <a:rPr lang="en-US" sz="4000" b="1" dirty="0" err="1" smtClean="0">
                <a:solidFill>
                  <a:srgbClr val="FFFF00"/>
                </a:solidFill>
              </a:rPr>
              <a:t>Membuat</a:t>
            </a:r>
            <a:r>
              <a:rPr lang="en-US" sz="4000" b="1" dirty="0" smtClean="0">
                <a:solidFill>
                  <a:srgbClr val="FFFF00"/>
                </a:solidFill>
              </a:rPr>
              <a:t> Project </a:t>
            </a:r>
            <a:r>
              <a:rPr lang="en-US" sz="4000" b="1" dirty="0" err="1" smtClean="0">
                <a:solidFill>
                  <a:srgbClr val="FFFF00"/>
                </a:solidFill>
              </a:rPr>
              <a:t>dan</a:t>
            </a:r>
            <a:r>
              <a:rPr lang="en-US" sz="4000" b="1" dirty="0" smtClean="0">
                <a:solidFill>
                  <a:srgbClr val="FFFF00"/>
                </a:solidFill>
              </a:rPr>
              <a:t> Package </a:t>
            </a:r>
            <a:r>
              <a:rPr lang="en-US" sz="4000" b="1" dirty="0" err="1" smtClean="0">
                <a:solidFill>
                  <a:srgbClr val="FFFF00"/>
                </a:solidFill>
              </a:rPr>
              <a:t>Baru</a:t>
            </a:r>
            <a:endParaRPr lang="id-ID" sz="4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27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23" y="1923217"/>
            <a:ext cx="11496787" cy="392484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816110" y="6414263"/>
            <a:ext cx="338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6</a:t>
            </a:r>
            <a:endParaRPr lang="id-ID" sz="3200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1454160" y="6239165"/>
            <a:ext cx="1475680" cy="557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Shape 84"/>
          <p:cNvSpPr txBox="1"/>
          <p:nvPr/>
        </p:nvSpPr>
        <p:spPr>
          <a:xfrm>
            <a:off x="191218" y="889035"/>
            <a:ext cx="11003254" cy="876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Buatlah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project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baru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pada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netbeans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.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dengan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cara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: </a:t>
            </a:r>
            <a:r>
              <a:rPr lang="en-US" b="1" dirty="0" smtClean="0">
                <a:solidFill>
                  <a:srgbClr val="F20253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File -&gt; New Project-&gt; Java Application -&gt; </a:t>
            </a:r>
            <a:r>
              <a:rPr lang="en-US" b="1" dirty="0" err="1" smtClean="0">
                <a:solidFill>
                  <a:srgbClr val="F20253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Tulis</a:t>
            </a:r>
            <a:r>
              <a:rPr lang="en-US" b="1" dirty="0" smtClean="0">
                <a:solidFill>
                  <a:srgbClr val="F20253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b="1" dirty="0" err="1" smtClean="0">
                <a:solidFill>
                  <a:srgbClr val="F20253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nama</a:t>
            </a:r>
            <a:r>
              <a:rPr lang="en-US" b="1" dirty="0" smtClean="0">
                <a:solidFill>
                  <a:srgbClr val="F20253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Project -&gt; </a:t>
            </a:r>
            <a:r>
              <a:rPr lang="en-US" b="1" dirty="0" err="1" smtClean="0">
                <a:solidFill>
                  <a:srgbClr val="F20253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unchecklist</a:t>
            </a:r>
            <a:r>
              <a:rPr lang="en-US" b="1" dirty="0" smtClean="0">
                <a:solidFill>
                  <a:srgbClr val="F20253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main class - &gt; finish</a:t>
            </a:r>
            <a:endParaRPr lang="en-US" b="1" dirty="0">
              <a:solidFill>
                <a:srgbClr val="F20253"/>
              </a:solidFill>
              <a:latin typeface="Verdana" panose="020B0604030504040204" pitchFamily="34" charset="0"/>
              <a:ea typeface="Verdana" panose="020B0604030504040204" pitchFamily="34" charset="0"/>
              <a:cs typeface="Lato"/>
              <a:sym typeface="Lat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36970" y="2793709"/>
            <a:ext cx="8214565" cy="353527"/>
          </a:xfrm>
          <a:prstGeom prst="rect">
            <a:avLst/>
          </a:prstGeom>
          <a:noFill/>
          <a:ln w="19050">
            <a:solidFill>
              <a:srgbClr val="F20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54161" y="6261863"/>
            <a:ext cx="737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1</a:t>
            </a:r>
            <a:r>
              <a:rPr lang="en-US" sz="3200" dirty="0">
                <a:solidFill>
                  <a:schemeClr val="bg1"/>
                </a:solidFill>
              </a:rPr>
              <a:t>8</a:t>
            </a:r>
            <a:endParaRPr lang="id-ID" sz="32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530" y="63795"/>
            <a:ext cx="117735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800" b="1" dirty="0" err="1" smtClean="0">
                <a:solidFill>
                  <a:srgbClr val="00B0F0"/>
                </a:solidFill>
              </a:rPr>
              <a:t>Praktikum</a:t>
            </a:r>
            <a:r>
              <a:rPr lang="en-US" sz="4800" b="1" dirty="0" smtClean="0">
                <a:solidFill>
                  <a:srgbClr val="00B0F0"/>
                </a:solidFill>
              </a:rPr>
              <a:t> : Form </a:t>
            </a:r>
            <a:r>
              <a:rPr lang="en-US" sz="4800" b="1" dirty="0" err="1" smtClean="0">
                <a:solidFill>
                  <a:srgbClr val="00B0F0"/>
                </a:solidFill>
              </a:rPr>
              <a:t>Anggota</a:t>
            </a:r>
            <a:r>
              <a:rPr lang="en-US" sz="4800" b="1" dirty="0" smtClean="0">
                <a:solidFill>
                  <a:srgbClr val="00B0F0"/>
                </a:solidFill>
              </a:rPr>
              <a:t> Database</a:t>
            </a:r>
            <a:endParaRPr lang="id-ID" sz="4800" b="1" dirty="0">
              <a:solidFill>
                <a:srgbClr val="00B0F0"/>
              </a:solidFill>
            </a:endParaRPr>
          </a:p>
        </p:txBody>
      </p:sp>
      <p:sp>
        <p:nvSpPr>
          <p:cNvPr id="14" name="Shape 84"/>
          <p:cNvSpPr txBox="1"/>
          <p:nvPr/>
        </p:nvSpPr>
        <p:spPr>
          <a:xfrm>
            <a:off x="191218" y="5848058"/>
            <a:ext cx="11003254" cy="4325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just"/>
            <a:r>
              <a:rPr lang="en-US" sz="1400" b="1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*Nama Project </a:t>
            </a:r>
            <a:r>
              <a:rPr lang="en-US" sz="14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Sesuaikan</a:t>
            </a:r>
            <a:r>
              <a:rPr lang="en-US" sz="1400" b="1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sz="14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Kebutuhan</a:t>
            </a:r>
            <a:r>
              <a:rPr lang="en-US" sz="1400" b="1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sz="14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Praktek</a:t>
            </a:r>
            <a:endParaRPr lang="en-US" sz="1400" b="1" dirty="0">
              <a:solidFill>
                <a:srgbClr val="F20253"/>
              </a:solidFill>
              <a:latin typeface="Verdana" panose="020B0604030504040204" pitchFamily="34" charset="0"/>
              <a:ea typeface="Verdana" panose="020B0604030504040204" pitchFamily="34" charset="0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70631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1816110" y="6414263"/>
            <a:ext cx="338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6</a:t>
            </a:r>
            <a:endParaRPr lang="id-ID" sz="3200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1454160" y="6239165"/>
            <a:ext cx="1475680" cy="557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Shape 84"/>
          <p:cNvSpPr txBox="1"/>
          <p:nvPr/>
        </p:nvSpPr>
        <p:spPr>
          <a:xfrm>
            <a:off x="191217" y="889035"/>
            <a:ext cx="11963197" cy="876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Buatlah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b="1" dirty="0">
                <a:solidFill>
                  <a:srgbClr val="F20253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8</a:t>
            </a:r>
            <a:r>
              <a:rPr lang="en-US" b="1" dirty="0" smtClean="0">
                <a:solidFill>
                  <a:srgbClr val="F20253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b="1" dirty="0" err="1" smtClean="0">
                <a:solidFill>
                  <a:srgbClr val="F20253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buah</a:t>
            </a:r>
            <a:r>
              <a:rPr lang="en-US" b="1" dirty="0" smtClean="0">
                <a:solidFill>
                  <a:srgbClr val="F20253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package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pada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project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tersebut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masing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–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masing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dengan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nama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: main, view, model, controller, database, entity, service,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impl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. (format :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nama_project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.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nama_Anda.apps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.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nama_package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)</a:t>
            </a:r>
            <a:endParaRPr lang="en-US" b="1" dirty="0">
              <a:solidFill>
                <a:srgbClr val="F20253"/>
              </a:solidFill>
              <a:latin typeface="Verdana" panose="020B0604030504040204" pitchFamily="34" charset="0"/>
              <a:ea typeface="Verdana" panose="020B0604030504040204" pitchFamily="34" charset="0"/>
              <a:cs typeface="Lato"/>
              <a:sym typeface="Lat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54161" y="6261863"/>
            <a:ext cx="737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1</a:t>
            </a:r>
            <a:r>
              <a:rPr lang="en-US" sz="3200" dirty="0">
                <a:solidFill>
                  <a:schemeClr val="bg1"/>
                </a:solidFill>
              </a:rPr>
              <a:t>9</a:t>
            </a:r>
            <a:endParaRPr lang="id-ID" sz="3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530" y="63795"/>
            <a:ext cx="117735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800" b="1" dirty="0" err="1" smtClean="0">
                <a:solidFill>
                  <a:srgbClr val="00B0F0"/>
                </a:solidFill>
              </a:rPr>
              <a:t>Praktikum</a:t>
            </a:r>
            <a:r>
              <a:rPr lang="en-US" sz="4800" b="1" dirty="0" smtClean="0">
                <a:solidFill>
                  <a:srgbClr val="00B0F0"/>
                </a:solidFill>
              </a:rPr>
              <a:t> : Form </a:t>
            </a:r>
            <a:r>
              <a:rPr lang="en-US" sz="4800" b="1" dirty="0" err="1" smtClean="0">
                <a:solidFill>
                  <a:srgbClr val="00B0F0"/>
                </a:solidFill>
              </a:rPr>
              <a:t>Anggota</a:t>
            </a:r>
            <a:r>
              <a:rPr lang="en-US" sz="4800" b="1" dirty="0" smtClean="0">
                <a:solidFill>
                  <a:srgbClr val="00B0F0"/>
                </a:solidFill>
              </a:rPr>
              <a:t> Database</a:t>
            </a:r>
            <a:endParaRPr lang="id-ID" sz="4800" b="1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89" y="2133111"/>
            <a:ext cx="9853784" cy="428115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26289" y="2475345"/>
            <a:ext cx="2019757" cy="1921164"/>
          </a:xfrm>
          <a:prstGeom prst="rect">
            <a:avLst/>
          </a:prstGeom>
          <a:noFill/>
          <a:ln w="19050">
            <a:solidFill>
              <a:srgbClr val="F20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6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454160" y="6239165"/>
            <a:ext cx="1475680" cy="557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extBox 12"/>
          <p:cNvSpPr txBox="1"/>
          <p:nvPr/>
        </p:nvSpPr>
        <p:spPr>
          <a:xfrm>
            <a:off x="11663710" y="6261863"/>
            <a:ext cx="338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2</a:t>
            </a:r>
            <a:endParaRPr lang="id-ID" sz="32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6104648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AA7A1D4F-D287-4310-8EF0-4B8E257AD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31272"/>
            <a:ext cx="3014644" cy="73557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t="3269" b="2644"/>
          <a:stretch/>
        </p:blipFill>
        <p:spPr>
          <a:xfrm>
            <a:off x="0" y="141649"/>
            <a:ext cx="5011218" cy="5939111"/>
          </a:xfrm>
          <a:prstGeom prst="rect">
            <a:avLst/>
          </a:prstGeom>
        </p:spPr>
      </p:pic>
      <p:sp>
        <p:nvSpPr>
          <p:cNvPr id="22" name="Shape 84"/>
          <p:cNvSpPr txBox="1"/>
          <p:nvPr/>
        </p:nvSpPr>
        <p:spPr>
          <a:xfrm>
            <a:off x="4791762" y="188494"/>
            <a:ext cx="6662398" cy="176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sz="48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Lato"/>
              </a:rPr>
              <a:t>KONTEN </a:t>
            </a:r>
            <a:br>
              <a:rPr lang="en-US" sz="48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Lato"/>
              </a:rPr>
            </a:br>
            <a:r>
              <a:rPr lang="en-US" sz="48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Lato"/>
              </a:rPr>
              <a:t>PERKULIAHAN</a:t>
            </a:r>
          </a:p>
        </p:txBody>
      </p:sp>
      <p:sp>
        <p:nvSpPr>
          <p:cNvPr id="23" name="Shape 84"/>
          <p:cNvSpPr txBox="1"/>
          <p:nvPr/>
        </p:nvSpPr>
        <p:spPr>
          <a:xfrm>
            <a:off x="5019614" y="3041515"/>
            <a:ext cx="6999096" cy="90034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Konsep</a:t>
            </a:r>
            <a:r>
              <a:rPr lang="en-US" sz="2600" b="1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sz="26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Dasar</a:t>
            </a:r>
            <a:r>
              <a:rPr lang="en-US" sz="2600" b="1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JDBC Driver</a:t>
            </a:r>
          </a:p>
        </p:txBody>
      </p:sp>
      <p:sp>
        <p:nvSpPr>
          <p:cNvPr id="24" name="Shape 84"/>
          <p:cNvSpPr txBox="1"/>
          <p:nvPr/>
        </p:nvSpPr>
        <p:spPr>
          <a:xfrm>
            <a:off x="5019613" y="2012487"/>
            <a:ext cx="6982497" cy="102902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Bagaimana</a:t>
            </a:r>
            <a:r>
              <a:rPr lang="en-US" sz="2600" b="1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sz="26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membuat</a:t>
            </a:r>
            <a:r>
              <a:rPr lang="en-US" sz="2600" b="1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sz="26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Koneksi</a:t>
            </a:r>
            <a:r>
              <a:rPr lang="en-US" sz="2600" b="1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sz="26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ke</a:t>
            </a:r>
            <a:r>
              <a:rPr lang="en-US" sz="2600" b="1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Database </a:t>
            </a:r>
            <a:r>
              <a:rPr lang="en-US" sz="26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dari</a:t>
            </a:r>
            <a:r>
              <a:rPr lang="en-US" sz="2600" b="1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JAVA</a:t>
            </a:r>
          </a:p>
        </p:txBody>
      </p:sp>
      <p:sp>
        <p:nvSpPr>
          <p:cNvPr id="26" name="Shape 84"/>
          <p:cNvSpPr txBox="1"/>
          <p:nvPr/>
        </p:nvSpPr>
        <p:spPr>
          <a:xfrm>
            <a:off x="5027913" y="4776298"/>
            <a:ext cx="6990797" cy="119383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Praktikum</a:t>
            </a:r>
            <a:r>
              <a:rPr lang="en-US" sz="2600" b="1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sz="26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Aplikasi</a:t>
            </a:r>
            <a:r>
              <a:rPr lang="en-US" sz="2600" b="1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Database </a:t>
            </a:r>
          </a:p>
          <a:p>
            <a:r>
              <a:rPr lang="en-US" sz="2600" b="1" dirty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sz="2600" b="1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  (Bag 1 – </a:t>
            </a:r>
            <a:r>
              <a:rPr lang="en-US" sz="26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Membuat</a:t>
            </a:r>
            <a:r>
              <a:rPr lang="en-US" sz="2600" b="1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sz="26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Koneksi</a:t>
            </a:r>
            <a:r>
              <a:rPr lang="en-US" sz="2600" b="1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)</a:t>
            </a:r>
          </a:p>
        </p:txBody>
      </p:sp>
      <p:sp>
        <p:nvSpPr>
          <p:cNvPr id="14" name="Shape 84"/>
          <p:cNvSpPr txBox="1"/>
          <p:nvPr/>
        </p:nvSpPr>
        <p:spPr>
          <a:xfrm>
            <a:off x="5011215" y="3687679"/>
            <a:ext cx="6990797" cy="99779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Konsep</a:t>
            </a:r>
            <a:r>
              <a:rPr lang="en-US" sz="2600" b="1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sz="26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dasar</a:t>
            </a:r>
            <a:r>
              <a:rPr lang="en-US" sz="2600" b="1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sz="26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Arsitektur</a:t>
            </a:r>
            <a:r>
              <a:rPr lang="en-US" sz="2600" b="1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Data Access Object (DAO)</a:t>
            </a:r>
          </a:p>
        </p:txBody>
      </p:sp>
    </p:spTree>
    <p:extLst>
      <p:ext uri="{BB962C8B-B14F-4D97-AF65-F5344CB8AC3E}">
        <p14:creationId xmlns:p14="http://schemas.microsoft.com/office/powerpoint/2010/main" val="206302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1816110" y="6414263"/>
            <a:ext cx="338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6</a:t>
            </a:r>
            <a:endParaRPr lang="id-ID" sz="3200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1454160" y="6239165"/>
            <a:ext cx="1475680" cy="557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Shape 84"/>
          <p:cNvSpPr txBox="1"/>
          <p:nvPr/>
        </p:nvSpPr>
        <p:spPr>
          <a:xfrm>
            <a:off x="191217" y="889035"/>
            <a:ext cx="11963197" cy="876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Buatlah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b="1" dirty="0" err="1" smtClean="0">
                <a:solidFill>
                  <a:srgbClr val="F31D65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sebuah</a:t>
            </a:r>
            <a:r>
              <a:rPr lang="en-US" b="1" dirty="0" smtClean="0">
                <a:solidFill>
                  <a:srgbClr val="F31D65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class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dengan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nama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Main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pada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package Main.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Kelas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ini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akan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kita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gunakan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sebagai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kelas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terster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selama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pembuatan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aplikasi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. Isi class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tersebut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dengan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sebuah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method main</a:t>
            </a:r>
            <a:endParaRPr lang="en-US" b="1" dirty="0">
              <a:solidFill>
                <a:srgbClr val="F20253"/>
              </a:solidFill>
              <a:latin typeface="Verdana" panose="020B0604030504040204" pitchFamily="34" charset="0"/>
              <a:ea typeface="Verdana" panose="020B0604030504040204" pitchFamily="34" charset="0"/>
              <a:cs typeface="Lato"/>
              <a:sym typeface="Lat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54161" y="6261863"/>
            <a:ext cx="737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20</a:t>
            </a:r>
            <a:endParaRPr lang="id-ID" sz="3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530" y="63795"/>
            <a:ext cx="117735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800" b="1" dirty="0" err="1" smtClean="0">
                <a:solidFill>
                  <a:srgbClr val="00B0F0"/>
                </a:solidFill>
              </a:rPr>
              <a:t>Praktikum</a:t>
            </a:r>
            <a:r>
              <a:rPr lang="en-US" sz="4800" b="1" dirty="0" smtClean="0">
                <a:solidFill>
                  <a:srgbClr val="00B0F0"/>
                </a:solidFill>
              </a:rPr>
              <a:t> : Form </a:t>
            </a:r>
            <a:r>
              <a:rPr lang="en-US" sz="4800" b="1" dirty="0" err="1" smtClean="0">
                <a:solidFill>
                  <a:srgbClr val="00B0F0"/>
                </a:solidFill>
              </a:rPr>
              <a:t>Anggota</a:t>
            </a:r>
            <a:r>
              <a:rPr lang="en-US" sz="4800" b="1" dirty="0" smtClean="0">
                <a:solidFill>
                  <a:srgbClr val="00B0F0"/>
                </a:solidFill>
              </a:rPr>
              <a:t> Database</a:t>
            </a:r>
            <a:endParaRPr lang="id-ID" sz="4800" b="1" dirty="0">
              <a:solidFill>
                <a:srgbClr val="00B0F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13" y="2212908"/>
            <a:ext cx="8992611" cy="360133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50152" y="2016593"/>
            <a:ext cx="9314134" cy="3996279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4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617" y="2434073"/>
            <a:ext cx="1124778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600" b="1" dirty="0" err="1" smtClean="0">
                <a:solidFill>
                  <a:schemeClr val="bg1"/>
                </a:solidFill>
              </a:rPr>
              <a:t>Langkah</a:t>
            </a:r>
            <a:r>
              <a:rPr lang="en-US" sz="6600" b="1" dirty="0" smtClean="0">
                <a:solidFill>
                  <a:schemeClr val="bg1"/>
                </a:solidFill>
              </a:rPr>
              <a:t> 2  : </a:t>
            </a:r>
          </a:p>
          <a:p>
            <a:pPr algn="just"/>
            <a:r>
              <a:rPr lang="en-US" sz="4400" b="1" dirty="0" err="1" smtClean="0">
                <a:solidFill>
                  <a:srgbClr val="FFFF00"/>
                </a:solidFill>
              </a:rPr>
              <a:t>Membuat</a:t>
            </a:r>
            <a:r>
              <a:rPr lang="en-US" sz="4400" b="1" dirty="0" smtClean="0">
                <a:solidFill>
                  <a:srgbClr val="FFFF00"/>
                </a:solidFill>
              </a:rPr>
              <a:t> Class View</a:t>
            </a:r>
            <a:endParaRPr lang="id-ID" sz="4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85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1816110" y="6414263"/>
            <a:ext cx="338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6</a:t>
            </a:r>
            <a:endParaRPr lang="id-ID" sz="3200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1454160" y="6239165"/>
            <a:ext cx="1475680" cy="557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Shape 84"/>
          <p:cNvSpPr txBox="1"/>
          <p:nvPr/>
        </p:nvSpPr>
        <p:spPr>
          <a:xfrm>
            <a:off x="191217" y="889035"/>
            <a:ext cx="11963197" cy="876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Untuk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langkah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pertama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mari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kita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buat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sebuah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Class view </a:t>
            </a:r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sebagai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tampilan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aplikasi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. </a:t>
            </a:r>
            <a:r>
              <a:rPr lang="en-US" b="1" dirty="0" err="1" smtClean="0">
                <a:solidFill>
                  <a:srgbClr val="F20253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Pada</a:t>
            </a:r>
            <a:r>
              <a:rPr lang="en-US" b="1" dirty="0" smtClean="0">
                <a:solidFill>
                  <a:srgbClr val="F20253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package view -&gt; new -&gt; </a:t>
            </a:r>
            <a:r>
              <a:rPr lang="en-US" b="1" dirty="0" err="1" smtClean="0">
                <a:solidFill>
                  <a:srgbClr val="F20253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J</a:t>
            </a:r>
            <a:r>
              <a:rPr lang="en-US" b="1" dirty="0" err="1">
                <a:solidFill>
                  <a:srgbClr val="F20253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F</a:t>
            </a:r>
            <a:r>
              <a:rPr lang="en-US" b="1" dirty="0" err="1" smtClean="0">
                <a:solidFill>
                  <a:srgbClr val="F20253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rame</a:t>
            </a:r>
            <a:r>
              <a:rPr lang="en-US" b="1" dirty="0" smtClean="0">
                <a:solidFill>
                  <a:srgbClr val="F20253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Form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.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Beri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nama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class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Jframe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sebagai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AnggotaView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.</a:t>
            </a:r>
            <a:endParaRPr lang="en-US" b="1" dirty="0">
              <a:solidFill>
                <a:srgbClr val="F20253"/>
              </a:solidFill>
              <a:latin typeface="Verdana" panose="020B0604030504040204" pitchFamily="34" charset="0"/>
              <a:ea typeface="Verdana" panose="020B0604030504040204" pitchFamily="34" charset="0"/>
              <a:cs typeface="Lato"/>
              <a:sym typeface="Lat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54161" y="6261863"/>
            <a:ext cx="737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22</a:t>
            </a:r>
            <a:endParaRPr lang="id-ID" sz="32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2025"/>
          <a:stretch/>
        </p:blipFill>
        <p:spPr>
          <a:xfrm>
            <a:off x="618839" y="1916256"/>
            <a:ext cx="8377380" cy="460164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530" y="63795"/>
            <a:ext cx="117735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800" b="1" dirty="0" err="1" smtClean="0">
                <a:solidFill>
                  <a:srgbClr val="00B0F0"/>
                </a:solidFill>
              </a:rPr>
              <a:t>Praktikum</a:t>
            </a:r>
            <a:r>
              <a:rPr lang="en-US" sz="4800" b="1" dirty="0" smtClean="0">
                <a:solidFill>
                  <a:srgbClr val="00B0F0"/>
                </a:solidFill>
              </a:rPr>
              <a:t> : Form </a:t>
            </a:r>
            <a:r>
              <a:rPr lang="en-US" sz="4800" b="1" dirty="0" err="1" smtClean="0">
                <a:solidFill>
                  <a:srgbClr val="00B0F0"/>
                </a:solidFill>
              </a:rPr>
              <a:t>Anggota</a:t>
            </a:r>
            <a:r>
              <a:rPr lang="en-US" sz="4800" b="1" dirty="0" smtClean="0">
                <a:solidFill>
                  <a:srgbClr val="00B0F0"/>
                </a:solidFill>
              </a:rPr>
              <a:t> Database</a:t>
            </a:r>
            <a:endParaRPr lang="id-ID" sz="4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53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1816110" y="6414263"/>
            <a:ext cx="338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6</a:t>
            </a:r>
            <a:endParaRPr lang="id-ID" sz="3200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1454160" y="6239165"/>
            <a:ext cx="1475680" cy="557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Shape 84"/>
          <p:cNvSpPr txBox="1"/>
          <p:nvPr/>
        </p:nvSpPr>
        <p:spPr>
          <a:xfrm>
            <a:off x="191217" y="889035"/>
            <a:ext cx="11963197" cy="876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A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turlah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frame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tersebut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sesuai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contoh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dibawah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ini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(x = 890, y = 760, center, no resize).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Selanjutnya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tambahkan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sebuah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panel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dengan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nama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anggotaPanel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.</a:t>
            </a:r>
            <a:endParaRPr lang="en-US" b="1" dirty="0">
              <a:solidFill>
                <a:srgbClr val="F20253"/>
              </a:solidFill>
              <a:latin typeface="Verdana" panose="020B0604030504040204" pitchFamily="34" charset="0"/>
              <a:ea typeface="Verdana" panose="020B0604030504040204" pitchFamily="34" charset="0"/>
              <a:cs typeface="Lato"/>
              <a:sym typeface="Lat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54161" y="6261863"/>
            <a:ext cx="737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23</a:t>
            </a:r>
            <a:endParaRPr lang="id-ID" sz="32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382" y="1720032"/>
            <a:ext cx="7575345" cy="5017436"/>
          </a:xfrm>
          <a:prstGeom prst="rect">
            <a:avLst/>
          </a:prstGeom>
        </p:spPr>
      </p:pic>
      <p:sp>
        <p:nvSpPr>
          <p:cNvPr id="13" name="Shape 84"/>
          <p:cNvSpPr txBox="1"/>
          <p:nvPr/>
        </p:nvSpPr>
        <p:spPr>
          <a:xfrm>
            <a:off x="2768633" y="3118052"/>
            <a:ext cx="4049649" cy="5256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just"/>
            <a:r>
              <a:rPr lang="en-US" sz="16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Layout Frame = Card Layout</a:t>
            </a:r>
            <a:endParaRPr lang="en-US" sz="1600" b="1" dirty="0">
              <a:solidFill>
                <a:srgbClr val="F20253"/>
              </a:solidFill>
              <a:latin typeface="Verdana" panose="020B0604030504040204" pitchFamily="34" charset="0"/>
              <a:ea typeface="Verdana" panose="020B0604030504040204" pitchFamily="34" charset="0"/>
              <a:cs typeface="Lato"/>
              <a:sym typeface="Lato"/>
            </a:endParaRPr>
          </a:p>
        </p:txBody>
      </p:sp>
      <p:sp>
        <p:nvSpPr>
          <p:cNvPr id="14" name="Shape 84"/>
          <p:cNvSpPr txBox="1"/>
          <p:nvPr/>
        </p:nvSpPr>
        <p:spPr>
          <a:xfrm>
            <a:off x="2768632" y="3487912"/>
            <a:ext cx="4049649" cy="5256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just"/>
            <a:r>
              <a:rPr lang="en-US" sz="16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Layout Panel = Absolut Layout</a:t>
            </a:r>
            <a:endParaRPr lang="en-US" sz="1600" b="1" dirty="0">
              <a:solidFill>
                <a:srgbClr val="F20253"/>
              </a:solidFill>
              <a:latin typeface="Verdana" panose="020B0604030504040204" pitchFamily="34" charset="0"/>
              <a:ea typeface="Verdana" panose="020B0604030504040204" pitchFamily="34" charset="0"/>
              <a:cs typeface="Lato"/>
              <a:sym typeface="Lato"/>
            </a:endParaRPr>
          </a:p>
        </p:txBody>
      </p:sp>
      <p:sp>
        <p:nvSpPr>
          <p:cNvPr id="15" name="Shape 84"/>
          <p:cNvSpPr txBox="1"/>
          <p:nvPr/>
        </p:nvSpPr>
        <p:spPr>
          <a:xfrm>
            <a:off x="5153144" y="6309145"/>
            <a:ext cx="2583648" cy="37731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just"/>
            <a:r>
              <a:rPr lang="en-US" sz="15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x = 890</a:t>
            </a:r>
            <a:endParaRPr lang="en-US" sz="1500" b="1" dirty="0">
              <a:solidFill>
                <a:srgbClr val="F20253"/>
              </a:solidFill>
              <a:latin typeface="Verdana" panose="020B0604030504040204" pitchFamily="34" charset="0"/>
              <a:ea typeface="Verdana" panose="020B0604030504040204" pitchFamily="34" charset="0"/>
              <a:cs typeface="Lato"/>
              <a:sym typeface="Lato"/>
            </a:endParaRPr>
          </a:p>
        </p:txBody>
      </p:sp>
      <p:sp>
        <p:nvSpPr>
          <p:cNvPr id="16" name="Shape 84"/>
          <p:cNvSpPr txBox="1"/>
          <p:nvPr/>
        </p:nvSpPr>
        <p:spPr>
          <a:xfrm>
            <a:off x="7171289" y="4252620"/>
            <a:ext cx="2583648" cy="37731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just"/>
            <a:r>
              <a:rPr lang="en-US" sz="15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y</a:t>
            </a:r>
            <a:r>
              <a:rPr lang="en-US" sz="15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= 760</a:t>
            </a:r>
            <a:endParaRPr lang="en-US" sz="1500" b="1" dirty="0">
              <a:solidFill>
                <a:srgbClr val="F20253"/>
              </a:solidFill>
              <a:latin typeface="Verdana" panose="020B0604030504040204" pitchFamily="34" charset="0"/>
              <a:ea typeface="Verdana" panose="020B0604030504040204" pitchFamily="34" charset="0"/>
              <a:cs typeface="Lato"/>
              <a:sym typeface="Lato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530" y="63795"/>
            <a:ext cx="117735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800" b="1" dirty="0" err="1" smtClean="0">
                <a:solidFill>
                  <a:srgbClr val="00B0F0"/>
                </a:solidFill>
              </a:rPr>
              <a:t>Praktikum</a:t>
            </a:r>
            <a:r>
              <a:rPr lang="en-US" sz="4800" b="1" dirty="0" smtClean="0">
                <a:solidFill>
                  <a:srgbClr val="00B0F0"/>
                </a:solidFill>
              </a:rPr>
              <a:t> : Form </a:t>
            </a:r>
            <a:r>
              <a:rPr lang="en-US" sz="4800" b="1" dirty="0" err="1" smtClean="0">
                <a:solidFill>
                  <a:srgbClr val="00B0F0"/>
                </a:solidFill>
              </a:rPr>
              <a:t>Anggota</a:t>
            </a:r>
            <a:r>
              <a:rPr lang="en-US" sz="4800" b="1" dirty="0" smtClean="0">
                <a:solidFill>
                  <a:srgbClr val="00B0F0"/>
                </a:solidFill>
              </a:rPr>
              <a:t> Database</a:t>
            </a:r>
            <a:endParaRPr lang="id-ID" sz="4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03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1816110" y="6414263"/>
            <a:ext cx="338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6</a:t>
            </a:r>
            <a:endParaRPr lang="id-ID" sz="3200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1454160" y="6239165"/>
            <a:ext cx="1475680" cy="557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Shape 84"/>
          <p:cNvSpPr txBox="1"/>
          <p:nvPr/>
        </p:nvSpPr>
        <p:spPr>
          <a:xfrm>
            <a:off x="191217" y="889035"/>
            <a:ext cx="11963197" cy="876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Tambahkan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dan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aturlah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komponen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GUI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seperti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contoh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berikut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.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Jangan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lupa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untuk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mengganti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nama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variable </a:t>
            </a:r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dari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setiap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component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sesuai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contoh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(agar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mudah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untuk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langkah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lainnya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)</a:t>
            </a:r>
            <a:endParaRPr lang="en-US" b="1" dirty="0">
              <a:solidFill>
                <a:srgbClr val="F20253"/>
              </a:solidFill>
              <a:latin typeface="Verdana" panose="020B0604030504040204" pitchFamily="34" charset="0"/>
              <a:ea typeface="Verdana" panose="020B0604030504040204" pitchFamily="34" charset="0"/>
              <a:cs typeface="Lato"/>
              <a:sym typeface="Lat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54161" y="6261863"/>
            <a:ext cx="737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24</a:t>
            </a:r>
            <a:endParaRPr lang="id-ID" sz="3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530" y="63795"/>
            <a:ext cx="117735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800" b="1" dirty="0" err="1" smtClean="0">
                <a:solidFill>
                  <a:srgbClr val="00B0F0"/>
                </a:solidFill>
              </a:rPr>
              <a:t>Praktikum</a:t>
            </a:r>
            <a:r>
              <a:rPr lang="en-US" sz="4800" b="1" dirty="0" smtClean="0">
                <a:solidFill>
                  <a:srgbClr val="00B0F0"/>
                </a:solidFill>
              </a:rPr>
              <a:t> : Form </a:t>
            </a:r>
            <a:r>
              <a:rPr lang="en-US" sz="4800" b="1" dirty="0" err="1" smtClean="0">
                <a:solidFill>
                  <a:srgbClr val="00B0F0"/>
                </a:solidFill>
              </a:rPr>
              <a:t>Anggota</a:t>
            </a:r>
            <a:r>
              <a:rPr lang="en-US" sz="4800" b="1" dirty="0" smtClean="0">
                <a:solidFill>
                  <a:srgbClr val="00B0F0"/>
                </a:solidFill>
              </a:rPr>
              <a:t> Database</a:t>
            </a:r>
            <a:endParaRPr lang="id-ID" sz="4800" b="1" dirty="0">
              <a:solidFill>
                <a:srgbClr val="00B0F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26" y="1765285"/>
            <a:ext cx="6515463" cy="5109247"/>
          </a:xfrm>
          <a:prstGeom prst="rect">
            <a:avLst/>
          </a:prstGeom>
        </p:spPr>
      </p:pic>
      <p:sp>
        <p:nvSpPr>
          <p:cNvPr id="18" name="Shape 84"/>
          <p:cNvSpPr txBox="1"/>
          <p:nvPr/>
        </p:nvSpPr>
        <p:spPr>
          <a:xfrm>
            <a:off x="3642238" y="1875899"/>
            <a:ext cx="1345400" cy="32235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>
              <a:buClr>
                <a:schemeClr val="tx1"/>
              </a:buClr>
            </a:pPr>
            <a:r>
              <a:rPr lang="en-US" sz="1400" b="1" dirty="0" smtClean="0">
                <a:solidFill>
                  <a:srgbClr val="F31D65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-&gt; </a:t>
            </a:r>
            <a:r>
              <a:rPr lang="en-US" sz="1400" b="1" dirty="0" err="1" smtClean="0">
                <a:solidFill>
                  <a:srgbClr val="F31D65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JLabel</a:t>
            </a:r>
            <a:endParaRPr lang="en-US" sz="300" b="1" dirty="0">
              <a:solidFill>
                <a:srgbClr val="F31D65"/>
              </a:solidFill>
              <a:latin typeface="Verdana" panose="020B0604030504040204" pitchFamily="34" charset="0"/>
              <a:ea typeface="Verdana" panose="020B0604030504040204" pitchFamily="34" charset="0"/>
              <a:cs typeface="Lato"/>
              <a:sym typeface="Lato"/>
            </a:endParaRPr>
          </a:p>
        </p:txBody>
      </p:sp>
      <p:sp>
        <p:nvSpPr>
          <p:cNvPr id="21" name="Shape 84"/>
          <p:cNvSpPr txBox="1"/>
          <p:nvPr/>
        </p:nvSpPr>
        <p:spPr>
          <a:xfrm>
            <a:off x="3642238" y="2147691"/>
            <a:ext cx="1345400" cy="32235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>
              <a:buClr>
                <a:schemeClr val="tx1"/>
              </a:buClr>
            </a:pPr>
            <a:r>
              <a:rPr lang="en-US" sz="1400" b="1" dirty="0" smtClean="0">
                <a:solidFill>
                  <a:srgbClr val="F31D65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-&gt; </a:t>
            </a:r>
            <a:r>
              <a:rPr lang="en-US" sz="1400" b="1" dirty="0" err="1" smtClean="0">
                <a:solidFill>
                  <a:srgbClr val="F31D65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JLabel</a:t>
            </a:r>
            <a:endParaRPr lang="en-US" sz="300" b="1" dirty="0">
              <a:solidFill>
                <a:srgbClr val="F31D65"/>
              </a:solidFill>
              <a:latin typeface="Verdana" panose="020B0604030504040204" pitchFamily="34" charset="0"/>
              <a:ea typeface="Verdana" panose="020B0604030504040204" pitchFamily="34" charset="0"/>
              <a:cs typeface="Lato"/>
              <a:sym typeface="Lato"/>
            </a:endParaRPr>
          </a:p>
        </p:txBody>
      </p:sp>
      <p:sp>
        <p:nvSpPr>
          <p:cNvPr id="22" name="Shape 84"/>
          <p:cNvSpPr txBox="1"/>
          <p:nvPr/>
        </p:nvSpPr>
        <p:spPr>
          <a:xfrm>
            <a:off x="5771220" y="2635778"/>
            <a:ext cx="5441725" cy="31062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>
              <a:buClr>
                <a:schemeClr val="tx1"/>
              </a:buClr>
            </a:pPr>
            <a:r>
              <a:rPr lang="en-US" sz="1400" b="1" dirty="0" smtClean="0">
                <a:solidFill>
                  <a:srgbClr val="F31D65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-&gt; </a:t>
            </a:r>
            <a:r>
              <a:rPr lang="en-US" sz="1400" b="1" dirty="0" err="1" smtClean="0">
                <a:solidFill>
                  <a:srgbClr val="F31D65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JTextField</a:t>
            </a:r>
            <a:r>
              <a:rPr lang="en-US" sz="1400" b="1" dirty="0">
                <a:solidFill>
                  <a:srgbClr val="F31D65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sz="14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[</a:t>
            </a:r>
            <a:r>
              <a:rPr lang="en-US" sz="1400" b="1" dirty="0" err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txtId</a:t>
            </a:r>
            <a:r>
              <a:rPr lang="en-US" sz="14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]</a:t>
            </a:r>
            <a:endParaRPr lang="en-US" sz="3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Lato"/>
              <a:sym typeface="Lato"/>
            </a:endParaRPr>
          </a:p>
        </p:txBody>
      </p:sp>
      <p:sp>
        <p:nvSpPr>
          <p:cNvPr id="23" name="Shape 84"/>
          <p:cNvSpPr txBox="1"/>
          <p:nvPr/>
        </p:nvSpPr>
        <p:spPr>
          <a:xfrm>
            <a:off x="5771220" y="2989477"/>
            <a:ext cx="5441725" cy="31062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>
              <a:buClr>
                <a:schemeClr val="tx1"/>
              </a:buClr>
            </a:pPr>
            <a:r>
              <a:rPr lang="en-US" sz="1400" b="1" dirty="0" smtClean="0">
                <a:solidFill>
                  <a:srgbClr val="F31D65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-&gt; </a:t>
            </a:r>
            <a:r>
              <a:rPr lang="en-US" sz="1400" b="1" dirty="0" err="1" smtClean="0">
                <a:solidFill>
                  <a:srgbClr val="F31D65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JTextField</a:t>
            </a:r>
            <a:r>
              <a:rPr lang="en-US" sz="1400" b="1" dirty="0">
                <a:solidFill>
                  <a:srgbClr val="F31D65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sz="14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[</a:t>
            </a:r>
            <a:r>
              <a:rPr lang="en-US" sz="1400" b="1" dirty="0" err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txtNama</a:t>
            </a:r>
            <a:r>
              <a:rPr lang="en-US" sz="14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]</a:t>
            </a:r>
            <a:endParaRPr lang="en-US" sz="3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Lato"/>
              <a:sym typeface="Lato"/>
            </a:endParaRPr>
          </a:p>
        </p:txBody>
      </p:sp>
      <p:sp>
        <p:nvSpPr>
          <p:cNvPr id="24" name="Shape 84"/>
          <p:cNvSpPr txBox="1"/>
          <p:nvPr/>
        </p:nvSpPr>
        <p:spPr>
          <a:xfrm>
            <a:off x="5771220" y="3338364"/>
            <a:ext cx="5441725" cy="31062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>
              <a:buClr>
                <a:schemeClr val="tx1"/>
              </a:buClr>
            </a:pPr>
            <a:r>
              <a:rPr lang="en-US" sz="1400" b="1" dirty="0" smtClean="0">
                <a:solidFill>
                  <a:srgbClr val="F31D65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-&gt; </a:t>
            </a:r>
            <a:r>
              <a:rPr lang="en-US" sz="1400" b="1" dirty="0" err="1" smtClean="0">
                <a:solidFill>
                  <a:srgbClr val="F31D65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JTextField</a:t>
            </a:r>
            <a:r>
              <a:rPr lang="en-US" sz="1400" b="1" dirty="0">
                <a:solidFill>
                  <a:srgbClr val="F31D65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sz="14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[</a:t>
            </a:r>
            <a:r>
              <a:rPr lang="en-US" sz="1400" b="1" dirty="0" err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txtAlamat</a:t>
            </a:r>
            <a:r>
              <a:rPr lang="en-US" sz="14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]</a:t>
            </a:r>
            <a:endParaRPr lang="en-US" sz="3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Lato"/>
              <a:sym typeface="Lato"/>
            </a:endParaRPr>
          </a:p>
        </p:txBody>
      </p:sp>
      <p:sp>
        <p:nvSpPr>
          <p:cNvPr id="25" name="Shape 84"/>
          <p:cNvSpPr txBox="1"/>
          <p:nvPr/>
        </p:nvSpPr>
        <p:spPr>
          <a:xfrm>
            <a:off x="5771219" y="3661582"/>
            <a:ext cx="5441725" cy="31062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>
              <a:buClr>
                <a:schemeClr val="tx1"/>
              </a:buClr>
            </a:pPr>
            <a:r>
              <a:rPr lang="en-US" sz="1400" b="1" dirty="0" smtClean="0">
                <a:solidFill>
                  <a:srgbClr val="F31D65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-&gt; </a:t>
            </a:r>
            <a:r>
              <a:rPr lang="en-US" sz="1400" b="1" dirty="0" err="1" smtClean="0">
                <a:solidFill>
                  <a:srgbClr val="F31D65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JTextField</a:t>
            </a:r>
            <a:r>
              <a:rPr lang="en-US" sz="1400" b="1" dirty="0">
                <a:solidFill>
                  <a:srgbClr val="F31D65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sz="14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[</a:t>
            </a:r>
            <a:r>
              <a:rPr lang="en-US" sz="1400" b="1" dirty="0" err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txtNoTelepon</a:t>
            </a:r>
            <a:r>
              <a:rPr lang="en-US" sz="14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]</a:t>
            </a:r>
            <a:endParaRPr lang="en-US" sz="3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Lato"/>
              <a:sym typeface="Lato"/>
            </a:endParaRPr>
          </a:p>
        </p:txBody>
      </p:sp>
      <p:sp>
        <p:nvSpPr>
          <p:cNvPr id="26" name="Shape 84"/>
          <p:cNvSpPr txBox="1"/>
          <p:nvPr/>
        </p:nvSpPr>
        <p:spPr>
          <a:xfrm>
            <a:off x="5771219" y="3984800"/>
            <a:ext cx="5441725" cy="31062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>
              <a:buClr>
                <a:schemeClr val="tx1"/>
              </a:buClr>
            </a:pPr>
            <a:r>
              <a:rPr lang="en-US" sz="1400" b="1" dirty="0" smtClean="0">
                <a:solidFill>
                  <a:srgbClr val="F31D65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-&gt; </a:t>
            </a:r>
            <a:r>
              <a:rPr lang="en-US" sz="1400" b="1" dirty="0" err="1" smtClean="0">
                <a:solidFill>
                  <a:srgbClr val="F31D65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JTextField</a:t>
            </a:r>
            <a:r>
              <a:rPr lang="en-US" sz="1400" b="1" dirty="0">
                <a:solidFill>
                  <a:srgbClr val="F31D65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sz="14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[</a:t>
            </a:r>
            <a:r>
              <a:rPr lang="en-US" sz="1400" b="1" dirty="0" err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txtEmail</a:t>
            </a:r>
            <a:r>
              <a:rPr lang="en-US" sz="14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]</a:t>
            </a:r>
            <a:endParaRPr lang="en-US" sz="3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Lato"/>
              <a:sym typeface="Lato"/>
            </a:endParaRPr>
          </a:p>
        </p:txBody>
      </p:sp>
      <p:sp>
        <p:nvSpPr>
          <p:cNvPr id="27" name="Shape 84"/>
          <p:cNvSpPr txBox="1"/>
          <p:nvPr/>
        </p:nvSpPr>
        <p:spPr>
          <a:xfrm>
            <a:off x="6625583" y="5010604"/>
            <a:ext cx="5441725" cy="31062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>
              <a:buClr>
                <a:schemeClr val="tx1"/>
              </a:buClr>
            </a:pPr>
            <a:r>
              <a:rPr lang="en-US" sz="1400" b="1" dirty="0" smtClean="0">
                <a:solidFill>
                  <a:srgbClr val="F31D65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-&gt; </a:t>
            </a:r>
            <a:r>
              <a:rPr lang="en-US" sz="1400" b="1" dirty="0" err="1" smtClean="0">
                <a:solidFill>
                  <a:srgbClr val="F31D65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JPanel</a:t>
            </a:r>
            <a:r>
              <a:rPr lang="en-US" sz="1400" b="1" dirty="0" smtClean="0">
                <a:solidFill>
                  <a:srgbClr val="F31D65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sz="14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[</a:t>
            </a:r>
            <a:r>
              <a:rPr lang="en-US" sz="1400" b="1" dirty="0" err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infoPanel</a:t>
            </a:r>
            <a:r>
              <a:rPr lang="en-US" sz="14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], title Border, Card Layout</a:t>
            </a:r>
            <a:endParaRPr lang="en-US" sz="3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Lato"/>
              <a:sym typeface="Lato"/>
            </a:endParaRPr>
          </a:p>
        </p:txBody>
      </p:sp>
      <p:sp>
        <p:nvSpPr>
          <p:cNvPr id="28" name="Shape 84"/>
          <p:cNvSpPr txBox="1"/>
          <p:nvPr/>
        </p:nvSpPr>
        <p:spPr>
          <a:xfrm>
            <a:off x="6172815" y="5651396"/>
            <a:ext cx="5441725" cy="31062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>
              <a:buClr>
                <a:schemeClr val="tx1"/>
              </a:buClr>
            </a:pPr>
            <a:r>
              <a:rPr lang="en-US" sz="1400" b="1" dirty="0" smtClean="0">
                <a:solidFill>
                  <a:srgbClr val="F31D65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-&gt; </a:t>
            </a:r>
            <a:r>
              <a:rPr lang="en-US" sz="1400" b="1" dirty="0" err="1" smtClean="0">
                <a:solidFill>
                  <a:srgbClr val="F31D65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JTable</a:t>
            </a:r>
            <a:r>
              <a:rPr lang="en-US" sz="1400" b="1" dirty="0" smtClean="0">
                <a:solidFill>
                  <a:srgbClr val="F31D65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sz="14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[</a:t>
            </a:r>
            <a:r>
              <a:rPr lang="en-US" sz="1400" b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t</a:t>
            </a:r>
            <a:r>
              <a:rPr lang="en-US" sz="1400" b="1" dirty="0" err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abelAnggota</a:t>
            </a:r>
            <a:r>
              <a:rPr lang="en-US" sz="14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]</a:t>
            </a:r>
            <a:endParaRPr lang="en-US" sz="3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Lato"/>
              <a:sym typeface="Lato"/>
            </a:endParaRPr>
          </a:p>
        </p:txBody>
      </p:sp>
      <p:sp>
        <p:nvSpPr>
          <p:cNvPr id="29" name="Shape 84"/>
          <p:cNvSpPr txBox="1"/>
          <p:nvPr/>
        </p:nvSpPr>
        <p:spPr>
          <a:xfrm>
            <a:off x="2084749" y="4601538"/>
            <a:ext cx="1194161" cy="3029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>
              <a:buClr>
                <a:schemeClr val="tx1"/>
              </a:buClr>
            </a:pPr>
            <a:r>
              <a:rPr lang="en-US" sz="105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[</a:t>
            </a:r>
            <a:r>
              <a:rPr lang="en-US" sz="1050" b="1" dirty="0" err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btnTambah</a:t>
            </a:r>
            <a:r>
              <a:rPr lang="en-US" sz="105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]</a:t>
            </a:r>
            <a:endParaRPr lang="en-US" sz="1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Lato"/>
              <a:sym typeface="Lato"/>
            </a:endParaRPr>
          </a:p>
        </p:txBody>
      </p:sp>
      <p:sp>
        <p:nvSpPr>
          <p:cNvPr id="30" name="Shape 84"/>
          <p:cNvSpPr txBox="1"/>
          <p:nvPr/>
        </p:nvSpPr>
        <p:spPr>
          <a:xfrm>
            <a:off x="3059438" y="4601537"/>
            <a:ext cx="1194161" cy="3029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>
              <a:buClr>
                <a:schemeClr val="tx1"/>
              </a:buClr>
            </a:pPr>
            <a:r>
              <a:rPr lang="en-US" sz="105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[</a:t>
            </a:r>
            <a:r>
              <a:rPr lang="en-US" sz="1050" b="1" dirty="0" err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btnUpdate</a:t>
            </a:r>
            <a:r>
              <a:rPr lang="en-US" sz="105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]</a:t>
            </a:r>
            <a:endParaRPr lang="en-US" sz="1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Lato"/>
              <a:sym typeface="Lato"/>
            </a:endParaRPr>
          </a:p>
        </p:txBody>
      </p:sp>
      <p:sp>
        <p:nvSpPr>
          <p:cNvPr id="31" name="Shape 84"/>
          <p:cNvSpPr txBox="1"/>
          <p:nvPr/>
        </p:nvSpPr>
        <p:spPr>
          <a:xfrm>
            <a:off x="3979178" y="4601536"/>
            <a:ext cx="1194161" cy="3029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>
              <a:buClr>
                <a:schemeClr val="tx1"/>
              </a:buClr>
            </a:pPr>
            <a:r>
              <a:rPr lang="en-US" sz="105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[</a:t>
            </a:r>
            <a:r>
              <a:rPr lang="en-US" sz="1050" b="1" dirty="0" err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btnHapus</a:t>
            </a:r>
            <a:r>
              <a:rPr lang="en-US" sz="105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]</a:t>
            </a:r>
            <a:endParaRPr lang="en-US" sz="1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Lato"/>
              <a:sym typeface="Lato"/>
            </a:endParaRPr>
          </a:p>
        </p:txBody>
      </p:sp>
      <p:sp>
        <p:nvSpPr>
          <p:cNvPr id="32" name="Shape 84"/>
          <p:cNvSpPr txBox="1"/>
          <p:nvPr/>
        </p:nvSpPr>
        <p:spPr>
          <a:xfrm>
            <a:off x="4828268" y="4601534"/>
            <a:ext cx="1194161" cy="3029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>
              <a:buClr>
                <a:schemeClr val="tx1"/>
              </a:buClr>
            </a:pPr>
            <a:r>
              <a:rPr lang="en-US" sz="105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[</a:t>
            </a:r>
            <a:r>
              <a:rPr lang="en-US" sz="1050" b="1" dirty="0" err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btnReset</a:t>
            </a:r>
            <a:r>
              <a:rPr lang="en-US" sz="105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]</a:t>
            </a:r>
            <a:endParaRPr lang="en-US" sz="1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Lato"/>
              <a:sym typeface="Lato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39398" y="2631515"/>
            <a:ext cx="1241984" cy="1838884"/>
          </a:xfrm>
          <a:prstGeom prst="rect">
            <a:avLst/>
          </a:prstGeom>
          <a:noFill/>
          <a:ln w="19050">
            <a:solidFill>
              <a:srgbClr val="F20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hape 84"/>
          <p:cNvSpPr txBox="1"/>
          <p:nvPr/>
        </p:nvSpPr>
        <p:spPr>
          <a:xfrm>
            <a:off x="1254168" y="4371083"/>
            <a:ext cx="1345400" cy="32235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>
              <a:buClr>
                <a:schemeClr val="tx1"/>
              </a:buClr>
            </a:pPr>
            <a:r>
              <a:rPr lang="en-US" sz="1400" b="1" dirty="0" err="1" smtClean="0">
                <a:solidFill>
                  <a:srgbClr val="F31D65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JLabel</a:t>
            </a:r>
            <a:endParaRPr lang="en-US" sz="300" b="1" dirty="0">
              <a:solidFill>
                <a:srgbClr val="F31D65"/>
              </a:solidFill>
              <a:latin typeface="Verdana" panose="020B0604030504040204" pitchFamily="34" charset="0"/>
              <a:ea typeface="Verdana" panose="020B0604030504040204" pitchFamily="34" charset="0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49571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1816110" y="6414263"/>
            <a:ext cx="338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6</a:t>
            </a:r>
            <a:endParaRPr lang="id-ID" sz="3200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1454160" y="6239165"/>
            <a:ext cx="1475680" cy="557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Shape 84"/>
          <p:cNvSpPr txBox="1"/>
          <p:nvPr/>
        </p:nvSpPr>
        <p:spPr>
          <a:xfrm>
            <a:off x="191217" y="889034"/>
            <a:ext cx="11624893" cy="108754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M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asuk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kedalam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source mode. </a:t>
            </a:r>
            <a:r>
              <a:rPr lang="en-US" b="1" dirty="0" err="1" smtClean="0">
                <a:solidFill>
                  <a:srgbClr val="F31D65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Tambahkan</a:t>
            </a:r>
            <a:r>
              <a:rPr lang="en-US" b="1" dirty="0" smtClean="0">
                <a:solidFill>
                  <a:srgbClr val="F31D65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method getter()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untuk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setiap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component yang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datanya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akan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diambil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/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digunakan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dibawah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constructor (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ada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6 component).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Gunakan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Alt + Insert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untuk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membuat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getter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o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tomatis</a:t>
            </a:r>
            <a:endParaRPr lang="en-US" b="1" dirty="0">
              <a:solidFill>
                <a:srgbClr val="F20253"/>
              </a:solidFill>
              <a:latin typeface="Verdana" panose="020B0604030504040204" pitchFamily="34" charset="0"/>
              <a:ea typeface="Verdana" panose="020B0604030504040204" pitchFamily="34" charset="0"/>
              <a:cs typeface="Lato"/>
              <a:sym typeface="Lat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54161" y="6261863"/>
            <a:ext cx="737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25</a:t>
            </a:r>
            <a:endParaRPr lang="id-ID" sz="3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530" y="63795"/>
            <a:ext cx="117735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800" b="1" dirty="0" err="1" smtClean="0">
                <a:solidFill>
                  <a:srgbClr val="00B0F0"/>
                </a:solidFill>
              </a:rPr>
              <a:t>Praktikum</a:t>
            </a:r>
            <a:r>
              <a:rPr lang="en-US" sz="4800" b="1" dirty="0" smtClean="0">
                <a:solidFill>
                  <a:srgbClr val="00B0F0"/>
                </a:solidFill>
              </a:rPr>
              <a:t> : Form </a:t>
            </a:r>
            <a:r>
              <a:rPr lang="en-US" sz="4800" b="1" dirty="0" err="1" smtClean="0">
                <a:solidFill>
                  <a:srgbClr val="00B0F0"/>
                </a:solidFill>
              </a:rPr>
              <a:t>Anggota</a:t>
            </a:r>
            <a:r>
              <a:rPr lang="en-US" sz="4800" b="1" dirty="0" smtClean="0">
                <a:solidFill>
                  <a:srgbClr val="00B0F0"/>
                </a:solidFill>
              </a:rPr>
              <a:t> Database</a:t>
            </a:r>
            <a:endParaRPr lang="id-ID" sz="4800" b="1" dirty="0">
              <a:solidFill>
                <a:srgbClr val="00B0F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214" y="2213738"/>
            <a:ext cx="8496300" cy="420052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50152" y="2016593"/>
            <a:ext cx="9314134" cy="4587407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8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617" y="2434073"/>
            <a:ext cx="1124778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600" b="1" dirty="0" err="1" smtClean="0">
                <a:solidFill>
                  <a:schemeClr val="bg1"/>
                </a:solidFill>
              </a:rPr>
              <a:t>Langkah</a:t>
            </a:r>
            <a:r>
              <a:rPr lang="en-US" sz="6600" b="1" dirty="0" smtClean="0">
                <a:solidFill>
                  <a:schemeClr val="bg1"/>
                </a:solidFill>
              </a:rPr>
              <a:t> 3  : </a:t>
            </a:r>
          </a:p>
          <a:p>
            <a:pPr algn="just"/>
            <a:r>
              <a:rPr lang="en-US" sz="4000" b="1" dirty="0" err="1" smtClean="0">
                <a:solidFill>
                  <a:srgbClr val="FFFF00"/>
                </a:solidFill>
              </a:rPr>
              <a:t>Membuat</a:t>
            </a:r>
            <a:r>
              <a:rPr lang="en-US" sz="4000" b="1" dirty="0" smtClean="0">
                <a:solidFill>
                  <a:srgbClr val="FFFF00"/>
                </a:solidFill>
              </a:rPr>
              <a:t> Database </a:t>
            </a:r>
            <a:r>
              <a:rPr lang="en-US" sz="4000" b="1" dirty="0" err="1" smtClean="0">
                <a:solidFill>
                  <a:srgbClr val="FFFF00"/>
                </a:solidFill>
              </a:rPr>
              <a:t>MySql</a:t>
            </a:r>
            <a:endParaRPr lang="id-ID" sz="4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16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1816110" y="6414263"/>
            <a:ext cx="338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6</a:t>
            </a:r>
            <a:endParaRPr lang="id-ID" sz="3200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1454160" y="6239165"/>
            <a:ext cx="1475680" cy="557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Shape 84"/>
          <p:cNvSpPr txBox="1"/>
          <p:nvPr/>
        </p:nvSpPr>
        <p:spPr>
          <a:xfrm>
            <a:off x="191217" y="889034"/>
            <a:ext cx="11624893" cy="108754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Nyalakan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Service apache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dan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MySql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di XAMPP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pada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komputer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/laptop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Anda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.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Selanjutnya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masuklah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kedalam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phpmyadmin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untuk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menCreate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database. </a:t>
            </a:r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Buat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database </a:t>
            </a:r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dengan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nama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perpustakaan_db</a:t>
            </a:r>
            <a:endParaRPr lang="en-US" b="1" dirty="0">
              <a:solidFill>
                <a:srgbClr val="F20253"/>
              </a:solidFill>
              <a:latin typeface="Verdana" panose="020B0604030504040204" pitchFamily="34" charset="0"/>
              <a:ea typeface="Verdana" panose="020B0604030504040204" pitchFamily="34" charset="0"/>
              <a:cs typeface="Lato"/>
              <a:sym typeface="Lat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54161" y="6261863"/>
            <a:ext cx="737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27</a:t>
            </a:r>
            <a:endParaRPr lang="id-ID" sz="3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530" y="63795"/>
            <a:ext cx="117735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800" b="1" dirty="0" err="1" smtClean="0">
                <a:solidFill>
                  <a:srgbClr val="00B0F0"/>
                </a:solidFill>
              </a:rPr>
              <a:t>Praktikum</a:t>
            </a:r>
            <a:r>
              <a:rPr lang="en-US" sz="4800" b="1" dirty="0" smtClean="0">
                <a:solidFill>
                  <a:srgbClr val="00B0F0"/>
                </a:solidFill>
              </a:rPr>
              <a:t> : Form </a:t>
            </a:r>
            <a:r>
              <a:rPr lang="en-US" sz="4800" b="1" dirty="0" err="1" smtClean="0">
                <a:solidFill>
                  <a:srgbClr val="00B0F0"/>
                </a:solidFill>
              </a:rPr>
              <a:t>Anggota</a:t>
            </a:r>
            <a:r>
              <a:rPr lang="en-US" sz="4800" b="1" dirty="0" smtClean="0">
                <a:solidFill>
                  <a:srgbClr val="00B0F0"/>
                </a:solidFill>
              </a:rPr>
              <a:t> Database</a:t>
            </a:r>
            <a:endParaRPr lang="id-ID" sz="4800" b="1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11" y="1976581"/>
            <a:ext cx="3771135" cy="1475468"/>
          </a:xfrm>
          <a:prstGeom prst="rect">
            <a:avLst/>
          </a:prstGeom>
        </p:spPr>
      </p:pic>
      <p:sp>
        <p:nvSpPr>
          <p:cNvPr id="12" name="Shape 84"/>
          <p:cNvSpPr txBox="1"/>
          <p:nvPr/>
        </p:nvSpPr>
        <p:spPr>
          <a:xfrm>
            <a:off x="191217" y="3508534"/>
            <a:ext cx="11624893" cy="108754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Selanjutnya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tambahkan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sebuah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tabel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didalam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perpustakaan_db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dengan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nama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anggota</a:t>
            </a:r>
            <a:endParaRPr lang="en-US" b="1" dirty="0">
              <a:solidFill>
                <a:srgbClr val="F20253"/>
              </a:solidFill>
              <a:latin typeface="Verdana" panose="020B0604030504040204" pitchFamily="34" charset="0"/>
              <a:ea typeface="Verdana" panose="020B0604030504040204" pitchFamily="34" charset="0"/>
              <a:cs typeface="Lato"/>
              <a:sym typeface="Lato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27" y="4024547"/>
            <a:ext cx="5752100" cy="277209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674432" y="4093853"/>
            <a:ext cx="5479983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Create table </a:t>
            </a:r>
            <a:r>
              <a:rPr lang="en-US" sz="17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anggota</a:t>
            </a:r>
            <a:r>
              <a:rPr lang="en-US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 {</a:t>
            </a:r>
          </a:p>
          <a:p>
            <a:r>
              <a:rPr lang="en-US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   	id integer primary key </a:t>
            </a:r>
            <a:r>
              <a:rPr lang="en-US" sz="17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auto_increment</a:t>
            </a:r>
            <a:r>
              <a:rPr lang="en-US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</a:p>
          <a:p>
            <a:r>
              <a:rPr lang="en-US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en-US" sz="17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nama</a:t>
            </a:r>
            <a:r>
              <a:rPr lang="en-US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 varchar(255) not null,</a:t>
            </a:r>
          </a:p>
          <a:p>
            <a:r>
              <a:rPr lang="en-US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en-US" sz="17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alamat</a:t>
            </a:r>
            <a:r>
              <a:rPr lang="en-US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 varchar(255) not null,</a:t>
            </a:r>
          </a:p>
          <a:p>
            <a:r>
              <a:rPr lang="en-US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en-US" sz="17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telepon</a:t>
            </a:r>
            <a:r>
              <a:rPr lang="en-US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 varchar(12),</a:t>
            </a:r>
          </a:p>
          <a:p>
            <a:r>
              <a:rPr lang="en-US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	email varchar(255) unique</a:t>
            </a:r>
          </a:p>
          <a:p>
            <a:r>
              <a:rPr lang="en-US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   }</a:t>
            </a:r>
            <a:endParaRPr lang="en-US" sz="17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74432" y="4084618"/>
            <a:ext cx="5414218" cy="2062219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9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1816110" y="6414263"/>
            <a:ext cx="338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6</a:t>
            </a:r>
            <a:endParaRPr lang="id-ID" sz="3200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1454160" y="6239165"/>
            <a:ext cx="1475680" cy="557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Shape 84"/>
          <p:cNvSpPr txBox="1"/>
          <p:nvPr/>
        </p:nvSpPr>
        <p:spPr>
          <a:xfrm>
            <a:off x="191217" y="889034"/>
            <a:ext cx="11624893" cy="108754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Untuk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praktikum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ini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,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tambahkanlah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2-3 record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anggota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kedalam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tabel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anggota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. Isi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dari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record bebas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sesuai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kebutuhan</a:t>
            </a:r>
            <a:endParaRPr lang="en-US" b="1" dirty="0">
              <a:solidFill>
                <a:srgbClr val="F20253"/>
              </a:solidFill>
              <a:latin typeface="Verdana" panose="020B0604030504040204" pitchFamily="34" charset="0"/>
              <a:ea typeface="Verdana" panose="020B0604030504040204" pitchFamily="34" charset="0"/>
              <a:cs typeface="Lato"/>
              <a:sym typeface="Lat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54161" y="6261863"/>
            <a:ext cx="737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28</a:t>
            </a:r>
            <a:endParaRPr lang="id-ID" sz="3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530" y="63795"/>
            <a:ext cx="117735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800" b="1" dirty="0" err="1" smtClean="0">
                <a:solidFill>
                  <a:srgbClr val="00B0F0"/>
                </a:solidFill>
              </a:rPr>
              <a:t>Praktikum</a:t>
            </a:r>
            <a:r>
              <a:rPr lang="en-US" sz="4800" b="1" dirty="0" smtClean="0">
                <a:solidFill>
                  <a:srgbClr val="00B0F0"/>
                </a:solidFill>
              </a:rPr>
              <a:t> : Form </a:t>
            </a:r>
            <a:r>
              <a:rPr lang="en-US" sz="4800" b="1" dirty="0" err="1" smtClean="0">
                <a:solidFill>
                  <a:srgbClr val="00B0F0"/>
                </a:solidFill>
              </a:rPr>
              <a:t>Anggota</a:t>
            </a:r>
            <a:r>
              <a:rPr lang="en-US" sz="4800" b="1" dirty="0" smtClean="0">
                <a:solidFill>
                  <a:srgbClr val="00B0F0"/>
                </a:solidFill>
              </a:rPr>
              <a:t> Database</a:t>
            </a:r>
            <a:endParaRPr lang="id-ID" sz="4800" b="1" dirty="0">
              <a:solidFill>
                <a:srgbClr val="00B0F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90" y="1720031"/>
            <a:ext cx="9914724" cy="4385205"/>
          </a:xfrm>
          <a:prstGeom prst="rect">
            <a:avLst/>
          </a:prstGeom>
        </p:spPr>
      </p:pic>
      <p:sp>
        <p:nvSpPr>
          <p:cNvPr id="13" name="Shape 84"/>
          <p:cNvSpPr txBox="1"/>
          <p:nvPr/>
        </p:nvSpPr>
        <p:spPr>
          <a:xfrm>
            <a:off x="281315" y="6104039"/>
            <a:ext cx="11624893" cy="69260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Database </a:t>
            </a:r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lengkap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dengan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record </a:t>
            </a:r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didalamnya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telah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selesai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dibuat</a:t>
            </a:r>
            <a:endParaRPr lang="en-US" b="1" dirty="0">
              <a:solidFill>
                <a:srgbClr val="F20253"/>
              </a:solidFill>
              <a:latin typeface="Verdana" panose="020B0604030504040204" pitchFamily="34" charset="0"/>
              <a:ea typeface="Verdana" panose="020B0604030504040204" pitchFamily="34" charset="0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16079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617" y="2434073"/>
            <a:ext cx="1124778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600" b="1" dirty="0" err="1" smtClean="0">
                <a:solidFill>
                  <a:schemeClr val="bg1"/>
                </a:solidFill>
              </a:rPr>
              <a:t>Langkah</a:t>
            </a:r>
            <a:r>
              <a:rPr lang="en-US" sz="6600" b="1" dirty="0" smtClean="0">
                <a:solidFill>
                  <a:schemeClr val="bg1"/>
                </a:solidFill>
              </a:rPr>
              <a:t> 4  : </a:t>
            </a:r>
          </a:p>
          <a:p>
            <a:pPr algn="just"/>
            <a:r>
              <a:rPr lang="en-US" sz="4000" b="1" dirty="0" err="1" smtClean="0">
                <a:solidFill>
                  <a:srgbClr val="FFFF00"/>
                </a:solidFill>
              </a:rPr>
              <a:t>Membuat</a:t>
            </a:r>
            <a:r>
              <a:rPr lang="en-US" sz="4000" b="1" dirty="0" smtClean="0">
                <a:solidFill>
                  <a:srgbClr val="FFFF00"/>
                </a:solidFill>
              </a:rPr>
              <a:t> </a:t>
            </a:r>
            <a:r>
              <a:rPr lang="en-US" sz="4000" b="1" dirty="0" err="1" smtClean="0">
                <a:solidFill>
                  <a:srgbClr val="FFFF00"/>
                </a:solidFill>
              </a:rPr>
              <a:t>koneksi</a:t>
            </a:r>
            <a:r>
              <a:rPr lang="en-US" sz="4000" b="1" dirty="0" smtClean="0">
                <a:solidFill>
                  <a:srgbClr val="FFFF00"/>
                </a:solidFill>
              </a:rPr>
              <a:t> </a:t>
            </a:r>
            <a:r>
              <a:rPr lang="en-US" sz="4000" b="1" dirty="0" err="1" smtClean="0">
                <a:solidFill>
                  <a:srgbClr val="FFFF00"/>
                </a:solidFill>
              </a:rPr>
              <a:t>ke</a:t>
            </a:r>
            <a:r>
              <a:rPr lang="en-US" sz="4000" b="1" dirty="0" smtClean="0">
                <a:solidFill>
                  <a:srgbClr val="FFFF00"/>
                </a:solidFill>
              </a:rPr>
              <a:t> Database</a:t>
            </a:r>
            <a:endParaRPr lang="id-ID" sz="4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38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45290" y="1284012"/>
            <a:ext cx="92827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Database 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merupakan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</a:rPr>
              <a:t>sebuah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tools 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penting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didalam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pembuatan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sebuah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aplikasi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yang 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berfungsi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untuk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mengelola</a:t>
            </a:r>
            <a:r>
              <a:rPr lang="en-US" sz="22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seluruh</a:t>
            </a:r>
            <a:r>
              <a:rPr lang="en-US" sz="22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kebutuhan</a:t>
            </a:r>
            <a:r>
              <a:rPr lang="en-US" sz="22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data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didalam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aplikasi</a:t>
            </a:r>
            <a:endParaRPr lang="id-ID" sz="2200" b="1" dirty="0">
              <a:solidFill>
                <a:srgbClr val="F2025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8307" y="45196"/>
            <a:ext cx="116934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0" b="1" dirty="0" err="1" smtClean="0">
                <a:solidFill>
                  <a:srgbClr val="0069BD"/>
                </a:solidFill>
              </a:rPr>
              <a:t>Menghubungkan</a:t>
            </a:r>
            <a:r>
              <a:rPr lang="en-US" sz="6000" b="1" dirty="0" smtClean="0">
                <a:solidFill>
                  <a:srgbClr val="0069BD"/>
                </a:solidFill>
              </a:rPr>
              <a:t> </a:t>
            </a:r>
            <a:r>
              <a:rPr lang="en-US" sz="6000" b="1" dirty="0" err="1" smtClean="0">
                <a:solidFill>
                  <a:srgbClr val="0069BD"/>
                </a:solidFill>
              </a:rPr>
              <a:t>ke</a:t>
            </a:r>
            <a:r>
              <a:rPr lang="en-US" sz="6000" b="1" dirty="0" smtClean="0">
                <a:solidFill>
                  <a:srgbClr val="0069BD"/>
                </a:solidFill>
              </a:rPr>
              <a:t> Database</a:t>
            </a:r>
            <a:endParaRPr lang="id-ID" sz="6000" b="1" dirty="0">
              <a:solidFill>
                <a:srgbClr val="0069BD"/>
              </a:solidFill>
            </a:endParaRPr>
          </a:p>
        </p:txBody>
      </p:sp>
      <p:pic>
        <p:nvPicPr>
          <p:cNvPr id="14" name="Picture 6" descr="Think PNG HD Image | PNG 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127" y="1108987"/>
            <a:ext cx="4609231" cy="575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11454160" y="6239165"/>
            <a:ext cx="1475680" cy="557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TextBox 15"/>
          <p:cNvSpPr txBox="1"/>
          <p:nvPr/>
        </p:nvSpPr>
        <p:spPr>
          <a:xfrm>
            <a:off x="11663710" y="6261863"/>
            <a:ext cx="338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3</a:t>
            </a:r>
            <a:endParaRPr lang="id-ID" sz="32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5290" y="2876976"/>
            <a:ext cx="8058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 err="1" smtClean="0">
                <a:solidFill>
                  <a:srgbClr val="3399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Bagaimana</a:t>
            </a:r>
            <a:r>
              <a:rPr lang="en-US" sz="2200" b="1" dirty="0" smtClean="0">
                <a:solidFill>
                  <a:srgbClr val="3399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200" b="1" dirty="0" err="1" smtClean="0">
                <a:solidFill>
                  <a:srgbClr val="3399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aplikasi</a:t>
            </a:r>
            <a:r>
              <a:rPr lang="en-US" sz="2200" b="1" dirty="0" smtClean="0">
                <a:solidFill>
                  <a:srgbClr val="3399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yang </a:t>
            </a:r>
            <a:r>
              <a:rPr lang="en-US" sz="2200" b="1" dirty="0" err="1" smtClean="0">
                <a:solidFill>
                  <a:srgbClr val="3399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kita</a:t>
            </a:r>
            <a:r>
              <a:rPr lang="en-US" sz="2200" b="1" dirty="0" smtClean="0">
                <a:solidFill>
                  <a:srgbClr val="3399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200" b="1" dirty="0" err="1" smtClean="0">
                <a:solidFill>
                  <a:srgbClr val="3399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bangun</a:t>
            </a:r>
            <a:r>
              <a:rPr lang="en-US" sz="2200" b="1" dirty="0" smtClean="0">
                <a:solidFill>
                  <a:srgbClr val="3399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200" b="1" dirty="0" err="1" smtClean="0">
                <a:solidFill>
                  <a:srgbClr val="3399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dapat</a:t>
            </a:r>
            <a:r>
              <a:rPr lang="en-US" sz="2200" b="1" dirty="0" smtClean="0">
                <a:solidFill>
                  <a:srgbClr val="3399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200" b="1" dirty="0" err="1" smtClean="0">
                <a:solidFill>
                  <a:srgbClr val="3399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berkomunikasi</a:t>
            </a:r>
            <a:r>
              <a:rPr lang="en-US" sz="2200" b="1" dirty="0" smtClean="0">
                <a:solidFill>
                  <a:srgbClr val="3399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200" b="1" dirty="0" err="1" smtClean="0">
                <a:solidFill>
                  <a:srgbClr val="3399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dengan</a:t>
            </a:r>
            <a:r>
              <a:rPr lang="en-US" sz="2200" b="1" dirty="0" smtClean="0">
                <a:solidFill>
                  <a:srgbClr val="3399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database?</a:t>
            </a:r>
            <a:endParaRPr lang="id-ID" sz="2200" b="1" dirty="0">
              <a:solidFill>
                <a:srgbClr val="33993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28" name="Picture 4" descr="https://cdn.icon-icons.com/icons2/2415/PNG/512/java_original_logo_icon_14645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563" y="3859079"/>
            <a:ext cx="2137692" cy="213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icons.iconarchive.com/icons/paomedia/small-n-flat/1024/database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612" y="4201368"/>
            <a:ext cx="1939782" cy="193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8894" y="4506258"/>
            <a:ext cx="2009775" cy="73888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3309213" y="5171259"/>
            <a:ext cx="2009775" cy="738889"/>
          </a:xfrm>
          <a:prstGeom prst="rect">
            <a:avLst/>
          </a:prstGeom>
        </p:spPr>
      </p:pic>
      <p:sp>
        <p:nvSpPr>
          <p:cNvPr id="18" name="Shape 84"/>
          <p:cNvSpPr txBox="1"/>
          <p:nvPr/>
        </p:nvSpPr>
        <p:spPr>
          <a:xfrm>
            <a:off x="2634594" y="5636397"/>
            <a:ext cx="3458373" cy="91785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F31D65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???</a:t>
            </a:r>
          </a:p>
        </p:txBody>
      </p:sp>
      <p:sp>
        <p:nvSpPr>
          <p:cNvPr id="20" name="Shape 84"/>
          <p:cNvSpPr txBox="1"/>
          <p:nvPr/>
        </p:nvSpPr>
        <p:spPr>
          <a:xfrm>
            <a:off x="510447" y="5910780"/>
            <a:ext cx="3458373" cy="76939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[</a:t>
            </a:r>
            <a:r>
              <a:rPr lang="en-US" sz="20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aplikasi</a:t>
            </a:r>
            <a:r>
              <a:rPr lang="en-US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JAVA] </a:t>
            </a:r>
            <a:endParaRPr lang="en-US" sz="2000" b="1" dirty="0" smtClean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Lato"/>
              <a:sym typeface="Lato"/>
            </a:endParaRPr>
          </a:p>
        </p:txBody>
      </p:sp>
      <p:sp>
        <p:nvSpPr>
          <p:cNvPr id="22" name="Shape 84"/>
          <p:cNvSpPr txBox="1"/>
          <p:nvPr/>
        </p:nvSpPr>
        <p:spPr>
          <a:xfrm>
            <a:off x="4975651" y="5939162"/>
            <a:ext cx="3458373" cy="74101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[Database] </a:t>
            </a:r>
            <a:endParaRPr lang="en-US" sz="2000" b="1" dirty="0" smtClean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61863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1816110" y="6414263"/>
            <a:ext cx="338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6</a:t>
            </a:r>
            <a:endParaRPr lang="id-ID" sz="3200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1454160" y="6239165"/>
            <a:ext cx="1475680" cy="557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TextBox 9"/>
          <p:cNvSpPr txBox="1"/>
          <p:nvPr/>
        </p:nvSpPr>
        <p:spPr>
          <a:xfrm>
            <a:off x="11454161" y="6261863"/>
            <a:ext cx="737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30</a:t>
            </a:r>
            <a:endParaRPr lang="id-ID" sz="3200" dirty="0">
              <a:solidFill>
                <a:schemeClr val="bg1"/>
              </a:solidFill>
            </a:endParaRPr>
          </a:p>
        </p:txBody>
      </p:sp>
      <p:sp>
        <p:nvSpPr>
          <p:cNvPr id="9" name="Shape 84"/>
          <p:cNvSpPr txBox="1"/>
          <p:nvPr/>
        </p:nvSpPr>
        <p:spPr>
          <a:xfrm>
            <a:off x="191217" y="889035"/>
            <a:ext cx="11624893" cy="74580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Pada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project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tambahkan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library JDBC Drive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untuk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mysql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(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jika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belum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).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Langkah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–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langkah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untuk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menambah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JDBC :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pada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package library -&gt; add library -&gt; </a:t>
            </a:r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cari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MySQL JDBC Driver -&gt; Add Library.</a:t>
            </a:r>
            <a:endParaRPr lang="en-US" b="1" dirty="0">
              <a:solidFill>
                <a:srgbClr val="F20253"/>
              </a:solidFill>
              <a:latin typeface="Verdana" panose="020B0604030504040204" pitchFamily="34" charset="0"/>
              <a:ea typeface="Verdana" panose="020B0604030504040204" pitchFamily="34" charset="0"/>
              <a:cs typeface="Lato"/>
              <a:sym typeface="Lato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07" y="2183638"/>
            <a:ext cx="7858788" cy="42306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2530" y="63795"/>
            <a:ext cx="117735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800" b="1" dirty="0" err="1" smtClean="0">
                <a:solidFill>
                  <a:srgbClr val="00B0F0"/>
                </a:solidFill>
              </a:rPr>
              <a:t>Praktikum</a:t>
            </a:r>
            <a:r>
              <a:rPr lang="en-US" sz="4800" b="1" dirty="0" smtClean="0">
                <a:solidFill>
                  <a:srgbClr val="00B0F0"/>
                </a:solidFill>
              </a:rPr>
              <a:t> : Form </a:t>
            </a:r>
            <a:r>
              <a:rPr lang="en-US" sz="4800" b="1" dirty="0" err="1" smtClean="0">
                <a:solidFill>
                  <a:srgbClr val="00B0F0"/>
                </a:solidFill>
              </a:rPr>
              <a:t>Anggota</a:t>
            </a:r>
            <a:r>
              <a:rPr lang="en-US" sz="4800" b="1" dirty="0" smtClean="0">
                <a:solidFill>
                  <a:srgbClr val="00B0F0"/>
                </a:solidFill>
              </a:rPr>
              <a:t> Database</a:t>
            </a:r>
            <a:endParaRPr lang="id-ID" sz="4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40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1816110" y="6414263"/>
            <a:ext cx="338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6</a:t>
            </a:r>
            <a:endParaRPr lang="id-ID" sz="3200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1454160" y="6239165"/>
            <a:ext cx="1475680" cy="557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TextBox 9"/>
          <p:cNvSpPr txBox="1"/>
          <p:nvPr/>
        </p:nvSpPr>
        <p:spPr>
          <a:xfrm>
            <a:off x="11454161" y="6261863"/>
            <a:ext cx="737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31</a:t>
            </a:r>
            <a:endParaRPr lang="id-ID" sz="3200" dirty="0">
              <a:solidFill>
                <a:schemeClr val="bg1"/>
              </a:solidFill>
            </a:endParaRPr>
          </a:p>
        </p:txBody>
      </p:sp>
      <p:sp>
        <p:nvSpPr>
          <p:cNvPr id="9" name="Shape 84"/>
          <p:cNvSpPr txBox="1"/>
          <p:nvPr/>
        </p:nvSpPr>
        <p:spPr>
          <a:xfrm>
            <a:off x="191217" y="889035"/>
            <a:ext cx="11624893" cy="74580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Tambahkan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class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baru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pada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package database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dengan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nama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PerpustakaanDB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.</a:t>
            </a:r>
            <a:endParaRPr lang="en-US" b="1" dirty="0">
              <a:solidFill>
                <a:srgbClr val="F20253"/>
              </a:solidFill>
              <a:latin typeface="Verdana" panose="020B0604030504040204" pitchFamily="34" charset="0"/>
              <a:ea typeface="Verdana" panose="020B0604030504040204" pitchFamily="34" charset="0"/>
              <a:cs typeface="Lato"/>
              <a:sym typeface="Lato"/>
            </a:endParaRPr>
          </a:p>
        </p:txBody>
      </p:sp>
      <p:sp>
        <p:nvSpPr>
          <p:cNvPr id="12" name="Shape 84"/>
          <p:cNvSpPr txBox="1"/>
          <p:nvPr/>
        </p:nvSpPr>
        <p:spPr>
          <a:xfrm>
            <a:off x="191216" y="1387842"/>
            <a:ext cx="11624893" cy="74580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Didalam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class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tambahkan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sebuah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method static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dengan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nama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getConnection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() yang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akan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kita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gunakan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untuk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membuat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koneksi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ke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database.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Berikut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contoh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kodenya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:</a:t>
            </a:r>
            <a:endParaRPr lang="en-US" b="1" dirty="0">
              <a:solidFill>
                <a:srgbClr val="F20253"/>
              </a:solidFill>
              <a:latin typeface="Verdana" panose="020B0604030504040204" pitchFamily="34" charset="0"/>
              <a:ea typeface="Verdana" panose="020B0604030504040204" pitchFamily="34" charset="0"/>
              <a:cs typeface="Lato"/>
              <a:sym typeface="Lato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2654" y="2174657"/>
            <a:ext cx="10076873" cy="4621988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711" y="2709427"/>
            <a:ext cx="3829050" cy="39399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530" y="63795"/>
            <a:ext cx="117735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800" b="1" dirty="0" err="1" smtClean="0">
                <a:solidFill>
                  <a:srgbClr val="00B0F0"/>
                </a:solidFill>
              </a:rPr>
              <a:t>Praktikum</a:t>
            </a:r>
            <a:r>
              <a:rPr lang="en-US" sz="4800" b="1" dirty="0" smtClean="0">
                <a:solidFill>
                  <a:srgbClr val="00B0F0"/>
                </a:solidFill>
              </a:rPr>
              <a:t> : Form </a:t>
            </a:r>
            <a:r>
              <a:rPr lang="en-US" sz="4800" b="1" dirty="0" err="1" smtClean="0">
                <a:solidFill>
                  <a:srgbClr val="00B0F0"/>
                </a:solidFill>
              </a:rPr>
              <a:t>Anggota</a:t>
            </a:r>
            <a:r>
              <a:rPr lang="en-US" sz="4800" b="1" dirty="0" smtClean="0">
                <a:solidFill>
                  <a:srgbClr val="00B0F0"/>
                </a:solidFill>
              </a:rPr>
              <a:t> Database</a:t>
            </a:r>
            <a:endParaRPr lang="id-ID" sz="4800" b="1" dirty="0">
              <a:solidFill>
                <a:srgbClr val="00B0F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89" y="2184282"/>
            <a:ext cx="8731594" cy="455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24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1816110" y="6414263"/>
            <a:ext cx="338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6</a:t>
            </a:r>
            <a:endParaRPr lang="id-ID" sz="3200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1454160" y="6239165"/>
            <a:ext cx="1475680" cy="557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TextBox 9"/>
          <p:cNvSpPr txBox="1"/>
          <p:nvPr/>
        </p:nvSpPr>
        <p:spPr>
          <a:xfrm>
            <a:off x="11454161" y="6261863"/>
            <a:ext cx="737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32</a:t>
            </a:r>
            <a:endParaRPr lang="id-ID" sz="3200" dirty="0">
              <a:solidFill>
                <a:schemeClr val="bg1"/>
              </a:solidFill>
            </a:endParaRPr>
          </a:p>
        </p:txBody>
      </p:sp>
      <p:sp>
        <p:nvSpPr>
          <p:cNvPr id="9" name="Shape 84"/>
          <p:cNvSpPr txBox="1"/>
          <p:nvPr/>
        </p:nvSpPr>
        <p:spPr>
          <a:xfrm>
            <a:off x="191217" y="889035"/>
            <a:ext cx="11624893" cy="74580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Untuk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menguji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apakah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koneksi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dari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aplikasi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ke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database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perpustakaan_db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sudah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b</a:t>
            </a:r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erhasil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atau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belum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, Kita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coba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panggil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method </a:t>
            </a:r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getConnection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() di class main.</a:t>
            </a:r>
            <a:endParaRPr lang="en-US" b="1" dirty="0">
              <a:solidFill>
                <a:srgbClr val="F20253"/>
              </a:solidFill>
              <a:latin typeface="Verdana" panose="020B0604030504040204" pitchFamily="34" charset="0"/>
              <a:ea typeface="Verdana" panose="020B0604030504040204" pitchFamily="34" charset="0"/>
              <a:cs typeface="Lato"/>
              <a:sym typeface="Lato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2654" y="2041236"/>
            <a:ext cx="10076873" cy="4755408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711" y="2709427"/>
            <a:ext cx="3829050" cy="39399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530" y="63795"/>
            <a:ext cx="117735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800" b="1" dirty="0" err="1" smtClean="0">
                <a:solidFill>
                  <a:srgbClr val="00B0F0"/>
                </a:solidFill>
              </a:rPr>
              <a:t>Praktikum</a:t>
            </a:r>
            <a:r>
              <a:rPr lang="en-US" sz="4800" b="1" dirty="0" smtClean="0">
                <a:solidFill>
                  <a:srgbClr val="00B0F0"/>
                </a:solidFill>
              </a:rPr>
              <a:t> : Form </a:t>
            </a:r>
            <a:r>
              <a:rPr lang="en-US" sz="4800" b="1" dirty="0" err="1" smtClean="0">
                <a:solidFill>
                  <a:srgbClr val="00B0F0"/>
                </a:solidFill>
              </a:rPr>
              <a:t>Anggota</a:t>
            </a:r>
            <a:r>
              <a:rPr lang="en-US" sz="4800" b="1" dirty="0" smtClean="0">
                <a:solidFill>
                  <a:srgbClr val="00B0F0"/>
                </a:solidFill>
              </a:rPr>
              <a:t> Database</a:t>
            </a:r>
            <a:endParaRPr lang="id-ID" sz="4800" b="1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07" y="2154142"/>
            <a:ext cx="7850765" cy="447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19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54160" y="6239165"/>
            <a:ext cx="1475680" cy="557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extBox 4"/>
          <p:cNvSpPr txBox="1"/>
          <p:nvPr/>
        </p:nvSpPr>
        <p:spPr>
          <a:xfrm>
            <a:off x="11454161" y="6261863"/>
            <a:ext cx="737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56</a:t>
            </a:r>
            <a:endParaRPr lang="id-ID" sz="3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417103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err="1" smtClean="0">
                <a:solidFill>
                  <a:srgbClr val="00B0F0"/>
                </a:solidFill>
              </a:rPr>
              <a:t>Bagian</a:t>
            </a:r>
            <a:r>
              <a:rPr lang="en-US" sz="5400" b="1" dirty="0" smtClean="0">
                <a:solidFill>
                  <a:srgbClr val="00B0F0"/>
                </a:solidFill>
              </a:rPr>
              <a:t> Lain Akan </a:t>
            </a:r>
            <a:r>
              <a:rPr lang="en-US" sz="5400" b="1" dirty="0" err="1" smtClean="0">
                <a:solidFill>
                  <a:srgbClr val="00B0F0"/>
                </a:solidFill>
              </a:rPr>
              <a:t>Dibahas</a:t>
            </a:r>
            <a:r>
              <a:rPr lang="en-US" sz="5400" b="1" dirty="0" smtClean="0">
                <a:solidFill>
                  <a:srgbClr val="00B0F0"/>
                </a:solidFill>
              </a:rPr>
              <a:t> </a:t>
            </a:r>
          </a:p>
          <a:p>
            <a:pPr algn="ctr"/>
            <a:r>
              <a:rPr lang="en-US" sz="5400" b="1" dirty="0" smtClean="0">
                <a:solidFill>
                  <a:srgbClr val="F31D65"/>
                </a:solidFill>
              </a:rPr>
              <a:t>Di </a:t>
            </a:r>
            <a:r>
              <a:rPr lang="en-US" sz="5400" b="1" dirty="0" err="1" smtClean="0">
                <a:solidFill>
                  <a:srgbClr val="F31D65"/>
                </a:solidFill>
              </a:rPr>
              <a:t>Materi</a:t>
            </a:r>
            <a:r>
              <a:rPr lang="en-US" sz="5400" b="1" dirty="0" smtClean="0">
                <a:solidFill>
                  <a:srgbClr val="F31D65"/>
                </a:solidFill>
              </a:rPr>
              <a:t> </a:t>
            </a:r>
            <a:r>
              <a:rPr lang="en-US" sz="5400" b="1" dirty="0" err="1" smtClean="0">
                <a:solidFill>
                  <a:srgbClr val="F31D65"/>
                </a:solidFill>
              </a:rPr>
              <a:t>Selanjutnya</a:t>
            </a:r>
            <a:endParaRPr lang="id-ID" sz="5400" b="1" dirty="0">
              <a:solidFill>
                <a:srgbClr val="F31D65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113885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A7A1D4F-D287-4310-8EF0-4B8E257AD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31272"/>
            <a:ext cx="3014644" cy="73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50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54160" y="6239165"/>
            <a:ext cx="1475680" cy="557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extBox 4"/>
          <p:cNvSpPr txBox="1"/>
          <p:nvPr/>
        </p:nvSpPr>
        <p:spPr>
          <a:xfrm>
            <a:off x="11454161" y="6261863"/>
            <a:ext cx="737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57</a:t>
            </a:r>
            <a:endParaRPr lang="id-ID" sz="3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417103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00B0F0"/>
                </a:solidFill>
              </a:rPr>
              <a:t>TERIMAKASIH</a:t>
            </a:r>
            <a:endParaRPr lang="id-ID" sz="7200" b="1" dirty="0">
              <a:solidFill>
                <a:srgbClr val="00B0F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113885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A7A1D4F-D287-4310-8EF0-4B8E257AD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31272"/>
            <a:ext cx="3014644" cy="73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0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00009" y="2124630"/>
            <a:ext cx="71782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Kita </a:t>
            </a:r>
            <a:r>
              <a:rPr lang="en-US" sz="2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dapat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menggunakan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suatu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 API yang </a:t>
            </a:r>
            <a:r>
              <a:rPr lang="en-US" sz="2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telah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disediakan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oleh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 JAVA, </a:t>
            </a:r>
            <a:r>
              <a:rPr lang="en-US" sz="2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yaitu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>
                <a:solidFill>
                  <a:srgbClr val="F31D65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Java </a:t>
            </a:r>
            <a:r>
              <a:rPr lang="en-US" sz="2400" b="1" dirty="0" err="1">
                <a:solidFill>
                  <a:srgbClr val="F31D65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DataBase</a:t>
            </a:r>
            <a:r>
              <a:rPr lang="en-US" sz="2400" b="1" dirty="0">
                <a:solidFill>
                  <a:srgbClr val="F31D65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sz="2400" b="1" dirty="0" smtClean="0">
                <a:solidFill>
                  <a:srgbClr val="F31D65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Connectivity (JDBC)</a:t>
            </a:r>
            <a:r>
              <a:rPr lang="en-US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, </a:t>
            </a:r>
            <a:r>
              <a:rPr lang="en-US" sz="24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untuk</a:t>
            </a:r>
            <a:r>
              <a:rPr lang="en-US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sz="24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berkomunikasi</a:t>
            </a:r>
            <a:r>
              <a:rPr lang="en-US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sz="24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dengan</a:t>
            </a:r>
            <a:r>
              <a:rPr lang="en-US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database</a:t>
            </a:r>
            <a:endParaRPr lang="id-ID" sz="2400" b="1" dirty="0">
              <a:solidFill>
                <a:srgbClr val="F2025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6191" y="116356"/>
            <a:ext cx="70858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err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Solusinya</a:t>
            </a:r>
            <a:r>
              <a:rPr lang="en-US" sz="60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?</a:t>
            </a:r>
            <a:endParaRPr lang="id-ID" sz="60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050" name="Picture 2" descr="https://nehajain216.github.io/img/jdb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084" y="4141956"/>
            <a:ext cx="3600953" cy="192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ow To Be A Solution-Oriented Person | Chalene Johns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236" y="0"/>
            <a:ext cx="4562764" cy="6840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71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A7A1D4F-D287-4310-8EF0-4B8E257AD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31272"/>
            <a:ext cx="3014644" cy="7355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5289" y="1426240"/>
            <a:ext cx="92404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JDBC 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merupakan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suatu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API 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yang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</a:rPr>
              <a:t>digunakan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 JAVA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</a:rPr>
              <a:t>untuk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</a:rPr>
              <a:t>dapat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200" b="1" dirty="0" err="1">
                <a:solidFill>
                  <a:srgbClr val="F31D6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melakukan</a:t>
            </a:r>
            <a:r>
              <a:rPr lang="en-US" sz="2200" b="1" dirty="0">
                <a:solidFill>
                  <a:srgbClr val="F31D6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200" b="1" dirty="0" err="1">
                <a:solidFill>
                  <a:srgbClr val="F31D6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koneksi</a:t>
            </a:r>
            <a:r>
              <a:rPr lang="en-US" sz="2200" b="1" dirty="0">
                <a:solidFill>
                  <a:srgbClr val="F31D6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</a:rPr>
              <a:t>dengan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</a:rPr>
              <a:t>berbagai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</a:rPr>
              <a:t>macam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200" b="1" dirty="0">
                <a:solidFill>
                  <a:srgbClr val="F31D6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database</a:t>
            </a:r>
            <a:endParaRPr lang="id-ID" sz="2200" b="1" dirty="0">
              <a:solidFill>
                <a:srgbClr val="F31D65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8307" y="45196"/>
            <a:ext cx="116934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0" b="1" dirty="0" err="1" smtClean="0">
                <a:solidFill>
                  <a:srgbClr val="0069BD"/>
                </a:solidFill>
              </a:rPr>
              <a:t>Apa</a:t>
            </a:r>
            <a:r>
              <a:rPr lang="en-US" sz="6000" b="1" dirty="0" smtClean="0">
                <a:solidFill>
                  <a:srgbClr val="0069BD"/>
                </a:solidFill>
              </a:rPr>
              <a:t> </a:t>
            </a:r>
            <a:r>
              <a:rPr lang="en-US" sz="6000" b="1" dirty="0" err="1" smtClean="0">
                <a:solidFill>
                  <a:srgbClr val="0069BD"/>
                </a:solidFill>
              </a:rPr>
              <a:t>itu</a:t>
            </a:r>
            <a:r>
              <a:rPr lang="en-US" sz="6000" b="1" dirty="0" smtClean="0">
                <a:solidFill>
                  <a:srgbClr val="0069BD"/>
                </a:solidFill>
              </a:rPr>
              <a:t> JDBC</a:t>
            </a:r>
            <a:endParaRPr lang="id-ID" sz="6000" b="1" dirty="0">
              <a:solidFill>
                <a:srgbClr val="0069BD"/>
              </a:solidFill>
            </a:endParaRPr>
          </a:p>
        </p:txBody>
      </p:sp>
      <p:pic>
        <p:nvPicPr>
          <p:cNvPr id="14" name="Picture 6" descr="Think PNG HD Image | PNG 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127" y="1108987"/>
            <a:ext cx="4609231" cy="575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11454160" y="6239165"/>
            <a:ext cx="1475680" cy="557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TextBox 15"/>
          <p:cNvSpPr txBox="1"/>
          <p:nvPr/>
        </p:nvSpPr>
        <p:spPr>
          <a:xfrm>
            <a:off x="11663710" y="6261863"/>
            <a:ext cx="338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5</a:t>
            </a:r>
            <a:endParaRPr lang="id-ID" sz="32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9286" y="2505434"/>
            <a:ext cx="9154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err="1" smtClean="0">
                <a:solidFill>
                  <a:srgbClr val="3399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Kenapa</a:t>
            </a:r>
            <a:r>
              <a:rPr lang="en-US" sz="2800" b="1" dirty="0" smtClean="0">
                <a:solidFill>
                  <a:srgbClr val="3399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800" b="1" dirty="0" err="1" smtClean="0">
                <a:solidFill>
                  <a:srgbClr val="3399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Menggunakan</a:t>
            </a:r>
            <a:r>
              <a:rPr lang="en-US" sz="2800" b="1" dirty="0" smtClean="0">
                <a:solidFill>
                  <a:srgbClr val="3399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JDBC </a:t>
            </a:r>
            <a:r>
              <a:rPr lang="en-US" sz="2800" b="1" dirty="0">
                <a:solidFill>
                  <a:srgbClr val="3399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?</a:t>
            </a:r>
            <a:endParaRPr lang="id-ID" sz="2800" b="1" dirty="0">
              <a:solidFill>
                <a:srgbClr val="33993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9286" y="3108540"/>
            <a:ext cx="83882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JDBC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memungkinkan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kita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untuk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membuat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aplikasi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JAVA yang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dapat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melakukan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tiga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hal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berikut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8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</a:rPr>
              <a:t>Koneksi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</a:rPr>
              <a:t>ke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</a:rPr>
              <a:t>sumber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data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</a:rPr>
              <a:t>mengirimkan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query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</a:rPr>
              <a:t>dan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statement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</a:rPr>
              <a:t>dari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</a:rPr>
              <a:t>aplikasi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</a:rPr>
              <a:t>ke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database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</a:rPr>
              <a:t>menerima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</a:rPr>
              <a:t>dan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</a:rPr>
              <a:t>mengolah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</a:rPr>
              <a:t>hasil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query (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</a:rPr>
              <a:t>resultset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) yang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</a:rPr>
              <a:t>diperoleh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</a:rPr>
              <a:t>dari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database</a:t>
            </a:r>
          </a:p>
          <a:p>
            <a:pPr marL="800100" lvl="1" indent="-342900" algn="just">
              <a:buFont typeface="+mj-lt"/>
              <a:buAutoNum type="arabicPeriod"/>
            </a:pPr>
            <a:endParaRPr lang="en-US" sz="1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Untuk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menangani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ke-3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hal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tersebut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JDBC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sudah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menyiapkan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b="1" dirty="0" err="1">
                <a:solidFill>
                  <a:srgbClr val="F31D6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berbagai</a:t>
            </a:r>
            <a:r>
              <a:rPr lang="en-US" b="1" dirty="0">
                <a:solidFill>
                  <a:srgbClr val="F31D6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b="1" dirty="0" err="1">
                <a:solidFill>
                  <a:srgbClr val="F31D6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macam</a:t>
            </a:r>
            <a:r>
              <a:rPr lang="en-US" b="1" dirty="0">
                <a:solidFill>
                  <a:srgbClr val="F31D6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class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yang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dapat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digunakan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sesuai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kebutuhan</a:t>
            </a:r>
            <a:endParaRPr lang="id-ID" b="1" dirty="0">
              <a:solidFill>
                <a:srgbClr val="F2025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686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8307" y="45196"/>
            <a:ext cx="116934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0" b="1" dirty="0" err="1" smtClean="0">
                <a:solidFill>
                  <a:srgbClr val="0069BD"/>
                </a:solidFill>
              </a:rPr>
              <a:t>Ilustrasi</a:t>
            </a:r>
            <a:r>
              <a:rPr lang="en-US" sz="6000" b="1" dirty="0" smtClean="0">
                <a:solidFill>
                  <a:srgbClr val="0069BD"/>
                </a:solidFill>
              </a:rPr>
              <a:t> </a:t>
            </a:r>
            <a:r>
              <a:rPr lang="en-US" sz="6000" b="1" dirty="0" err="1" smtClean="0">
                <a:solidFill>
                  <a:srgbClr val="0069BD"/>
                </a:solidFill>
              </a:rPr>
              <a:t>Komunikasi</a:t>
            </a:r>
            <a:r>
              <a:rPr lang="en-US" sz="6000" b="1" dirty="0" smtClean="0">
                <a:solidFill>
                  <a:srgbClr val="0069BD"/>
                </a:solidFill>
              </a:rPr>
              <a:t> JDBC</a:t>
            </a:r>
            <a:endParaRPr lang="id-ID" sz="6000" b="1" dirty="0">
              <a:solidFill>
                <a:srgbClr val="0069BD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54160" y="6239165"/>
            <a:ext cx="1475680" cy="557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extBox 8"/>
          <p:cNvSpPr txBox="1"/>
          <p:nvPr/>
        </p:nvSpPr>
        <p:spPr>
          <a:xfrm>
            <a:off x="11663710" y="6261863"/>
            <a:ext cx="338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6</a:t>
            </a:r>
            <a:endParaRPr lang="id-ID" sz="3200" dirty="0">
              <a:solidFill>
                <a:schemeClr val="bg1"/>
              </a:solidFill>
            </a:endParaRPr>
          </a:p>
        </p:txBody>
      </p:sp>
      <p:sp>
        <p:nvSpPr>
          <p:cNvPr id="16" name="Shape 84"/>
          <p:cNvSpPr txBox="1"/>
          <p:nvPr/>
        </p:nvSpPr>
        <p:spPr>
          <a:xfrm>
            <a:off x="9016295" y="6501885"/>
            <a:ext cx="2770908" cy="79259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just">
              <a:buClr>
                <a:schemeClr val="tx1"/>
              </a:buClr>
            </a:pPr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[</a:t>
            </a:r>
            <a:r>
              <a:rPr lang="en-US" sz="12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sumber</a:t>
            </a:r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sz="12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gambar</a:t>
            </a:r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: google]</a:t>
            </a:r>
            <a:endParaRPr lang="en-US" sz="300" b="1" dirty="0">
              <a:latin typeface="Verdana" panose="020B0604030504040204" pitchFamily="34" charset="0"/>
              <a:ea typeface="Verdana" panose="020B0604030504040204" pitchFamily="34" charset="0"/>
              <a:cs typeface="Lato"/>
              <a:sym typeface="Lato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8363"/>
          <a:stretch/>
        </p:blipFill>
        <p:spPr>
          <a:xfrm>
            <a:off x="1356171" y="1129696"/>
            <a:ext cx="9227258" cy="5362934"/>
          </a:xfrm>
          <a:prstGeom prst="rect">
            <a:avLst/>
          </a:prstGeom>
        </p:spPr>
      </p:pic>
      <p:pic>
        <p:nvPicPr>
          <p:cNvPr id="13" name="Picture 2" descr="https://nehajain216.github.io/img/jdb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6" y="4926128"/>
            <a:ext cx="3600953" cy="192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641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8307" y="45196"/>
            <a:ext cx="116934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0" b="1" dirty="0" err="1" smtClean="0">
                <a:solidFill>
                  <a:srgbClr val="0069BD"/>
                </a:solidFill>
              </a:rPr>
              <a:t>Ilustrasi</a:t>
            </a:r>
            <a:r>
              <a:rPr lang="en-US" sz="6000" b="1" dirty="0" smtClean="0">
                <a:solidFill>
                  <a:srgbClr val="0069BD"/>
                </a:solidFill>
              </a:rPr>
              <a:t> JDBC API Interface</a:t>
            </a:r>
            <a:endParaRPr lang="id-ID" sz="6000" b="1" dirty="0">
              <a:solidFill>
                <a:srgbClr val="0069BD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54160" y="6239165"/>
            <a:ext cx="1475680" cy="557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extBox 8"/>
          <p:cNvSpPr txBox="1"/>
          <p:nvPr/>
        </p:nvSpPr>
        <p:spPr>
          <a:xfrm>
            <a:off x="11663710" y="6261863"/>
            <a:ext cx="338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7</a:t>
            </a:r>
            <a:endParaRPr lang="id-ID" sz="3200" dirty="0">
              <a:solidFill>
                <a:schemeClr val="bg1"/>
              </a:solidFill>
            </a:endParaRPr>
          </a:p>
        </p:txBody>
      </p:sp>
      <p:sp>
        <p:nvSpPr>
          <p:cNvPr id="16" name="Shape 84"/>
          <p:cNvSpPr txBox="1"/>
          <p:nvPr/>
        </p:nvSpPr>
        <p:spPr>
          <a:xfrm>
            <a:off x="9016295" y="6501885"/>
            <a:ext cx="2770908" cy="79259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just">
              <a:buClr>
                <a:schemeClr val="tx1"/>
              </a:buClr>
            </a:pPr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[</a:t>
            </a:r>
            <a:r>
              <a:rPr lang="en-US" sz="12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sumber</a:t>
            </a:r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sz="12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gambar</a:t>
            </a:r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: google]</a:t>
            </a:r>
            <a:endParaRPr lang="en-US" sz="300" b="1" dirty="0">
              <a:latin typeface="Verdana" panose="020B0604030504040204" pitchFamily="34" charset="0"/>
              <a:ea typeface="Verdana" panose="020B0604030504040204" pitchFamily="34" charset="0"/>
              <a:cs typeface="Lato"/>
              <a:sym typeface="Lato"/>
            </a:endParaRPr>
          </a:p>
        </p:txBody>
      </p:sp>
      <p:pic>
        <p:nvPicPr>
          <p:cNvPr id="3074" name="Picture 2" descr="https://images.slideplayer.com/20/5930655/slides/slide_1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0" t="20966" r="14932" b="8975"/>
          <a:stretch/>
        </p:blipFill>
        <p:spPr bwMode="auto">
          <a:xfrm>
            <a:off x="0" y="1060859"/>
            <a:ext cx="7111976" cy="487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Shape 84"/>
          <p:cNvSpPr txBox="1"/>
          <p:nvPr/>
        </p:nvSpPr>
        <p:spPr>
          <a:xfrm>
            <a:off x="6459895" y="1201457"/>
            <a:ext cx="5542119" cy="110005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DriverManager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: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adalah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sebuah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class yang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mengelola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driver.</a:t>
            </a:r>
            <a:endParaRPr lang="en-US" b="1" dirty="0" smtClean="0">
              <a:solidFill>
                <a:srgbClr val="F31D65"/>
              </a:solidFill>
              <a:latin typeface="Verdana" panose="020B0604030504040204" pitchFamily="34" charset="0"/>
              <a:ea typeface="Verdana" panose="020B0604030504040204" pitchFamily="34" charset="0"/>
              <a:cs typeface="Lato"/>
              <a:sym typeface="Lato"/>
            </a:endParaRPr>
          </a:p>
        </p:txBody>
      </p:sp>
      <p:sp>
        <p:nvSpPr>
          <p:cNvPr id="18" name="Shape 84"/>
          <p:cNvSpPr txBox="1"/>
          <p:nvPr/>
        </p:nvSpPr>
        <p:spPr>
          <a:xfrm>
            <a:off x="6459896" y="2168981"/>
            <a:ext cx="5542118" cy="110005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Connection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:Menyediakan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method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untuk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menghubungi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database.</a:t>
            </a:r>
            <a:endParaRPr lang="en-US" b="1" dirty="0" smtClean="0">
              <a:solidFill>
                <a:srgbClr val="F31D65"/>
              </a:solidFill>
              <a:latin typeface="Verdana" panose="020B0604030504040204" pitchFamily="34" charset="0"/>
              <a:ea typeface="Verdana" panose="020B0604030504040204" pitchFamily="34" charset="0"/>
              <a:cs typeface="Lato"/>
              <a:sym typeface="Lato"/>
            </a:endParaRPr>
          </a:p>
        </p:txBody>
      </p:sp>
      <p:sp>
        <p:nvSpPr>
          <p:cNvPr id="19" name="Shape 84"/>
          <p:cNvSpPr txBox="1"/>
          <p:nvPr/>
        </p:nvSpPr>
        <p:spPr>
          <a:xfrm>
            <a:off x="6459896" y="2988015"/>
            <a:ext cx="5542118" cy="11034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Statement: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Menyediakan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method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untuk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mengeksekusi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query.</a:t>
            </a:r>
            <a:endParaRPr lang="en-US" dirty="0" smtClean="0">
              <a:solidFill>
                <a:srgbClr val="F31D65"/>
              </a:solidFill>
              <a:latin typeface="Verdana" panose="020B0604030504040204" pitchFamily="34" charset="0"/>
              <a:ea typeface="Verdana" panose="020B0604030504040204" pitchFamily="34" charset="0"/>
              <a:cs typeface="Lato"/>
              <a:sym typeface="Lato"/>
            </a:endParaRPr>
          </a:p>
        </p:txBody>
      </p:sp>
      <p:sp>
        <p:nvSpPr>
          <p:cNvPr id="20" name="Shape 84"/>
          <p:cNvSpPr txBox="1"/>
          <p:nvPr/>
        </p:nvSpPr>
        <p:spPr>
          <a:xfrm>
            <a:off x="6459895" y="3926733"/>
            <a:ext cx="5646345" cy="99824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PreparedStatement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: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Menyediakan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method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Untuk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Menyiapkan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Statement query yang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akan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dieksekusi</a:t>
            </a:r>
            <a:endParaRPr lang="en-US" dirty="0" smtClean="0">
              <a:solidFill>
                <a:srgbClr val="F31D65"/>
              </a:solidFill>
              <a:latin typeface="Verdana" panose="020B0604030504040204" pitchFamily="34" charset="0"/>
              <a:ea typeface="Verdana" panose="020B0604030504040204" pitchFamily="34" charset="0"/>
              <a:cs typeface="Lato"/>
              <a:sym typeface="Lato"/>
            </a:endParaRPr>
          </a:p>
        </p:txBody>
      </p:sp>
      <p:sp>
        <p:nvSpPr>
          <p:cNvPr id="21" name="Shape 84"/>
          <p:cNvSpPr txBox="1"/>
          <p:nvPr/>
        </p:nvSpPr>
        <p:spPr>
          <a:xfrm>
            <a:off x="6459895" y="5263617"/>
            <a:ext cx="5455986" cy="99824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ResultSet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: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Menyediakan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method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untuk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menampung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data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hasil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query.</a:t>
            </a:r>
            <a:endParaRPr lang="en-US" dirty="0" smtClean="0">
              <a:solidFill>
                <a:srgbClr val="F31D65"/>
              </a:solidFill>
              <a:latin typeface="Verdana" panose="020B0604030504040204" pitchFamily="34" charset="0"/>
              <a:ea typeface="Verdana" panose="020B0604030504040204" pitchFamily="34" charset="0"/>
              <a:cs typeface="Lato"/>
              <a:sym typeface="Lato"/>
            </a:endParaRPr>
          </a:p>
        </p:txBody>
      </p:sp>
      <p:sp>
        <p:nvSpPr>
          <p:cNvPr id="22" name="Shape 84"/>
          <p:cNvSpPr txBox="1"/>
          <p:nvPr/>
        </p:nvSpPr>
        <p:spPr>
          <a:xfrm>
            <a:off x="667346" y="5877165"/>
            <a:ext cx="5419298" cy="76939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ctr"/>
            <a:r>
              <a:rPr lang="en-US" b="1" dirty="0" smtClean="0">
                <a:solidFill>
                  <a:srgbClr val="F31D65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Class – Class yang </a:t>
            </a:r>
            <a:r>
              <a:rPr lang="en-US" b="1" dirty="0" err="1" smtClean="0">
                <a:solidFill>
                  <a:srgbClr val="F31D65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umum</a:t>
            </a:r>
            <a:r>
              <a:rPr lang="en-US" b="1" dirty="0" smtClean="0">
                <a:solidFill>
                  <a:srgbClr val="F31D65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b="1" dirty="0" err="1" smtClean="0">
                <a:solidFill>
                  <a:srgbClr val="F31D65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digunakan</a:t>
            </a:r>
            <a:r>
              <a:rPr lang="en-US" b="1" dirty="0" smtClean="0">
                <a:solidFill>
                  <a:srgbClr val="F31D65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b="1" dirty="0" err="1" smtClean="0">
                <a:solidFill>
                  <a:srgbClr val="F31D65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didalam</a:t>
            </a:r>
            <a:r>
              <a:rPr lang="en-US" b="1" dirty="0" smtClean="0">
                <a:solidFill>
                  <a:srgbClr val="F31D65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JAVA</a:t>
            </a:r>
          </a:p>
        </p:txBody>
      </p:sp>
    </p:spTree>
    <p:extLst>
      <p:ext uri="{BB962C8B-B14F-4D97-AF65-F5344CB8AC3E}">
        <p14:creationId xmlns:p14="http://schemas.microsoft.com/office/powerpoint/2010/main" val="375700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8307" y="45196"/>
            <a:ext cx="116934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0" b="1" dirty="0" err="1" smtClean="0">
                <a:solidFill>
                  <a:srgbClr val="0069BD"/>
                </a:solidFill>
              </a:rPr>
              <a:t>Ilustrasi</a:t>
            </a:r>
            <a:r>
              <a:rPr lang="en-US" sz="6000" b="1" dirty="0" smtClean="0">
                <a:solidFill>
                  <a:srgbClr val="0069BD"/>
                </a:solidFill>
              </a:rPr>
              <a:t> Source Code (statement)</a:t>
            </a:r>
            <a:endParaRPr lang="id-ID" sz="6000" b="1" dirty="0">
              <a:solidFill>
                <a:srgbClr val="0069BD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54160" y="6239165"/>
            <a:ext cx="1475680" cy="557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extBox 8"/>
          <p:cNvSpPr txBox="1"/>
          <p:nvPr/>
        </p:nvSpPr>
        <p:spPr>
          <a:xfrm>
            <a:off x="11663710" y="6261863"/>
            <a:ext cx="338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8</a:t>
            </a:r>
            <a:endParaRPr lang="id-ID" sz="32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25" y="1219472"/>
            <a:ext cx="6626257" cy="551049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38307" y="1019614"/>
            <a:ext cx="8192893" cy="5777030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hape 84"/>
          <p:cNvSpPr txBox="1"/>
          <p:nvPr/>
        </p:nvSpPr>
        <p:spPr>
          <a:xfrm>
            <a:off x="8441157" y="3787059"/>
            <a:ext cx="3750843" cy="20230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360000" indent="-36000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Import package </a:t>
            </a:r>
            <a:r>
              <a:rPr lang="en-US" sz="16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java.sql</a:t>
            </a:r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Lato"/>
              <a:sym typeface="Lato"/>
            </a:endParaRPr>
          </a:p>
          <a:p>
            <a:pPr marL="360000" indent="-36000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Membuat</a:t>
            </a:r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Object </a:t>
            </a:r>
            <a:r>
              <a:rPr lang="en-US" sz="16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Koneksi</a:t>
            </a: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Lato"/>
              <a:sym typeface="Lato"/>
            </a:endParaRPr>
          </a:p>
          <a:p>
            <a:pPr marL="360000" indent="-36000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Membuat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Object 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Statement</a:t>
            </a:r>
          </a:p>
          <a:p>
            <a:pPr marL="360000" indent="-36000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Eksekusi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Sebuah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Query </a:t>
            </a:r>
            <a:endParaRPr lang="en-US" sz="1600" b="1" dirty="0" smtClean="0">
              <a:latin typeface="Verdana" panose="020B0604030504040204" pitchFamily="34" charset="0"/>
              <a:ea typeface="Verdana" panose="020B0604030504040204" pitchFamily="34" charset="0"/>
              <a:cs typeface="Lato"/>
              <a:sym typeface="Lato"/>
            </a:endParaRPr>
          </a:p>
          <a:p>
            <a:pPr marL="360000" indent="-36000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Menutup</a:t>
            </a:r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sz="16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Koneksi</a:t>
            </a:r>
            <a:endParaRPr lang="en-US" sz="1600" b="1" dirty="0" smtClean="0">
              <a:solidFill>
                <a:srgbClr val="F31D65"/>
              </a:solidFill>
              <a:latin typeface="Verdana" panose="020B0604030504040204" pitchFamily="34" charset="0"/>
              <a:ea typeface="Verdana" panose="020B0604030504040204" pitchFamily="34" charset="0"/>
              <a:cs typeface="Lato"/>
              <a:sym typeface="Lato"/>
            </a:endParaRPr>
          </a:p>
        </p:txBody>
      </p:sp>
      <p:sp>
        <p:nvSpPr>
          <p:cNvPr id="23" name="Shape 84"/>
          <p:cNvSpPr txBox="1"/>
          <p:nvPr/>
        </p:nvSpPr>
        <p:spPr>
          <a:xfrm>
            <a:off x="8331200" y="3163316"/>
            <a:ext cx="3602989" cy="64822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just"/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Langkah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–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langkah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umum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dalam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melakukan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query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ke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daabase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:</a:t>
            </a:r>
            <a:endParaRPr lang="en-US" sz="1600" b="1" dirty="0" smtClean="0">
              <a:solidFill>
                <a:srgbClr val="F31D65"/>
              </a:solidFill>
              <a:latin typeface="Verdana" panose="020B0604030504040204" pitchFamily="34" charset="0"/>
              <a:ea typeface="Verdana" panose="020B0604030504040204" pitchFamily="34" charset="0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13187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8307" y="45196"/>
            <a:ext cx="116934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0" b="1" dirty="0" err="1" smtClean="0">
                <a:solidFill>
                  <a:srgbClr val="0069BD"/>
                </a:solidFill>
              </a:rPr>
              <a:t>Menggunakan</a:t>
            </a:r>
            <a:r>
              <a:rPr lang="en-US" sz="6000" b="1" dirty="0" smtClean="0">
                <a:solidFill>
                  <a:srgbClr val="0069BD"/>
                </a:solidFill>
              </a:rPr>
              <a:t> JDBC</a:t>
            </a:r>
            <a:endParaRPr lang="id-ID" sz="6000" b="1" dirty="0">
              <a:solidFill>
                <a:srgbClr val="0069BD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54160" y="6239165"/>
            <a:ext cx="1475680" cy="557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extBox 8"/>
          <p:cNvSpPr txBox="1"/>
          <p:nvPr/>
        </p:nvSpPr>
        <p:spPr>
          <a:xfrm>
            <a:off x="11663710" y="6261863"/>
            <a:ext cx="338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7</a:t>
            </a:r>
            <a:endParaRPr lang="id-ID" sz="3200" dirty="0">
              <a:solidFill>
                <a:schemeClr val="bg1"/>
              </a:solidFill>
            </a:endParaRPr>
          </a:p>
        </p:txBody>
      </p:sp>
      <p:sp>
        <p:nvSpPr>
          <p:cNvPr id="16" name="Shape 84"/>
          <p:cNvSpPr txBox="1"/>
          <p:nvPr/>
        </p:nvSpPr>
        <p:spPr>
          <a:xfrm>
            <a:off x="9016295" y="6501885"/>
            <a:ext cx="2770908" cy="79259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just">
              <a:buClr>
                <a:schemeClr val="tx1"/>
              </a:buClr>
            </a:pPr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[</a:t>
            </a:r>
            <a:r>
              <a:rPr lang="en-US" sz="12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sumber</a:t>
            </a:r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sz="12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gambar</a:t>
            </a:r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: google]</a:t>
            </a:r>
            <a:endParaRPr lang="en-US" sz="300" b="1" dirty="0">
              <a:latin typeface="Verdana" panose="020B0604030504040204" pitchFamily="34" charset="0"/>
              <a:ea typeface="Verdana" panose="020B0604030504040204" pitchFamily="34" charset="0"/>
              <a:cs typeface="Lato"/>
              <a:sym typeface="Lato"/>
            </a:endParaRPr>
          </a:p>
        </p:txBody>
      </p:sp>
      <p:pic>
        <p:nvPicPr>
          <p:cNvPr id="17" name="Picture 4" descr="How To Be A Solution-Oriented Person | Chalene Johns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236" y="0"/>
            <a:ext cx="4562764" cy="6840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hape 84"/>
          <p:cNvSpPr txBox="1"/>
          <p:nvPr/>
        </p:nvSpPr>
        <p:spPr>
          <a:xfrm>
            <a:off x="637804" y="3859302"/>
            <a:ext cx="6586635" cy="246760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360000" indent="-360000" algn="just">
              <a:lnSpc>
                <a:spcPct val="150000"/>
              </a:lnSpc>
              <a:buFont typeface="Verdana" panose="020B0604030504040204" pitchFamily="34" charset="0"/>
              <a:buChar char="-"/>
            </a:pPr>
            <a:r>
              <a:rPr lang="en-US" sz="1700" b="1" dirty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Oracle</a:t>
            </a:r>
            <a:r>
              <a:rPr lang="en-US" sz="1700" b="1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:</a:t>
            </a:r>
            <a:r>
              <a:rPr lang="en-US" sz="17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/</a:t>
            </a:r>
            <a:r>
              <a:rPr lang="en-US" sz="1700" b="1" dirty="0" err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usr</a:t>
            </a:r>
            <a:r>
              <a:rPr lang="en-US" sz="17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/local/oracle/</a:t>
            </a:r>
            <a:r>
              <a:rPr lang="en-US" sz="1700" b="1" dirty="0" err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jdbc</a:t>
            </a:r>
            <a:r>
              <a:rPr lang="en-US" sz="17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/lib/ojdbc14.jar </a:t>
            </a:r>
            <a:r>
              <a:rPr lang="en-US" sz="1700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on </a:t>
            </a:r>
            <a:r>
              <a:rPr lang="en-US" sz="1700" dirty="0" err="1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eniac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sz="1700" dirty="0" err="1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atau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the oracle website</a:t>
            </a:r>
          </a:p>
          <a:p>
            <a:pPr marL="360000" indent="-360000" algn="just">
              <a:lnSpc>
                <a:spcPct val="150000"/>
              </a:lnSpc>
              <a:buFont typeface="Verdana" panose="020B0604030504040204" pitchFamily="34" charset="0"/>
              <a:buChar char="-"/>
            </a:pPr>
            <a:r>
              <a:rPr lang="en-US" sz="1700" b="1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MySQL: </a:t>
            </a:r>
            <a:r>
              <a:rPr lang="en-US" sz="17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http</a:t>
            </a:r>
            <a:r>
              <a:rPr lang="en-US" sz="17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://dev.mysql.com/downloads/connector/j/</a:t>
            </a:r>
          </a:p>
          <a:p>
            <a:pPr marL="360000" indent="-360000" algn="just">
              <a:lnSpc>
                <a:spcPct val="150000"/>
              </a:lnSpc>
              <a:buFont typeface="Verdana" panose="020B0604030504040204" pitchFamily="34" charset="0"/>
              <a:buChar char="-"/>
            </a:pPr>
            <a:r>
              <a:rPr lang="en-US" sz="1700" b="1" dirty="0" err="1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Netbeans</a:t>
            </a:r>
            <a:r>
              <a:rPr lang="en-US" sz="1700" b="1" dirty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: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Built In (</a:t>
            </a:r>
            <a:r>
              <a:rPr lang="en-US" sz="1700" dirty="0" err="1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Mulai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sz="1700" dirty="0" err="1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Netbeans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8.2 </a:t>
            </a:r>
            <a:r>
              <a:rPr lang="en-US" sz="1700" dirty="0" err="1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keatas</a:t>
            </a:r>
            <a:r>
              <a:rPr lang="en-US" sz="1700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).</a:t>
            </a:r>
            <a:endParaRPr lang="en-US" sz="1700" b="1" dirty="0" smtClean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Lato"/>
              <a:sym typeface="Lato"/>
            </a:endParaRPr>
          </a:p>
        </p:txBody>
      </p:sp>
      <p:sp>
        <p:nvSpPr>
          <p:cNvPr id="19" name="Shape 84"/>
          <p:cNvSpPr txBox="1"/>
          <p:nvPr/>
        </p:nvSpPr>
        <p:spPr>
          <a:xfrm>
            <a:off x="138307" y="1285874"/>
            <a:ext cx="7178558" cy="14487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32000" indent="-4320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900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Untuk</a:t>
            </a:r>
            <a:r>
              <a:rPr lang="en-US" sz="1900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sz="1900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memulai</a:t>
            </a:r>
            <a:r>
              <a:rPr lang="en-US" sz="1900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sz="1900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menggunakan</a:t>
            </a:r>
            <a:r>
              <a:rPr lang="en-US" sz="1900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JDBC </a:t>
            </a:r>
            <a:r>
              <a:rPr lang="en-US" sz="1900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didalam</a:t>
            </a:r>
            <a:r>
              <a:rPr lang="en-US" sz="1900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sz="1900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pemrograman</a:t>
            </a:r>
            <a:r>
              <a:rPr lang="en-US" sz="1900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JAVA, </a:t>
            </a:r>
            <a:r>
              <a:rPr lang="en-US" sz="1900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Maka</a:t>
            </a:r>
            <a:r>
              <a:rPr lang="en-US" sz="1900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sz="1900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langkah</a:t>
            </a:r>
            <a:r>
              <a:rPr lang="en-US" sz="1900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sz="1900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pertama</a:t>
            </a:r>
            <a:r>
              <a:rPr lang="en-US" sz="1900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sz="1900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Anda</a:t>
            </a:r>
            <a:r>
              <a:rPr lang="en-US" sz="1900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sz="1900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harus</a:t>
            </a:r>
            <a:r>
              <a:rPr lang="en-US" sz="1900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sz="1900" b="1" dirty="0" err="1" smtClean="0">
                <a:solidFill>
                  <a:srgbClr val="F20253"/>
                </a:solidFill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mendownload</a:t>
            </a:r>
            <a:r>
              <a:rPr lang="en-US" sz="1900" b="1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sz="1900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dahulu</a:t>
            </a:r>
            <a:r>
              <a:rPr lang="en-US" sz="1900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sz="1900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drivernya</a:t>
            </a:r>
            <a:r>
              <a:rPr lang="en-US" sz="1900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.</a:t>
            </a:r>
            <a:endParaRPr lang="en-US" sz="1900" b="1" dirty="0" smtClean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Lato"/>
              <a:sym typeface="Lato"/>
            </a:endParaRPr>
          </a:p>
        </p:txBody>
      </p:sp>
      <p:sp>
        <p:nvSpPr>
          <p:cNvPr id="20" name="Shape 84"/>
          <p:cNvSpPr txBox="1"/>
          <p:nvPr/>
        </p:nvSpPr>
        <p:spPr>
          <a:xfrm>
            <a:off x="138307" y="2876145"/>
            <a:ext cx="7178558" cy="54425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32000" indent="-4320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900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Beberapa</a:t>
            </a:r>
            <a:r>
              <a:rPr lang="en-US" sz="1900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sz="1900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cara</a:t>
            </a:r>
            <a:r>
              <a:rPr lang="en-US" sz="1900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sz="1900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untuk</a:t>
            </a:r>
            <a:r>
              <a:rPr lang="en-US" sz="1900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sz="1900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mendownload</a:t>
            </a:r>
            <a:r>
              <a:rPr lang="en-US" sz="1900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Driver JDBC (</a:t>
            </a:r>
            <a:r>
              <a:rPr lang="en-US" sz="1900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gunakan</a:t>
            </a:r>
            <a:r>
              <a:rPr lang="en-US" sz="1900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driver yang </a:t>
            </a:r>
            <a:r>
              <a:rPr lang="en-US" sz="1900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tepat</a:t>
            </a:r>
            <a:r>
              <a:rPr lang="en-US" sz="1900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</a:t>
            </a:r>
            <a:r>
              <a:rPr lang="en-US" sz="1900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dengan</a:t>
            </a:r>
            <a:r>
              <a:rPr lang="en-US" sz="1900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 app </a:t>
            </a:r>
            <a:r>
              <a:rPr lang="en-US" sz="1900" dirty="0" err="1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Anda</a:t>
            </a:r>
            <a:r>
              <a:rPr lang="en-US" sz="1900" dirty="0" smtClean="0">
                <a:latin typeface="Verdana" panose="020B0604030504040204" pitchFamily="34" charset="0"/>
                <a:ea typeface="Verdana" panose="020B0604030504040204" pitchFamily="34" charset="0"/>
                <a:cs typeface="Lato"/>
                <a:sym typeface="Lato"/>
              </a:rPr>
              <a:t>):</a:t>
            </a:r>
            <a:endParaRPr lang="en-US" sz="1900" b="1" dirty="0" smtClean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11400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9327</TotalTime>
  <Words>1248</Words>
  <Application>Microsoft Office PowerPoint</Application>
  <PresentationFormat>Widescreen</PresentationFormat>
  <Paragraphs>204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Lato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Marketing</dc:title>
  <dc:creator>Windows User</dc:creator>
  <cp:lastModifiedBy>Windows User</cp:lastModifiedBy>
  <cp:revision>1447</cp:revision>
  <dcterms:created xsi:type="dcterms:W3CDTF">2020-01-07T01:20:17Z</dcterms:created>
  <dcterms:modified xsi:type="dcterms:W3CDTF">2022-07-28T06:23:16Z</dcterms:modified>
</cp:coreProperties>
</file>