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336" r:id="rId2"/>
    <p:sldId id="654" r:id="rId3"/>
    <p:sldId id="697" r:id="rId4"/>
    <p:sldId id="696" r:id="rId5"/>
    <p:sldId id="695" r:id="rId6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99"/>
    <a:srgbClr val="99CCFF"/>
    <a:srgbClr val="6699FF"/>
    <a:srgbClr val="9966FF"/>
    <a:srgbClr val="6600CC"/>
    <a:srgbClr val="594EFF"/>
    <a:srgbClr val="9135FF"/>
    <a:srgbClr val="9933FF"/>
    <a:srgbClr val="6666FF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3117" autoAdjust="0"/>
  </p:normalViewPr>
  <p:slideViewPr>
    <p:cSldViewPr snapToGrid="0">
      <p:cViewPr>
        <p:scale>
          <a:sx n="75" d="100"/>
          <a:sy n="75" d="100"/>
        </p:scale>
        <p:origin x="-810" y="-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-2424" y="-52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defRPr sz="1200" baseline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defRPr sz="1200" baseline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7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defRPr sz="1200" baseline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7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defRPr sz="1200" baseline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92E82E4-E7F4-465F-803D-438CCCF553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05694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defRPr sz="1200" baseline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defRPr sz="1200" baseline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defRPr sz="1200" baseline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defRPr sz="1200" baseline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0AB623BC-F2B2-42DB-87D1-F019C41337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38167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F6C71E-AE2C-4404-9713-1F6170A66DE6}" type="slidenum">
              <a:rPr lang="zh-CN" altLang="en-US" smtClean="0"/>
              <a:pPr>
                <a:defRPr/>
              </a:pPr>
              <a:t>1</a:t>
            </a:fld>
            <a:endParaRPr lang="en-US" altLang="zh-CN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/>
        </p:nvSpPr>
        <p:spPr bwMode="auto">
          <a:xfrm>
            <a:off x="0" y="1524000"/>
            <a:ext cx="9144000" cy="0"/>
          </a:xfrm>
          <a:prstGeom prst="line">
            <a:avLst/>
          </a:prstGeom>
          <a:noFill/>
          <a:ln w="31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bg1"/>
              </a:buClr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5" name="Line 41"/>
          <p:cNvSpPr>
            <a:spLocks noChangeShapeType="1"/>
          </p:cNvSpPr>
          <p:nvPr/>
        </p:nvSpPr>
        <p:spPr bwMode="auto">
          <a:xfrm>
            <a:off x="0" y="4114800"/>
            <a:ext cx="9144000" cy="0"/>
          </a:xfrm>
          <a:prstGeom prst="line">
            <a:avLst/>
          </a:prstGeom>
          <a:noFill/>
          <a:ln w="31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bg1"/>
              </a:buClr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3106" name="Rectangle 34"/>
          <p:cNvSpPr>
            <a:spLocks noGrp="1" noChangeArrowheads="1"/>
          </p:cNvSpPr>
          <p:nvPr>
            <p:ph type="ctrTitle" sz="quarter"/>
          </p:nvPr>
        </p:nvSpPr>
        <p:spPr>
          <a:xfrm>
            <a:off x="0" y="2209800"/>
            <a:ext cx="9144000" cy="1143000"/>
          </a:xfrm>
        </p:spPr>
        <p:txBody>
          <a:bodyPr/>
          <a:lstStyle>
            <a:lvl1pPr algn="ctr">
              <a:defRPr sz="4000" i="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107" name="Rectangle 3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38300" y="4648200"/>
            <a:ext cx="5867400" cy="1447800"/>
          </a:xfrm>
        </p:spPr>
        <p:txBody>
          <a:bodyPr lIns="92075" tIns="46038" rIns="92075" bIns="46038"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8" name="Rectangle 36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400800"/>
            <a:ext cx="19050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defRPr sz="1400" baseline="0">
                <a:solidFill>
                  <a:schemeClr val="bg2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3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</p:spPr>
        <p:txBody>
          <a:bodyPr/>
          <a:lstStyle>
            <a:lvl1pPr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3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400800"/>
            <a:ext cx="1905000" cy="3048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0DF3DC5-5B07-4751-8936-FD1E639CC9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2" name="Picture 2" descr="http://pic10.nipic.com/20101028/6074063_175441007969_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7994"/>
            <a:ext cx="3705225" cy="133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919" y="0"/>
            <a:ext cx="4523081" cy="1524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29076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01D25-2B03-4636-B6D7-E32BC893DA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999278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0675" y="38100"/>
            <a:ext cx="2092325" cy="6362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3700" y="38100"/>
            <a:ext cx="6124575" cy="6362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D4F2D-3CCB-4747-AD7D-DD335A7F79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99949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93700" y="38100"/>
            <a:ext cx="82423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76700" cy="2628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990600"/>
            <a:ext cx="4076700" cy="2628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771900"/>
            <a:ext cx="4076700" cy="2628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86300" y="3771900"/>
            <a:ext cx="4076700" cy="2628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05F9D-3F8E-47C3-A947-EE78C9EC35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159906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0" y="38100"/>
            <a:ext cx="82423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76700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990600"/>
            <a:ext cx="4076700" cy="2628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3771900"/>
            <a:ext cx="4076700" cy="2628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F2A93-9C5E-4586-83C1-24954AD00D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95954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440B3-7014-4B13-A5AD-F0A95BA4D1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595632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FF9D8-3934-4ADA-95AE-4E4040CD76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744090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767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0767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61ECF-D3FE-4FFB-A66F-99C3649F5A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437756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1D5A9-5ACF-4A91-B877-3BA2F2058C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466320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282B0-5F8B-4A3C-BDBC-25FF7E458D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020895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8D8E9-D72F-463C-871F-EE12C1D797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573287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F67DC-042B-4DB5-ABA8-B615454423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11994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C44CA-F6E7-4B1F-8EA0-220588BDFF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84154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393700" y="38100"/>
            <a:ext cx="82423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2085" name="Rectangle 3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553200"/>
            <a:ext cx="792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defRPr sz="1400" b="1" baseline="0">
                <a:solidFill>
                  <a:srgbClr val="777777"/>
                </a:solidFill>
                <a:effectLst/>
                <a:latin typeface="Arial Narrow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86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5532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defRPr sz="1800" baseline="0">
                <a:solidFill>
                  <a:schemeClr val="folHlink"/>
                </a:solidFill>
                <a:effectLst/>
                <a:latin typeface="Monotype Corsiva" pitchFamily="66" charset="0"/>
                <a:ea typeface="宋体" pitchFamily="2" charset="-122"/>
              </a:defRPr>
            </a:lvl1pPr>
          </a:lstStyle>
          <a:p>
            <a:pPr>
              <a:defRPr/>
            </a:pPr>
            <a:fld id="{F1E8AFAD-2445-4BF5-A6BA-3AE8773D96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87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305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2089" name="Line 41"/>
          <p:cNvSpPr>
            <a:spLocks noChangeShapeType="1"/>
          </p:cNvSpPr>
          <p:nvPr/>
        </p:nvSpPr>
        <p:spPr bwMode="auto">
          <a:xfrm>
            <a:off x="457200" y="914400"/>
            <a:ext cx="8610600" cy="0"/>
          </a:xfrm>
          <a:prstGeom prst="line">
            <a:avLst/>
          </a:prstGeom>
          <a:noFill/>
          <a:ln w="31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bg1"/>
              </a:buClr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091" name="Line 43"/>
          <p:cNvSpPr>
            <a:spLocks noChangeShapeType="1"/>
          </p:cNvSpPr>
          <p:nvPr/>
        </p:nvSpPr>
        <p:spPr bwMode="auto">
          <a:xfrm>
            <a:off x="457200" y="914400"/>
            <a:ext cx="0" cy="5486400"/>
          </a:xfrm>
          <a:prstGeom prst="lin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bg1"/>
              </a:buClr>
              <a:buSzPct val="100000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2" name="AutoShape 2" descr="https://encrypted-tbn3.gstatic.com/images?q=tbn:ANd9GcRT563mw-ypIbkt7Htsjpb6a5T9sWviLjlGhe0xHKOqS3K6h3DaD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Picture 2" descr="http://pic10.nipic.com/20101028/6074063_175441007969_2.jp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74" r="68034" b="-1056"/>
          <a:stretch/>
        </p:blipFill>
        <p:spPr bwMode="auto">
          <a:xfrm>
            <a:off x="8239650" y="-3937"/>
            <a:ext cx="904340" cy="93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7" r:id="rId2"/>
    <p:sldLayoutId id="2147483716" r:id="rId3"/>
    <p:sldLayoutId id="2147483715" r:id="rId4"/>
    <p:sldLayoutId id="2147483714" r:id="rId5"/>
    <p:sldLayoutId id="2147483713" r:id="rId6"/>
    <p:sldLayoutId id="2147483712" r:id="rId7"/>
    <p:sldLayoutId id="2147483711" r:id="rId8"/>
    <p:sldLayoutId id="2147483710" r:id="rId9"/>
    <p:sldLayoutId id="2147483709" r:id="rId10"/>
    <p:sldLayoutId id="2147483708" r:id="rId11"/>
    <p:sldLayoutId id="2147483707" r:id="rId12"/>
    <p:sldLayoutId id="2147483706" r:id="rId1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q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Ø"/>
        <a:defRPr sz="24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Times New Roman" pitchFamily="18" charset="0"/>
        <a:buChar char="–"/>
        <a:defRPr sz="2000" b="1" i="1">
          <a:solidFill>
            <a:srgbClr val="5F5F5F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00000"/>
        <a:buChar char="o"/>
        <a:defRPr sz="2000">
          <a:solidFill>
            <a:srgbClr val="FF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2" charset="2"/>
        <a:buChar char="ü"/>
        <a:defRPr sz="1600" b="1" i="1">
          <a:solidFill>
            <a:srgbClr val="6600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2" charset="2"/>
        <a:buChar char="ü"/>
        <a:defRPr sz="1600" b="1" i="1">
          <a:solidFill>
            <a:srgbClr val="6600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2" charset="2"/>
        <a:buChar char="ü"/>
        <a:defRPr sz="1600" b="1" i="1">
          <a:solidFill>
            <a:srgbClr val="6600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2" charset="2"/>
        <a:buChar char="ü"/>
        <a:defRPr sz="1600" b="1" i="1">
          <a:solidFill>
            <a:srgbClr val="6600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2" charset="2"/>
        <a:buChar char="ü"/>
        <a:defRPr sz="1600" b="1" i="1">
          <a:solidFill>
            <a:srgbClr val="660066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xuzhang09@fudan.edu.cn" TargetMode="External"/><Relationship Id="rId2" Type="http://schemas.openxmlformats.org/officeDocument/2006/relationships/hyperlink" Target="mailto:ydxu@fudan.edu.c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zhang_chen12@fudan.edu.c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82813"/>
            <a:ext cx="9144000" cy="15240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defRPr/>
            </a:pPr>
            <a:r>
              <a:rPr lang="zh-CN" altLang="en-US" sz="5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 据 结 构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(Course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Description)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492625"/>
            <a:ext cx="8305800" cy="1778000"/>
          </a:xfrm>
        </p:spPr>
        <p:txBody>
          <a:bodyPr/>
          <a:lstStyle/>
          <a:p>
            <a:pPr eaLnBrk="1" hangingPunct="1"/>
            <a:r>
              <a:rPr kumimoji="1" lang="en-US" altLang="zh-CN" sz="3200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Department</a:t>
            </a:r>
            <a:r>
              <a:rPr kumimoji="1" lang="zh-CN" altLang="en-US" sz="3200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3200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of</a:t>
            </a:r>
            <a:r>
              <a:rPr kumimoji="1" lang="zh-CN" altLang="en-US" sz="3200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3200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Electronic</a:t>
            </a:r>
            <a:r>
              <a:rPr kumimoji="1" lang="zh-CN" altLang="en-US" sz="3200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3200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Engineering</a:t>
            </a:r>
          </a:p>
          <a:p>
            <a:pPr eaLnBrk="1" hangingPunct="1"/>
            <a:r>
              <a:rPr kumimoji="1" lang="en-US" altLang="zh-CN" sz="3200" dirty="0" err="1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Fudan</a:t>
            </a:r>
            <a:r>
              <a:rPr kumimoji="1" lang="zh-CN" altLang="en-US" sz="3200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3200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rPr>
              <a:t>University</a:t>
            </a:r>
          </a:p>
        </p:txBody>
      </p:sp>
    </p:spTree>
  </p:cSld>
  <p:clrMapOvr>
    <a:masterClrMapping/>
  </p:clrMapOvr>
  <p:transition advTm="3404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3400" i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主讲人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徐跃东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        办公室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物理楼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307</a:t>
            </a:r>
          </a:p>
          <a:p>
            <a:pPr marL="0" indent="0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      Email: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2"/>
              </a:rPr>
              <a:t>ydxu@fudan.edu.cn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课时安排：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学时、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学分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实际授课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学时（期中、期末、劳动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         节放假各占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次课）</a:t>
            </a:r>
            <a:endParaRPr lang="en-US" altLang="zh-CN" b="0" dirty="0" smtClean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助教：    张旭 （计算机学院 研三） </a:t>
            </a:r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dirty="0" smtClean="0"/>
              <a:t>                   Email: </a:t>
            </a:r>
            <a:r>
              <a:rPr lang="en-US" altLang="zh-CN" dirty="0" smtClean="0">
                <a:hlinkClick r:id="rId3"/>
              </a:rPr>
              <a:t>xuzhang09@fudan.edu.cn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        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张晨 （电子工程系 大四）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                 Email: </a:t>
            </a:r>
            <a:r>
              <a:rPr lang="en-US" altLang="zh-CN" dirty="0" smtClean="0">
                <a:hlinkClick r:id="rId4"/>
              </a:rPr>
              <a:t>zhang_chen12@fudan.edu.cn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 lvl="1"/>
            <a:endParaRPr lang="en-US" altLang="zh-CN" b="0" dirty="0" smtClean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3440B3-7014-4B13-A5AD-F0A95BA4D1A0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4269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3400" i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考试时间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13/06/2016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评分规则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lvl="1"/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期末 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0%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期中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作业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平时 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b="0" dirty="0" smtClean="0">
                <a:latin typeface="微软雅黑" pitchFamily="34" charset="-122"/>
                <a:ea typeface="微软雅黑" pitchFamily="34" charset="-122"/>
              </a:rPr>
              <a:t>、课程项目 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en-US" altLang="zh-CN" b="0" dirty="0" smtClean="0">
                <a:latin typeface="微软雅黑" pitchFamily="34" charset="-122"/>
                <a:ea typeface="微软雅黑" pitchFamily="34" charset="-122"/>
              </a:rPr>
              <a:t>%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3440B3-7014-4B13-A5AD-F0A95BA4D1A0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4625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00" i="0" dirty="0" smtClean="0"/>
              <a:t>Scopes</a:t>
            </a:r>
            <a:endParaRPr lang="zh-CN" altLang="en-US" sz="3400" i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绪论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线性表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栈和队列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字符串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递归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数组与广义表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树与二叉树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图与图的遍历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查找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内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排序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外排序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b="0" dirty="0" smtClean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3440B3-7014-4B13-A5AD-F0A95BA4D1A0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8031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References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3440B3-7014-4B13-A5AD-F0A95BA4D1A0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019283"/>
              </p:ext>
            </p:extLst>
          </p:nvPr>
        </p:nvGraphicFramePr>
        <p:xfrm>
          <a:off x="812799" y="1755138"/>
          <a:ext cx="7975602" cy="4345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1067"/>
                <a:gridCol w="2571834"/>
                <a:gridCol w="2030826"/>
                <a:gridCol w="1791875"/>
              </a:tblGrid>
              <a:tr h="65786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 dirty="0">
                          <a:effectLst/>
                        </a:rPr>
                        <a:t>作者</a:t>
                      </a:r>
                      <a:endParaRPr lang="zh-CN" altLang="en-US" sz="1500" b="1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 dirty="0">
                          <a:effectLst/>
                        </a:rPr>
                        <a:t>教材或参考资料名称</a:t>
                      </a:r>
                      <a:endParaRPr lang="zh-CN" altLang="en-US" sz="1500" b="1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出版社</a:t>
                      </a:r>
                      <a:endParaRPr lang="zh-CN" altLang="en-US" sz="1500" b="1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>
                          <a:effectLst/>
                        </a:rPr>
                        <a:t>出版年月</a:t>
                      </a:r>
                      <a:endParaRPr lang="zh-CN" altLang="en-US" sz="1500" b="1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63005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严蔚敏</a:t>
                      </a:r>
                      <a:endParaRPr lang="zh-CN" altLang="en-US" sz="15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u="none" strike="noStrike" dirty="0">
                          <a:effectLst/>
                        </a:rPr>
                        <a:t>《</a:t>
                      </a:r>
                      <a:r>
                        <a:rPr lang="zh-CN" altLang="en-US" sz="1500" u="none" strike="noStrike" dirty="0">
                          <a:effectLst/>
                        </a:rPr>
                        <a:t>数据结构（</a:t>
                      </a:r>
                      <a:r>
                        <a:rPr lang="en-US" altLang="zh-CN" sz="1500" u="none" strike="noStrike" dirty="0">
                          <a:effectLst/>
                        </a:rPr>
                        <a:t>C</a:t>
                      </a:r>
                      <a:r>
                        <a:rPr lang="zh-CN" altLang="en-US" sz="1500" u="none" strike="noStrike" dirty="0">
                          <a:effectLst/>
                        </a:rPr>
                        <a:t>语言版）</a:t>
                      </a:r>
                      <a:r>
                        <a:rPr lang="en-US" altLang="zh-CN" sz="1500" u="none" strike="noStrike" dirty="0">
                          <a:effectLst/>
                        </a:rPr>
                        <a:t>》</a:t>
                      </a:r>
                      <a:endParaRPr lang="en-US" altLang="zh-CN" sz="15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 dirty="0">
                          <a:effectLst/>
                        </a:rPr>
                        <a:t>清华大学出版社</a:t>
                      </a:r>
                      <a:endParaRPr lang="zh-CN" altLang="en-US" sz="15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u="none" strike="noStrike" dirty="0">
                          <a:effectLst/>
                        </a:rPr>
                        <a:t>2011</a:t>
                      </a:r>
                      <a:r>
                        <a:rPr lang="zh-CN" altLang="en-US" sz="1500" u="none" strike="noStrike" dirty="0">
                          <a:effectLst/>
                        </a:rPr>
                        <a:t>年</a:t>
                      </a:r>
                      <a:r>
                        <a:rPr lang="en-US" altLang="zh-CN" sz="1500" u="none" strike="noStrike" dirty="0">
                          <a:effectLst/>
                        </a:rPr>
                        <a:t>11</a:t>
                      </a:r>
                      <a:r>
                        <a:rPr lang="zh-CN" altLang="en-US" sz="1500" u="none" strike="noStrike" dirty="0">
                          <a:effectLst/>
                        </a:rPr>
                        <a:t>月</a:t>
                      </a:r>
                      <a:endParaRPr lang="zh-CN" altLang="en-US" sz="15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63592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effectLst/>
                          <a:latin typeface="宋体"/>
                        </a:rPr>
                        <a:t>李春葆</a:t>
                      </a:r>
                      <a:endParaRPr lang="zh-CN" altLang="en-US" sz="15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 smtClean="0">
                          <a:effectLst/>
                          <a:latin typeface="宋体"/>
                        </a:rPr>
                        <a:t>《</a:t>
                      </a:r>
                      <a:r>
                        <a:rPr lang="zh-CN" altLang="en-US" sz="1500" b="0" i="0" u="none" strike="noStrike" dirty="0" smtClean="0">
                          <a:effectLst/>
                          <a:latin typeface="宋体"/>
                        </a:rPr>
                        <a:t>数据结构教程</a:t>
                      </a:r>
                      <a:r>
                        <a:rPr lang="en-US" altLang="zh-CN" sz="1500" b="0" i="0" u="none" strike="noStrike" dirty="0" smtClean="0">
                          <a:effectLst/>
                          <a:latin typeface="宋体"/>
                        </a:rPr>
                        <a:t>》</a:t>
                      </a:r>
                      <a:endParaRPr lang="en-US" altLang="zh-CN" sz="15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 smtClean="0">
                          <a:effectLst/>
                          <a:latin typeface="宋体"/>
                        </a:rPr>
                        <a:t>清华大学出版社</a:t>
                      </a:r>
                      <a:endParaRPr lang="zh-CN" altLang="en-US" sz="15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 smtClean="0">
                          <a:effectLst/>
                          <a:latin typeface="+mj-lt"/>
                        </a:rPr>
                        <a:t>2011</a:t>
                      </a:r>
                      <a:r>
                        <a:rPr lang="zh-CN" altLang="en-US" sz="1500" b="0" i="0" u="none" strike="noStrike" dirty="0" smtClean="0">
                          <a:effectLst/>
                          <a:latin typeface="+mj-lt"/>
                        </a:rPr>
                        <a:t>年</a:t>
                      </a:r>
                      <a:endParaRPr lang="zh-CN" altLang="en-US" sz="1500" b="0" i="0" u="none" strike="noStrike" dirty="0"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8315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Mark Allen Weiss</a:t>
                      </a:r>
                      <a:endParaRPr lang="en-US" sz="15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u="none" strike="noStrike" dirty="0">
                          <a:effectLst/>
                        </a:rPr>
                        <a:t>《</a:t>
                      </a:r>
                      <a:r>
                        <a:rPr lang="zh-CN" altLang="en-US" sz="1500" u="none" strike="noStrike" dirty="0">
                          <a:effectLst/>
                        </a:rPr>
                        <a:t>数据结构与算法设计</a:t>
                      </a:r>
                      <a:r>
                        <a:rPr lang="en-US" altLang="zh-CN" sz="1500" u="none" strike="noStrike" dirty="0">
                          <a:effectLst/>
                        </a:rPr>
                        <a:t>》</a:t>
                      </a:r>
                      <a:endParaRPr lang="en-US" altLang="zh-CN" sz="15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 dirty="0">
                          <a:effectLst/>
                        </a:rPr>
                        <a:t>机械工业出版社</a:t>
                      </a:r>
                      <a:endParaRPr lang="zh-CN" altLang="en-US" sz="15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u="none" strike="noStrike" dirty="0">
                          <a:effectLst/>
                        </a:rPr>
                        <a:t>2004</a:t>
                      </a:r>
                      <a:r>
                        <a:rPr lang="zh-CN" altLang="en-US" sz="1500" u="none" strike="noStrike" dirty="0">
                          <a:effectLst/>
                        </a:rPr>
                        <a:t>年</a:t>
                      </a:r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r>
                        <a:rPr lang="zh-CN" altLang="en-US" sz="1500" u="none" strike="noStrike" dirty="0">
                          <a:effectLst/>
                        </a:rPr>
                        <a:t>月</a:t>
                      </a:r>
                      <a:endParaRPr lang="zh-CN" altLang="en-US" sz="15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69492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施伯乐</a:t>
                      </a:r>
                      <a:endParaRPr lang="zh-CN" altLang="en-US" sz="15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u="none" strike="noStrike" dirty="0" smtClean="0">
                          <a:effectLst/>
                        </a:rPr>
                        <a:t>《</a:t>
                      </a:r>
                      <a:r>
                        <a:rPr lang="zh-CN" altLang="en-US" sz="1500" u="none" strike="noStrike" dirty="0" smtClean="0">
                          <a:effectLst/>
                        </a:rPr>
                        <a:t>数据结构教程</a:t>
                      </a:r>
                      <a:r>
                        <a:rPr lang="en-US" altLang="zh-CN" sz="1500" u="none" strike="noStrike" dirty="0" smtClean="0">
                          <a:effectLst/>
                        </a:rPr>
                        <a:t>》</a:t>
                      </a:r>
                      <a:endParaRPr lang="en-US" altLang="zh-CN" sz="15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 dirty="0">
                          <a:effectLst/>
                        </a:rPr>
                        <a:t>复旦大学出版社</a:t>
                      </a:r>
                      <a:endParaRPr lang="zh-CN" altLang="en-US" sz="15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u="none" strike="noStrike">
                          <a:effectLst/>
                        </a:rPr>
                        <a:t>2011</a:t>
                      </a:r>
                      <a:r>
                        <a:rPr lang="zh-CN" altLang="en-US" sz="1500" u="none" strike="noStrike">
                          <a:effectLst/>
                        </a:rPr>
                        <a:t>年</a:t>
                      </a:r>
                      <a:r>
                        <a:rPr lang="en-US" altLang="zh-CN" sz="1500" u="none" strike="noStrike">
                          <a:effectLst/>
                        </a:rPr>
                        <a:t>1</a:t>
                      </a:r>
                      <a:r>
                        <a:rPr lang="zh-CN" altLang="en-US" sz="1500" u="none" strike="noStrike">
                          <a:effectLst/>
                        </a:rPr>
                        <a:t>月</a:t>
                      </a:r>
                      <a:endParaRPr lang="zh-CN" altLang="en-US" sz="1500" b="0" i="0" u="none" strike="noStrike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60939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严蔚敏</a:t>
                      </a:r>
                      <a:endParaRPr lang="zh-CN" altLang="en-US" sz="15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u="none" strike="noStrike" dirty="0">
                          <a:effectLst/>
                        </a:rPr>
                        <a:t>《</a:t>
                      </a:r>
                      <a:r>
                        <a:rPr lang="zh-CN" altLang="en-US" sz="1500" u="none" strike="noStrike" dirty="0">
                          <a:effectLst/>
                        </a:rPr>
                        <a:t>数据结构习题集</a:t>
                      </a:r>
                      <a:r>
                        <a:rPr lang="en-US" altLang="zh-CN" sz="1500" u="none" strike="noStrike" dirty="0">
                          <a:effectLst/>
                        </a:rPr>
                        <a:t>》</a:t>
                      </a:r>
                      <a:endParaRPr lang="en-US" altLang="zh-CN" sz="15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 dirty="0">
                          <a:effectLst/>
                        </a:rPr>
                        <a:t>清华大学出版社</a:t>
                      </a:r>
                      <a:endParaRPr lang="zh-CN" altLang="en-US" sz="15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u="none" strike="noStrike" dirty="0">
                          <a:effectLst/>
                        </a:rPr>
                        <a:t>1999</a:t>
                      </a:r>
                      <a:r>
                        <a:rPr lang="zh-CN" altLang="en-US" sz="1500" u="none" strike="noStrike" dirty="0">
                          <a:effectLst/>
                        </a:rPr>
                        <a:t>年</a:t>
                      </a:r>
                      <a:r>
                        <a:rPr lang="en-US" altLang="zh-CN" sz="1500" u="none" strike="noStrike" dirty="0">
                          <a:effectLst/>
                        </a:rPr>
                        <a:t>5</a:t>
                      </a:r>
                      <a:r>
                        <a:rPr lang="zh-CN" altLang="en-US" sz="1500" u="none" strike="noStrike" dirty="0">
                          <a:effectLst/>
                        </a:rPr>
                        <a:t>月</a:t>
                      </a:r>
                      <a:endParaRPr lang="zh-CN" altLang="en-US" sz="15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861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托马斯</a:t>
                      </a:r>
                      <a:r>
                        <a:rPr lang="en-US" altLang="zh-CN" sz="1500" u="none" strike="noStrike" dirty="0">
                          <a:effectLst/>
                        </a:rPr>
                        <a:t>·</a:t>
                      </a:r>
                      <a:r>
                        <a:rPr lang="zh-CN" altLang="en-US" sz="1500" u="none" strike="noStrike" dirty="0">
                          <a:effectLst/>
                        </a:rPr>
                        <a:t>科尔曼等</a:t>
                      </a:r>
                      <a:endParaRPr lang="zh-CN" altLang="en-US" sz="15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u="none" strike="noStrike" dirty="0">
                          <a:effectLst/>
                        </a:rPr>
                        <a:t>《</a:t>
                      </a:r>
                      <a:r>
                        <a:rPr lang="zh-CN" altLang="en-US" sz="1500" u="none" strike="noStrike" dirty="0">
                          <a:effectLst/>
                        </a:rPr>
                        <a:t>算法导论</a:t>
                      </a:r>
                      <a:r>
                        <a:rPr lang="en-US" altLang="zh-CN" sz="1500" u="none" strike="noStrike" dirty="0">
                          <a:effectLst/>
                        </a:rPr>
                        <a:t>》</a:t>
                      </a:r>
                      <a:endParaRPr lang="en-US" altLang="zh-CN" sz="15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u="none" strike="noStrike" dirty="0">
                          <a:effectLst/>
                        </a:rPr>
                        <a:t>机械工业出版社</a:t>
                      </a:r>
                      <a:endParaRPr lang="zh-CN" altLang="en-US" sz="15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u="none" strike="noStrike" dirty="0">
                          <a:effectLst/>
                        </a:rPr>
                        <a:t>2013</a:t>
                      </a:r>
                      <a:r>
                        <a:rPr lang="zh-CN" altLang="en-US" sz="1500" u="none" strike="noStrike" dirty="0">
                          <a:effectLst/>
                        </a:rPr>
                        <a:t>年</a:t>
                      </a:r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r>
                        <a:rPr lang="zh-CN" altLang="en-US" sz="1500" u="none" strike="noStrike" dirty="0">
                          <a:effectLst/>
                        </a:rPr>
                        <a:t>月</a:t>
                      </a:r>
                      <a:endParaRPr lang="zh-CN" altLang="en-US" sz="1500" b="0" i="0" u="none" strike="noStrike" dirty="0"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847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54"/>
  <p:tag name="DEFAULTHEIGHT" val="200"/>
</p:tagLst>
</file>

<file path=ppt/theme/theme1.xml><?xml version="1.0" encoding="utf-8"?>
<a:theme xmlns:a="http://schemas.openxmlformats.org/drawingml/2006/main" name="NCSU-CS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CC"/>
      </a:accent1>
      <a:accent2>
        <a:srgbClr val="6666FF"/>
      </a:accent2>
      <a:accent3>
        <a:srgbClr val="FFFFFF"/>
      </a:accent3>
      <a:accent4>
        <a:srgbClr val="000000"/>
      </a:accent4>
      <a:accent5>
        <a:srgbClr val="AAE2E2"/>
      </a:accent5>
      <a:accent6>
        <a:srgbClr val="5C5CE7"/>
      </a:accent6>
      <a:hlink>
        <a:srgbClr val="FF3300"/>
      </a:hlink>
      <a:folHlink>
        <a:srgbClr val="CC3300"/>
      </a:folHlink>
    </a:clrScheme>
    <a:fontScheme name="NCSU-C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bg1"/>
          </a:buClr>
          <a:buSzPct val="100000"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bg1"/>
          </a:buClr>
          <a:buSzPct val="100000"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NCSU-CS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6666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5C5CE7"/>
        </a:accent6>
        <a:hlink>
          <a:srgbClr val="CCCC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SU-CS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U-CS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U-C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CC"/>
        </a:accent1>
        <a:accent2>
          <a:srgbClr val="6666FF"/>
        </a:accent2>
        <a:accent3>
          <a:srgbClr val="FFFFFF"/>
        </a:accent3>
        <a:accent4>
          <a:srgbClr val="000000"/>
        </a:accent4>
        <a:accent5>
          <a:srgbClr val="AAE2E2"/>
        </a:accent5>
        <a:accent6>
          <a:srgbClr val="5C5CE7"/>
        </a:accent6>
        <a:hlink>
          <a:srgbClr val="CCCCFF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NCSU-CS</Template>
  <TotalTime>39783</TotalTime>
  <Words>216</Words>
  <Application>Microsoft Office PowerPoint</Application>
  <PresentationFormat>全屏显示(4:3)</PresentationFormat>
  <Paragraphs>75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NCSU-CS</vt:lpstr>
      <vt:lpstr>数 据 结 构 (Course Description)</vt:lpstr>
      <vt:lpstr>PowerPoint 演示文稿</vt:lpstr>
      <vt:lpstr>PowerPoint 演示文稿</vt:lpstr>
      <vt:lpstr>Scopes</vt:lpstr>
      <vt:lpstr>PowerPoint 演示文稿</vt:lpstr>
    </vt:vector>
  </TitlesOfParts>
  <Company>NCSU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MobiCom09</dc:title>
  <dc:creator>Xinbing Wang</dc:creator>
  <cp:lastModifiedBy>admin</cp:lastModifiedBy>
  <cp:revision>3226</cp:revision>
  <cp:lastPrinted>2009-04-22T19:24:48Z</cp:lastPrinted>
  <dcterms:created xsi:type="dcterms:W3CDTF">2005-04-16T16:23:33Z</dcterms:created>
  <dcterms:modified xsi:type="dcterms:W3CDTF">2016-03-02T09:28:30Z</dcterms:modified>
</cp:coreProperties>
</file>