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8EF9E0-98CA-904A-96C8-C81006E6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079125-7FC6-6EB3-63B8-1BE8B47E1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6168C3-2B22-4C0B-C62A-CCBAB34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2D0A3C-A0C9-5912-490B-C2407927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2FB40-ACFC-32AE-93DF-676D425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05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B2C40-3F33-A339-4A5E-24FD0E22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CE3D5F-4773-2EAF-C374-1036C4E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A7FC3F-581A-47F3-F455-A2904790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D1D5CD-5C85-AC1C-7F1F-0D1086D2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D82011-B873-9C8C-3BBC-0922F3E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8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3357D8A-BAE4-CFAD-AB2E-CFC475A72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14ADE9-4070-5F32-FB4B-FE14F90E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15DF7C-C268-8AFB-1AE2-D83F5817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55DF12-7EF3-5215-3C39-D9E71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D392C6-C4D5-D455-4B45-1D124BF9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99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75092-8D33-7B8B-021F-C19BE793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736C7F-0D5E-9BAB-6537-46C53606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F5DE26-9AC8-29D0-D2B2-E417C833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9A6340-9FBB-DE5D-362C-CB1964DA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1F444-48C8-CE44-935E-F36CAA52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40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C5FF43-B938-237C-72A7-6F5DC85D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6A1FC5-0A76-65B7-3407-9215F1EF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0A5F5B-E1F0-171F-EFA7-FE3B8232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484F7B-D597-E7D6-A391-8A8615AC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05A0CD-7D89-E45F-65AE-7C73258E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2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8B040-D161-112B-D613-FA4450A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DA008F-B3CB-FA33-EB2B-084AEBC11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45E89D-E91E-2F9C-B254-B1AD4ABD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819748-277F-1BAE-9785-D2D8E7B5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F8818F-9C1C-9E4E-B27C-A3C2AA0C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8D1AF6-A80C-5039-607E-2EADCC4A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85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EA6174-7FDA-868C-E817-39ACADD8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8815D5-35C1-FD91-8C77-FA999BCA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0272D5-62A8-7299-D21C-8603A25A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C03F82-E103-1C3C-C30C-16542281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FDD150E-4537-97D8-4246-17E3C5DEE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67B1CC-B940-928E-F288-49F03538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DB24A65-9066-3B93-7638-5B1C94BA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F9822F-FF0C-55C0-3FAC-524E9592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1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35A9D9-BD9F-7656-ECD7-A5C26D18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B653EED-94FA-D64E-C0A7-37E28FCC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55BAE0C-746A-DEE4-0726-4C4A88E9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009124B-EBDE-0437-3814-80D28914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7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4C824D9-EAFA-3D1E-894E-130C162B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D1C367C-8706-615C-AED1-36518939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1AFD83-761B-F126-AE4C-C3D9B0FB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73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4AEC9D-C3A8-97DD-2AE4-16225D2E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C45F3D-A209-B6B4-A9B9-E6C4899B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4B3813A-C400-3141-491B-C3E8A813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7930AE-067E-C6EE-73CE-966F6137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25A578-2FE7-042F-7928-F650F690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5FDCC8-4CD7-A9F9-F0D7-6970F265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6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F20CF-DB92-89D9-2ECF-9760B49B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757F937-3EEA-F238-3AEF-0E4B7167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0144F6-F609-12F9-63DE-DA0AB3EC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105900-5874-9DC5-1D6B-7666FAB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CCAB83-4C54-BFA2-FF83-DA376CB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889384-11ED-3E0E-F542-89E8A71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1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8CA28CB-F5D0-30B2-F59C-DE2B65F6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0C3CFB-3080-EDDD-8FBA-50888126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377DB0-7F05-9B68-6742-ACDDB9F1B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2643A-4E11-44AD-99EE-AB22CF3B81DC}" type="datetimeFigureOut">
              <a:rPr lang="hu-HU" smtClean="0"/>
              <a:t>2025. 08. 05.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7A0760-72C2-6BB7-BE08-A519B2A9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D587E1-1F38-EF78-8BBD-C3E7E235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DC5B-787C-4B4F-ACA2-ABCF2355E5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81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544D8E-721B-CC71-DFB6-9C34BC4A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Ü</a:t>
            </a:r>
            <a:r>
              <a:rPr lang="hu-HU" sz="6600" dirty="0" err="1"/>
              <a:t>zleti</a:t>
            </a:r>
            <a:r>
              <a:rPr lang="hu-HU" sz="6600" dirty="0"/>
              <a:t> </a:t>
            </a:r>
            <a:r>
              <a:rPr lang="en-US" sz="6600" dirty="0" err="1"/>
              <a:t>elemzés</a:t>
            </a:r>
            <a:r>
              <a:rPr lang="en-US" sz="6600" dirty="0"/>
              <a:t> a </a:t>
            </a:r>
            <a:r>
              <a:rPr lang="en-US" sz="6600" dirty="0" err="1"/>
              <a:t>cseh</a:t>
            </a:r>
            <a:r>
              <a:rPr lang="en-US" sz="6600" dirty="0"/>
              <a:t> </a:t>
            </a:r>
            <a:r>
              <a:rPr lang="en-US" sz="6600" dirty="0" err="1"/>
              <a:t>hírlevélpiacon</a:t>
            </a: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02CA54-92E2-3A74-83BD-0A72FD284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i="1" dirty="0" err="1"/>
              <a:t>Készítette</a:t>
            </a:r>
            <a:r>
              <a:rPr lang="en-US" i="1" dirty="0"/>
              <a:t>: Nagy Boldizsár</a:t>
            </a:r>
            <a:endParaRPr lang="hu-HU" i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02AE86FB-B6CC-D8E1-F36F-B7A5DA48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8BD353-998D-4D6E-D055-34B716DA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Jelenlegi helyzet</a:t>
            </a:r>
            <a:endParaRPr lang="hu-H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EEE3B4-8E6A-072E-9FBD-9B61122B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 err="1"/>
              <a:t>Profinövelés</a:t>
            </a:r>
            <a:r>
              <a:rPr lang="en-US" dirty="0"/>
              <a:t> </a:t>
            </a:r>
            <a:r>
              <a:rPr lang="en-US" dirty="0" err="1"/>
              <a:t>elérése</a:t>
            </a:r>
            <a:r>
              <a:rPr lang="en-US" dirty="0"/>
              <a:t> </a:t>
            </a:r>
            <a:r>
              <a:rPr lang="hu-HU" dirty="0"/>
              <a:t>költségcsökkenté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utakat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keresni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vállalat</a:t>
            </a:r>
            <a:r>
              <a:rPr lang="en-US" dirty="0"/>
              <a:t> </a:t>
            </a:r>
            <a:r>
              <a:rPr lang="en-US" dirty="0" err="1"/>
              <a:t>kezdi</a:t>
            </a:r>
            <a:r>
              <a:rPr lang="en-US" dirty="0"/>
              <a:t> </a:t>
            </a:r>
            <a:r>
              <a:rPr lang="en-US" dirty="0" err="1"/>
              <a:t>elveszteni</a:t>
            </a:r>
            <a:r>
              <a:rPr lang="en-US" dirty="0"/>
              <a:t> </a:t>
            </a:r>
            <a:r>
              <a:rPr lang="en-US" dirty="0" err="1"/>
              <a:t>előnyét</a:t>
            </a:r>
            <a:r>
              <a:rPr lang="en-US" dirty="0"/>
              <a:t> a </a:t>
            </a:r>
            <a:r>
              <a:rPr lang="en-US" dirty="0" err="1"/>
              <a:t>piacon</a:t>
            </a:r>
            <a:endParaRPr lang="en-US" dirty="0"/>
          </a:p>
          <a:p>
            <a:r>
              <a:rPr lang="en-US" dirty="0"/>
              <a:t>A “</a:t>
            </a:r>
            <a:r>
              <a:rPr lang="en-US" dirty="0" err="1"/>
              <a:t>különlegessége</a:t>
            </a:r>
            <a:r>
              <a:rPr lang="en-US" dirty="0"/>
              <a:t>”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 </a:t>
            </a:r>
            <a:r>
              <a:rPr lang="en-US" dirty="0" err="1"/>
              <a:t>versenyelőnyt</a:t>
            </a:r>
            <a:r>
              <a:rPr lang="en-US" dirty="0"/>
              <a:t> a </a:t>
            </a:r>
            <a:r>
              <a:rPr lang="en-US" dirty="0" err="1"/>
              <a:t>többiekkel</a:t>
            </a:r>
            <a:r>
              <a:rPr lang="en-US" dirty="0"/>
              <a:t> </a:t>
            </a:r>
            <a:r>
              <a:rPr lang="en-US" dirty="0" err="1"/>
              <a:t>szemben</a:t>
            </a:r>
            <a:endParaRPr lang="en-US" dirty="0"/>
          </a:p>
          <a:p>
            <a:r>
              <a:rPr lang="en-US" dirty="0"/>
              <a:t>A </a:t>
            </a:r>
            <a:r>
              <a:rPr lang="hu-HU" dirty="0"/>
              <a:t>piaci részesedés stagnál vagy csökken, miközben a költségek továbbra is </a:t>
            </a:r>
            <a:r>
              <a:rPr lang="hu-HU" dirty="0" err="1"/>
              <a:t>jelentősek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A153DC-55B7-05BF-3940-E5093BE2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Dilemmák</a:t>
            </a:r>
            <a:endParaRPr lang="hu-H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7DA47F-748E-13B4-6DAE-E8A6FC5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 err="1"/>
              <a:t>Hírlap</a:t>
            </a:r>
            <a:endParaRPr lang="en-US" sz="2400" dirty="0"/>
          </a:p>
          <a:p>
            <a:r>
              <a:rPr lang="en-US" sz="2400" dirty="0" err="1"/>
              <a:t>Szerencsejáték</a:t>
            </a:r>
            <a:endParaRPr lang="en-US" sz="2400" dirty="0"/>
          </a:p>
          <a:p>
            <a:r>
              <a:rPr lang="en-US" sz="2400" dirty="0"/>
              <a:t>PUDO</a:t>
            </a:r>
          </a:p>
          <a:p>
            <a:r>
              <a:rPr lang="en-US" sz="2400" dirty="0" err="1"/>
              <a:t>Élelmiszer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dohány</a:t>
            </a:r>
            <a:endParaRPr lang="en-US" sz="2400" dirty="0"/>
          </a:p>
          <a:p>
            <a:r>
              <a:rPr lang="en-US" sz="2400" dirty="0" err="1"/>
              <a:t>Kereszértékesítés</a:t>
            </a:r>
            <a:endParaRPr lang="en-US" sz="2400" dirty="0"/>
          </a:p>
          <a:p>
            <a:r>
              <a:rPr lang="en-US" sz="2400" dirty="0" err="1"/>
              <a:t>Üzlethelységek</a:t>
            </a:r>
            <a:endParaRPr lang="en-US" sz="2400" dirty="0"/>
          </a:p>
          <a:p>
            <a:r>
              <a:rPr lang="en-US" sz="2400" dirty="0" err="1"/>
              <a:t>Hílap</a:t>
            </a:r>
            <a:r>
              <a:rPr lang="en-US" sz="2400" dirty="0"/>
              <a:t> </a:t>
            </a:r>
            <a:r>
              <a:rPr lang="en-US" sz="2400" dirty="0" err="1"/>
              <a:t>értékesítők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6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AFB1F9-2795-1263-4F84-4BBEC9C9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dirty="0"/>
              <a:t>I. </a:t>
            </a:r>
            <a:r>
              <a:rPr lang="en-US" sz="5400" dirty="0" err="1"/>
              <a:t>feladat</a:t>
            </a:r>
            <a:r>
              <a:rPr lang="en-US" sz="5400" dirty="0"/>
              <a:t> &amp; II. </a:t>
            </a:r>
            <a:r>
              <a:rPr lang="en-US" sz="5400" dirty="0" err="1"/>
              <a:t>feladat</a:t>
            </a:r>
            <a:endParaRPr lang="hu-HU" sz="5400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DECF3159-93E9-D4A7-C546-9AA2DE3B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87" y="261991"/>
            <a:ext cx="3529080" cy="1890220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8E8E76-BB04-DD78-31FA-A0A0FF62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2000" dirty="0" err="1"/>
              <a:t>Lineáris</a:t>
            </a:r>
            <a:r>
              <a:rPr lang="en-US" sz="2000" dirty="0"/>
              <a:t> </a:t>
            </a:r>
            <a:r>
              <a:rPr lang="en-US" sz="2000" dirty="0" err="1"/>
              <a:t>regresszióval</a:t>
            </a:r>
            <a:r>
              <a:rPr lang="en-US" sz="2000" dirty="0"/>
              <a:t> </a:t>
            </a:r>
            <a:r>
              <a:rPr lang="en-US" sz="2000" dirty="0" err="1"/>
              <a:t>becsült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 (r^2 =~ 0.72)</a:t>
            </a:r>
          </a:p>
          <a:p>
            <a:r>
              <a:rPr lang="en-US" sz="2000" dirty="0" err="1"/>
              <a:t>Kevés</a:t>
            </a:r>
            <a:r>
              <a:rPr lang="en-US" sz="2000" dirty="0"/>
              <a:t> </a:t>
            </a:r>
            <a:r>
              <a:rPr lang="en-US" sz="2000" dirty="0" err="1"/>
              <a:t>hasznos</a:t>
            </a:r>
            <a:r>
              <a:rPr lang="en-US" sz="2000" dirty="0"/>
              <a:t> </a:t>
            </a:r>
            <a:r>
              <a:rPr lang="en-US" sz="2000" dirty="0" err="1"/>
              <a:t>adat</a:t>
            </a:r>
            <a:r>
              <a:rPr lang="en-US" sz="2000" dirty="0"/>
              <a:t> </a:t>
            </a:r>
            <a:r>
              <a:rPr lang="en-US" sz="2000" dirty="0" err="1"/>
              <a:t>állt</a:t>
            </a:r>
            <a:r>
              <a:rPr lang="en-US" sz="2000" dirty="0"/>
              <a:t> </a:t>
            </a:r>
            <a:r>
              <a:rPr lang="en-US" sz="2000" dirty="0" err="1"/>
              <a:t>rendelkezésre</a:t>
            </a:r>
            <a:r>
              <a:rPr lang="en-US" sz="2000" dirty="0"/>
              <a:t> a </a:t>
            </a:r>
            <a:r>
              <a:rPr lang="en-US" sz="2000" dirty="0" err="1"/>
              <a:t>modellhez</a:t>
            </a:r>
            <a:endParaRPr lang="en-US" sz="2000" dirty="0"/>
          </a:p>
          <a:p>
            <a:r>
              <a:rPr lang="en-US" sz="2000" dirty="0"/>
              <a:t>Az </a:t>
            </a:r>
            <a:r>
              <a:rPr lang="en-US" sz="2000" dirty="0" err="1"/>
              <a:t>üzlet</a:t>
            </a:r>
            <a:r>
              <a:rPr lang="en-US" sz="2000" dirty="0"/>
              <a:t> </a:t>
            </a:r>
            <a:r>
              <a:rPr lang="en-US" sz="2000" dirty="0" err="1"/>
              <a:t>potenciálját</a:t>
            </a:r>
            <a:r>
              <a:rPr lang="en-US" sz="2000" dirty="0"/>
              <a:t> a </a:t>
            </a:r>
            <a:r>
              <a:rPr lang="en-US" sz="2000" dirty="0" err="1"/>
              <a:t>becsült</a:t>
            </a:r>
            <a:r>
              <a:rPr lang="en-US" sz="2000" dirty="0"/>
              <a:t> profit </a:t>
            </a:r>
            <a:r>
              <a:rPr lang="en-US" sz="2000" dirty="0" err="1"/>
              <a:t>alapján</a:t>
            </a:r>
            <a:r>
              <a:rPr lang="en-US" sz="2000" dirty="0"/>
              <a:t> </a:t>
            </a:r>
            <a:r>
              <a:rPr lang="en-US" sz="2000" dirty="0" err="1"/>
              <a:t>határoztuk</a:t>
            </a:r>
            <a:r>
              <a:rPr lang="en-US" sz="2000" dirty="0"/>
              <a:t> meg, </a:t>
            </a:r>
            <a:r>
              <a:rPr lang="en-US" sz="2000" dirty="0" err="1"/>
              <a:t>melyet</a:t>
            </a:r>
            <a:r>
              <a:rPr lang="en-US" sz="2000" dirty="0"/>
              <a:t> </a:t>
            </a:r>
            <a:r>
              <a:rPr lang="en-US" sz="2000" dirty="0" err="1"/>
              <a:t>lineáris</a:t>
            </a:r>
            <a:r>
              <a:rPr lang="en-US" sz="2000" dirty="0"/>
              <a:t> </a:t>
            </a:r>
            <a:r>
              <a:rPr lang="en-US" sz="2000" dirty="0" err="1"/>
              <a:t>regressziós</a:t>
            </a:r>
            <a:r>
              <a:rPr lang="en-US" sz="2000" dirty="0"/>
              <a:t> </a:t>
            </a:r>
            <a:r>
              <a:rPr lang="en-US" sz="2000" dirty="0" err="1"/>
              <a:t>modellel</a:t>
            </a:r>
            <a:r>
              <a:rPr lang="en-US" sz="2000" dirty="0"/>
              <a:t> </a:t>
            </a:r>
            <a:r>
              <a:rPr lang="en-US" sz="2000" dirty="0" err="1"/>
              <a:t>számoltunk</a:t>
            </a:r>
            <a:r>
              <a:rPr lang="en-US" sz="2000" dirty="0"/>
              <a:t>. A </a:t>
            </a:r>
            <a:r>
              <a:rPr lang="en-US" sz="2000" dirty="0" err="1"/>
              <a:t>tényleges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becsült</a:t>
            </a:r>
            <a:r>
              <a:rPr lang="en-US" sz="2000" dirty="0"/>
              <a:t> profit </a:t>
            </a:r>
            <a:r>
              <a:rPr lang="en-US" sz="2000" dirty="0" err="1"/>
              <a:t>aránya</a:t>
            </a:r>
            <a:r>
              <a:rPr lang="en-US" sz="2000" dirty="0"/>
              <a:t> </a:t>
            </a:r>
            <a:r>
              <a:rPr lang="en-US" sz="2000" dirty="0" err="1"/>
              <a:t>mutatja</a:t>
            </a:r>
            <a:r>
              <a:rPr lang="en-US" sz="2000" dirty="0"/>
              <a:t>, </a:t>
            </a:r>
            <a:r>
              <a:rPr lang="en-US" sz="2000" dirty="0" err="1"/>
              <a:t>mennyire</a:t>
            </a:r>
            <a:r>
              <a:rPr lang="en-US" sz="2000" dirty="0"/>
              <a:t> </a:t>
            </a:r>
            <a:r>
              <a:rPr lang="en-US" sz="2000" dirty="0" err="1"/>
              <a:t>használja</a:t>
            </a:r>
            <a:r>
              <a:rPr lang="en-US" sz="2000" dirty="0"/>
              <a:t> ki </a:t>
            </a:r>
            <a:r>
              <a:rPr lang="en-US" sz="2000" dirty="0" err="1"/>
              <a:t>egy</a:t>
            </a:r>
            <a:r>
              <a:rPr lang="en-US" sz="2000" dirty="0"/>
              <a:t> bolt a </a:t>
            </a:r>
            <a:r>
              <a:rPr lang="en-US" sz="2000" dirty="0" err="1"/>
              <a:t>lehetőségeit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Három</a:t>
            </a:r>
            <a:r>
              <a:rPr lang="en-US" sz="2000" dirty="0"/>
              <a:t> </a:t>
            </a:r>
            <a:r>
              <a:rPr lang="en-US" sz="2000" dirty="0" err="1"/>
              <a:t>kategória</a:t>
            </a:r>
            <a:r>
              <a:rPr lang="en-US" sz="2000" dirty="0"/>
              <a:t> 0-0.4 (20 bolt), 0.4-0.7, 0.7&lt; </a:t>
            </a:r>
          </a:p>
          <a:p>
            <a:r>
              <a:rPr lang="en-US" sz="2000" dirty="0" err="1"/>
              <a:t>Nominális</a:t>
            </a:r>
            <a:r>
              <a:rPr lang="en-US" sz="2000" dirty="0"/>
              <a:t> </a:t>
            </a:r>
            <a:r>
              <a:rPr lang="en-US" sz="2000" dirty="0" err="1"/>
              <a:t>változókra</a:t>
            </a:r>
            <a:r>
              <a:rPr lang="en-US" sz="2000" dirty="0"/>
              <a:t> eta-</a:t>
            </a:r>
            <a:r>
              <a:rPr lang="en-US" sz="2000" dirty="0" err="1"/>
              <a:t>koefficiens</a:t>
            </a:r>
            <a:r>
              <a:rPr lang="en-US" sz="2000" dirty="0"/>
              <a:t> </a:t>
            </a:r>
            <a:r>
              <a:rPr lang="en-US" sz="2000" dirty="0" err="1"/>
              <a:t>számolása</a:t>
            </a:r>
            <a:r>
              <a:rPr lang="en-US" sz="2000" dirty="0"/>
              <a:t> (0-1) </a:t>
            </a:r>
          </a:p>
          <a:p>
            <a:endParaRPr lang="en-US" sz="20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787D4F1F-E9ED-A73E-3199-76EBE593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87" y="2310086"/>
            <a:ext cx="3529080" cy="189022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90EBB01-9A41-2DD5-026E-5F3B5975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88" y="4358181"/>
            <a:ext cx="3529080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CE85E-0C41-C4E8-2E58-4D0891EB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I. feladat</a:t>
            </a:r>
            <a:endParaRPr lang="hu-HU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D23EAA-00AA-F6D8-3540-72C7CDF7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Befolyásoló</a:t>
            </a:r>
            <a:r>
              <a:rPr lang="en-US" sz="2000" b="1" dirty="0"/>
              <a:t> </a:t>
            </a:r>
            <a:r>
              <a:rPr lang="en-US" sz="2000" b="1" dirty="0" err="1"/>
              <a:t>tényezők</a:t>
            </a:r>
            <a:r>
              <a:rPr lang="en-US" sz="2000" b="1" dirty="0"/>
              <a:t> </a:t>
            </a:r>
            <a:r>
              <a:rPr lang="en-US" sz="2000" b="1" dirty="0" err="1"/>
              <a:t>korreláció</a:t>
            </a:r>
            <a:r>
              <a:rPr lang="en-US" sz="2000" b="1" dirty="0"/>
              <a:t> </a:t>
            </a:r>
            <a:r>
              <a:rPr lang="en-US" sz="2000" b="1" dirty="0" err="1"/>
              <a:t>alapján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 err="1"/>
              <a:t>Lokáció</a:t>
            </a:r>
            <a:r>
              <a:rPr lang="en-US" sz="2000" dirty="0"/>
              <a:t>, </a:t>
            </a:r>
            <a:r>
              <a:rPr lang="hu-HU" sz="2000" dirty="0"/>
              <a:t>Boltnév, Év, Prága, Alapterület, </a:t>
            </a:r>
            <a:r>
              <a:rPr lang="hu-HU" sz="2000" b="1" dirty="0"/>
              <a:t>Heti nyitva tartás</a:t>
            </a:r>
            <a:r>
              <a:rPr lang="hu-HU" sz="2000" dirty="0"/>
              <a:t>, Vasárnapi nyitva tartás, </a:t>
            </a:r>
            <a:r>
              <a:rPr lang="hu-HU" sz="2000" b="1" dirty="0"/>
              <a:t>Árkategória</a:t>
            </a:r>
            <a:r>
              <a:rPr lang="hu-HU" sz="2000" dirty="0"/>
              <a:t>, </a:t>
            </a:r>
            <a:r>
              <a:rPr lang="hu-HU" sz="2000" b="1" dirty="0"/>
              <a:t>Lottóterminál</a:t>
            </a:r>
            <a:r>
              <a:rPr lang="hu-HU" sz="2000" dirty="0"/>
              <a:t>, PUDO terminál, </a:t>
            </a:r>
            <a:r>
              <a:rPr lang="hu-HU" sz="2000" b="1" dirty="0"/>
              <a:t>Létszám</a:t>
            </a:r>
            <a:r>
              <a:rPr lang="hu-HU" sz="2000" dirty="0"/>
              <a:t>, Autók száma, </a:t>
            </a:r>
            <a:r>
              <a:rPr lang="hu-HU" sz="2000" dirty="0" err="1"/>
              <a:t>Iskolazottsag</a:t>
            </a:r>
            <a:r>
              <a:rPr lang="hu-HU" sz="2000" dirty="0"/>
              <a:t>, Ingatlan ár / nm, Építési engedélyek száma, Internet előfizetők száma, SZJA / fő, Születések száma, Lakosok száma, 0_50m_atl, 100_pluszm_atl, </a:t>
            </a:r>
            <a:r>
              <a:rPr lang="hu-HU" sz="2000" dirty="0" err="1"/>
              <a:t>Hirlap_regal_db</a:t>
            </a:r>
            <a:r>
              <a:rPr lang="hu-HU" sz="2000" dirty="0"/>
              <a:t>, </a:t>
            </a:r>
            <a:r>
              <a:rPr lang="hu-HU" sz="2000" dirty="0" err="1"/>
              <a:t>Hirlap_kivul_regal_db</a:t>
            </a:r>
            <a:endParaRPr lang="en-US" sz="2000" dirty="0"/>
          </a:p>
          <a:p>
            <a:r>
              <a:rPr lang="en-US" sz="2000" b="1" dirty="0"/>
              <a:t>E</a:t>
            </a:r>
            <a:r>
              <a:rPr lang="hu-HU" sz="2000" b="1" dirty="0" err="1"/>
              <a:t>gyéb</a:t>
            </a:r>
            <a:r>
              <a:rPr lang="hu-HU" sz="2000" b="1" dirty="0"/>
              <a:t> változó</a:t>
            </a:r>
            <a:r>
              <a:rPr lang="en-US" sz="2000" b="1" dirty="0"/>
              <a:t>k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Átlagos</a:t>
            </a:r>
            <a:r>
              <a:rPr lang="en-US" sz="2000" dirty="0"/>
              <a:t> </a:t>
            </a:r>
            <a:r>
              <a:rPr lang="en-US" sz="2000" dirty="0" err="1"/>
              <a:t>kosárérték</a:t>
            </a:r>
            <a:r>
              <a:rPr lang="en-US" sz="2000" dirty="0"/>
              <a:t>, </a:t>
            </a:r>
            <a:r>
              <a:rPr lang="en-US" sz="2000" dirty="0" err="1"/>
              <a:t>Törzsvásárlók</a:t>
            </a:r>
            <a:r>
              <a:rPr lang="en-US" sz="2000" dirty="0"/>
              <a:t> </a:t>
            </a:r>
            <a:r>
              <a:rPr lang="en-US" sz="2000" dirty="0" err="1"/>
              <a:t>aránya</a:t>
            </a:r>
            <a:r>
              <a:rPr lang="en-US" sz="2000" dirty="0"/>
              <a:t>, </a:t>
            </a:r>
            <a:r>
              <a:rPr lang="en-US" sz="2000" dirty="0" err="1"/>
              <a:t>Termékek</a:t>
            </a:r>
            <a:r>
              <a:rPr lang="en-US" sz="2000" dirty="0"/>
              <a:t> </a:t>
            </a:r>
            <a:r>
              <a:rPr lang="en-US" sz="2000" dirty="0" err="1"/>
              <a:t>fontossága</a:t>
            </a:r>
            <a:r>
              <a:rPr lang="en-US" sz="2000" dirty="0"/>
              <a:t>, </a:t>
            </a:r>
            <a:r>
              <a:rPr lang="en-US" sz="2000" dirty="0" err="1"/>
              <a:t>Közeli</a:t>
            </a:r>
            <a:r>
              <a:rPr lang="en-US" sz="2000" dirty="0"/>
              <a:t> </a:t>
            </a:r>
            <a:r>
              <a:rPr lang="en-US" sz="2000" dirty="0" err="1"/>
              <a:t>konkurens</a:t>
            </a:r>
            <a:r>
              <a:rPr lang="en-US" sz="2000" dirty="0"/>
              <a:t> </a:t>
            </a:r>
            <a:r>
              <a:rPr lang="en-US" sz="2000" dirty="0" err="1"/>
              <a:t>boltok</a:t>
            </a:r>
            <a:r>
              <a:rPr lang="en-US" sz="2000" dirty="0"/>
              <a:t> </a:t>
            </a:r>
            <a:r>
              <a:rPr lang="en-US" sz="2000" dirty="0" err="1"/>
              <a:t>száma</a:t>
            </a:r>
            <a:r>
              <a:rPr lang="en-US" sz="2000" dirty="0"/>
              <a:t>, </a:t>
            </a:r>
            <a:r>
              <a:rPr lang="en-US" sz="2000" dirty="0" err="1"/>
              <a:t>Lakosság</a:t>
            </a:r>
            <a:r>
              <a:rPr lang="en-US" sz="2000" dirty="0"/>
              <a:t> </a:t>
            </a:r>
            <a:r>
              <a:rPr lang="en-US" sz="2000" dirty="0" err="1"/>
              <a:t>életkori</a:t>
            </a:r>
            <a:r>
              <a:rPr lang="en-US" sz="2000" dirty="0"/>
              <a:t> </a:t>
            </a:r>
            <a:r>
              <a:rPr lang="en-US" sz="2000" dirty="0" err="1"/>
              <a:t>megoszlása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64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F767C3-718E-815F-BE7C-DA83E10B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III. </a:t>
            </a:r>
            <a:r>
              <a:rPr lang="en-US" sz="5400" dirty="0" err="1"/>
              <a:t>feladat</a:t>
            </a:r>
            <a:endParaRPr lang="hu-HU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792B42-0689-8DBE-3E3E-C19916E6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 dirty="0" err="1"/>
              <a:t>Legfontosabb</a:t>
            </a:r>
            <a:r>
              <a:rPr lang="en-US" sz="1700" b="1" dirty="0"/>
              <a:t> </a:t>
            </a:r>
            <a:r>
              <a:rPr lang="en-US" sz="1700" b="1" dirty="0" err="1"/>
              <a:t>termékcsoportok</a:t>
            </a:r>
            <a:r>
              <a:rPr lang="en-US" sz="1700" b="1" dirty="0"/>
              <a:t>:</a:t>
            </a:r>
          </a:p>
          <a:p>
            <a:pPr lvl="1"/>
            <a:r>
              <a:rPr lang="hu-HU" sz="1700" dirty="0"/>
              <a:t>Hírlap – Élelmiszer, dohány és egyéb</a:t>
            </a:r>
            <a:r>
              <a:rPr lang="en-US" sz="1700" dirty="0"/>
              <a:t> (0.71)</a:t>
            </a:r>
          </a:p>
          <a:p>
            <a:pPr lvl="2"/>
            <a:r>
              <a:rPr lang="en-US" sz="1700" dirty="0" err="1"/>
              <a:t>Javaslat</a:t>
            </a:r>
            <a:r>
              <a:rPr lang="en-US" sz="1700" dirty="0"/>
              <a:t>: </a:t>
            </a:r>
            <a:r>
              <a:rPr lang="en-US" sz="1700" dirty="0" err="1"/>
              <a:t>Hírlap</a:t>
            </a:r>
            <a:r>
              <a:rPr lang="en-US" sz="1700" dirty="0"/>
              <a:t> </a:t>
            </a:r>
            <a:r>
              <a:rPr lang="en-US" sz="1700" dirty="0" err="1"/>
              <a:t>mellé</a:t>
            </a:r>
            <a:r>
              <a:rPr lang="en-US" sz="1700" dirty="0"/>
              <a:t> </a:t>
            </a:r>
            <a:r>
              <a:rPr lang="en-US" sz="1700" dirty="0" err="1"/>
              <a:t>reggeli</a:t>
            </a:r>
            <a:r>
              <a:rPr lang="en-US" sz="1700" dirty="0"/>
              <a:t> </a:t>
            </a:r>
            <a:r>
              <a:rPr lang="en-US" sz="1700" dirty="0" err="1"/>
              <a:t>kedvezményt</a:t>
            </a:r>
            <a:r>
              <a:rPr lang="en-US" sz="1700" dirty="0"/>
              <a:t> </a:t>
            </a:r>
            <a:r>
              <a:rPr lang="en-US" sz="1700" dirty="0" err="1"/>
              <a:t>kínálni</a:t>
            </a:r>
            <a:endParaRPr lang="en-US" sz="1700" dirty="0"/>
          </a:p>
          <a:p>
            <a:pPr lvl="1"/>
            <a:r>
              <a:rPr lang="en-US" sz="1700" dirty="0" err="1"/>
              <a:t>Díjbefizetés</a:t>
            </a:r>
            <a:r>
              <a:rPr lang="en-US" sz="1700" dirty="0"/>
              <a:t> – </a:t>
            </a:r>
            <a:r>
              <a:rPr lang="en-US" sz="1700" dirty="0" err="1"/>
              <a:t>Élelmiszer</a:t>
            </a:r>
            <a:r>
              <a:rPr lang="en-US" sz="1700" dirty="0"/>
              <a:t>, </a:t>
            </a:r>
            <a:r>
              <a:rPr lang="en-US" sz="1700" dirty="0" err="1"/>
              <a:t>dohány</a:t>
            </a:r>
            <a:r>
              <a:rPr lang="en-US" sz="1700" dirty="0"/>
              <a:t> </a:t>
            </a:r>
            <a:r>
              <a:rPr lang="en-US" sz="1700" dirty="0" err="1"/>
              <a:t>és</a:t>
            </a:r>
            <a:r>
              <a:rPr lang="en-US" sz="1700" dirty="0"/>
              <a:t> </a:t>
            </a:r>
            <a:r>
              <a:rPr lang="en-US" sz="1700" dirty="0" err="1"/>
              <a:t>egyéb</a:t>
            </a:r>
            <a:r>
              <a:rPr lang="en-US" sz="1700" dirty="0"/>
              <a:t> (0.41)</a:t>
            </a:r>
          </a:p>
          <a:p>
            <a:pPr lvl="2"/>
            <a:r>
              <a:rPr lang="en-US" sz="1700" dirty="0" err="1"/>
              <a:t>Javaslat</a:t>
            </a:r>
            <a:r>
              <a:rPr lang="en-US" sz="1700" dirty="0"/>
              <a:t>: </a:t>
            </a:r>
            <a:r>
              <a:rPr lang="en-US" sz="1700" dirty="0" err="1"/>
              <a:t>kasszánál</a:t>
            </a:r>
            <a:r>
              <a:rPr lang="en-US" sz="1700" dirty="0"/>
              <a:t> </a:t>
            </a:r>
            <a:r>
              <a:rPr lang="en-US" sz="1700" dirty="0" err="1"/>
              <a:t>elhelyezett</a:t>
            </a:r>
            <a:r>
              <a:rPr lang="en-US" sz="1700" dirty="0"/>
              <a:t> </a:t>
            </a:r>
            <a:r>
              <a:rPr lang="en-US" sz="1700" dirty="0" err="1"/>
              <a:t>promóciók</a:t>
            </a:r>
            <a:r>
              <a:rPr lang="en-US" sz="1700" dirty="0"/>
              <a:t> </a:t>
            </a:r>
            <a:r>
              <a:rPr lang="en-US" sz="1700" dirty="0" err="1"/>
              <a:t>étellel</a:t>
            </a:r>
            <a:r>
              <a:rPr lang="en-US" sz="1700" dirty="0"/>
              <a:t>, </a:t>
            </a:r>
            <a:r>
              <a:rPr lang="en-US" sz="1700" dirty="0" err="1"/>
              <a:t>dohánnyal</a:t>
            </a:r>
            <a:r>
              <a:rPr lang="en-US" sz="1700" dirty="0"/>
              <a:t> </a:t>
            </a:r>
            <a:r>
              <a:rPr lang="en-US" sz="1700" dirty="0" err="1"/>
              <a:t>kapcsolatban</a:t>
            </a:r>
            <a:endParaRPr lang="en-US" sz="1700" dirty="0"/>
          </a:p>
          <a:p>
            <a:pPr marL="742950" lvl="2" indent="-285750"/>
            <a:r>
              <a:rPr lang="en-US" sz="1700" dirty="0" err="1"/>
              <a:t>Egyéb</a:t>
            </a:r>
            <a:r>
              <a:rPr lang="en-US" sz="1700" dirty="0"/>
              <a:t>:</a:t>
            </a:r>
          </a:p>
          <a:p>
            <a:pPr marL="1200150" lvl="3" indent="-285750"/>
            <a:r>
              <a:rPr lang="en-US" sz="1700" dirty="0" err="1"/>
              <a:t>Sazka</a:t>
            </a:r>
            <a:r>
              <a:rPr lang="en-US" sz="1700" dirty="0"/>
              <a:t> – </a:t>
            </a:r>
            <a:r>
              <a:rPr lang="en-US" sz="1700" dirty="0" err="1"/>
              <a:t>Élelmiszer</a:t>
            </a:r>
            <a:r>
              <a:rPr lang="en-US" sz="1700" dirty="0"/>
              <a:t>, </a:t>
            </a:r>
            <a:r>
              <a:rPr lang="en-US" sz="1700" dirty="0" err="1"/>
              <a:t>dohány</a:t>
            </a:r>
            <a:r>
              <a:rPr lang="en-US" sz="1700" dirty="0"/>
              <a:t> (0.26), </a:t>
            </a:r>
            <a:r>
              <a:rPr lang="en-US" sz="1700" dirty="0" err="1"/>
              <a:t>Sazka</a:t>
            </a:r>
            <a:r>
              <a:rPr lang="en-US" sz="1700" dirty="0"/>
              <a:t> – </a:t>
            </a:r>
            <a:r>
              <a:rPr lang="en-US" sz="1700" dirty="0" err="1"/>
              <a:t>Hírlap</a:t>
            </a:r>
            <a:r>
              <a:rPr lang="en-US" sz="1700" dirty="0"/>
              <a:t> (0.16)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B34BC9D-6956-5E64-2F2D-4F6203E3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54" y="220651"/>
            <a:ext cx="5458968" cy="29341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C04C99F-B6EE-5A94-F719-52508094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81" y="3923338"/>
            <a:ext cx="6255396" cy="19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FCA7FD-9D94-7ED4-A193-CC4E1DD3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35209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IV. </a:t>
            </a:r>
            <a:r>
              <a:rPr lang="en-US" sz="6600" dirty="0" err="1"/>
              <a:t>f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eladat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5894BC6-F4F6-6C9C-4574-2DCB690A3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373" y="1284681"/>
            <a:ext cx="7970539" cy="39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8C390BA-C27F-B292-91BB-B0E36713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39019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IV. </a:t>
            </a:r>
            <a:r>
              <a:rPr lang="en-US" sz="6600"/>
              <a:t>f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eladat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C56A1A6-2BD1-E01F-3769-F3B1C2ABA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45077"/>
            <a:ext cx="7214616" cy="5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E3778E-72FA-9467-4448-F0CC2948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IV. </a:t>
            </a:r>
            <a:r>
              <a:rPr lang="en-US" sz="5400" dirty="0" err="1"/>
              <a:t>feladat</a:t>
            </a:r>
            <a:endParaRPr lang="hu-HU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610FFD-A026-21F2-1856-A176B2D5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hu-HU" sz="2200" dirty="0"/>
              <a:t>Célzott marketing vagy promóció gyenge boltban jól teljesítő termékkategóriákra</a:t>
            </a:r>
            <a:r>
              <a:rPr lang="en-US" sz="2200" dirty="0"/>
              <a:t>, </a:t>
            </a:r>
            <a:r>
              <a:rPr lang="en-US" sz="2200" dirty="0" err="1"/>
              <a:t>ny</a:t>
            </a:r>
            <a:r>
              <a:rPr lang="hu-HU" sz="2200" dirty="0" err="1"/>
              <a:t>itvatartás</a:t>
            </a:r>
            <a:r>
              <a:rPr lang="hu-HU" sz="2200" dirty="0"/>
              <a:t> optimalizálása</a:t>
            </a:r>
            <a:endParaRPr lang="en-US" sz="2200" dirty="0"/>
          </a:p>
          <a:p>
            <a:r>
              <a:rPr lang="hu-HU" sz="2200" dirty="0"/>
              <a:t>A szezonban jól teljesítő termékeket érdemes ilyenkor </a:t>
            </a:r>
            <a:r>
              <a:rPr lang="hu-HU" sz="2200" dirty="0" err="1"/>
              <a:t>promózni</a:t>
            </a:r>
            <a:r>
              <a:rPr lang="en-US" sz="2200" dirty="0"/>
              <a:t>, o</a:t>
            </a:r>
            <a:r>
              <a:rPr lang="hu-HU" sz="2200" dirty="0" err="1"/>
              <a:t>ff</a:t>
            </a:r>
            <a:r>
              <a:rPr lang="hu-HU" sz="2200" dirty="0"/>
              <a:t>-szezonban keresztértékesítésbe vonni őket</a:t>
            </a:r>
            <a:r>
              <a:rPr lang="en-US" sz="2200" dirty="0"/>
              <a:t> </a:t>
            </a:r>
            <a:r>
              <a:rPr lang="en-US" sz="2200" dirty="0" err="1"/>
              <a:t>és</a:t>
            </a:r>
            <a:r>
              <a:rPr lang="en-US" sz="2200" dirty="0"/>
              <a:t> </a:t>
            </a:r>
            <a:r>
              <a:rPr lang="en-US" sz="2200" dirty="0" err="1"/>
              <a:t>kevesebbet</a:t>
            </a:r>
            <a:r>
              <a:rPr lang="en-US" sz="2200" dirty="0"/>
              <a:t> </a:t>
            </a:r>
            <a:r>
              <a:rPr lang="en-US" sz="2200" dirty="0" err="1"/>
              <a:t>rendelni</a:t>
            </a:r>
            <a:r>
              <a:rPr lang="en-US" sz="2200" dirty="0"/>
              <a:t> </a:t>
            </a:r>
            <a:r>
              <a:rPr lang="en-US" sz="2200" dirty="0" err="1"/>
              <a:t>belőlük</a:t>
            </a:r>
            <a:endParaRPr lang="en-US" sz="2200" dirty="0"/>
          </a:p>
          <a:p>
            <a:r>
              <a:rPr lang="hu-HU" sz="2400" dirty="0"/>
              <a:t>Best </a:t>
            </a:r>
            <a:r>
              <a:rPr lang="hu-HU" sz="2400" dirty="0" err="1"/>
              <a:t>practice</a:t>
            </a:r>
            <a:r>
              <a:rPr lang="hu-HU" sz="2400" dirty="0"/>
              <a:t> másolása erős boltokból </a:t>
            </a:r>
            <a:endParaRPr lang="en-US" sz="2400" dirty="0"/>
          </a:p>
          <a:p>
            <a:r>
              <a:rPr lang="en-US" sz="2200" dirty="0" err="1"/>
              <a:t>Élelmiszerek</a:t>
            </a:r>
            <a:r>
              <a:rPr lang="en-US" sz="2200" dirty="0"/>
              <a:t>, </a:t>
            </a:r>
            <a:r>
              <a:rPr lang="en-US" sz="2200" dirty="0" err="1"/>
              <a:t>dohányok</a:t>
            </a:r>
            <a:r>
              <a:rPr lang="en-US" sz="2200" dirty="0"/>
              <a:t> </a:t>
            </a:r>
            <a:r>
              <a:rPr lang="en-US" sz="2200" dirty="0" err="1"/>
              <a:t>mellé</a:t>
            </a:r>
            <a:r>
              <a:rPr lang="en-US" sz="2200" dirty="0"/>
              <a:t> </a:t>
            </a:r>
            <a:r>
              <a:rPr lang="en-US" sz="2200" dirty="0" err="1"/>
              <a:t>kedvezményt</a:t>
            </a:r>
            <a:r>
              <a:rPr lang="en-US" sz="2200" dirty="0"/>
              <a:t> </a:t>
            </a:r>
            <a:r>
              <a:rPr lang="en-US" sz="2200" dirty="0" err="1"/>
              <a:t>adni</a:t>
            </a:r>
            <a:r>
              <a:rPr lang="en-US" sz="2200" dirty="0"/>
              <a:t> a </a:t>
            </a:r>
            <a:r>
              <a:rPr lang="en-US" sz="2200" dirty="0" err="1"/>
              <a:t>hírlapokhoz</a:t>
            </a:r>
            <a:r>
              <a:rPr lang="en-US" sz="2200" dirty="0"/>
              <a:t> (</a:t>
            </a:r>
            <a:r>
              <a:rPr lang="en-US" sz="2400" dirty="0"/>
              <a:t>k</a:t>
            </a:r>
            <a:r>
              <a:rPr lang="hu-HU" sz="2400" dirty="0"/>
              <a:t>eresztértékesítés ösztönzése</a:t>
            </a:r>
            <a:r>
              <a:rPr lang="en-US" sz="2200" dirty="0"/>
              <a:t>)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76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367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Office-téma</vt:lpstr>
      <vt:lpstr>Üzleti elemzés a cseh hírlevélpiacon</vt:lpstr>
      <vt:lpstr>Jelenlegi helyzet</vt:lpstr>
      <vt:lpstr>Dilemmák</vt:lpstr>
      <vt:lpstr>I. feladat &amp; II. feladat</vt:lpstr>
      <vt:lpstr>I. feladat</vt:lpstr>
      <vt:lpstr>III. feladat</vt:lpstr>
      <vt:lpstr>IV. feladat</vt:lpstr>
      <vt:lpstr>IV. feladat</vt:lpstr>
      <vt:lpstr>IV. feladat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Nagy Boldizsár</dc:creator>
  <cp:lastModifiedBy>Nagy Boldizsár</cp:lastModifiedBy>
  <cp:revision>8</cp:revision>
  <dcterms:created xsi:type="dcterms:W3CDTF">2025-08-04T22:49:44Z</dcterms:created>
  <dcterms:modified xsi:type="dcterms:W3CDTF">2025-08-05T10:37:38Z</dcterms:modified>
</cp:coreProperties>
</file>