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92" r:id="rId3"/>
    <p:sldId id="291" r:id="rId4"/>
    <p:sldId id="309" r:id="rId5"/>
    <p:sldId id="297" r:id="rId6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6858000" type="screen4x3"/>
  <p:notesSz cx="6858000" cy="972312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82"/>
    <a:srgbClr val="9C9C9C"/>
    <a:srgbClr val="FF9900"/>
    <a:srgbClr val="515151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356" autoAdjust="0"/>
  </p:normalViewPr>
  <p:slideViewPr>
    <p:cSldViewPr>
      <p:cViewPr varScale="1">
        <p:scale>
          <a:sx n="93" d="100"/>
          <a:sy n="93" d="100"/>
        </p:scale>
        <p:origin x="296" y="208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BD61-3547-424D-8836-725BF677DED4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18633"/>
            <a:ext cx="5486400" cy="437554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7C32-0F4A-40F6-B67C-728988A86F3C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1520" y="2286000"/>
            <a:ext cx="889248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5" y="249053"/>
            <a:ext cx="2517775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8038" y="2708920"/>
            <a:ext cx="7258907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350100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Untertitel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17795" y="4869160"/>
            <a:ext cx="6490509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Autor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742129" y="1916832"/>
            <a:ext cx="7488832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  <a:endParaRPr lang="de-DE" dirty="0" smtClean="0"/>
          </a:p>
        </p:txBody>
      </p:sp>
      <p:sp>
        <p:nvSpPr>
          <p:cNvPr id="14" name="Inhaltsplatzhalter 13"/>
          <p:cNvSpPr>
            <a:spLocks noGrp="1"/>
          </p:cNvSpPr>
          <p:nvPr>
            <p:ph idx="18" hasCustomPrompt="1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755650" y="2852738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 hasCustomPrompt="1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4788024" y="2852936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  <a:endParaRPr lang="de-DE" dirty="0" smtClean="0"/>
          </a:p>
        </p:txBody>
      </p:sp>
      <p:sp>
        <p:nvSpPr>
          <p:cNvPr id="14" name="Inhaltsplatzhalter 13"/>
          <p:cNvSpPr>
            <a:spLocks noGrp="1"/>
          </p:cNvSpPr>
          <p:nvPr>
            <p:ph idx="18" hasCustomPrompt="1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20" name="Inhaltsplatzhalter 13"/>
          <p:cNvSpPr>
            <a:spLocks noGrp="1"/>
          </p:cNvSpPr>
          <p:nvPr>
            <p:ph idx="22" hasCustomPrompt="1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755650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 hasCustomPrompt="1"/>
          </p:nvPr>
        </p:nvSpPr>
        <p:spPr>
          <a:xfrm>
            <a:off x="4788024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B9AEA1-3281-46F0-9EDB-48FF2E5FF267}" type="slidenum">
              <a:rPr lang="de-DE" smtClean="0"/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26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6000" y="2286000"/>
            <a:ext cx="126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26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000" y="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26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6000" y="457200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 rot="-5400000">
            <a:off x="-1076400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Mitglied der Helmholtz-Gemeinschaft</a:t>
            </a:r>
            <a:endParaRPr lang="de-DE" sz="700" dirty="0">
              <a:solidFill>
                <a:srgbClr val="515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3645" r="7002"/>
          <a:stretch>
            <a:fillRect/>
          </a:stretch>
        </p:blipFill>
        <p:spPr>
          <a:xfrm>
            <a:off x="836191" y="3310564"/>
            <a:ext cx="2017644" cy="2146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0440" y="173104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Oxygen vacancy formation energies are calculated using a cubic undistorted A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 </a:t>
            </a:r>
            <a:r>
              <a:rPr lang="en-US" sz="1600" b="1" dirty="0" smtClean="0"/>
              <a:t>9- atom </a:t>
            </a:r>
            <a:r>
              <a:rPr lang="en-US" sz="1600" dirty="0" smtClean="0"/>
              <a:t>supercell:</a:t>
            </a:r>
            <a:endParaRPr lang="en-US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635896" y="2492896"/>
                <a:ext cx="3774175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𝐴𝐵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492896"/>
                <a:ext cx="3774175" cy="370230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97285" y="1662925"/>
            <a:ext cx="2494594" cy="1443608"/>
            <a:chOff x="440003" y="1705999"/>
            <a:chExt cx="2494594" cy="14436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41" y="2044553"/>
              <a:ext cx="1019317" cy="110505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40003" y="1705999"/>
              <a:ext cx="2494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ABO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perovskite </a:t>
              </a:r>
              <a:r>
                <a:rPr lang="en-US" sz="1600" dirty="0"/>
                <a:t>unit </a:t>
              </a:r>
              <a:r>
                <a:rPr lang="en-US" sz="1600" dirty="0" smtClean="0"/>
                <a:t>cell </a:t>
              </a:r>
              <a:endParaRPr 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415416" y="3106533"/>
                <a:ext cx="557645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: the ground state energy of the defect cell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𝐴𝐵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: </a:t>
                </a:r>
                <a:r>
                  <a:rPr lang="en-US" sz="1600" dirty="0"/>
                  <a:t>the ground state energy of the </a:t>
                </a:r>
                <a:r>
                  <a:rPr lang="en-US" sz="1600" dirty="0" smtClean="0"/>
                  <a:t>unit sell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1600" dirty="0" smtClean="0"/>
                  <a:t>: chemical potential of oxygen (correction is made to the DFT total energy of its ground state)</a:t>
                </a:r>
                <a:endParaRPr lang="en-US" sz="16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16" y="3106533"/>
                <a:ext cx="5576455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546" t="-1322" r="-656" b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579917" y="404664"/>
            <a:ext cx="2331150" cy="576000"/>
          </a:xfrm>
        </p:spPr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4282" y="5617692"/>
            <a:ext cx="2720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2 cubic perovskite unit cells with an oxygen </a:t>
            </a:r>
            <a:r>
              <a:rPr lang="en-US" sz="1600" dirty="0" smtClean="0"/>
              <a:t>removed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217053" y="4717361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5329 compositions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84282" y="90872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From: A. A. Emery and C. </a:t>
            </a:r>
            <a:r>
              <a:rPr lang="en-US" sz="1400" dirty="0" err="1" smtClean="0"/>
              <a:t>Wolverton</a:t>
            </a:r>
            <a:r>
              <a:rPr lang="en-US" sz="1400" dirty="0" smtClean="0"/>
              <a:t>, ‘High-throughput DFT calculations of formation energy, stability and oxygen vacancy formation energy of  ABO3 perovskites’, Scientific Data, 4:170153, 2017.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04883" y="5248360"/>
                <a:ext cx="5786988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C00000"/>
                    </a:solidFill>
                  </a:rPr>
                  <a:t>The obtained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(9 atoms supercell) is comparable with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based on 79-atoms supercell (A. M.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Deml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et al., Energy Environ. Sci. 7:1996-2004, 2014)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83" y="5248360"/>
                <a:ext cx="5786988" cy="832664"/>
              </a:xfrm>
              <a:prstGeom prst="rect">
                <a:avLst/>
              </a:prstGeom>
              <a:blipFill rotWithShape="1">
                <a:blip r:embed="rId5"/>
                <a:stretch>
                  <a:fillRect l="-421" t="-1460" r="-527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20416" y="2545059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(</a:t>
            </a:r>
            <a:r>
              <a:rPr lang="en-US" sz="1400" dirty="0">
                <a:solidFill>
                  <a:srgbClr val="C00000"/>
                </a:solidFill>
              </a:rPr>
              <a:t>r</a:t>
            </a:r>
            <a:r>
              <a:rPr lang="en-US" sz="1400" dirty="0" smtClean="0">
                <a:solidFill>
                  <a:srgbClr val="C00000"/>
                </a:solidFill>
              </a:rPr>
              <a:t>emove 1 O-atom)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1928495"/>
            <a:ext cx="814133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2091690"/>
            <a:ext cx="859282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781685"/>
            <a:ext cx="7630160" cy="5294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329055"/>
            <a:ext cx="7515860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605915"/>
            <a:ext cx="7136130" cy="3645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220" y="2247900"/>
            <a:ext cx="93630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</a:fld>
            <a:endParaRPr lang="de-DE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80729" y="1124744"/>
          <a:ext cx="7632848" cy="5407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1512168"/>
                <a:gridCol w="4464496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blipFill rotWithShape="1">
                      <a:blip r:embed="rId1"/>
                      <a:stretch>
                        <a:fillRect l="-109677" t="-1695" r="-295565" b="-14186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0.75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3.412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Maiti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J. Mater.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4:5137,2016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(read from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diagram)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3.344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D.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Maiti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J. Mater.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 4:5137,2016 (read from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diagram)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C. Berger et al., J. of Solid State Chemistry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259:57-66,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2016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  <a:p>
                      <a:pPr algn="just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(take average value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of different Vo sites)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C. Berger et al., J. of Solid State Chemistry 259:57-66, 2016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(take average value of different Vo sites)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E. 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Kotomin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at al., Solid State Ionics 188:1-5, 2011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0.75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2.29776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Maiti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J. Mater.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4:5137,2016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(read from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diagram)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2.1904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Maiti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J. Mater.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4:5137,2016 (read from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diagram)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E. 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Kotomin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at al., Solid State Ionics 188:1-5, 2011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2.74504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Maiti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J. Mater.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 4:5137,2016 (read from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diagram)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0.75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2.81664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Maiti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 et al., J. Mater.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Chem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 A 4:5137,2016 (read from diagram)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2.735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Y. A.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Mastrikov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Phys.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Phys., 15:911, 2013  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E. A.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Kotomin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at al., Solid State Ionics 188:1-5, 2011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(take average value of different Vo sites)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0.75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1.35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E. 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Kotomin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at al., Solid State Ionics 188:1-5, 2011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0.75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1.87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E. 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Kotomin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at al., Solid State Ionics 188:1-5,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2011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(take average value of different Vo sites)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SrCo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0.2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Y. A. 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Mastrikov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et al., Phys. 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</a:t>
                      </a:r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Chem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Phys., 15:911, 2013  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1" name="Title 4"/>
          <p:cNvSpPr>
            <a:spLocks noGrp="1"/>
          </p:cNvSpPr>
          <p:nvPr>
            <p:ph type="title"/>
          </p:nvPr>
        </p:nvSpPr>
        <p:spPr>
          <a:xfrm>
            <a:off x="425624" y="188640"/>
            <a:ext cx="6666656" cy="432048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 smtClean="0"/>
              <a:t>and </a:t>
            </a:r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69269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Oxygen vacancy formation energy (removing 1 O-atom) calculated by DFT: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2538095"/>
            <a:ext cx="909637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4"/>
          <p:cNvSpPr>
            <a:spLocks noGrp="1"/>
          </p:cNvSpPr>
          <p:nvPr>
            <p:ph type="title"/>
          </p:nvPr>
        </p:nvSpPr>
        <p:spPr>
          <a:xfrm>
            <a:off x="425624" y="188640"/>
            <a:ext cx="6666656" cy="432048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 smtClean="0"/>
              <a:t>and </a:t>
            </a:r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69269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Oxygen vacancy formation energy (removing 1 O-atom) calculated by DFT:</a:t>
            </a:r>
            <a:endParaRPr 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85" y="1246505"/>
            <a:ext cx="501967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1141730"/>
            <a:ext cx="8824595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736090"/>
            <a:ext cx="816673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00025"/>
            <a:ext cx="7810500" cy="6457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95275"/>
            <a:ext cx="8594090" cy="6266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1837055"/>
            <a:ext cx="18165445" cy="3500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演示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黑体</vt:lpstr>
      <vt:lpstr>Larissa</vt:lpstr>
      <vt:lpstr>Training data</vt:lpstr>
      <vt:lpstr>Validation and test data</vt:lpstr>
      <vt:lpstr>PowerPoint 演示文稿</vt:lpstr>
      <vt:lpstr>Validation and test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Admin.Reisen</dc:creator>
  <cp:lastModifiedBy>伯乐大典</cp:lastModifiedBy>
  <cp:revision>179</cp:revision>
  <cp:lastPrinted>2011-05-13T10:04:00Z</cp:lastPrinted>
  <dcterms:created xsi:type="dcterms:W3CDTF">2011-04-21T10:53:00Z</dcterms:created>
  <dcterms:modified xsi:type="dcterms:W3CDTF">2019-06-12T11:25:29Z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