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92" r:id="rId2"/>
    <p:sldId id="291" r:id="rId3"/>
  </p:sldIdLst>
  <p:sldSz cx="9144000" cy="6858000" type="screen4x3"/>
  <p:notesSz cx="6858000" cy="97234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82"/>
    <a:srgbClr val="9C9C9C"/>
    <a:srgbClr val="FF9900"/>
    <a:srgbClr val="515151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356" autoAdjust="0"/>
  </p:normalViewPr>
  <p:slideViewPr>
    <p:cSldViewPr>
      <p:cViewPr varScale="1">
        <p:scale>
          <a:sx n="93" d="100"/>
          <a:sy n="93" d="100"/>
        </p:scale>
        <p:origin x="296" y="208"/>
      </p:cViewPr>
      <p:guideLst>
        <p:guide orient="horz" pos="14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BD61-3547-424D-8836-725BF677DED4}" type="datetimeFigureOut">
              <a:rPr lang="de-DE" smtClean="0"/>
              <a:t>11.06.19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18633"/>
            <a:ext cx="5486400" cy="437554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7C32-0F4A-40F6-B67C-728988A86F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1520" y="2286000"/>
            <a:ext cx="8892480" cy="4572000"/>
          </a:xfrm>
          <a:prstGeom prst="rect">
            <a:avLst/>
          </a:prstGeom>
          <a:solidFill>
            <a:srgbClr val="005B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60" descr="logo_699c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5" y="249053"/>
            <a:ext cx="2517775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8038" y="2708920"/>
            <a:ext cx="7258907" cy="792088"/>
          </a:xfrm>
          <a:prstGeom prst="rect">
            <a:avLst/>
          </a:prstGeom>
        </p:spPr>
        <p:txBody>
          <a:bodyPr/>
          <a:lstStyle>
            <a:lvl1pPr algn="l">
              <a:defRPr lang="de-DE" sz="48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7584" y="350100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de-D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Untertitel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17795" y="4869160"/>
            <a:ext cx="6490509" cy="57606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None/>
              <a:defRPr lang="de-DE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42129" y="1916832"/>
            <a:ext cx="7488832" cy="4209331"/>
          </a:xfrm>
          <a:prstGeom prst="rect">
            <a:avLst/>
          </a:prstGeom>
        </p:spPr>
        <p:txBody>
          <a:bodyPr lIns="0" tIns="0"/>
          <a:lstStyle>
            <a:lvl1pPr marL="0" indent="0">
              <a:spcAft>
                <a:spcPts val="500"/>
              </a:spcAft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itchFamily="2" charset="2"/>
              <a:buChar char="§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01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755650" y="2852738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/>
          </p:nvPr>
        </p:nvSpPr>
        <p:spPr>
          <a:xfrm>
            <a:off x="4788024" y="2852936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59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4"/>
          </p:nvPr>
        </p:nvSpPr>
        <p:spPr>
          <a:xfrm>
            <a:off x="755650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25"/>
          </p:nvPr>
        </p:nvSpPr>
        <p:spPr>
          <a:xfrm>
            <a:off x="4788024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71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000" y="6356350"/>
            <a:ext cx="2133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B9AEA1-3281-46F0-9EDB-48FF2E5FF26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2286000"/>
            <a:ext cx="126000" cy="228600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6000" y="2286000"/>
            <a:ext cx="126000" cy="2286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26000" cy="2286000"/>
          </a:xfrm>
          <a:prstGeom prst="rect">
            <a:avLst/>
          </a:prstGeom>
          <a:solidFill>
            <a:srgbClr val="005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6000" y="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4572000"/>
            <a:ext cx="126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6000" y="457200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 rot="-5400000">
            <a:off x="-1076400" y="5665703"/>
            <a:ext cx="2276872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700" dirty="0" smtClean="0">
                <a:solidFill>
                  <a:srgbClr val="515151"/>
                </a:solidFill>
                <a:latin typeface="Arial" pitchFamily="34" charset="0"/>
                <a:cs typeface="Arial" pitchFamily="34" charset="0"/>
              </a:rPr>
              <a:t>Mitglied der Helmholtz-Gemeinschaft</a:t>
            </a:r>
            <a:endParaRPr lang="de-DE" sz="700" dirty="0">
              <a:solidFill>
                <a:srgbClr val="51515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1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t="13645" r="7002"/>
          <a:stretch/>
        </p:blipFill>
        <p:spPr>
          <a:xfrm>
            <a:off x="836191" y="3310564"/>
            <a:ext cx="2017644" cy="2146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60440" y="1731047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Oxygen vacancy formation energies are calculated using a cubic undistorted A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B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 </a:t>
            </a:r>
            <a:r>
              <a:rPr lang="en-US" sz="1600" b="1" dirty="0" smtClean="0"/>
              <a:t>9- atom </a:t>
            </a:r>
            <a:r>
              <a:rPr lang="en-US" sz="1600" dirty="0" smtClean="0"/>
              <a:t>supercell: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35896" y="2492896"/>
                <a:ext cx="3774175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𝐴𝐵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492896"/>
                <a:ext cx="3774175" cy="370230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97285" y="1662925"/>
            <a:ext cx="2494594" cy="1443608"/>
            <a:chOff x="440003" y="1705999"/>
            <a:chExt cx="2494594" cy="14436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41" y="2044553"/>
              <a:ext cx="1019317" cy="110505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40003" y="1705999"/>
              <a:ext cx="24945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ABO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perovskite </a:t>
              </a:r>
              <a:r>
                <a:rPr lang="en-US" sz="1600" dirty="0"/>
                <a:t>unit </a:t>
              </a:r>
              <a:r>
                <a:rPr lang="en-US" sz="1600" dirty="0" smtClean="0"/>
                <a:t>cell 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15416" y="3106533"/>
                <a:ext cx="557645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: the ground state energy of the defect cell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𝐴𝐵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: </a:t>
                </a:r>
                <a:r>
                  <a:rPr lang="en-US" sz="1600" dirty="0"/>
                  <a:t>the ground state energy of the </a:t>
                </a:r>
                <a:r>
                  <a:rPr lang="en-US" sz="1600" dirty="0" smtClean="0"/>
                  <a:t>unit sell</a:t>
                </a:r>
              </a:p>
              <a:p>
                <a:pPr algn="just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1600" dirty="0" smtClean="0"/>
                  <a:t>: chemical potential of oxygen (correction is made to the DFT total energy of its ground state)</a:t>
                </a:r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16" y="3106533"/>
                <a:ext cx="5576455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546" t="-1322" r="-656" b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579917" y="404664"/>
            <a:ext cx="2331150" cy="576000"/>
          </a:xfrm>
        </p:spPr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4282" y="5617692"/>
            <a:ext cx="2720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2 cubic perovskite unit cells with an oxygen </a:t>
            </a:r>
            <a:r>
              <a:rPr lang="en-US" sz="1600" dirty="0" smtClean="0"/>
              <a:t>removed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217053" y="4717361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5329 compositions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84282" y="90872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From: A. A. Emery and C. </a:t>
            </a:r>
            <a:r>
              <a:rPr lang="en-US" sz="1400" dirty="0" err="1" smtClean="0"/>
              <a:t>Wolverton</a:t>
            </a:r>
            <a:r>
              <a:rPr lang="en-US" sz="1400" dirty="0" smtClean="0"/>
              <a:t>, ‘High-throughput DFT calculations of formation energy, stability and oxygen vacancy formation energy of  ABO3 perovskites’, Scientific Data, 4:170153, 2017.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4883" y="5248360"/>
                <a:ext cx="5786988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C00000"/>
                    </a:solidFill>
                  </a:rPr>
                  <a:t>The obtained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 (9 atoms supercell) is comparable with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 based on 79-atoms supercell (A. M.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Deml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et al., Energy Environ. Sci. 7:1996-2004, 2014)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83" y="5248360"/>
                <a:ext cx="5786988" cy="832664"/>
              </a:xfrm>
              <a:prstGeom prst="rect">
                <a:avLst/>
              </a:prstGeom>
              <a:blipFill rotWithShape="1">
                <a:blip r:embed="rId6"/>
                <a:stretch>
                  <a:fillRect l="-421" t="-1460" r="-527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20416" y="2545059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(</a:t>
            </a:r>
            <a:r>
              <a:rPr lang="en-US" sz="1400" dirty="0">
                <a:solidFill>
                  <a:srgbClr val="C00000"/>
                </a:solidFill>
              </a:rPr>
              <a:t>r</a:t>
            </a:r>
            <a:r>
              <a:rPr lang="en-US" sz="1400" dirty="0" smtClean="0">
                <a:solidFill>
                  <a:srgbClr val="C00000"/>
                </a:solidFill>
              </a:rPr>
              <a:t>emove 1 O-atom)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415549"/>
                  </p:ext>
                </p:extLst>
              </p:nvPr>
            </p:nvGraphicFramePr>
            <p:xfrm>
              <a:off x="780729" y="1124744"/>
              <a:ext cx="7632848" cy="54074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56184"/>
                    <a:gridCol w="1512168"/>
                    <a:gridCol w="4464496"/>
                  </a:tblGrid>
                  <a:tr h="3600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𝑂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u="none" strike="noStrike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/eV </a:t>
                          </a:r>
                          <a:endParaRPr lang="en-US" sz="1400" u="none" strike="noStrike" dirty="0" smtClean="0"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Reference 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579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3.412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4:5137,2016 (read from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3.344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4:5137,2016 (read from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3.515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C. Berger et al., J. of Solid State Chemistry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259:57-66,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2016 </a:t>
                          </a:r>
                        </a:p>
                        <a:p>
                          <a:pPr algn="just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(take average value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of different Vo sites)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3.53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C. Berger et al., J. of Solid State Chemistry 259:57-66, 2016 </a:t>
                          </a:r>
                        </a:p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(take average value of different Vo sites)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2.29776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4:5137,2016 (read from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2.1904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4:5137,2016 (read from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1.21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2.74504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1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1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4:5137,2016 (read from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2.81664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D. </a:t>
                          </a:r>
                          <a:r>
                            <a:rPr lang="en-US" sz="1100" b="0" i="0" u="none" strike="noStrike" kern="12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Maiti</a:t>
                          </a:r>
                          <a:r>
                            <a:rPr lang="en-US" sz="11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 et al., J. Mater. </a:t>
                          </a:r>
                          <a:r>
                            <a:rPr lang="en-US" sz="1100" b="0" i="0" u="none" strike="noStrike" kern="12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Chem</a:t>
                          </a:r>
                          <a:r>
                            <a:rPr lang="en-US" sz="11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 A 4:5137,2016 (read from diagram)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2.735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Y. A. </a:t>
                          </a:r>
                          <a:r>
                            <a:rPr lang="fr-F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Mastrikov</a:t>
                          </a:r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Phys. </a:t>
                          </a:r>
                          <a:r>
                            <a:rPr lang="fr-F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</a:t>
                          </a:r>
                          <a:r>
                            <a:rPr lang="fr-F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Phys., 15:911, 2013     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1.63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(take average value of different Vo sites)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1.35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2011</a:t>
                          </a:r>
                        </a:p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(take average value of different Vo sites)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Y. A. </a:t>
                          </a:r>
                          <a:r>
                            <a:rPr lang="fr-FR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Mastrikov</a:t>
                          </a:r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Phys. </a:t>
                          </a:r>
                          <a:r>
                            <a:rPr lang="fr-FR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</a:t>
                          </a:r>
                          <a:r>
                            <a:rPr lang="fr-FR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Phys., 15:911, 2013     </a:t>
                          </a:r>
                          <a:endParaRPr lang="fr-F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415549"/>
                  </p:ext>
                </p:extLst>
              </p:nvPr>
            </p:nvGraphicFramePr>
            <p:xfrm>
              <a:off x="780729" y="1124744"/>
              <a:ext cx="7632848" cy="54074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56184"/>
                    <a:gridCol w="1512168"/>
                    <a:gridCol w="4464496"/>
                  </a:tblGrid>
                  <a:tr h="3600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 rotWithShape="1">
                          <a:blip r:embed="rId2"/>
                          <a:stretch>
                            <a:fillRect l="-109677" t="-1695" r="-295565" b="-14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Reference 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5795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3.412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4:5137,2016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(read from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3.344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4:5137,2016 (read from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3.515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C. Berger et al., J. of Solid State Chemistry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259:57-66,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2016 </a:t>
                          </a:r>
                        </a:p>
                        <a:p>
                          <a:pPr algn="just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(take average value</a:t>
                          </a:r>
                          <a:r>
                            <a:rPr lang="en-US" sz="12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of different Vo sites)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3.53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C. Berger et al., J. of Solid State Chemistry 259:57-66, 2016 </a:t>
                          </a:r>
                        </a:p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(take average value of different Vo sites)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2.29776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4:5137,2016 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(read from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2.1904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4:5137,2016 (read from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1.21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2.74504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D. </a:t>
                          </a:r>
                          <a:r>
                            <a:rPr lang="en-US" sz="11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Maiti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J. Mater. </a:t>
                          </a:r>
                          <a:r>
                            <a:rPr lang="en-US" sz="11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 4:5137,2016 (read from</a:t>
                          </a:r>
                          <a:r>
                            <a:rPr lang="en-US" sz="11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diagram)</a:t>
                          </a:r>
                          <a:endPara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2.81664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D. </a:t>
                          </a:r>
                          <a:r>
                            <a:rPr lang="en-US" sz="1100" b="0" i="0" u="none" strike="noStrike" kern="12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Maiti</a:t>
                          </a:r>
                          <a:r>
                            <a:rPr lang="en-US" sz="11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 et al., J. Mater. </a:t>
                          </a:r>
                          <a:r>
                            <a:rPr lang="en-US" sz="1100" b="0" i="0" u="none" strike="noStrike" kern="12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Chem</a:t>
                          </a:r>
                          <a:r>
                            <a:rPr lang="en-US" sz="11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 A 4:5137,2016 (read from diagram)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La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2.735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Y. A. </a:t>
                          </a:r>
                          <a:r>
                            <a:rPr lang="fr-F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Mastrikov</a:t>
                          </a:r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Phys. </a:t>
                          </a:r>
                          <a:r>
                            <a:rPr lang="fr-F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</a:t>
                          </a:r>
                          <a:r>
                            <a:rPr lang="fr-FR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Phys., 15:911, 2013     </a:t>
                          </a:r>
                        </a:p>
                      </a:txBody>
                      <a:tcPr marL="9525" marR="9525" marT="9525" marB="0" anchor="ctr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1.63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(take average value of different Vo sites)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1.35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2011</a:t>
                          </a:r>
                        </a:p>
                      </a:txBody>
                      <a:tcPr marL="9525" marR="9525" marT="9525" marB="0" anchor="ctr"/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Ba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0.75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1.87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E. A. </a:t>
                          </a:r>
                          <a:r>
                            <a:rPr lang="en-US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Kotomin</a:t>
                          </a:r>
                          <a:r>
                            <a:rPr lang="en-US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at al., Solid State Ionics 188:1-5, </a:t>
                          </a:r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2011</a:t>
                          </a:r>
                        </a:p>
                        <a:p>
                          <a:pPr marL="0" marR="0" indent="0" algn="just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(take average value of different Vo sites)</a:t>
                          </a:r>
                        </a:p>
                      </a:txBody>
                      <a:tcPr marL="9525" marR="9525" marT="9525" marB="0" anchor="ctr"/>
                    </a:tc>
                  </a:tr>
                  <a:tr h="31883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SrCo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0.2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O</a:t>
                          </a:r>
                          <a:r>
                            <a:rPr lang="en-US" sz="1400" b="0" i="0" u="none" strike="noStrike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b"/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Y. A. </a:t>
                          </a:r>
                          <a:r>
                            <a:rPr lang="fr-FR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Mastrikov</a:t>
                          </a:r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et al., Phys. </a:t>
                          </a:r>
                          <a:r>
                            <a:rPr lang="fr-FR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</a:t>
                          </a:r>
                          <a:r>
                            <a:rPr lang="fr-FR" sz="12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Chem</a:t>
                          </a:r>
                          <a:r>
                            <a:rPr lang="fr-F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. Phys., 15:911, 2013     </a:t>
                          </a:r>
                          <a:endParaRPr lang="fr-F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1" name="Title 4"/>
          <p:cNvSpPr>
            <a:spLocks noGrp="1"/>
          </p:cNvSpPr>
          <p:nvPr>
            <p:ph type="title"/>
          </p:nvPr>
        </p:nvSpPr>
        <p:spPr>
          <a:xfrm>
            <a:off x="425624" y="188640"/>
            <a:ext cx="6666656" cy="432048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alidation </a:t>
            </a:r>
            <a:r>
              <a:rPr lang="en-US" dirty="0" smtClean="0"/>
              <a:t>and </a:t>
            </a:r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69269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Oxygen vacancy formation energy (removing 1 O-atom) calculated by DFT: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31801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ülich">
      <a:dk1>
        <a:sysClr val="windowText" lastClr="000000"/>
      </a:dk1>
      <a:lt1>
        <a:sysClr val="window" lastClr="FFFFFF"/>
      </a:lt1>
      <a:dk2>
        <a:srgbClr val="005B82"/>
      </a:dk2>
      <a:lt2>
        <a:srgbClr val="EEECE1"/>
      </a:lt2>
      <a:accent1>
        <a:srgbClr val="002060"/>
      </a:accent1>
      <a:accent2>
        <a:srgbClr val="00007F"/>
      </a:accent2>
      <a:accent3>
        <a:srgbClr val="6565FF"/>
      </a:accent3>
      <a:accent4>
        <a:srgbClr val="9999FF"/>
      </a:accent4>
      <a:accent5>
        <a:srgbClr val="CBCB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558</Words>
  <Application>Microsoft Macintosh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Cambria Math</vt:lpstr>
      <vt:lpstr>Wingdings</vt:lpstr>
      <vt:lpstr>Arial</vt:lpstr>
      <vt:lpstr>Larissa</vt:lpstr>
      <vt:lpstr>Training data</vt:lpstr>
      <vt:lpstr>Validation and test data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Admin.Reisen</dc:creator>
  <cp:lastModifiedBy>Xiaoyan Yin</cp:lastModifiedBy>
  <cp:revision>173</cp:revision>
  <cp:lastPrinted>2011-05-13T10:04:16Z</cp:lastPrinted>
  <dcterms:created xsi:type="dcterms:W3CDTF">2011-04-21T10:53:40Z</dcterms:created>
  <dcterms:modified xsi:type="dcterms:W3CDTF">2019-06-11T19:27:32Z</dcterms:modified>
</cp:coreProperties>
</file>