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5" r:id="rId4"/>
    <p:sldId id="299" r:id="rId5"/>
    <p:sldId id="300" r:id="rId6"/>
    <p:sldId id="264" r:id="rId7"/>
    <p:sldId id="301" r:id="rId8"/>
    <p:sldId id="303" r:id="rId9"/>
    <p:sldId id="304" r:id="rId10"/>
    <p:sldId id="338" r:id="rId11"/>
    <p:sldId id="307" r:id="rId12"/>
    <p:sldId id="333" r:id="rId13"/>
    <p:sldId id="308" r:id="rId14"/>
    <p:sldId id="335" r:id="rId15"/>
    <p:sldId id="336" r:id="rId16"/>
    <p:sldId id="339" r:id="rId17"/>
    <p:sldId id="340" r:id="rId18"/>
    <p:sldId id="341" r:id="rId19"/>
    <p:sldId id="342" r:id="rId20"/>
    <p:sldId id="345" r:id="rId21"/>
    <p:sldId id="344" r:id="rId22"/>
    <p:sldId id="346" r:id="rId23"/>
    <p:sldId id="314" r:id="rId24"/>
    <p:sldId id="315" r:id="rId25"/>
    <p:sldId id="334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86986" autoAdjust="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6-08T00:26:50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12876 15998 0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6-08T00:22:55.0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6050 11271 0,'0'0'62,"18"0"-62,-18-17 16,35 17 0,-17 0-16,-1 0 15,19 0-15,-19 0 16,1 0-16,17 0 15,-17 17-15,-1-17 16,19 0-16,-19 0 0,1 0 16,17 0-1,-17 0-15,0 0 16,-1 0-16,36 0 15,-18 0-15,1 0 16,-1 0-16,0 0 16,-17 0-16,0 0 15,-1 0-15,-17 0 31,18 0 16,-18 0-31,17 0-16,1 0 15,-18 0 1,0 0 15,18 18-15,-18-18-1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AA74-AB44-4979-8140-4471FA5981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C88B-14AF-4C64-B50E-2F432EC9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88B-14AF-4C64-B50E-2F432EC92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Note: We will see in Chapter 22 that the chi-square test can also test more complex hypotheses for categorical data organized in two-way tables (looking at the relationship between two categorical variables).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9C01D0-7EBC-4B16-94FE-5D6054379F13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930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There are techniques to use if the expected counts are too low: you can either collapse some levels of the categorical variable, or you can use an </a:t>
            </a:r>
            <a:r>
              <a:rPr lang="ja-JP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exact test</a:t>
            </a:r>
            <a:r>
              <a:rPr lang="ja-JP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(not covered in this textbook). </a:t>
            </a: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93D07A-0938-40F4-BA57-4654646AD5EC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304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Note that some software programs also call the chi-square components </a:t>
            </a:r>
            <a:r>
              <a:rPr lang="ja-JP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chi-square contributions.</a:t>
            </a:r>
            <a:r>
              <a:rPr lang="ja-JP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They give a measure of the relative disparity between observed and expected counts for each condition. </a:t>
            </a: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1BC95A-7DA0-418C-915A-3587BC57C6B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493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Model comparison is better approach. Finding the best fit models.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486E6B-481E-4A7F-96B0-E867ED1BB5F6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8120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Notice how the three proportions in the null hypothesis add up to 1.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Notice how the three expected counts add up to the sample size 205.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D21EBD-B809-4318-AA96-6F864FC28650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914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3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contingency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kənˈtɪndʒənsi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88B-14AF-4C64-B50E-2F432EC92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hypothesis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general statement or default position that there is no relationship between two measured phenomena or no association among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88B-14AF-4C64-B50E-2F432EC92E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85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confidence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kɑːnfɪdəns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88B-14AF-4C64-B50E-2F432EC92E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15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Again, we want to know if differences in sample proportions are likely to have occurred by chance just because of the random sampling.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A1D90C-BB28-4F09-A42B-70EEFED918BA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824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random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88B-14AF-4C64-B50E-2F432EC92E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8305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C27C-8512-024D-841D-297429A99BD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9970-C27E-AC4F-9AD5-E3784013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what-is-a-categorical-vari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17" Type="http://schemas.openxmlformats.org/officeDocument/2006/relationships/image" Target="../media/image3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hyperlink" Target="https://www.mathsisfun.com/data/chi-square-tes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pss-tutorials.com/simple-random-sampling-what-is-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s-tutorials.com/null-hypothesi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scipy.org/doc/scipy/reference/generated/scipy.stats.chisquar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efficient_of_determinatio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initab.com/blog/adventures-in-statistics-2/multiple-regession-analysis-use-adjusted-r-squared-and-predicted-r-squared-to-include-the-correct-number-of-variables" TargetMode="External"/><Relationship Id="rId2" Type="http://schemas.openxmlformats.org/officeDocument/2006/relationships/hyperlink" Target="https://en.wikipedia.org/wiki/Kitchen_sink_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BC0-D3EB-0447-96B4-848867921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07923"/>
          </a:xfrm>
        </p:spPr>
        <p:txBody>
          <a:bodyPr/>
          <a:lstStyle/>
          <a:p>
            <a:r>
              <a:rPr lang="en-US" dirty="0"/>
              <a:t>Model Assessment</a:t>
            </a:r>
          </a:p>
        </p:txBody>
      </p:sp>
    </p:spTree>
    <p:extLst>
      <p:ext uri="{BB962C8B-B14F-4D97-AF65-F5344CB8AC3E}">
        <p14:creationId xmlns:p14="http://schemas.microsoft.com/office/powerpoint/2010/main" val="36308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40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Pearson’s Chi-Square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est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1748" name="Picture 4" descr="chi square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07" y="3509963"/>
            <a:ext cx="3937493" cy="2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https://upload.wikimedia.org/wikipedia/commons/thumb/1/18/Karl_Pearson%2C_1910.jpg/280px-Karl_Pearson%2C_19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8" y="3509962"/>
            <a:ext cx="3620681" cy="2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0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CF10-0F10-A343-AB68-A7B2AAB8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Pearson's chi-squared test (</a:t>
            </a:r>
            <a:r>
              <a:rPr lang="el-GR" dirty="0"/>
              <a:t>χ2)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(p-test)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BF40-54BC-DD43-9724-4FD0E854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are </a:t>
            </a:r>
            <a:r>
              <a:rPr lang="en-US" b="1" dirty="0"/>
              <a:t>two types of chi-square tests</a:t>
            </a:r>
            <a:r>
              <a:rPr lang="en-US" dirty="0"/>
              <a:t>. Both use the chi-square statistic and distribution for different purposes:</a:t>
            </a:r>
          </a:p>
          <a:p>
            <a:pPr fontAlgn="base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chi-square test for independence</a:t>
            </a:r>
            <a:r>
              <a:rPr lang="en-US" dirty="0"/>
              <a:t> compares two variables in a contingency table to see if they are related. In a more general sense, it tests to see whether distributions of </a:t>
            </a:r>
            <a:r>
              <a:rPr lang="en-US" dirty="0">
                <a:hlinkClick r:id="rId3"/>
              </a:rPr>
              <a:t>categorical variables</a:t>
            </a:r>
            <a:r>
              <a:rPr lang="en-US" dirty="0"/>
              <a:t> differ from each another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A </a:t>
            </a:r>
            <a:r>
              <a:rPr lang="en-US" dirty="0">
                <a:solidFill>
                  <a:srgbClr val="00B0F0"/>
                </a:solidFill>
              </a:rPr>
              <a:t>chi-square goodness of fit test</a:t>
            </a:r>
            <a:r>
              <a:rPr lang="en-US" dirty="0"/>
              <a:t> determines if a sample data matches a population. </a:t>
            </a:r>
            <a:r>
              <a:rPr lang="en-US" dirty="0"/>
              <a:t>For more details on this </a:t>
            </a:r>
            <a:r>
              <a:rPr lang="en-US" dirty="0" smtClean="0"/>
              <a:t>type.</a:t>
            </a:r>
            <a:endParaRPr lang="en-US" dirty="0"/>
          </a:p>
          <a:p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/>
          <p:cNvSpPr>
            <a:spLocks noGrp="1"/>
          </p:cNvSpPr>
          <p:nvPr>
            <p:ph type="title"/>
          </p:nvPr>
        </p:nvSpPr>
        <p:spPr>
          <a:xfrm>
            <a:off x="457200" y="335597"/>
            <a:ext cx="8305800" cy="609600"/>
          </a:xfrm>
        </p:spPr>
        <p:txBody>
          <a:bodyPr/>
          <a:lstStyle/>
          <a:p>
            <a:pPr fontAlgn="base"/>
            <a:r>
              <a:rPr lang="en-US" sz="2800" dirty="0"/>
              <a:t>What is a Chi Square Test?</a:t>
            </a:r>
            <a:endParaRPr lang="en-US" sz="28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1725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chi-square (</a:t>
            </a:r>
            <a:r>
              <a:rPr lang="en-US" altLang="en-US" dirty="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X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statistic compares observed and expected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counts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endParaRPr lang="en-US" altLang="en-US" sz="800" dirty="0" smtClean="0">
              <a:ea typeface="ＭＳ Ｐゴシック" panose="020B0600070205080204" pitchFamily="34" charset="-128"/>
            </a:endParaRPr>
          </a:p>
          <a:p>
            <a:pPr marL="574675" lvl="1" indent="-211138">
              <a:lnSpc>
                <a:spcPct val="130000"/>
              </a:lnSpc>
              <a:spcAft>
                <a:spcPct val="30000"/>
              </a:spcAft>
            </a:pP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Observed counts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the actual number of observations of each type.</a:t>
            </a:r>
          </a:p>
          <a:p>
            <a:pPr marL="574675" lvl="1" indent="-211138">
              <a:lnSpc>
                <a:spcPct val="130000"/>
              </a:lnSpc>
              <a:spcAft>
                <a:spcPct val="30000"/>
              </a:spcAft>
            </a:pP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Expected counts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the number of observations that we would expect to see of each type if the null hypothesis was true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8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	      (calculated for each category separately and then summed)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571625" y="3536158"/>
          <a:ext cx="56578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3" imgW="2870200" imgH="419100" progId="Equation.3">
                  <p:embed/>
                </p:oleObj>
              </mc:Choice>
              <mc:Fallback>
                <p:oleObj name="Equation" r:id="rId3" imgW="2870200" imgH="419100" progId="Equation.3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536158"/>
                        <a:ext cx="5657850" cy="8270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5076" name="Rectangle 4"/>
          <p:cNvSpPr>
            <a:spLocks noChangeArrowheads="1"/>
          </p:cNvSpPr>
          <p:nvPr/>
        </p:nvSpPr>
        <p:spPr bwMode="auto">
          <a:xfrm>
            <a:off x="457200" y="4923791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 dirty="0"/>
              <a:t>Large values for </a:t>
            </a:r>
            <a:r>
              <a:rPr lang="en-US" altLang="en-US" sz="2000" i="1" dirty="0">
                <a:latin typeface="Symbol" panose="05050102010706020507" pitchFamily="18" charset="2"/>
              </a:rPr>
              <a:t>X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represent strong deviations from the expected distribution under </a:t>
            </a:r>
            <a:r>
              <a:rPr lang="en-US" altLang="en-US" sz="2000" i="1" dirty="0"/>
              <a:t>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and will tend to be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9583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07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CF10-0F10-A343-AB68-A7B2AAB8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P-Values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B719-386F-5048-B44C-F4E005C1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16" y="1912089"/>
            <a:ext cx="5344407" cy="47019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5801" y="1564137"/>
            <a:ext cx="567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https://www.mathsisfun.com/data/chi-square-test.html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4635360" y="575928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9520" y="569592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Chi-squared distribution</a:t>
            </a:r>
            <a:endParaRPr lang="en-US" dirty="0"/>
          </a:p>
        </p:txBody>
      </p:sp>
      <p:pic>
        <p:nvPicPr>
          <p:cNvPr id="7172" name="Picture 4" descr="https://upload.wikimedia.org/wikipedia/commons/thumb/8/8e/Chi-square_distributionCDF-English.png/1280px-Chi-square_distributionCDF-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790176"/>
            <a:ext cx="5753163" cy="43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92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ea typeface="ＭＳ Ｐゴシック" panose="020B0600070205080204" pitchFamily="34" charset="-128"/>
              </a:rPr>
              <a:t>chi-square test for </a:t>
            </a:r>
            <a:r>
              <a:rPr lang="en-US" dirty="0">
                <a:ea typeface="ＭＳ Ｐゴシック" panose="020B0600070205080204" pitchFamily="34" charset="-128"/>
              </a:rPr>
              <a:t>Independence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60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χ2</a:t>
            </a:r>
            <a:r>
              <a:rPr lang="en-US" dirty="0" smtClean="0"/>
              <a:t> for </a:t>
            </a:r>
            <a:r>
              <a:rPr lang="en-US" dirty="0">
                <a:ea typeface="ＭＳ Ｐゴシック" panose="020B0600070205080204" pitchFamily="34" charset="-128"/>
              </a:rPr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scientist wants to know if education level and marital status are related for all people in some country. He collects data on a </a:t>
            </a:r>
            <a:r>
              <a:rPr lang="en-US" dirty="0">
                <a:hlinkClick r:id="rId2"/>
              </a:rPr>
              <a:t>simple random sample</a:t>
            </a:r>
            <a:r>
              <a:rPr lang="en-US" dirty="0"/>
              <a:t> of n = 300 people, part of which are shown below.</a:t>
            </a:r>
            <a:endParaRPr lang="en-US" dirty="0"/>
          </a:p>
        </p:txBody>
      </p:sp>
      <p:pic>
        <p:nvPicPr>
          <p:cNvPr id="34820" name="Picture 4" descr="Chi-Square Test - Contingency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87" y="4001294"/>
            <a:ext cx="6858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7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</a:t>
            </a:r>
            <a:r>
              <a:rPr lang="en-US" dirty="0"/>
              <a:t>Null </a:t>
            </a:r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null hypothesis</a:t>
            </a:r>
            <a:r>
              <a:rPr lang="en-US" dirty="0"/>
              <a:t> for a chi-square independence test is </a:t>
            </a:r>
            <a:r>
              <a:rPr lang="en-US" dirty="0" smtClean="0"/>
              <a:t>that </a:t>
            </a:r>
            <a:r>
              <a:rPr lang="en-US" b="1" dirty="0"/>
              <a:t>t</a:t>
            </a:r>
            <a:r>
              <a:rPr lang="en-US" b="1" dirty="0" smtClean="0"/>
              <a:t>wo </a:t>
            </a:r>
            <a:r>
              <a:rPr lang="en-US" b="1" dirty="0"/>
              <a:t>categorical variables are independent in some population</a:t>
            </a:r>
            <a:r>
              <a:rPr lang="en-US" b="1" dirty="0" smtClean="0"/>
              <a:t>.</a:t>
            </a:r>
          </a:p>
          <a:p>
            <a:r>
              <a:rPr lang="en-US" dirty="0"/>
              <a:t>Independence</a:t>
            </a:r>
            <a:r>
              <a:rPr lang="en-US" dirty="0"/>
              <a:t> means that one variable doesn't</a:t>
            </a:r>
            <a:br>
              <a:rPr lang="en-US" dirty="0"/>
            </a:br>
            <a:r>
              <a:rPr lang="en-US" dirty="0"/>
              <a:t>“say anything” about another variable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ndependence </a:t>
            </a:r>
            <a:r>
              <a:rPr lang="en-US" dirty="0"/>
              <a:t>means that the relative frequencies of one variable are identical over all levels of some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3829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Expected Value</a:t>
            </a:r>
            <a:endParaRPr lang="en-US" dirty="0"/>
          </a:p>
        </p:txBody>
      </p:sp>
      <p:pic>
        <p:nvPicPr>
          <p:cNvPr id="35842" name="Picture 2" descr="Chi-Square Test - Expected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0" y="4256309"/>
            <a:ext cx="7712619" cy="22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i-Square Test - Contingency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349534"/>
            <a:ext cx="7799659" cy="233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247387" y="3698577"/>
            <a:ext cx="649224" cy="47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99570" y="3804464"/>
                <a:ext cx="1873250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=90∗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=11.7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70" y="3804464"/>
                <a:ext cx="1873250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132" y="3660064"/>
            <a:ext cx="1225296" cy="6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Test </a:t>
            </a:r>
            <a:r>
              <a:rPr lang="en-US" dirty="0" smtClean="0"/>
              <a:t>Statistic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520454"/>
            <a:ext cx="6011895" cy="2453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" y="4007106"/>
            <a:ext cx="4724591" cy="1503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89" y="5059263"/>
            <a:ext cx="4292823" cy="15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4F86-C94F-4E40-900C-6F247E7B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45A6-5B51-CA45-B2A9-9B77C85A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656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There is a need to determine how good your ML model is.</a:t>
            </a:r>
          </a:p>
          <a:p>
            <a:pPr marL="0" indent="0">
              <a:buNone/>
            </a:pPr>
            <a:r>
              <a:rPr lang="en-US" altLang="en-US" dirty="0"/>
              <a:t>Regression:</a:t>
            </a:r>
          </a:p>
          <a:p>
            <a:pPr lvl="1"/>
            <a:r>
              <a:rPr lang="en-US" altLang="en-US" dirty="0"/>
              <a:t>Coefficient of determination (the R-squared measure of goodness of fit);</a:t>
            </a:r>
          </a:p>
          <a:p>
            <a:pPr lvl="1"/>
            <a:r>
              <a:rPr lang="en-US" altLang="en-US" dirty="0"/>
              <a:t>Lack-of-fit sum of squares;</a:t>
            </a:r>
          </a:p>
          <a:p>
            <a:pPr lvl="1"/>
            <a:r>
              <a:rPr lang="en-US" altLang="en-US" dirty="0"/>
              <a:t>Reduced chi-squared</a:t>
            </a:r>
          </a:p>
          <a:p>
            <a:pPr lvl="1"/>
            <a:r>
              <a:rPr lang="en-US" altLang="en-US" dirty="0"/>
              <a:t>Regression validation</a:t>
            </a:r>
          </a:p>
          <a:p>
            <a:pPr marL="0" indent="0">
              <a:buNone/>
            </a:pPr>
            <a:r>
              <a:rPr lang="en-US" altLang="en-US" dirty="0"/>
              <a:t>Classification:</a:t>
            </a:r>
          </a:p>
          <a:p>
            <a:pPr lvl="1"/>
            <a:r>
              <a:rPr lang="en-US" altLang="en-US" dirty="0"/>
              <a:t>Pearson's chi-squared test</a:t>
            </a:r>
          </a:p>
          <a:p>
            <a:pPr lvl="1"/>
            <a:r>
              <a:rPr lang="en-US" altLang="en-US" dirty="0"/>
              <a:t>Confusion matrices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Get P-Value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Chi-Square Distribution with 1-Tailed P-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825625"/>
            <a:ext cx="8052491" cy="44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12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1816100" y="1130300"/>
            <a:ext cx="68580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4000" y="803275"/>
          <a:ext cx="7162800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Worksheet" r:id="rId3" imgW="5586984" imgH="4663440" progId="Excel.Sheet.8">
                  <p:embed/>
                </p:oleObj>
              </mc:Choice>
              <mc:Fallback>
                <p:oleObj name="Worksheet" r:id="rId3" imgW="5586984" imgH="4663440" progId="Excel.Shee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03275"/>
                        <a:ext cx="7162800" cy="597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47625"/>
            <a:ext cx="2374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07963"/>
            <a:ext cx="8305800" cy="533400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Table A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8425" y="3345655"/>
            <a:ext cx="1387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600" b="1" dirty="0">
                <a:solidFill>
                  <a:srgbClr val="993366"/>
                </a:solidFill>
              </a:rPr>
              <a:t>Ex: </a:t>
            </a:r>
            <a:r>
              <a:rPr lang="en-US" altLang="en-US" sz="1600" b="1" dirty="0" err="1">
                <a:solidFill>
                  <a:srgbClr val="993366"/>
                </a:solidFill>
              </a:rPr>
              <a:t>df</a:t>
            </a:r>
            <a:r>
              <a:rPr lang="en-US" altLang="en-US" sz="1600" b="1" dirty="0">
                <a:solidFill>
                  <a:srgbClr val="993366"/>
                </a:solidFill>
              </a:rPr>
              <a:t> = 6</a:t>
            </a:r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533400" y="2890837"/>
            <a:ext cx="8153400" cy="508000"/>
            <a:chOff x="336" y="1216"/>
            <a:chExt cx="5136" cy="320"/>
          </a:xfrm>
        </p:grpSpPr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960" y="1216"/>
              <a:ext cx="4512" cy="144"/>
            </a:xfrm>
            <a:prstGeom prst="rect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277" name="Freeform 9"/>
            <p:cNvSpPr>
              <a:spLocks/>
            </p:cNvSpPr>
            <p:nvPr/>
          </p:nvSpPr>
          <p:spPr bwMode="auto">
            <a:xfrm>
              <a:off x="336" y="1296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144 w 624"/>
                <a:gd name="T3" fmla="*/ 48 h 240"/>
                <a:gd name="T4" fmla="*/ 624 w 624"/>
                <a:gd name="T5" fmla="*/ 0 h 240"/>
                <a:gd name="T6" fmla="*/ 0 60000 65536"/>
                <a:gd name="T7" fmla="*/ 0 60000 65536"/>
                <a:gd name="T8" fmla="*/ 0 60000 65536"/>
                <a:gd name="T9" fmla="*/ 0 w 624"/>
                <a:gd name="T10" fmla="*/ 0 h 240"/>
                <a:gd name="T11" fmla="*/ 624 w 6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40">
                  <a:moveTo>
                    <a:pt x="0" y="240"/>
                  </a:moveTo>
                  <a:cubicBezTo>
                    <a:pt x="20" y="164"/>
                    <a:pt x="40" y="88"/>
                    <a:pt x="144" y="48"/>
                  </a:cubicBezTo>
                  <a:cubicBezTo>
                    <a:pt x="248" y="8"/>
                    <a:pt x="436" y="4"/>
                    <a:pt x="624" y="0"/>
                  </a:cubicBezTo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7130" name="Text Box 10"/>
          <p:cNvSpPr txBox="1">
            <a:spLocks noChangeArrowheads="1"/>
          </p:cNvSpPr>
          <p:nvPr/>
        </p:nvSpPr>
        <p:spPr bwMode="auto">
          <a:xfrm>
            <a:off x="-2794" y="4824730"/>
            <a:ext cx="1526794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800" dirty="0"/>
              <a:t>If </a:t>
            </a:r>
            <a:r>
              <a:rPr lang="en-US" altLang="en-US" sz="1800" i="1" dirty="0">
                <a:latin typeface="Symbol" panose="05050102010706020507" pitchFamily="18" charset="2"/>
              </a:rPr>
              <a:t>c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= </a:t>
            </a:r>
            <a:r>
              <a:rPr lang="en-US" altLang="en-US" sz="1800" dirty="0" smtClean="0"/>
              <a:t>23.57, </a:t>
            </a:r>
            <a:r>
              <a:rPr lang="en-US" altLang="en-US" sz="1800" dirty="0"/>
              <a:t>the </a:t>
            </a:r>
            <a:r>
              <a:rPr lang="en-US" altLang="en-US" sz="1800" i="1" dirty="0"/>
              <a:t>P</a:t>
            </a:r>
            <a:r>
              <a:rPr lang="en-US" altLang="en-US" sz="1800" dirty="0"/>
              <a:t>-value is between </a:t>
            </a:r>
            <a:r>
              <a:rPr lang="en-US" altLang="en-US" sz="1800" dirty="0" smtClean="0"/>
              <a:t>0.025 </a:t>
            </a:r>
            <a:r>
              <a:rPr lang="en-US" altLang="en-US" sz="1800" dirty="0"/>
              <a:t>−</a:t>
            </a:r>
            <a:r>
              <a:rPr lang="en-US" altLang="en-US" sz="1800" dirty="0" smtClean="0"/>
              <a:t>0.02</a:t>
            </a:r>
            <a:endParaRPr lang="en-US" altLang="en-US" sz="1800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43597" y="983489"/>
            <a:ext cx="4497388" cy="3908552"/>
            <a:chOff x="1215" y="608"/>
            <a:chExt cx="2833" cy="2583"/>
          </a:xfrm>
        </p:grpSpPr>
        <p:sp>
          <p:nvSpPr>
            <p:cNvPr id="11273" name="Freeform 12"/>
            <p:cNvSpPr>
              <a:spLocks/>
            </p:cNvSpPr>
            <p:nvPr/>
          </p:nvSpPr>
          <p:spPr bwMode="auto">
            <a:xfrm>
              <a:off x="1215" y="1296"/>
              <a:ext cx="2529" cy="1895"/>
            </a:xfrm>
            <a:custGeom>
              <a:avLst/>
              <a:gdLst>
                <a:gd name="T0" fmla="*/ 0 w 2928"/>
                <a:gd name="T1" fmla="*/ 2404 h 1872"/>
                <a:gd name="T2" fmla="*/ 2400 w 2928"/>
                <a:gd name="T3" fmla="*/ 1787 h 1872"/>
                <a:gd name="T4" fmla="*/ 2928 w 2928"/>
                <a:gd name="T5" fmla="*/ 0 h 1872"/>
                <a:gd name="T6" fmla="*/ 0 60000 65536"/>
                <a:gd name="T7" fmla="*/ 0 60000 65536"/>
                <a:gd name="T8" fmla="*/ 0 60000 65536"/>
                <a:gd name="T9" fmla="*/ 0 w 2928"/>
                <a:gd name="T10" fmla="*/ 0 h 1872"/>
                <a:gd name="T11" fmla="*/ 2928 w 2928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8" h="1872">
                  <a:moveTo>
                    <a:pt x="0" y="1872"/>
                  </a:moveTo>
                  <a:cubicBezTo>
                    <a:pt x="956" y="1788"/>
                    <a:pt x="1912" y="1704"/>
                    <a:pt x="2400" y="1392"/>
                  </a:cubicBezTo>
                  <a:cubicBezTo>
                    <a:pt x="2888" y="1080"/>
                    <a:pt x="2908" y="540"/>
                    <a:pt x="292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3744" y="720"/>
              <a:ext cx="0" cy="5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3472" y="608"/>
              <a:ext cx="576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726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3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9046" y="2630606"/>
            <a:ext cx="7757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 our example, p=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0.023, accept!</a:t>
            </a:r>
          </a:p>
          <a:p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hypothesis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true at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97.7%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(=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1-p)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that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two categorical variables are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independent.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046" y="4022504"/>
            <a:ext cx="729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555555"/>
                </a:solidFill>
                <a:latin typeface="Trebuchet MS" panose="020B0603020202020204" pitchFamily="34" charset="0"/>
              </a:rPr>
              <a:t>scipy.stats.chisquare</a:t>
            </a:r>
            <a:r>
              <a:rPr lang="en-US" b="1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(</a:t>
            </a:r>
            <a:r>
              <a:rPr lang="en-US" b="1" dirty="0" err="1" smtClean="0">
                <a:solidFill>
                  <a:srgbClr val="555555"/>
                </a:solidFill>
                <a:latin typeface="Trebuchet MS" panose="020B0603020202020204" pitchFamily="34" charset="0"/>
              </a:rPr>
              <a:t>f_obs</a:t>
            </a:r>
            <a:r>
              <a:rPr lang="en-US" b="1" dirty="0">
                <a:solidFill>
                  <a:srgbClr val="555555"/>
                </a:solidFill>
                <a:latin typeface="Trebuchet MS" panose="020B0603020202020204" pitchFamily="34" charset="0"/>
              </a:rPr>
              <a:t>, </a:t>
            </a:r>
            <a:r>
              <a:rPr lang="en-US" b="1" dirty="0" err="1">
                <a:solidFill>
                  <a:srgbClr val="555555"/>
                </a:solidFill>
                <a:latin typeface="Trebuchet MS" panose="020B0603020202020204" pitchFamily="34" charset="0"/>
              </a:rPr>
              <a:t>f_exp</a:t>
            </a:r>
            <a:r>
              <a:rPr lang="en-US" b="1" dirty="0">
                <a:solidFill>
                  <a:srgbClr val="555555"/>
                </a:solidFill>
                <a:latin typeface="Trebuchet MS" panose="020B0603020202020204" pitchFamily="34" charset="0"/>
              </a:rPr>
              <a:t>=None, </a:t>
            </a:r>
            <a:r>
              <a:rPr lang="en-US" b="1" dirty="0" err="1">
                <a:solidFill>
                  <a:srgbClr val="555555"/>
                </a:solidFill>
                <a:latin typeface="Trebuchet MS" panose="020B0603020202020204" pitchFamily="34" charset="0"/>
              </a:rPr>
              <a:t>ddof</a:t>
            </a:r>
            <a:r>
              <a:rPr lang="en-US" b="1" dirty="0">
                <a:solidFill>
                  <a:srgbClr val="555555"/>
                </a:solidFill>
                <a:latin typeface="Trebuchet MS" panose="020B0603020202020204" pitchFamily="34" charset="0"/>
              </a:rPr>
              <a:t>=0, axis=0)[source]</a:t>
            </a:r>
            <a:endParaRPr lang="en-US" b="1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" y="5127023"/>
            <a:ext cx="6762750" cy="657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9046" y="4447523"/>
            <a:ext cx="776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https://docs.scipy.org/doc/scipy/reference/generated/scipy.stats.chisquare.html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046" y="1699833"/>
            <a:ext cx="791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conventionally accepted significance level of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0.05. If p&gt;0.05, reject the hypothesis, else accept.</a:t>
            </a:r>
          </a:p>
        </p:txBody>
      </p:sp>
    </p:spTree>
    <p:extLst>
      <p:ext uri="{BB962C8B-B14F-4D97-AF65-F5344CB8AC3E}">
        <p14:creationId xmlns:p14="http://schemas.microsoft.com/office/powerpoint/2010/main" val="367410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Imagine a random poll was taken across 2,000 different voters, both male and female. The people who responded were classified by their gender and whether they were republican, democrat, or independent. Imagine a grid with the columns labeled republican, democrat, and independent, and two rows labeled male and female. Assume the data from the 2,000 respondents is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5" y="3358334"/>
            <a:ext cx="4690088" cy="1737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2260" y="5392766"/>
            <a:ext cx="681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Whether the political background and gender are independent or not?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178000" y="4051440"/>
              <a:ext cx="254520" cy="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160" y="3987720"/>
                <a:ext cx="28620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3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chi-square test for 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5749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  <a:solidFill>
            <a:srgbClr val="FFE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Idea of the chi-square test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0" y="11430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45000"/>
              </a:spcAft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333399"/>
                </a:solidFill>
              </a:rPr>
              <a:t>The chi-square </a:t>
            </a:r>
            <a:r>
              <a:rPr lang="en-US" altLang="en-US" sz="2000" dirty="0">
                <a:solidFill>
                  <a:srgbClr val="333399"/>
                </a:solidFill>
              </a:rPr>
              <a:t>(</a:t>
            </a:r>
            <a:r>
              <a:rPr lang="en-US" altLang="en-US" sz="2000" b="1" dirty="0">
                <a:solidFill>
                  <a:srgbClr val="333399"/>
                </a:solidFill>
                <a:latin typeface="Symbol" panose="05050102010706020507" pitchFamily="18" charset="2"/>
              </a:rPr>
              <a:t>X</a:t>
            </a:r>
            <a:r>
              <a:rPr lang="en-US" altLang="en-US" sz="2000" b="1" baseline="30000" dirty="0">
                <a:solidFill>
                  <a:srgbClr val="333399"/>
                </a:solidFill>
                <a:latin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333399"/>
                </a:solidFill>
              </a:rPr>
              <a:t>)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3399"/>
                </a:solidFill>
              </a:rPr>
              <a:t>test</a:t>
            </a:r>
            <a:r>
              <a:rPr lang="en-US" altLang="en-US" sz="2000" dirty="0">
                <a:solidFill>
                  <a:srgbClr val="333399"/>
                </a:solidFill>
              </a:rPr>
              <a:t> </a:t>
            </a:r>
            <a:r>
              <a:rPr lang="en-US" altLang="en-US" sz="2000" dirty="0"/>
              <a:t>is used when the data are categorical. It detects differences between the </a:t>
            </a:r>
            <a:r>
              <a:rPr lang="en-US" altLang="en-US" sz="2000" b="1" dirty="0">
                <a:solidFill>
                  <a:srgbClr val="333399"/>
                </a:solidFill>
              </a:rPr>
              <a:t>observed</a:t>
            </a:r>
            <a:r>
              <a:rPr lang="en-US" altLang="en-US" sz="2000" dirty="0"/>
              <a:t> data and  what we would </a:t>
            </a:r>
            <a:r>
              <a:rPr lang="en-US" altLang="en-US" sz="2000" b="1" dirty="0">
                <a:solidFill>
                  <a:srgbClr val="333399"/>
                </a:solidFill>
              </a:rPr>
              <a:t>expect</a:t>
            </a:r>
            <a:r>
              <a:rPr lang="en-US" altLang="en-US" sz="2000" dirty="0"/>
              <a:t> if </a:t>
            </a:r>
            <a:r>
              <a:rPr lang="en-US" altLang="en-US" sz="2000" i="1" dirty="0"/>
              <a:t>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was true. </a:t>
            </a:r>
          </a:p>
        </p:txBody>
      </p:sp>
      <p:sp>
        <p:nvSpPr>
          <p:cNvPr id="1794053" name="Rectangle 5"/>
          <p:cNvSpPr>
            <a:spLocks noChangeArrowheads="1"/>
          </p:cNvSpPr>
          <p:nvPr/>
        </p:nvSpPr>
        <p:spPr bwMode="auto">
          <a:xfrm>
            <a:off x="790575" y="3355975"/>
            <a:ext cx="1041400" cy="304800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94054" name="Rectangle 6"/>
          <p:cNvSpPr>
            <a:spLocks noChangeArrowheads="1"/>
          </p:cNvSpPr>
          <p:nvPr/>
        </p:nvSpPr>
        <p:spPr bwMode="auto">
          <a:xfrm>
            <a:off x="5432425" y="3355975"/>
            <a:ext cx="1033463" cy="304800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200525"/>
            <a:ext cx="42957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200525"/>
            <a:ext cx="4267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762000" y="3295650"/>
            <a:ext cx="31321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4D4D4D"/>
                </a:solidFill>
              </a:rPr>
              <a:t>Observed sample proportions </a:t>
            </a:r>
            <a:br>
              <a:rPr lang="en-US" altLang="en-US" sz="1600" b="1">
                <a:solidFill>
                  <a:srgbClr val="4D4D4D"/>
                </a:solidFill>
              </a:rPr>
            </a:br>
            <a:r>
              <a:rPr lang="en-US" altLang="en-US" sz="1600" b="1">
                <a:solidFill>
                  <a:srgbClr val="4D4D4D"/>
                </a:solidFill>
              </a:rPr>
              <a:t>(1 SRS of 700 births)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410200" y="3298825"/>
            <a:ext cx="30638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600" b="1" dirty="0">
                <a:solidFill>
                  <a:srgbClr val="4D4D4D"/>
                </a:solidFill>
              </a:rPr>
              <a:t>Expected proportions under </a:t>
            </a:r>
            <a:br>
              <a:rPr lang="en-US" altLang="en-US" sz="1600" b="1" dirty="0">
                <a:solidFill>
                  <a:srgbClr val="4D4D4D"/>
                </a:solidFill>
              </a:rPr>
            </a:br>
            <a:r>
              <a:rPr lang="en-US" altLang="en-US" sz="1600" b="1" i="1" dirty="0">
                <a:solidFill>
                  <a:srgbClr val="4D4D4D"/>
                </a:solidFill>
              </a:rPr>
              <a:t>H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0</a:t>
            </a:r>
            <a:r>
              <a:rPr lang="en-US" altLang="en-US" sz="1600" b="1" dirty="0">
                <a:solidFill>
                  <a:srgbClr val="4D4D4D"/>
                </a:solidFill>
              </a:rPr>
              <a:t>: 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1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2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3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4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5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6</a:t>
            </a:r>
            <a:r>
              <a:rPr lang="en-US" altLang="en-US" sz="1600" b="1" dirty="0">
                <a:solidFill>
                  <a:srgbClr val="4D4D4D"/>
                </a:solidFill>
              </a:rPr>
              <a:t>=</a:t>
            </a:r>
            <a:r>
              <a:rPr lang="en-US" altLang="en-US" sz="1600" b="1" i="1" dirty="0">
                <a:solidFill>
                  <a:srgbClr val="4D4D4D"/>
                </a:solidFill>
              </a:rPr>
              <a:t>p</a:t>
            </a:r>
            <a:r>
              <a:rPr lang="en-US" altLang="en-US" sz="1600" b="1" baseline="-25000" dirty="0">
                <a:solidFill>
                  <a:srgbClr val="4D4D4D"/>
                </a:solidFill>
              </a:rPr>
              <a:t>7</a:t>
            </a:r>
            <a:r>
              <a:rPr lang="en-US" altLang="en-US" sz="1600" b="1" dirty="0">
                <a:solidFill>
                  <a:srgbClr val="4D4D4D"/>
                </a:solidFill>
              </a:rPr>
              <a:t>=1/7</a:t>
            </a:r>
          </a:p>
        </p:txBody>
      </p:sp>
    </p:spTree>
    <p:extLst>
      <p:ext uri="{BB962C8B-B14F-4D97-AF65-F5344CB8AC3E}">
        <p14:creationId xmlns:p14="http://schemas.microsoft.com/office/powerpoint/2010/main" val="2194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3" grpId="0" animBg="1"/>
      <p:bldP spid="17940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3"/>
          <p:cNvSpPr txBox="1">
            <a:spLocks noChangeArrowheads="1"/>
          </p:cNvSpPr>
          <p:nvPr/>
        </p:nvSpPr>
        <p:spPr bwMode="auto">
          <a:xfrm>
            <a:off x="685800" y="3562351"/>
            <a:ext cx="32004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en-US" sz="1800"/>
              <a:t>Published tables &amp; software give the upper-tail area for critical values of many </a:t>
            </a:r>
            <a:r>
              <a:rPr lang="en-US" altLang="en-US" sz="1800" i="1">
                <a:latin typeface="Symbol" panose="05050102010706020507" pitchFamily="18" charset="2"/>
              </a:rPr>
              <a:t>c</a:t>
            </a:r>
            <a:r>
              <a:rPr lang="en-US" altLang="en-US" sz="1600" baseline="30000"/>
              <a:t>2</a:t>
            </a:r>
            <a:r>
              <a:rPr lang="en-US" altLang="en-US" sz="1800"/>
              <a:t> distributions.</a:t>
            </a:r>
          </a:p>
        </p:txBody>
      </p:sp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400050" y="1413828"/>
            <a:ext cx="82454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55000"/>
              </a:spcAft>
            </a:pPr>
            <a:r>
              <a:rPr lang="en-US" altLang="en-US" sz="2000" dirty="0"/>
              <a:t>The </a:t>
            </a:r>
            <a:r>
              <a:rPr lang="en-US" altLang="en-US" sz="2000" i="1" dirty="0">
                <a:latin typeface="Symbol" panose="05050102010706020507" pitchFamily="18" charset="2"/>
              </a:rPr>
              <a:t>X</a:t>
            </a:r>
            <a:r>
              <a:rPr lang="en-US" altLang="en-US" sz="1800" baseline="30000" dirty="0"/>
              <a:t>2</a:t>
            </a:r>
            <a:r>
              <a:rPr lang="en-US" altLang="en-US" sz="2000" dirty="0"/>
              <a:t> distributions are a family of distributions that take only positive values, are skewed to the right, and are described by a specific degrees of freedom. </a:t>
            </a:r>
          </a:p>
        </p:txBody>
      </p:sp>
      <p:sp>
        <p:nvSpPr>
          <p:cNvPr id="1024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chi-square distributions</a:t>
            </a:r>
          </a:p>
        </p:txBody>
      </p:sp>
      <p:pic>
        <p:nvPicPr>
          <p:cNvPr id="10244" name="Picture 2" descr="baldi21-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0" y="2573859"/>
            <a:ext cx="3931920" cy="355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1816100" y="1130300"/>
            <a:ext cx="68580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4000" y="803275"/>
          <a:ext cx="7162800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Worksheet" r:id="rId3" imgW="5586984" imgH="4663440" progId="Excel.Sheet.8">
                  <p:embed/>
                </p:oleObj>
              </mc:Choice>
              <mc:Fallback>
                <p:oleObj name="Worksheet" r:id="rId3" imgW="5586984" imgH="4663440" progId="Excel.Shee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03275"/>
                        <a:ext cx="7162800" cy="597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47625"/>
            <a:ext cx="2374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07963"/>
            <a:ext cx="8305800" cy="533400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Table A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8425" y="2438400"/>
            <a:ext cx="1387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600" b="1">
                <a:solidFill>
                  <a:srgbClr val="993366"/>
                </a:solidFill>
              </a:rPr>
              <a:t>Ex: df = 6</a:t>
            </a:r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533400" y="1917700"/>
            <a:ext cx="8153400" cy="508000"/>
            <a:chOff x="336" y="1216"/>
            <a:chExt cx="5136" cy="320"/>
          </a:xfrm>
        </p:grpSpPr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960" y="1216"/>
              <a:ext cx="4512" cy="144"/>
            </a:xfrm>
            <a:prstGeom prst="rect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277" name="Freeform 9"/>
            <p:cNvSpPr>
              <a:spLocks/>
            </p:cNvSpPr>
            <p:nvPr/>
          </p:nvSpPr>
          <p:spPr bwMode="auto">
            <a:xfrm>
              <a:off x="336" y="1296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144 w 624"/>
                <a:gd name="T3" fmla="*/ 48 h 240"/>
                <a:gd name="T4" fmla="*/ 624 w 624"/>
                <a:gd name="T5" fmla="*/ 0 h 240"/>
                <a:gd name="T6" fmla="*/ 0 60000 65536"/>
                <a:gd name="T7" fmla="*/ 0 60000 65536"/>
                <a:gd name="T8" fmla="*/ 0 60000 65536"/>
                <a:gd name="T9" fmla="*/ 0 w 624"/>
                <a:gd name="T10" fmla="*/ 0 h 240"/>
                <a:gd name="T11" fmla="*/ 624 w 6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40">
                  <a:moveTo>
                    <a:pt x="0" y="240"/>
                  </a:moveTo>
                  <a:cubicBezTo>
                    <a:pt x="20" y="164"/>
                    <a:pt x="40" y="88"/>
                    <a:pt x="144" y="48"/>
                  </a:cubicBezTo>
                  <a:cubicBezTo>
                    <a:pt x="248" y="8"/>
                    <a:pt x="436" y="4"/>
                    <a:pt x="624" y="0"/>
                  </a:cubicBezTo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7130" name="Text Box 10"/>
          <p:cNvSpPr txBox="1">
            <a:spLocks noChangeArrowheads="1"/>
          </p:cNvSpPr>
          <p:nvPr/>
        </p:nvSpPr>
        <p:spPr bwMode="auto">
          <a:xfrm>
            <a:off x="82550" y="4835525"/>
            <a:ext cx="13652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800"/>
              <a:t>If </a:t>
            </a:r>
            <a:r>
              <a:rPr lang="en-US" altLang="en-US" sz="1800" i="1">
                <a:latin typeface="Symbol" panose="05050102010706020507" pitchFamily="18" charset="2"/>
              </a:rPr>
              <a:t>c</a:t>
            </a:r>
            <a:r>
              <a:rPr lang="en-US" altLang="en-US" sz="1800" baseline="30000"/>
              <a:t>2</a:t>
            </a:r>
            <a:r>
              <a:rPr lang="en-US" altLang="en-US" sz="1800"/>
              <a:t> = 15.9 the </a:t>
            </a:r>
            <a:r>
              <a:rPr lang="en-US" altLang="en-US" sz="1800" i="1"/>
              <a:t>P</a:t>
            </a:r>
            <a:r>
              <a:rPr lang="en-US" altLang="en-US" sz="1800"/>
              <a:t>-value is between 0.01 −0.02.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95400" y="965200"/>
            <a:ext cx="5130800" cy="4216400"/>
            <a:chOff x="816" y="608"/>
            <a:chExt cx="3232" cy="2656"/>
          </a:xfrm>
        </p:grpSpPr>
        <p:sp>
          <p:nvSpPr>
            <p:cNvPr id="11273" name="Freeform 12"/>
            <p:cNvSpPr>
              <a:spLocks/>
            </p:cNvSpPr>
            <p:nvPr/>
          </p:nvSpPr>
          <p:spPr bwMode="auto">
            <a:xfrm>
              <a:off x="816" y="1296"/>
              <a:ext cx="2928" cy="1968"/>
            </a:xfrm>
            <a:custGeom>
              <a:avLst/>
              <a:gdLst>
                <a:gd name="T0" fmla="*/ 0 w 2928"/>
                <a:gd name="T1" fmla="*/ 2404 h 1872"/>
                <a:gd name="T2" fmla="*/ 2400 w 2928"/>
                <a:gd name="T3" fmla="*/ 1787 h 1872"/>
                <a:gd name="T4" fmla="*/ 2928 w 2928"/>
                <a:gd name="T5" fmla="*/ 0 h 1872"/>
                <a:gd name="T6" fmla="*/ 0 60000 65536"/>
                <a:gd name="T7" fmla="*/ 0 60000 65536"/>
                <a:gd name="T8" fmla="*/ 0 60000 65536"/>
                <a:gd name="T9" fmla="*/ 0 w 2928"/>
                <a:gd name="T10" fmla="*/ 0 h 1872"/>
                <a:gd name="T11" fmla="*/ 2928 w 2928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8" h="1872">
                  <a:moveTo>
                    <a:pt x="0" y="1872"/>
                  </a:moveTo>
                  <a:cubicBezTo>
                    <a:pt x="956" y="1788"/>
                    <a:pt x="1912" y="1704"/>
                    <a:pt x="2400" y="1392"/>
                  </a:cubicBezTo>
                  <a:cubicBezTo>
                    <a:pt x="2888" y="1080"/>
                    <a:pt x="2908" y="540"/>
                    <a:pt x="292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3744" y="720"/>
              <a:ext cx="0" cy="5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3472" y="608"/>
              <a:ext cx="576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324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3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5" name="Rectangle 3"/>
          <p:cNvSpPr>
            <a:spLocks noChangeArrowheads="1"/>
          </p:cNvSpPr>
          <p:nvPr/>
        </p:nvSpPr>
        <p:spPr bwMode="auto">
          <a:xfrm>
            <a:off x="685800" y="2682240"/>
            <a:ext cx="7696200" cy="990600"/>
          </a:xfrm>
          <a:prstGeom prst="rect">
            <a:avLst/>
          </a:prstGeom>
          <a:solidFill>
            <a:srgbClr val="FFD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7616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Goodness of fit hypotheses</a:t>
            </a:r>
          </a:p>
        </p:txBody>
      </p:sp>
      <p:sp>
        <p:nvSpPr>
          <p:cNvPr id="1800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20140"/>
            <a:ext cx="8305800" cy="415131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chi-square test can be used to for a categorical variable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(1 SRS) with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any number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of levels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 The null hypothesis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can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be that all population proportions are equal (uniform hypothesis) </a:t>
            </a:r>
          </a:p>
          <a:p>
            <a:pPr marL="406400" lvl="1" indent="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Are hospital births uniformly distributed in the week?</a:t>
            </a:r>
          </a:p>
          <a:p>
            <a:pPr marL="406400" lvl="1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3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4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5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6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7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= 1/7</a:t>
            </a:r>
            <a:r>
              <a:rPr lang="en-US" altLang="en-US" baseline="30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/>
            </a:r>
            <a:br>
              <a:rPr lang="en-US" altLang="en-US" baseline="30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or that they are equal to some specific values, as long as the sum of all the population proportions 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equals 1.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00198" name="Rectangle 6"/>
          <p:cNvSpPr>
            <a:spLocks noChangeArrowheads="1"/>
          </p:cNvSpPr>
          <p:nvPr/>
        </p:nvSpPr>
        <p:spPr bwMode="auto">
          <a:xfrm>
            <a:off x="685800" y="4913788"/>
            <a:ext cx="7696200" cy="1341120"/>
          </a:xfrm>
          <a:prstGeom prst="rect">
            <a:avLst/>
          </a:prstGeom>
          <a:solidFill>
            <a:srgbClr val="FFD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77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/>
              <a:t>When crossing homozygote parents expressing two co-dominant phenotypes A and B, we would expect in F2		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i="1" dirty="0"/>
              <a:t>H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: </a:t>
            </a:r>
            <a:r>
              <a:rPr lang="en-US" altLang="en-US" sz="1800" i="1" dirty="0" err="1"/>
              <a:t>p</a:t>
            </a:r>
            <a:r>
              <a:rPr lang="en-US" altLang="en-US" sz="1800" baseline="-25000" dirty="0" err="1"/>
              <a:t>A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n-US" altLang="en-US" sz="2000" dirty="0"/>
              <a:t>¼ ,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p</a:t>
            </a:r>
            <a:r>
              <a:rPr lang="en-US" altLang="en-US" sz="1800" baseline="-25000" dirty="0" err="1"/>
              <a:t>AB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n-US" altLang="en-US" sz="2000" dirty="0"/>
              <a:t>½ ,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p</a:t>
            </a:r>
            <a:r>
              <a:rPr lang="en-US" altLang="en-US" sz="1800" baseline="-25000" dirty="0" err="1"/>
              <a:t>B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n-US" altLang="en-US" sz="2000" dirty="0"/>
              <a:t>¼</a:t>
            </a:r>
            <a:r>
              <a:rPr lang="en-US" altLang="en-US" sz="1800" dirty="0"/>
              <a:t>    where AB is an intermediate phenotype.</a:t>
            </a:r>
          </a:p>
        </p:txBody>
      </p:sp>
    </p:spTree>
    <p:extLst>
      <p:ext uri="{BB962C8B-B14F-4D97-AF65-F5344CB8AC3E}">
        <p14:creationId xmlns:p14="http://schemas.microsoft.com/office/powerpoint/2010/main" val="39417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animBg="1"/>
      <p:bldP spid="18001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410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u="sng" smtClean="0">
                <a:ea typeface="ＭＳ Ｐゴシック" panose="020B0600070205080204" pitchFamily="34" charset="-128"/>
              </a:rPr>
              <a:t>For 1 SRS of size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n</a:t>
            </a:r>
            <a:r>
              <a:rPr lang="en-US" altLang="en-US" u="sng" smtClean="0">
                <a:ea typeface="ＭＳ Ｐゴシック" panose="020B0600070205080204" pitchFamily="34" charset="-128"/>
              </a:rPr>
              <a:t> with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>k</a:t>
            </a:r>
            <a:r>
              <a:rPr lang="en-US" altLang="en-US" u="sng" smtClean="0">
                <a:ea typeface="ＭＳ Ｐゴシック" panose="020B0600070205080204" pitchFamily="34" charset="-128"/>
              </a:rPr>
              <a:t> levels of a categorical variable </a:t>
            </a:r>
            <a:r>
              <a:rPr lang="en-US" altLang="en-US" i="1" u="sng" smtClean="0">
                <a:ea typeface="ＭＳ Ｐゴシック" panose="020B0600070205080204" pitchFamily="34" charset="-128"/>
              </a:rPr>
              <a:t/>
            </a:r>
            <a:br>
              <a:rPr lang="en-US" altLang="en-US" i="1" u="sng" smtClean="0">
                <a:ea typeface="ＭＳ Ｐゴシック" panose="020B0600070205080204" pitchFamily="34" charset="-128"/>
              </a:rPr>
            </a:br>
            <a:endParaRPr lang="en-US" altLang="en-US" i="1" u="sng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When testing</a:t>
            </a:r>
            <a:endParaRPr lang="en-US" altLang="en-US" sz="800" smtClean="0">
              <a:ea typeface="ＭＳ Ｐゴシック" panose="020B0600070205080204" pitchFamily="34" charset="-128"/>
            </a:endParaRPr>
          </a:p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: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= … =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(a uniform distribution)</a:t>
            </a:r>
          </a:p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expected counts are all = </a:t>
            </a:r>
            <a:r>
              <a:rPr lang="en-US" altLang="en-US" b="1" i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n 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/</a:t>
            </a:r>
            <a:r>
              <a:rPr lang="en-US" altLang="en-US" b="1" i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k</a:t>
            </a: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en-US" b="1" smtClean="0">
              <a:solidFill>
                <a:srgbClr val="333399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When testing</a:t>
            </a:r>
          </a:p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: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1Ho</a:t>
            </a:r>
            <a:r>
              <a:rPr lang="en-US" altLang="en-US" smtClean="0">
                <a:ea typeface="ＭＳ Ｐゴシック" panose="020B0600070205080204" pitchFamily="34" charset="-128"/>
              </a:rPr>
              <a:t>   and  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Ho</a:t>
            </a:r>
            <a:r>
              <a:rPr lang="en-US" altLang="en-US" smtClean="0">
                <a:ea typeface="ＭＳ Ｐゴシック" panose="020B0600070205080204" pitchFamily="34" charset="-128"/>
              </a:rPr>
              <a:t> …   and  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= </a:t>
            </a:r>
            <a:r>
              <a:rPr lang="en-US" altLang="en-US" i="1" smtClean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kHo</a:t>
            </a:r>
          </a:p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expected counts in each level </a:t>
            </a:r>
            <a:r>
              <a:rPr lang="en-US" altLang="en-US" i="1" smtClean="0">
                <a:ea typeface="ＭＳ Ｐゴシック" panose="020B0600070205080204" pitchFamily="34" charset="-128"/>
              </a:rPr>
              <a:t>i</a:t>
            </a:r>
            <a:r>
              <a:rPr lang="en-US" altLang="en-US" smtClean="0">
                <a:ea typeface="ＭＳ Ｐゴシック" panose="020B0600070205080204" pitchFamily="34" charset="-128"/>
              </a:rPr>
              <a:t> are</a:t>
            </a:r>
          </a:p>
          <a:p>
            <a:pPr marL="0" indent="0"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expected count</a:t>
            </a:r>
            <a:r>
              <a:rPr lang="en-US" altLang="en-US" b="1" baseline="-25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b="1" i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n p</a:t>
            </a:r>
            <a:r>
              <a:rPr lang="en-US" altLang="en-US" b="1" i="1" baseline="-25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iHo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8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Regression: Coefficient of Determination (R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770B7-1921-CD4A-BD7D-80300900B9CB}"/>
              </a:ext>
            </a:extLst>
          </p:cNvPr>
          <p:cNvSpPr txBox="1"/>
          <p:nvPr/>
        </p:nvSpPr>
        <p:spPr>
          <a:xfrm>
            <a:off x="244460" y="1737347"/>
            <a:ext cx="4041648" cy="413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12" dirty="0">
              <a:cs typeface="Book Antiqua"/>
            </a:endParaRPr>
          </a:p>
          <a:p>
            <a:pPr marL="252146" indent="-252146">
              <a:buFontTx/>
              <a:buChar char="-"/>
            </a:pPr>
            <a:r>
              <a:rPr lang="en-US" sz="2400" dirty="0">
                <a:cs typeface="Book Antiqua"/>
              </a:rPr>
              <a:t>Need to determine how good our regression is. Coefficient of determination R</a:t>
            </a:r>
            <a:r>
              <a:rPr lang="en-US" sz="2400" baseline="30000" dirty="0">
                <a:cs typeface="Book Antiqua"/>
              </a:rPr>
              <a:t>2</a:t>
            </a:r>
            <a:r>
              <a:rPr lang="en-US" sz="2400" dirty="0">
                <a:cs typeface="Book Antiqua"/>
              </a:rPr>
              <a:t> is useful.</a:t>
            </a:r>
          </a:p>
          <a:p>
            <a:endParaRPr lang="en-US" sz="2400" dirty="0">
              <a:cs typeface="Book Antiqua"/>
            </a:endParaRPr>
          </a:p>
          <a:p>
            <a:pPr marL="252146" indent="-252146">
              <a:buFontTx/>
              <a:buChar char="-"/>
            </a:pPr>
            <a:r>
              <a:rPr lang="en-US" sz="2400" dirty="0">
                <a:cs typeface="Book Antiqua"/>
              </a:rPr>
              <a:t>We would like to regress on training data, but test R</a:t>
            </a:r>
            <a:r>
              <a:rPr lang="en-US" sz="2400" baseline="30000" dirty="0">
                <a:cs typeface="Book Antiqua"/>
              </a:rPr>
              <a:t>2</a:t>
            </a:r>
            <a:r>
              <a:rPr lang="en-US" sz="2400" dirty="0">
                <a:cs typeface="Book Antiqua"/>
              </a:rPr>
              <a:t> on unseen data.</a:t>
            </a:r>
          </a:p>
          <a:p>
            <a:endParaRPr lang="en-US" sz="1412" dirty="0">
              <a:cs typeface="Book Antiqua"/>
            </a:endParaRPr>
          </a:p>
          <a:p>
            <a:endParaRPr lang="en-US" sz="1412" dirty="0">
              <a:cs typeface="Book Antiqua"/>
            </a:endParaRPr>
          </a:p>
          <a:p>
            <a:endParaRPr lang="en-US" sz="1412" dirty="0">
              <a:cs typeface="Book Antiqua"/>
            </a:endParaRPr>
          </a:p>
          <a:p>
            <a:endParaRPr lang="en-US" sz="1412" dirty="0">
              <a:cs typeface="Book Antiqu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AC5C8-A4F6-CA40-8606-DB609F41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00" y="1947524"/>
            <a:ext cx="4857892" cy="33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Conditions for the goodness of fit test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The chi-square test for goodness of fit </a:t>
            </a:r>
            <a:r>
              <a:rPr lang="en-US" altLang="en-US" smtClean="0">
                <a:ea typeface="ＭＳ Ｐゴシック" panose="020B0600070205080204" pitchFamily="34" charset="-128"/>
              </a:rPr>
              <a:t>is used when we have a single SRS from a population, and the data are categorical, with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mutually exclusive levels. </a:t>
            </a:r>
          </a:p>
          <a:p>
            <a:pPr marL="0" indent="0">
              <a:lnSpc>
                <a:spcPct val="170000"/>
              </a:lnSpc>
              <a:spcAft>
                <a:spcPct val="5000"/>
              </a:spcAft>
              <a:buFont typeface="Wingdings" panose="05000000000000000000" pitchFamily="2" charset="2"/>
              <a:buNone/>
            </a:pPr>
            <a:endParaRPr lang="en-US" altLang="en-US" sz="140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70000"/>
              </a:lnSpc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sampling distribution of the X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statistic will be approximately chi-square distributed when: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endParaRPr lang="en-US" altLang="en-US" sz="800" smtClean="0">
              <a:ea typeface="ＭＳ Ｐゴシック" panose="020B0600070205080204" pitchFamily="34" charset="-128"/>
            </a:endParaRPr>
          </a:p>
          <a:p>
            <a:pPr marL="560388" lvl="1" indent="-330200">
              <a:lnSpc>
                <a:spcPct val="170000"/>
              </a:lnSpc>
              <a:spcAft>
                <a:spcPct val="5000"/>
              </a:spcAft>
            </a:pPr>
            <a:r>
              <a:rPr lang="en-US" altLang="en-US" sz="20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expected counts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are 1 or more (≥1)</a:t>
            </a:r>
          </a:p>
          <a:p>
            <a:pPr marL="560388" lvl="1" indent="-330200">
              <a:lnSpc>
                <a:spcPct val="170000"/>
              </a:lnSpc>
              <a:spcAft>
                <a:spcPct val="5000"/>
              </a:spcAft>
            </a:pPr>
            <a:r>
              <a:rPr lang="en-US" altLang="en-US" sz="2000" smtClean="0">
                <a:ea typeface="ＭＳ Ｐゴシック" panose="020B0600070205080204" pitchFamily="34" charset="-128"/>
              </a:rPr>
              <a:t>no more than 20% of </a:t>
            </a:r>
            <a:r>
              <a:rPr lang="en-US" altLang="en-US" sz="20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expected counts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are less than 5</a:t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chi-square statistic for goodness of fit with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proportions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measures how much observed counts differ from expected counts. It follows the chi-square distribution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with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k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− 1 degrees of freedom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has the formula: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-value is the tail area under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X</a:t>
            </a:r>
            <a:r>
              <a:rPr lang="en-US" altLang="en-US" i="1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distribution with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 1.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6" t="62320" r="23405" b="19574"/>
          <a:stretch>
            <a:fillRect/>
          </a:stretch>
        </p:blipFill>
        <p:spPr bwMode="auto">
          <a:xfrm>
            <a:off x="2171700" y="3349625"/>
            <a:ext cx="4800600" cy="993775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 smtClean="0">
                <a:ea typeface="ＭＳ Ｐゴシック" panose="020B0600070205080204" pitchFamily="34" charset="-128"/>
              </a:rPr>
              <a:t>Recall:Chi-square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test for 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41624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05800" cy="533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18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River ecology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0" y="2649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03268" name="Rectangle 4"/>
          <p:cNvSpPr>
            <a:spLocks noChangeArrowheads="1"/>
          </p:cNvSpPr>
          <p:nvPr/>
        </p:nvSpPr>
        <p:spPr bwMode="auto">
          <a:xfrm>
            <a:off x="381000" y="6096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Three species of large fish (A, B, C) that are native to a certain river have been observed to co-exist in equal proportions.</a:t>
            </a:r>
            <a:br>
              <a:rPr lang="en-US" altLang="en-US" sz="1800"/>
            </a:br>
            <a:r>
              <a:rPr lang="en-US" altLang="en-US" sz="800"/>
              <a:t/>
            </a:r>
            <a:br>
              <a:rPr lang="en-US" altLang="en-US" sz="800"/>
            </a:br>
            <a:r>
              <a:rPr lang="en-US" altLang="en-US" sz="1800"/>
              <a:t>A recent random sample of 300 large fish found 89 of species A, 120 of species B, and 91 of species C. Do the data provide evidence that the river</a:t>
            </a:r>
            <a:r>
              <a:rPr lang="ja-JP" altLang="en-US" sz="1800"/>
              <a:t>’</a:t>
            </a:r>
            <a:r>
              <a:rPr lang="en-US" altLang="ja-JP" sz="1800"/>
              <a:t>s ecosystem has been upset? </a:t>
            </a:r>
            <a:br>
              <a:rPr lang="en-US" altLang="ja-JP" sz="1800"/>
            </a:br>
            <a:endParaRPr lang="en-US" altLang="ja-JP" sz="1000"/>
          </a:p>
          <a:p>
            <a:pPr algn="ctr"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i="1"/>
              <a:t>H</a:t>
            </a:r>
            <a:r>
              <a:rPr lang="en-US" altLang="en-US" sz="1800" baseline="-25000"/>
              <a:t>0</a:t>
            </a:r>
            <a:r>
              <a:rPr lang="en-US" altLang="en-US" sz="1800"/>
              <a:t>: </a:t>
            </a:r>
            <a:r>
              <a:rPr lang="en-US" altLang="en-US" sz="1800" i="1"/>
              <a:t>p</a:t>
            </a:r>
            <a:r>
              <a:rPr lang="en-US" altLang="en-US" sz="1800" baseline="-25000"/>
              <a:t>A </a:t>
            </a:r>
            <a:r>
              <a:rPr lang="en-US" altLang="en-US" sz="1800"/>
              <a:t>= </a:t>
            </a:r>
            <a:r>
              <a:rPr lang="en-US" altLang="en-US" sz="1800" i="1"/>
              <a:t>p</a:t>
            </a:r>
            <a:r>
              <a:rPr lang="en-US" altLang="en-US" sz="1800" baseline="-25000"/>
              <a:t>B </a:t>
            </a:r>
            <a:r>
              <a:rPr lang="en-US" altLang="en-US" sz="1800"/>
              <a:t>= </a:t>
            </a:r>
            <a:r>
              <a:rPr lang="en-US" altLang="en-US" sz="1800" i="1"/>
              <a:t>p</a:t>
            </a:r>
            <a:r>
              <a:rPr lang="en-US" altLang="en-US" sz="1800" baseline="-25000"/>
              <a:t>C </a:t>
            </a:r>
            <a:r>
              <a:rPr lang="en-US" altLang="en-US" sz="1800"/>
              <a:t>= 1/3</a:t>
            </a:r>
            <a:r>
              <a:rPr lang="en-US" altLang="en-US" sz="1800" baseline="-25000"/>
              <a:t>	</a:t>
            </a:r>
            <a:r>
              <a:rPr lang="en-US" altLang="en-US" sz="1800" i="1"/>
              <a:t>H</a:t>
            </a:r>
            <a:r>
              <a:rPr lang="en-US" altLang="en-US" sz="1800" baseline="-25000"/>
              <a:t>a</a:t>
            </a:r>
            <a:r>
              <a:rPr lang="en-US" altLang="en-US" sz="1800"/>
              <a:t>: </a:t>
            </a:r>
            <a:r>
              <a:rPr lang="en-US" altLang="en-US" sz="1800" i="1"/>
              <a:t>H</a:t>
            </a:r>
            <a:r>
              <a:rPr lang="en-US" altLang="en-US" sz="1800" baseline="-25000"/>
              <a:t>0</a:t>
            </a:r>
            <a:r>
              <a:rPr lang="en-US" altLang="en-US" sz="1800"/>
              <a:t> is not true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lnSpc>
                <a:spcPct val="140000"/>
              </a:lnSpc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Number of proportions compared:  	</a:t>
            </a:r>
            <a:r>
              <a:rPr lang="en-US" altLang="en-US" sz="1800" i="1"/>
              <a:t>k </a:t>
            </a:r>
            <a:r>
              <a:rPr lang="en-US" altLang="en-US" sz="1800"/>
              <a:t>= 3</a:t>
            </a:r>
          </a:p>
          <a:p>
            <a:pPr eaLnBrk="1" hangingPunct="1">
              <a:lnSpc>
                <a:spcPct val="140000"/>
              </a:lnSpc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All the expected counts are :   	</a:t>
            </a:r>
            <a:r>
              <a:rPr lang="en-US" altLang="en-US" sz="1800" i="1"/>
              <a:t>n</a:t>
            </a:r>
            <a:r>
              <a:rPr lang="en-US" altLang="en-US" sz="1800"/>
              <a:t> / </a:t>
            </a:r>
            <a:r>
              <a:rPr lang="en-US" altLang="en-US" sz="1800" i="1"/>
              <a:t>k</a:t>
            </a:r>
            <a:r>
              <a:rPr lang="en-US" altLang="en-US" sz="1800"/>
              <a:t> = 300 / 3 = 100</a:t>
            </a:r>
          </a:p>
          <a:p>
            <a:pPr eaLnBrk="1" hangingPunct="1">
              <a:lnSpc>
                <a:spcPct val="140000"/>
              </a:lnSpc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Degrees of freedom:      	     	(</a:t>
            </a:r>
            <a:r>
              <a:rPr lang="en-US" altLang="en-US" sz="1800" i="1"/>
              <a:t>k</a:t>
            </a:r>
            <a:r>
              <a:rPr lang="en-US" altLang="en-US" sz="1800"/>
              <a:t> – 1) = 3 – 1 = 2</a:t>
            </a:r>
          </a:p>
        </p:txBody>
      </p:sp>
      <p:graphicFrame>
        <p:nvGraphicFramePr>
          <p:cNvPr id="1803270" name="Object 2"/>
          <p:cNvGraphicFramePr>
            <a:graphicFrameLocks noChangeAspect="1"/>
          </p:cNvGraphicFramePr>
          <p:nvPr/>
        </p:nvGraphicFramePr>
        <p:xfrm>
          <a:off x="2514600" y="5257800"/>
          <a:ext cx="43434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2717800" imgH="660400" progId="Equation.3">
                  <p:embed/>
                </p:oleObj>
              </mc:Choice>
              <mc:Fallback>
                <p:oleObj name="Equation" r:id="rId3" imgW="2717800" imgH="660400" progId="Equation.3">
                  <p:embed/>
                  <p:pic>
                    <p:nvPicPr>
                      <p:cNvPr id="18032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43434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271" name="Text Box 7"/>
          <p:cNvSpPr txBox="1">
            <a:spLocks noChangeArrowheads="1"/>
          </p:cNvSpPr>
          <p:nvPr/>
        </p:nvSpPr>
        <p:spPr bwMode="auto">
          <a:xfrm>
            <a:off x="457200" y="5407025"/>
            <a:ext cx="174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X</a:t>
            </a:r>
            <a:r>
              <a:rPr lang="en-US" altLang="en-US" sz="1800" baseline="30000"/>
              <a:t>2</a:t>
            </a:r>
            <a:r>
              <a:rPr lang="en-US" altLang="en-US" sz="1800"/>
              <a:t> calculations: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81625"/>
            <a:ext cx="1447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5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2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371600"/>
            <a:ext cx="791051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57200" y="304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H</a:t>
            </a:r>
            <a:r>
              <a:rPr lang="en-US" altLang="en-US" sz="1800" baseline="-25000"/>
              <a:t>0</a:t>
            </a:r>
            <a:r>
              <a:rPr lang="en-US" altLang="en-US" sz="1800"/>
              <a:t> was true, how likely would it be to find by chance a discrepancy between observed and expected frequencies yielding a </a:t>
            </a:r>
            <a:r>
              <a:rPr lang="en-US" altLang="en-US" sz="1800" i="1"/>
              <a:t>X</a:t>
            </a:r>
            <a:r>
              <a:rPr lang="en-US" altLang="en-US" sz="1800" baseline="30000"/>
              <a:t>2</a:t>
            </a:r>
            <a:r>
              <a:rPr lang="en-US" altLang="en-US" sz="1800"/>
              <a:t> value of 6.02 or greater?</a:t>
            </a:r>
            <a:r>
              <a:rPr lang="en-US" altLang="en-US" sz="2000"/>
              <a:t> </a:t>
            </a:r>
            <a:endParaRPr lang="en-US" altLang="en-US" sz="1200"/>
          </a:p>
        </p:txBody>
      </p:sp>
      <p:sp>
        <p:nvSpPr>
          <p:cNvPr id="19459" name="Oval 6"/>
          <p:cNvSpPr>
            <a:spLocks noChangeArrowheads="1"/>
          </p:cNvSpPr>
          <p:nvPr/>
        </p:nvSpPr>
        <p:spPr bwMode="auto">
          <a:xfrm>
            <a:off x="3721100" y="2209800"/>
            <a:ext cx="1143000" cy="279400"/>
          </a:xfrm>
          <a:prstGeom prst="ellips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0" name="Oval 7"/>
          <p:cNvSpPr>
            <a:spLocks noChangeArrowheads="1"/>
          </p:cNvSpPr>
          <p:nvPr/>
        </p:nvSpPr>
        <p:spPr bwMode="auto">
          <a:xfrm>
            <a:off x="3733800" y="1828800"/>
            <a:ext cx="1143000" cy="228600"/>
          </a:xfrm>
          <a:prstGeom prst="ellips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04296" name="Text Box 8"/>
          <p:cNvSpPr txBox="1">
            <a:spLocks noChangeArrowheads="1"/>
          </p:cNvSpPr>
          <p:nvPr/>
        </p:nvSpPr>
        <p:spPr bwMode="auto">
          <a:xfrm>
            <a:off x="406400" y="4343400"/>
            <a:ext cx="78644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rgbClr val="0099FF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Using a typical significance level of 5%, we conclude that the results are significant. We have found evidence that the 3 fish populations are not currently equally represented in this ecosystem (</a:t>
            </a:r>
            <a:r>
              <a:rPr lang="en-US" altLang="en-US" sz="1800" i="1"/>
              <a:t>P</a:t>
            </a:r>
            <a:r>
              <a:rPr lang="en-US" altLang="en-US" sz="1800"/>
              <a:t> &lt; 0.05).</a:t>
            </a:r>
          </a:p>
        </p:txBody>
      </p:sp>
      <p:sp>
        <p:nvSpPr>
          <p:cNvPr id="19462" name="Rectangle 17"/>
          <p:cNvSpPr>
            <a:spLocks noChangeArrowheads="1"/>
          </p:cNvSpPr>
          <p:nvPr/>
        </p:nvSpPr>
        <p:spPr bwMode="auto">
          <a:xfrm>
            <a:off x="457200" y="2971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/>
              <a:t>From Table E, we find 5.99 &lt; </a:t>
            </a:r>
            <a:r>
              <a:rPr lang="en-US" altLang="en-US" sz="1800" i="1"/>
              <a:t>X</a:t>
            </a:r>
            <a:r>
              <a:rPr lang="en-US" altLang="en-US" sz="1800" baseline="30000"/>
              <a:t>2</a:t>
            </a:r>
            <a:r>
              <a:rPr lang="en-US" altLang="en-US" sz="1800" i="1"/>
              <a:t> </a:t>
            </a:r>
            <a:r>
              <a:rPr lang="en-US" altLang="en-US" sz="1800"/>
              <a:t>&lt; 7.38, so 0.05 &gt; </a:t>
            </a:r>
            <a:r>
              <a:rPr lang="en-US" altLang="en-US" sz="1800" i="1"/>
              <a:t>P </a:t>
            </a:r>
            <a:r>
              <a:rPr lang="en-US" altLang="en-US" sz="1800"/>
              <a:t>&gt; 0.025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993366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i="1"/>
              <a:t>Software gives P</a:t>
            </a:r>
            <a:r>
              <a:rPr lang="en-US" altLang="en-US" sz="1800"/>
              <a:t>-value = 0.049	</a:t>
            </a: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81625"/>
            <a:ext cx="1447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1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2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2875"/>
            <a:ext cx="8305800" cy="609600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Interpreting the </a:t>
            </a:r>
            <a:r>
              <a:rPr lang="en-US" altLang="en-US" sz="2800" b="1" smtClean="0">
                <a:solidFill>
                  <a:srgbClr val="333399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X</a:t>
            </a:r>
            <a:r>
              <a:rPr lang="en-US" altLang="en-US" sz="2800" b="1" baseline="30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800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output</a:t>
            </a:r>
            <a:endParaRPr lang="en-US" altLang="en-US" sz="2800" b="1" smtClean="0">
              <a:solidFill>
                <a:srgbClr val="333399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2514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individual values summed in the </a:t>
            </a:r>
            <a:r>
              <a:rPr lang="en-US" altLang="en-US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X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statistic are the </a:t>
            </a:r>
            <a:r>
              <a:rPr lang="en-US" altLang="en-US" b="1" smtClean="0">
                <a:solidFill>
                  <a:srgbClr val="333399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X</a:t>
            </a:r>
            <a:r>
              <a:rPr lang="en-US" altLang="en-US" b="1" baseline="30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components. 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marL="574675" lvl="1" indent="-230188">
              <a:lnSpc>
                <a:spcPct val="130000"/>
              </a:lnSpc>
              <a:spcAft>
                <a:spcPts val="1800"/>
              </a:spcAft>
            </a:pPr>
            <a:r>
              <a:rPr lang="en-US" altLang="en-US" b="1" smtClean="0">
                <a:ea typeface="ＭＳ Ｐゴシック" panose="020B0600070205080204" pitchFamily="34" charset="-128"/>
              </a:rPr>
              <a:t>When the test is statistically significant</a:t>
            </a:r>
            <a:r>
              <a:rPr lang="en-US" altLang="en-US" smtClean="0">
                <a:ea typeface="ＭＳ Ｐゴシック" panose="020B0600070205080204" pitchFamily="34" charset="-128"/>
              </a:rPr>
              <a:t>, the 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largest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components </a:t>
            </a:r>
            <a:r>
              <a:rPr lang="en-US" altLang="en-US" smtClean="0">
                <a:ea typeface="ＭＳ Ｐゴシック" panose="020B0600070205080204" pitchFamily="34" charset="-128"/>
              </a:rPr>
              <a:t>indicate which condition(s) are most different from the expected </a:t>
            </a:r>
            <a:r>
              <a:rPr lang="en-US" altLang="en-US" i="1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marL="574675" lvl="1" indent="-230188">
              <a:lnSpc>
                <a:spcPct val="130000"/>
              </a:lnSpc>
              <a:spcAft>
                <a:spcPts val="180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You can also compare the actual proportions qualitatively in a graph.</a:t>
            </a:r>
          </a:p>
        </p:txBody>
      </p:sp>
      <p:sp>
        <p:nvSpPr>
          <p:cNvPr id="1805316" name="Rectangle 4"/>
          <p:cNvSpPr>
            <a:spLocks noChangeArrowheads="1"/>
          </p:cNvSpPr>
          <p:nvPr/>
        </p:nvSpPr>
        <p:spPr bwMode="auto">
          <a:xfrm>
            <a:off x="0" y="3581400"/>
            <a:ext cx="9144000" cy="3276600"/>
          </a:xfrm>
          <a:prstGeom prst="rect">
            <a:avLst/>
          </a:prstGeom>
          <a:solidFill>
            <a:srgbClr val="FFE4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05317" name="Oval 5"/>
          <p:cNvSpPr>
            <a:spLocks noChangeArrowheads="1"/>
          </p:cNvSpPr>
          <p:nvPr/>
        </p:nvSpPr>
        <p:spPr bwMode="auto">
          <a:xfrm>
            <a:off x="5029200" y="4500563"/>
            <a:ext cx="457200" cy="355600"/>
          </a:xfrm>
          <a:prstGeom prst="ellips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05318" name="Text Box 6"/>
          <p:cNvSpPr txBox="1">
            <a:spLocks noChangeArrowheads="1"/>
          </p:cNvSpPr>
          <p:nvPr/>
        </p:nvSpPr>
        <p:spPr bwMode="auto">
          <a:xfrm>
            <a:off x="3352800" y="5181600"/>
            <a:ext cx="44196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i="1"/>
              <a:t>The largest X</a:t>
            </a:r>
            <a:r>
              <a:rPr lang="en-US" altLang="en-US" sz="1800" i="1" baseline="30000"/>
              <a:t>2</a:t>
            </a:r>
            <a:r>
              <a:rPr lang="en-US" altLang="en-US" sz="1800" i="1"/>
              <a:t> component, 4.0, is for species B. The increase in species B contributes the most to significance.</a:t>
            </a:r>
          </a:p>
        </p:txBody>
      </p:sp>
      <p:graphicFrame>
        <p:nvGraphicFramePr>
          <p:cNvPr id="1805320" name="Object 2"/>
          <p:cNvGraphicFramePr>
            <a:graphicFrameLocks noChangeAspect="1"/>
          </p:cNvGraphicFramePr>
          <p:nvPr/>
        </p:nvGraphicFramePr>
        <p:xfrm>
          <a:off x="3962400" y="3789363"/>
          <a:ext cx="43434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4" imgW="2717800" imgH="660400" progId="Equation.3">
                  <p:embed/>
                </p:oleObj>
              </mc:Choice>
              <mc:Fallback>
                <p:oleObj name="Equation" r:id="rId4" imgW="2717800" imgH="660400" progId="Equation.3">
                  <p:embed/>
                  <p:pic>
                    <p:nvPicPr>
                      <p:cNvPr id="18053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89363"/>
                        <a:ext cx="43434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3733800"/>
            <a:ext cx="3276600" cy="3124200"/>
            <a:chOff x="0" y="3733800"/>
            <a:chExt cx="3276600" cy="3124200"/>
          </a:xfrm>
        </p:grpSpPr>
        <p:pic>
          <p:nvPicPr>
            <p:cNvPr id="20489" name="Picture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CC00"/>
                </a:clrFrom>
                <a:clrTo>
                  <a:srgbClr val="FFC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33800"/>
              <a:ext cx="3276600" cy="3124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55650" y="6527800"/>
              <a:ext cx="2432050" cy="23018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en-US" sz="1800"/>
                <a:t>   A           B          C    </a:t>
              </a:r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81625"/>
            <a:ext cx="1447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9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5316" grpId="0" animBg="1"/>
      <p:bldP spid="1805317" grpId="0" animBg="1"/>
      <p:bldP spid="18053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Lack of significance: Avoid a logical fallacy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167"/>
            <a:ext cx="8229600" cy="46869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non-significant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-value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not conclusive: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could be true, or not.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particularly relevant in the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b="1" i="1" baseline="30000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goodness of fit test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where we are often </a:t>
            </a:r>
            <a:r>
              <a:rPr lang="en-US" altLang="en-US" b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interested in </a:t>
            </a:r>
            <a:r>
              <a:rPr lang="en-US" altLang="en-US" b="1" i="1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="1" baseline="-25000" dirty="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that the data fit a particular model. </a:t>
            </a:r>
          </a:p>
          <a:p>
            <a:pPr marL="688975" lvl="1" indent="-265113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A significant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-value suggests that the data do not follow that model (but by how much?). </a:t>
            </a:r>
          </a:p>
          <a:p>
            <a:pPr marL="688975" lvl="1" indent="-265113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But finding </a:t>
            </a:r>
            <a:r>
              <a:rPr lang="en-US" altLang="en-US" b="1" dirty="0" smtClean="0">
                <a:solidFill>
                  <a:srgbClr val="993366"/>
                </a:solidFill>
                <a:ea typeface="ＭＳ Ｐゴシック" panose="020B0600070205080204" pitchFamily="34" charset="-128"/>
              </a:rPr>
              <a:t>a non-significant </a:t>
            </a:r>
            <a:r>
              <a:rPr lang="en-US" altLang="en-US" b="1" i="1" dirty="0" smtClean="0">
                <a:solidFill>
                  <a:srgbClr val="993366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b="1" dirty="0" smtClean="0">
                <a:solidFill>
                  <a:srgbClr val="993366"/>
                </a:solidFill>
                <a:ea typeface="ＭＳ Ｐゴシック" panose="020B0600070205080204" pitchFamily="34" charset="-128"/>
              </a:rPr>
              <a:t>-value is NOT a validation of the null hypothesis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does NOT suggest that the data do follow the hypothesized model. It only shows that the data are not inconsistent with the model. </a:t>
            </a:r>
          </a:p>
        </p:txBody>
      </p:sp>
    </p:spTree>
    <p:extLst>
      <p:ext uri="{BB962C8B-B14F-4D97-AF65-F5344CB8AC3E}">
        <p14:creationId xmlns:p14="http://schemas.microsoft.com/office/powerpoint/2010/main" val="22026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05800" cy="635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Goodness of fit for a genetic model</a:t>
            </a:r>
          </a:p>
        </p:txBody>
      </p:sp>
      <p:sp>
        <p:nvSpPr>
          <p:cNvPr id="1807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762000"/>
            <a:ext cx="8382000" cy="5791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Under a genetic model of dominant epistasis, a cross of white and </a:t>
            </a:r>
            <a:br>
              <a:rPr lang="en-US" altLang="en-US" sz="1800" dirty="0" smtClean="0">
                <a:ea typeface="ＭＳ Ｐゴシック" panose="020B0600070205080204" pitchFamily="34" charset="-128"/>
              </a:rPr>
            </a:br>
            <a:r>
              <a:rPr lang="en-US" altLang="en-US" sz="1800" dirty="0" smtClean="0">
                <a:ea typeface="ＭＳ Ｐゴシック" panose="020B0600070205080204" pitchFamily="34" charset="-128"/>
              </a:rPr>
              <a:t>yellow summer squash will yield white, yellow, and green squash with probabilities 12/16, 3/16 and 1/16 respectively (expected ratios 12:3:1).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Suppose we observe the following data: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Are they consistent with the genetic model?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ea typeface="ＭＳ Ｐゴシック" panose="020B0600070205080204" pitchFamily="34" charset="-128"/>
              </a:rPr>
              <a:t>    H</a:t>
            </a:r>
            <a:r>
              <a:rPr lang="en-US" altLang="en-US" sz="1800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1800" i="1" dirty="0" err="1" smtClean="0">
                <a:ea typeface="ＭＳ Ｐゴシック" panose="020B0600070205080204" pitchFamily="34" charset="-128"/>
              </a:rPr>
              <a:t>p</a:t>
            </a:r>
            <a:r>
              <a:rPr lang="en-US" altLang="en-US" sz="1800" baseline="-25000" dirty="0" err="1" smtClean="0">
                <a:ea typeface="ＭＳ Ｐゴシック" panose="020B0600070205080204" pitchFamily="34" charset="-128"/>
              </a:rPr>
              <a:t>white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= 12/16; </a:t>
            </a:r>
            <a:r>
              <a:rPr lang="en-US" altLang="en-US" sz="1800" i="1" dirty="0" err="1" smtClean="0">
                <a:ea typeface="ＭＳ Ｐゴシック" panose="020B0600070205080204" pitchFamily="34" charset="-128"/>
              </a:rPr>
              <a:t>p</a:t>
            </a:r>
            <a:r>
              <a:rPr lang="en-US" altLang="en-US" sz="1800" baseline="-25000" dirty="0" err="1" smtClean="0">
                <a:ea typeface="ＭＳ Ｐゴシック" panose="020B0600070205080204" pitchFamily="34" charset="-128"/>
              </a:rPr>
              <a:t>yellow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= 3/16; </a:t>
            </a:r>
            <a:r>
              <a:rPr lang="en-US" altLang="en-US" sz="1800" i="1" dirty="0" err="1" smtClean="0">
                <a:ea typeface="ＭＳ Ｐゴシック" panose="020B0600070205080204" pitchFamily="34" charset="-128"/>
              </a:rPr>
              <a:t>p</a:t>
            </a:r>
            <a:r>
              <a:rPr lang="en-US" altLang="en-US" sz="1800" baseline="-25000" dirty="0" err="1" smtClean="0">
                <a:ea typeface="ＭＳ Ｐゴシック" panose="020B0600070205080204" pitchFamily="34" charset="-128"/>
              </a:rPr>
              <a:t>green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= 1/16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 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1800" baseline="-25000" dirty="0" smtClean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1800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is not true</a:t>
            </a:r>
            <a:endParaRPr lang="en-US" altLang="en-US" sz="1800" baseline="-25000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We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use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1800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to compute the </a:t>
            </a:r>
            <a:br>
              <a:rPr lang="en-US" altLang="en-US" sz="1800" dirty="0" smtClean="0">
                <a:ea typeface="ＭＳ Ｐゴシック" panose="020B0600070205080204" pitchFamily="34" charset="-128"/>
              </a:rPr>
            </a:br>
            <a:r>
              <a:rPr lang="en-US" altLang="en-US" sz="1800" dirty="0" smtClean="0">
                <a:ea typeface="ＭＳ Ｐゴシック" panose="020B0600070205080204" pitchFamily="34" charset="-128"/>
              </a:rPr>
              <a:t>expected counts for each </a:t>
            </a:r>
            <a:br>
              <a:rPr lang="en-US" altLang="en-US" sz="1800" dirty="0" smtClean="0">
                <a:ea typeface="ＭＳ Ｐゴシック" panose="020B0600070205080204" pitchFamily="34" charset="-128"/>
              </a:rPr>
            </a:br>
            <a:r>
              <a:rPr lang="en-US" altLang="en-US" sz="1800" dirty="0" smtClean="0">
                <a:ea typeface="ＭＳ Ｐゴシック" panose="020B0600070205080204" pitchFamily="34" charset="-128"/>
              </a:rPr>
              <a:t>squash type.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2498725"/>
            <a:ext cx="3308350" cy="1158875"/>
          </a:xfrm>
        </p:spPr>
      </p:pic>
      <p:pic>
        <p:nvPicPr>
          <p:cNvPr id="24580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-11907"/>
            <a:ext cx="1676400" cy="1128713"/>
          </a:xfrm>
        </p:spPr>
      </p:pic>
      <p:pic>
        <p:nvPicPr>
          <p:cNvPr id="1807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14296" r="25157" b="47720"/>
          <a:stretch>
            <a:fillRect/>
          </a:stretch>
        </p:blipFill>
        <p:spPr bwMode="auto">
          <a:xfrm>
            <a:off x="4343400" y="4610100"/>
            <a:ext cx="4419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7367" name="Line 7"/>
          <p:cNvSpPr>
            <a:spLocks noChangeShapeType="1"/>
          </p:cNvSpPr>
          <p:nvPr/>
        </p:nvSpPr>
        <p:spPr bwMode="auto">
          <a:xfrm>
            <a:off x="5257800" y="50165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7368" name="Line 8"/>
          <p:cNvSpPr>
            <a:spLocks noChangeShapeType="1"/>
          </p:cNvSpPr>
          <p:nvPr/>
        </p:nvSpPr>
        <p:spPr bwMode="auto">
          <a:xfrm>
            <a:off x="6400800" y="50165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228600"/>
            <a:ext cx="4724400" cy="609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We then compute the chi-square statistic:</a:t>
            </a:r>
          </a:p>
        </p:txBody>
      </p:sp>
      <p:sp>
        <p:nvSpPr>
          <p:cNvPr id="1808387" name="Text Box 3"/>
          <p:cNvSpPr txBox="1">
            <a:spLocks noChangeArrowheads="1"/>
          </p:cNvSpPr>
          <p:nvPr/>
        </p:nvSpPr>
        <p:spPr bwMode="auto">
          <a:xfrm>
            <a:off x="381000" y="3429000"/>
            <a:ext cx="83058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en-US" sz="1800"/>
              <a:t>Degrees of freedom = </a:t>
            </a:r>
            <a:r>
              <a:rPr lang="en-US" altLang="en-US" sz="1800" i="1"/>
              <a:t>k</a:t>
            </a:r>
            <a:r>
              <a:rPr lang="en-US" altLang="en-US" sz="1800"/>
              <a:t> – 1 = 2, and </a:t>
            </a:r>
            <a:r>
              <a:rPr lang="en-US" altLang="en-US" sz="1800" i="1"/>
              <a:t>X</a:t>
            </a:r>
            <a:r>
              <a:rPr lang="en-US" altLang="en-US" sz="1800" baseline="30000"/>
              <a:t>2</a:t>
            </a:r>
            <a:r>
              <a:rPr lang="en-US" altLang="en-US" sz="1800"/>
              <a:t> = 0.691.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en-US" sz="1800"/>
              <a:t>Using Table D we find </a:t>
            </a:r>
            <a:r>
              <a:rPr lang="en-US" altLang="en-US" sz="1800" i="1"/>
              <a:t>P</a:t>
            </a:r>
            <a:r>
              <a:rPr lang="en-US" altLang="en-US" sz="1800"/>
              <a:t> &gt; 0.25. Software gives </a:t>
            </a:r>
            <a:r>
              <a:rPr lang="en-US" altLang="en-US" sz="1800" i="1"/>
              <a:t>P</a:t>
            </a:r>
            <a:r>
              <a:rPr lang="en-US" altLang="en-US" sz="1800"/>
              <a:t> = 0.708. </a:t>
            </a:r>
          </a:p>
          <a:p>
            <a:pPr eaLnBrk="1" hangingPunct="1">
              <a:lnSpc>
                <a:spcPct val="170000"/>
              </a:lnSpc>
            </a:pPr>
            <a:endParaRPr lang="en-US" altLang="en-US" sz="1400"/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This is not significant and we fail to reject </a:t>
            </a:r>
            <a:r>
              <a:rPr lang="en-US" altLang="en-US" sz="1800" i="1"/>
              <a:t>H</a:t>
            </a:r>
            <a:r>
              <a:rPr lang="en-US" altLang="en-US" sz="1800" baseline="-25000"/>
              <a:t>0</a:t>
            </a:r>
            <a:r>
              <a:rPr lang="en-US" altLang="en-US" sz="1800"/>
              <a:t>. The observed data are </a:t>
            </a:r>
            <a:r>
              <a:rPr lang="en-US" altLang="en-US" sz="1800" b="1">
                <a:solidFill>
                  <a:srgbClr val="333399"/>
                </a:solidFill>
              </a:rPr>
              <a:t>consistent with</a:t>
            </a:r>
            <a:r>
              <a:rPr lang="en-US" altLang="en-US" sz="1800" b="1"/>
              <a:t> </a:t>
            </a:r>
            <a:r>
              <a:rPr lang="en-US" altLang="en-US" sz="1800"/>
              <a:t>a dominant epistatic genetic model (12:3:1). The small observed deviations from the model could simply have arisen from the random sampling process alone.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0"/>
            <a:ext cx="1676400" cy="1127125"/>
          </a:xfrm>
        </p:spPr>
      </p:pic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809625" y="762000"/>
          <a:ext cx="6581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4" imgW="4152900" imgH="431800" progId="Equation.3">
                  <p:embed/>
                </p:oleObj>
              </mc:Choice>
              <mc:Fallback>
                <p:oleObj name="Equation" r:id="rId4" imgW="4152900" imgH="431800" progId="Equation.3">
                  <p:embed/>
                  <p:pic>
                    <p:nvPicPr>
                      <p:cNvPr id="266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762000"/>
                        <a:ext cx="6581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Group 18"/>
          <p:cNvGrpSpPr>
            <a:grpSpLocks/>
          </p:cNvGrpSpPr>
          <p:nvPr/>
        </p:nvGrpSpPr>
        <p:grpSpPr bwMode="auto">
          <a:xfrm>
            <a:off x="1905000" y="1600200"/>
            <a:ext cx="4343400" cy="1752600"/>
            <a:chOff x="1600200" y="1600200"/>
            <a:chExt cx="4343400" cy="1752600"/>
          </a:xfrm>
        </p:grpSpPr>
        <p:sp>
          <p:nvSpPr>
            <p:cNvPr id="13" name="Rectangle 12"/>
            <p:cNvSpPr/>
            <p:nvPr/>
          </p:nvSpPr>
          <p:spPr>
            <a:xfrm>
              <a:off x="1600200" y="1600200"/>
              <a:ext cx="43434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631" name="Group 10"/>
            <p:cNvGrpSpPr>
              <a:grpSpLocks/>
            </p:cNvGrpSpPr>
            <p:nvPr/>
          </p:nvGrpSpPr>
          <p:grpSpPr bwMode="auto">
            <a:xfrm>
              <a:off x="1600200" y="1606550"/>
              <a:ext cx="3200400" cy="1727200"/>
              <a:chOff x="609600" y="1225550"/>
              <a:chExt cx="3200400" cy="1727200"/>
            </a:xfrm>
          </p:grpSpPr>
          <p:pic>
            <p:nvPicPr>
              <p:cNvPr id="2663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92" t="14296" r="25015" b="46388"/>
              <a:stretch>
                <a:fillRect/>
              </a:stretch>
            </p:blipFill>
            <p:spPr bwMode="auto">
              <a:xfrm>
                <a:off x="2708988" y="1225550"/>
                <a:ext cx="1101012" cy="172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36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5" t="14296" r="59119" b="46388"/>
              <a:stretch>
                <a:fillRect/>
              </a:stretch>
            </p:blipFill>
            <p:spPr bwMode="auto">
              <a:xfrm>
                <a:off x="609600" y="1225550"/>
                <a:ext cx="2099388" cy="172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7" name="Rectangle 9"/>
              <p:cNvSpPr>
                <a:spLocks noChangeArrowheads="1"/>
              </p:cNvSpPr>
              <p:nvPr/>
            </p:nvSpPr>
            <p:spPr bwMode="auto">
              <a:xfrm>
                <a:off x="2625012" y="1679306"/>
                <a:ext cx="251927" cy="768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6638" name="Rectangle 10"/>
              <p:cNvSpPr>
                <a:spLocks noChangeArrowheads="1"/>
              </p:cNvSpPr>
              <p:nvPr/>
            </p:nvSpPr>
            <p:spPr bwMode="auto">
              <a:xfrm>
                <a:off x="2792963" y="1679306"/>
                <a:ext cx="251927" cy="2488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aphicFrame>
          <p:nvGraphicFramePr>
            <p:cNvPr id="26632" name="Object 3"/>
            <p:cNvGraphicFramePr>
              <a:graphicFrameLocks noChangeAspect="1"/>
            </p:cNvGraphicFramePr>
            <p:nvPr/>
          </p:nvGraphicFramePr>
          <p:xfrm>
            <a:off x="4953000" y="1676400"/>
            <a:ext cx="91757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" name="Equation" r:id="rId7" imgW="545863" imgH="926698" progId="Equation.3">
                    <p:embed/>
                  </p:oleObj>
                </mc:Choice>
                <mc:Fallback>
                  <p:oleObj name="Equation" r:id="rId7" imgW="545863" imgH="926698" progId="Equation.3">
                    <p:embed/>
                    <p:pic>
                      <p:nvPicPr>
                        <p:cNvPr id="2663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676400"/>
                          <a:ext cx="917575" cy="144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1773238" y="2036763"/>
              <a:ext cx="411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3238" y="2886075"/>
              <a:ext cx="411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5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Regression: Coefficient of Determination (R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0094B-7FD6-7948-B6D6-DCE99D90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0" y="1426316"/>
            <a:ext cx="2259106" cy="1210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E05B7-5283-F244-9948-8B4846545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0" y="2791288"/>
            <a:ext cx="2622176" cy="705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229BBF-7D6E-C74C-B7E2-F67891207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0" y="3651709"/>
            <a:ext cx="4235824" cy="847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AC5C8-A4F6-CA40-8606-DB609F413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100" y="1947524"/>
            <a:ext cx="4857892" cy="3310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E0A10F-1F86-1847-91B9-CA6F6B10D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50" y="4653611"/>
            <a:ext cx="2151529" cy="952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23AA10-28CE-9148-A6DE-C8CE16A3DA05}"/>
              </a:ext>
            </a:extLst>
          </p:cNvPr>
          <p:cNvSpPr txBox="1"/>
          <p:nvPr/>
        </p:nvSpPr>
        <p:spPr>
          <a:xfrm>
            <a:off x="224944" y="5761168"/>
            <a:ext cx="601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</a:t>
            </a:r>
            <a:r>
              <a:rPr lang="en-US" baseline="-25000" dirty="0" err="1"/>
              <a:t>res</a:t>
            </a:r>
            <a:r>
              <a:rPr lang="en-US" dirty="0"/>
              <a:t> / </a:t>
            </a:r>
            <a:r>
              <a:rPr lang="en-US" dirty="0" err="1"/>
              <a:t>SS</a:t>
            </a:r>
            <a:r>
              <a:rPr lang="en-US" baseline="-25000" dirty="0" err="1"/>
              <a:t>tot</a:t>
            </a:r>
            <a:r>
              <a:rPr lang="en-US" dirty="0"/>
              <a:t>: ratio of unexplained variance (variance of the model's errors) to the total variance (of the data):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37760" y="34194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820094B-7FD6-7948-B6D6-DCE99D903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5" t="27693" r="75442" b="21936"/>
          <a:stretch/>
        </p:blipFill>
        <p:spPr>
          <a:xfrm>
            <a:off x="8377645" y="3141082"/>
            <a:ext cx="32221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1367" y="5761167"/>
            <a:ext cx="3062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SStot</a:t>
            </a:r>
            <a:r>
              <a:rPr lang="en-US" dirty="0" smtClean="0"/>
              <a:t>:  total </a:t>
            </a:r>
            <a:r>
              <a:rPr lang="en-US" dirty="0"/>
              <a:t>sum of </a:t>
            </a:r>
            <a:r>
              <a:rPr lang="en-US" dirty="0" smtClean="0"/>
              <a:t>squares</a:t>
            </a:r>
          </a:p>
          <a:p>
            <a:r>
              <a:rPr lang="en-US" dirty="0" err="1" smtClean="0"/>
              <a:t>SSres</a:t>
            </a:r>
            <a:r>
              <a:rPr lang="en-US" dirty="0" smtClean="0"/>
              <a:t>:  residual sum </a:t>
            </a:r>
            <a:r>
              <a:rPr lang="en-US" dirty="0"/>
              <a:t>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Regression: Coefficient of Determination (R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0094B-7FD6-7948-B6D6-DCE99D90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" y="1426316"/>
            <a:ext cx="2259106" cy="1210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E05B7-5283-F244-9948-8B484654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0" y="2791288"/>
            <a:ext cx="2622176" cy="705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229BBF-7D6E-C74C-B7E2-F6789120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" y="3651709"/>
            <a:ext cx="4235824" cy="847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E0A10F-1F86-1847-91B9-CA6F6B10D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0" y="4653611"/>
            <a:ext cx="2151529" cy="952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3439F-5EE2-C148-B19A-8ED0ED7F4248}"/>
              </a:ext>
            </a:extLst>
          </p:cNvPr>
          <p:cNvSpPr txBox="1"/>
          <p:nvPr/>
        </p:nvSpPr>
        <p:spPr>
          <a:xfrm>
            <a:off x="4571999" y="1742646"/>
            <a:ext cx="4469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R</a:t>
            </a:r>
            <a:r>
              <a:rPr lang="en-US" baseline="30000" dirty="0">
                <a:cs typeface="Book Antiqua"/>
              </a:rPr>
              <a:t>2</a:t>
            </a:r>
            <a:r>
              <a:rPr lang="en-US" dirty="0">
                <a:cs typeface="Book Antiqua"/>
              </a:rPr>
              <a:t> closer 1 means we can predict the data well with our regression model (low variance). 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0 means we have a poor model.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R</a:t>
            </a:r>
            <a:r>
              <a:rPr lang="en-US" baseline="30000" dirty="0">
                <a:cs typeface="Book Antiqua"/>
              </a:rPr>
              <a:t>2</a:t>
            </a:r>
            <a:r>
              <a:rPr lang="en-US" dirty="0">
                <a:cs typeface="Book Antiqua"/>
              </a:rPr>
              <a:t> can even be negative!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If close to 1, you may have a low variance </a:t>
            </a:r>
          </a:p>
          <a:p>
            <a:r>
              <a:rPr lang="en-US" dirty="0">
                <a:cs typeface="Book Antiqua"/>
              </a:rPr>
              <a:t/>
            </a:r>
            <a:br>
              <a:rPr lang="en-US" dirty="0">
                <a:cs typeface="Book Antiqua"/>
              </a:rPr>
            </a:br>
            <a:r>
              <a:rPr lang="en-US" dirty="0">
                <a:cs typeface="Book Antiqua"/>
                <a:hlinkClick r:id="rId6"/>
              </a:rPr>
              <a:t>https://en.wikipedia.org/wiki/Coefficient_of_determination</a:t>
            </a:r>
            <a:endParaRPr lang="en-US" dirty="0">
              <a:cs typeface="Book Antiq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7E3C115-523D-2340-81E7-B220D62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Visualizing R</a:t>
            </a:r>
            <a:r>
              <a:rPr kumimoji="1" lang="en-US" altLang="zh-CN" baseline="30000" dirty="0"/>
              <a:t>2</a:t>
            </a:r>
            <a:endParaRPr kumimoji="1"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59310" y="45636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 descr="Interpreting Residual Plots to Improve Your Regression - Qualtric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04" y="1547153"/>
            <a:ext cx="7135859" cy="23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162805" y="4306265"/>
            <a:ext cx="7135859" cy="2295702"/>
            <a:chOff x="1162805" y="3986225"/>
            <a:chExt cx="7135859" cy="2295702"/>
          </a:xfrm>
        </p:grpSpPr>
        <p:pic>
          <p:nvPicPr>
            <p:cNvPr id="40966" name="Picture 6" descr="What Is R Squared And Negative R Squared - Fairly Nerd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05" y="3986226"/>
              <a:ext cx="3477511" cy="229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2" name="Picture 12" descr="What Is R Squared And Negative R Squared - Fairly Nerd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012" y="3986225"/>
              <a:ext cx="3508652" cy="229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46888" y="23486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6888" y="52694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Regression: Coefficient of Determination (R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439F-5EE2-C148-B19A-8ED0ED7F4248}"/>
              </a:ext>
            </a:extLst>
          </p:cNvPr>
          <p:cNvSpPr txBox="1"/>
          <p:nvPr/>
        </p:nvSpPr>
        <p:spPr>
          <a:xfrm>
            <a:off x="468922" y="1859877"/>
            <a:ext cx="8159263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As you increase the number of features, R</a:t>
            </a:r>
            <a:r>
              <a:rPr lang="en-US" baseline="30000" dirty="0">
                <a:cs typeface="Book Antiqua"/>
              </a:rPr>
              <a:t>2</a:t>
            </a:r>
            <a:r>
              <a:rPr lang="en-US" dirty="0">
                <a:cs typeface="Book Antiqua"/>
              </a:rPr>
              <a:t> will continue to increase</a:t>
            </a:r>
          </a:p>
          <a:p>
            <a:pPr marL="742939" lvl="1" indent="-285750">
              <a:buFontTx/>
              <a:buChar char="-"/>
            </a:pPr>
            <a:r>
              <a:rPr lang="en-US" dirty="0">
                <a:cs typeface="Book Antiqua"/>
              </a:rPr>
              <a:t>See Kitchen Sink Regression: </a:t>
            </a:r>
            <a:r>
              <a:rPr lang="en-US" dirty="0">
                <a:cs typeface="Book Antiqua"/>
                <a:hlinkClick r:id="rId2"/>
              </a:rPr>
              <a:t>https://en.wikipedia.org/wiki/Kitchen_sink_regression</a:t>
            </a:r>
            <a:endParaRPr lang="en-US" dirty="0">
              <a:cs typeface="Book Antiqua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This gives a flawed sense of “good”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Book Antiqua"/>
              </a:rPr>
              <a:t>Use adjusted R</a:t>
            </a:r>
            <a:r>
              <a:rPr lang="en-US" baseline="30000" dirty="0">
                <a:cs typeface="Book Antiqua"/>
              </a:rPr>
              <a:t>2</a:t>
            </a:r>
            <a:r>
              <a:rPr lang="en-US" dirty="0">
                <a:cs typeface="Book Antiqua"/>
              </a:rPr>
              <a:t>:</a:t>
            </a:r>
          </a:p>
          <a:p>
            <a:pPr marL="742939" lvl="1" indent="-285750">
              <a:buFontTx/>
              <a:buChar char="-"/>
            </a:pPr>
            <a:r>
              <a:rPr lang="en-US" dirty="0">
                <a:cs typeface="Book Antiqua"/>
              </a:rPr>
              <a:t>Adjusted R</a:t>
            </a:r>
            <a:r>
              <a:rPr lang="en-US" baseline="30000" dirty="0">
                <a:cs typeface="Book Antiqua"/>
              </a:rPr>
              <a:t>2: </a:t>
            </a:r>
          </a:p>
          <a:p>
            <a:pPr marL="742939" lvl="1" indent="-285750">
              <a:buFontTx/>
              <a:buChar char="-"/>
            </a:pPr>
            <a:endParaRPr lang="en-US" sz="2800" baseline="30000" dirty="0">
              <a:cs typeface="Book Antiqua"/>
              <a:hlinkClick r:id="rId3"/>
            </a:endParaRPr>
          </a:p>
          <a:p>
            <a:pPr lvl="1"/>
            <a:r>
              <a:rPr lang="en-US" sz="2800" baseline="30000" dirty="0">
                <a:cs typeface="Book Antiqua"/>
                <a:hlinkClick r:id="rId3"/>
              </a:rPr>
              <a:t>http://blog.minitab.com/blog/adventures-in-statistics-2/multiple-regession-analysis-use-adjusted-r-squared-and-predicted-r-squared-to-include-the-correct-number-of-variables</a:t>
            </a:r>
            <a:endParaRPr lang="en-US" sz="2800" baseline="30000" dirty="0">
              <a:cs typeface="Book Antiqua"/>
            </a:endParaRPr>
          </a:p>
          <a:p>
            <a:pPr marL="742939" lvl="1" indent="-285750">
              <a:buFontTx/>
              <a:buChar char="-"/>
            </a:pPr>
            <a:endParaRPr lang="en-US" baseline="30000" dirty="0">
              <a:cs typeface="Book Antiqua"/>
            </a:endParaRPr>
          </a:p>
          <a:p>
            <a:r>
              <a:rPr lang="en-US" dirty="0">
                <a:cs typeface="Book Antiqua"/>
              </a:rPr>
              <a:t/>
            </a:r>
            <a:br>
              <a:rPr lang="en-US" dirty="0">
                <a:cs typeface="Book Antiqu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B52B4-54DA-BA4F-8C40-2465F17E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09102"/>
            <a:ext cx="8386396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en-US" dirty="0"/>
              <a:t>Used in </a:t>
            </a:r>
            <a:r>
              <a:rPr lang="en-US" altLang="en-US" i="1" dirty="0"/>
              <a:t>classification</a:t>
            </a:r>
            <a:r>
              <a:rPr lang="en-US" altLang="en-US" dirty="0"/>
              <a:t> problems</a:t>
            </a:r>
          </a:p>
          <a:p>
            <a:pPr>
              <a:buFontTx/>
              <a:buChar char="-"/>
            </a:pPr>
            <a:r>
              <a:rPr lang="en-US" altLang="en-US" dirty="0"/>
              <a:t>Helps the engineer decide how well their classifier is</a:t>
            </a:r>
          </a:p>
          <a:p>
            <a:pPr>
              <a:buFontTx/>
              <a:buChar char="-"/>
            </a:pPr>
            <a:r>
              <a:rPr lang="en-US" altLang="en-US" dirty="0"/>
              <a:t>Numbers determined on </a:t>
            </a:r>
            <a:r>
              <a:rPr lang="en-US" altLang="en-US" i="1" dirty="0"/>
              <a:t>test</a:t>
            </a:r>
            <a:r>
              <a:rPr lang="en-US" altLang="en-US" dirty="0"/>
              <a:t> sets, not training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67C1E-95D3-0844-B15D-9EEC24F6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75" y="3090495"/>
            <a:ext cx="5466459" cy="33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66" y="516866"/>
            <a:ext cx="7813867" cy="658551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B52B4-54DA-BA4F-8C40-2465F17E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09102"/>
            <a:ext cx="8386396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en-US" dirty="0"/>
              <a:t>Always a square matrix, not necessarily symmetric</a:t>
            </a:r>
          </a:p>
          <a:p>
            <a:pPr lvl="1">
              <a:buFontTx/>
              <a:buChar char="-"/>
            </a:pPr>
            <a:r>
              <a:rPr lang="en-US" altLang="en-US" dirty="0"/>
              <a:t>In fact, most likely not symmetric</a:t>
            </a:r>
          </a:p>
          <a:p>
            <a:pPr>
              <a:buFontTx/>
              <a:buChar char="-"/>
            </a:pPr>
            <a:r>
              <a:rPr lang="en-US" altLang="en-US" dirty="0"/>
              <a:t>Ideally, a diagonal matrix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67C1E-95D3-0844-B15D-9EEC24F6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18" y="2940930"/>
            <a:ext cx="5466459" cy="33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</TotalTime>
  <Words>2068</Words>
  <Application>Microsoft Office PowerPoint</Application>
  <PresentationFormat>On-screen Show (4:3)</PresentationFormat>
  <Paragraphs>192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ＭＳ Ｐゴシック</vt:lpstr>
      <vt:lpstr>等线 Light</vt:lpstr>
      <vt:lpstr>Arial</vt:lpstr>
      <vt:lpstr>Book Antiqua</vt:lpstr>
      <vt:lpstr>Calibri</vt:lpstr>
      <vt:lpstr>Calibri Light</vt:lpstr>
      <vt:lpstr>Cambria Math</vt:lpstr>
      <vt:lpstr>Symbol</vt:lpstr>
      <vt:lpstr>Trebuchet MS</vt:lpstr>
      <vt:lpstr>Wingdings</vt:lpstr>
      <vt:lpstr>Office Theme</vt:lpstr>
      <vt:lpstr>Worksheet</vt:lpstr>
      <vt:lpstr>Equation</vt:lpstr>
      <vt:lpstr>Model Assessment</vt:lpstr>
      <vt:lpstr>Model Assessment</vt:lpstr>
      <vt:lpstr>Regression: Coefficient of Determination (R2 test)</vt:lpstr>
      <vt:lpstr>Regression: Coefficient of Determination (R2 test)</vt:lpstr>
      <vt:lpstr>Regression: Coefficient of Determination (R2 test)</vt:lpstr>
      <vt:lpstr>Visualizing R2</vt:lpstr>
      <vt:lpstr>Regression: Coefficient of Determination (R2 test)</vt:lpstr>
      <vt:lpstr>Confusion Matrix</vt:lpstr>
      <vt:lpstr>Confusion Matrix</vt:lpstr>
      <vt:lpstr>Pearson’s Chi-Square Test</vt:lpstr>
      <vt:lpstr>Pearson's chi-squared test (χ2) (p-test)</vt:lpstr>
      <vt:lpstr>What is a Chi Square Test?</vt:lpstr>
      <vt:lpstr>Chi Square P-Values</vt:lpstr>
      <vt:lpstr>Chi-squared distribution</vt:lpstr>
      <vt:lpstr>The chi-square test for Independence</vt:lpstr>
      <vt:lpstr>χ2 for Independence</vt:lpstr>
      <vt:lpstr>Step 1 Null Hypothesis</vt:lpstr>
      <vt:lpstr>Step 2 Expected Value</vt:lpstr>
      <vt:lpstr>Step 3 Test Statistic</vt:lpstr>
      <vt:lpstr>Step 4 Get P-Value </vt:lpstr>
      <vt:lpstr>Table A</vt:lpstr>
      <vt:lpstr>Step 5 Conclusion</vt:lpstr>
      <vt:lpstr>Assignment</vt:lpstr>
      <vt:lpstr>The chi-square test for goodness of fit</vt:lpstr>
      <vt:lpstr>Idea of the chi-square test</vt:lpstr>
      <vt:lpstr>The chi-square distributions</vt:lpstr>
      <vt:lpstr>Table A</vt:lpstr>
      <vt:lpstr>Goodness of fit hypotheses</vt:lpstr>
      <vt:lpstr>PowerPoint Presentation</vt:lpstr>
      <vt:lpstr>Conditions for the goodness of fit test</vt:lpstr>
      <vt:lpstr>Recall:Chi-square test for goodness of fit</vt:lpstr>
      <vt:lpstr>River ecology</vt:lpstr>
      <vt:lpstr>PowerPoint Presentation</vt:lpstr>
      <vt:lpstr>Interpreting the X2 output</vt:lpstr>
      <vt:lpstr>Lack of significance: Avoid a logical fallacy</vt:lpstr>
      <vt:lpstr>Goodness of fit for a genetic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lkara</dc:creator>
  <cp:lastModifiedBy>Zhenguo Nie</cp:lastModifiedBy>
  <cp:revision>227</cp:revision>
  <dcterms:created xsi:type="dcterms:W3CDTF">2018-09-17T14:01:33Z</dcterms:created>
  <dcterms:modified xsi:type="dcterms:W3CDTF">2020-03-29T10:39:20Z</dcterms:modified>
</cp:coreProperties>
</file>