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79" r:id="rId2"/>
    <p:sldId id="356" r:id="rId3"/>
    <p:sldId id="355" r:id="rId4"/>
    <p:sldId id="315" r:id="rId5"/>
    <p:sldId id="281" r:id="rId6"/>
    <p:sldId id="308" r:id="rId7"/>
    <p:sldId id="343" r:id="rId8"/>
    <p:sldId id="344" r:id="rId9"/>
    <p:sldId id="346" r:id="rId10"/>
    <p:sldId id="347" r:id="rId11"/>
    <p:sldId id="348" r:id="rId12"/>
    <p:sldId id="349" r:id="rId13"/>
    <p:sldId id="327" r:id="rId14"/>
    <p:sldId id="322" r:id="rId15"/>
    <p:sldId id="386" r:id="rId16"/>
    <p:sldId id="387" r:id="rId17"/>
    <p:sldId id="323" r:id="rId18"/>
    <p:sldId id="324" r:id="rId19"/>
    <p:sldId id="325" r:id="rId20"/>
    <p:sldId id="333" r:id="rId21"/>
    <p:sldId id="334" r:id="rId22"/>
    <p:sldId id="336" r:id="rId23"/>
    <p:sldId id="357" r:id="rId24"/>
    <p:sldId id="340" r:id="rId25"/>
    <p:sldId id="362" r:id="rId26"/>
    <p:sldId id="363" r:id="rId27"/>
    <p:sldId id="342" r:id="rId28"/>
    <p:sldId id="364" r:id="rId29"/>
    <p:sldId id="365" r:id="rId30"/>
    <p:sldId id="367" r:id="rId31"/>
    <p:sldId id="368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/>
    <p:restoredTop sz="90013"/>
  </p:normalViewPr>
  <p:slideViewPr>
    <p:cSldViewPr snapToGrid="0" snapToObjects="1">
      <p:cViewPr varScale="1">
        <p:scale>
          <a:sx n="113" d="100"/>
          <a:sy n="113" d="100"/>
        </p:scale>
        <p:origin x="2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4ADE3-3CF6-2645-AEF7-A6D0A66320C4}" type="datetimeFigureOut">
              <a:rPr kumimoji="1" lang="zh-CN" altLang="en-US" smtClean="0"/>
              <a:t>2023/10/27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B5159-B15A-B24D-9F5C-DE8D078E06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15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P28 https://</a:t>
            </a:r>
            <a:r>
              <a:rPr kumimoji="1" lang="en-US" altLang="zh-CN" dirty="0" err="1"/>
              <a:t>www.bilibili.com</a:t>
            </a:r>
            <a:r>
              <a:rPr kumimoji="1" lang="en-US" altLang="zh-CN" dirty="0"/>
              <a:t>/video/BV1P5411D7UH?p=28&amp;vd_source=4b5e227efdfdaeb37952f4099d6bdfd6</a:t>
            </a:r>
          </a:p>
          <a:p>
            <a:r>
              <a:rPr kumimoji="1" lang="zh-CN" altLang="en-US" dirty="0"/>
              <a:t>最核心的内容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B5159-B15A-B24D-9F5C-DE8D078E060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50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Inf</a:t>
            </a:r>
            <a:r>
              <a:rPr kumimoji="1" lang="zh-CN" altLang="en-US" dirty="0"/>
              <a:t>与</a:t>
            </a:r>
            <a:r>
              <a:rPr kumimoji="1" lang="en-US" altLang="zh-CN" dirty="0"/>
              <a:t>min</a:t>
            </a:r>
          </a:p>
          <a:p>
            <a:r>
              <a:rPr kumimoji="1" lang="zh-CN" altLang="en-US" dirty="0"/>
              <a:t>性质一，性质二的证明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原问题非凸，但是对偶问题是凸优化问题</a:t>
            </a:r>
            <a:endParaRPr kumimoji="1" lang="en-US" altLang="zh-CN" dirty="0"/>
          </a:p>
          <a:p>
            <a:r>
              <a:rPr kumimoji="1" lang="zh-CN" altLang="en-US" dirty="0"/>
              <a:t>原问题最优解难以求导，但是对偶问题可以逼近原问题的最优解的下界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B5159-B15A-B24D-9F5C-DE8D078E060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1030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B5159-B15A-B24D-9F5C-DE8D078E060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814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非凸，整数规划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B5159-B15A-B24D-9F5C-DE8D078E060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656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P28 https://</a:t>
            </a:r>
            <a:r>
              <a:rPr kumimoji="1" lang="en-US" altLang="zh-CN" dirty="0" err="1"/>
              <a:t>www.bilibili.com</a:t>
            </a:r>
            <a:r>
              <a:rPr kumimoji="1" lang="en-US" altLang="zh-CN" dirty="0"/>
              <a:t>/video/BV1P5411D7UH?p=28&amp;vd_source=4b5e227efdfdaeb37952f4099d6bdfd6</a:t>
            </a:r>
          </a:p>
          <a:p>
            <a:r>
              <a:rPr kumimoji="1" lang="zh-CN" altLang="en-US" dirty="0"/>
              <a:t>最核心的内容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B5159-B15A-B24D-9F5C-DE8D078E060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370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B5159-B15A-B24D-9F5C-DE8D078E060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1340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B5159-B15A-B24D-9F5C-DE8D078E060E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908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写出拉格朗日函数，求对偶问题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B5159-B15A-B24D-9F5C-DE8D078E060E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1572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B5159-B15A-B24D-9F5C-DE8D078E060E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520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A4B43-8F90-2E4F-BD7D-4F4FBC35B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44CB4-D045-404B-A154-9C6753B49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252ED3-5591-C04E-BC1A-5AF7D6F1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840B-F86B-FA49-A8DB-B37ACD91FF1C}" type="datetimeFigureOut">
              <a:rPr kumimoji="1" lang="zh-CN" altLang="en-US" smtClean="0"/>
              <a:t>2023/10/27</a:t>
            </a:fld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6017B-A05A-0D46-A483-42EFD4F4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CBDE-60C9-2445-BA7F-B26D95FB57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547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80055-9073-444B-8D59-511AD068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0FB0D-036E-E54C-81A2-F979869A0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8AB2E-C0FF-4140-993C-BE354F96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840B-F86B-FA49-A8DB-B37ACD91FF1C}" type="datetimeFigureOut">
              <a:rPr kumimoji="1" lang="zh-CN" altLang="en-US" smtClean="0"/>
              <a:t>2023/10/27</a:t>
            </a:fld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22D95-4668-CE47-A65A-EEB9D42D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CBDE-60C9-2445-BA7F-B26D95FB577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5" name="直接连接符 62">
            <a:extLst>
              <a:ext uri="{FF2B5EF4-FFF2-40B4-BE49-F238E27FC236}">
                <a16:creationId xmlns:a16="http://schemas.microsoft.com/office/drawing/2014/main" id="{D2243ADA-4A57-E30B-435F-574A5003B455}"/>
              </a:ext>
            </a:extLst>
          </p:cNvPr>
          <p:cNvCxnSpPr/>
          <p:nvPr userDrawn="1"/>
        </p:nvCxnSpPr>
        <p:spPr>
          <a:xfrm>
            <a:off x="0" y="751975"/>
            <a:ext cx="816278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87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F01418-EE6F-6D43-ACC0-C95ECFA8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840B-F86B-FA49-A8DB-B37ACD91FF1C}" type="datetimeFigureOut">
              <a:rPr kumimoji="1" lang="zh-CN" altLang="en-US" smtClean="0"/>
              <a:t>2023/10/27</a:t>
            </a:fld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E01C4D-7427-4C47-B6CF-34E3413B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CBDE-60C9-2445-BA7F-B26D95FB57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976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7CF062-49FA-AB4D-85DE-E2B823A3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09" y="136526"/>
            <a:ext cx="8162789" cy="482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8BBC37-51CC-DB4F-A313-4EC1DE1DF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009" y="896771"/>
            <a:ext cx="8217341" cy="5280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EAC322-F3AD-994A-B554-C7A84D572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50704" y="633752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7840B-F86B-FA49-A8DB-B37ACD91FF1C}" type="datetimeFigureOut">
              <a:rPr kumimoji="1" lang="zh-CN" altLang="en-US" smtClean="0"/>
              <a:t>2023/10/27</a:t>
            </a:fld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15500-4B1F-6048-B761-E111536B1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0CBDE-60C9-2445-BA7F-B26D95FB577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B60811-49BC-8444-BD1F-43851E0E23A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5" y="6485574"/>
            <a:ext cx="956755" cy="2667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CCADD9-1DF7-704C-814B-A3A27E49236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89" y="1601"/>
            <a:ext cx="921225" cy="97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7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0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97A30-263D-9548-A869-9900DC3F1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78029"/>
            <a:ext cx="6858000" cy="1912930"/>
          </a:xfrm>
        </p:spPr>
        <p:txBody>
          <a:bodyPr/>
          <a:lstStyle/>
          <a:p>
            <a:br>
              <a:rPr kumimoji="1" lang="en-US" altLang="zh-CN" sz="4400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br>
              <a:rPr kumimoji="1" lang="en-US" altLang="zh-CN" sz="4400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r>
              <a:rPr kumimoji="1" lang="zh-CN" altLang="en-US" sz="4400" dirty="0">
                <a:latin typeface="Kaiti SC" panose="02010600040101010101" pitchFamily="2" charset="-122"/>
                <a:ea typeface="Kaiti SC" panose="02010600040101010101" pitchFamily="2" charset="-122"/>
              </a:rPr>
              <a:t>对偶理论（</a:t>
            </a:r>
            <a:r>
              <a:rPr kumimoji="1" lang="en-US" altLang="zh-CN" sz="4400" dirty="0">
                <a:latin typeface="Kaiti SC" panose="02010600040101010101" pitchFamily="2" charset="-122"/>
                <a:ea typeface="Kaiti SC" panose="02010600040101010101" pitchFamily="2" charset="-122"/>
              </a:rPr>
              <a:t>Duality</a:t>
            </a:r>
            <a:r>
              <a:rPr kumimoji="1" lang="zh-CN" altLang="en-US" sz="4400" dirty="0">
                <a:latin typeface="Kaiti SC" panose="02010600040101010101" pitchFamily="2" charset="-122"/>
                <a:ea typeface="Kaiti SC" panose="02010600040101010101" pitchFamily="2" charset="-122"/>
              </a:rPr>
              <a:t>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5905CE-016D-8646-A9EB-E44CF622E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张伯雷</a:t>
            </a:r>
            <a:endParaRPr kumimoji="1" lang="en-US" altLang="zh-CN" sz="2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kumimoji="1"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南京邮电大学 计算机学院、通达学院</a:t>
            </a:r>
            <a:endParaRPr kumimoji="1" lang="en-US" altLang="zh-CN" sz="2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kumimoji="1" lang="en-US" altLang="zh-CN" sz="2400" dirty="0">
                <a:latin typeface="Kaiti SC" panose="02010600040101010101" pitchFamily="2" charset="-122"/>
                <a:ea typeface="Kaiti SC" panose="02010600040101010101" pitchFamily="2" charset="-122"/>
              </a:rPr>
              <a:t>https://</a:t>
            </a:r>
            <a:r>
              <a:rPr kumimoji="1" lang="en-US" altLang="zh-CN" sz="2400" dirty="0" err="1">
                <a:latin typeface="Kaiti SC" panose="02010600040101010101" pitchFamily="2" charset="-122"/>
                <a:ea typeface="Kaiti SC" panose="02010600040101010101" pitchFamily="2" charset="-122"/>
              </a:rPr>
              <a:t>bolei-zhang.github.io</a:t>
            </a:r>
            <a:r>
              <a:rPr kumimoji="1" lang="en-US" altLang="zh-CN" sz="2400" dirty="0">
                <a:latin typeface="Kaiti SC" panose="02010600040101010101" pitchFamily="2" charset="-122"/>
                <a:ea typeface="Kaiti SC" panose="02010600040101010101" pitchFamily="2" charset="-122"/>
              </a:rPr>
              <a:t>/course/</a:t>
            </a:r>
            <a:r>
              <a:rPr kumimoji="1" lang="en-US" altLang="zh-CN" sz="2400" dirty="0" err="1">
                <a:latin typeface="Kaiti SC" panose="02010600040101010101" pitchFamily="2" charset="-122"/>
                <a:ea typeface="Kaiti SC" panose="02010600040101010101" pitchFamily="2" charset="-122"/>
              </a:rPr>
              <a:t>opt.html</a:t>
            </a:r>
            <a:endParaRPr kumimoji="1" lang="en-US" altLang="zh-CN" sz="24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428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11B2E-4E56-2FCF-A66A-36E64A21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例</a:t>
            </a:r>
            <a:r>
              <a:rPr kumimoji="1"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2</a:t>
            </a:r>
            <a:endParaRPr kumimoji="1" lang="zh-CN" alt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7F9530-2E3D-7B0E-55D3-42D49688F8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      </m:t>
                          </m:r>
                        </m:fName>
                        <m:e>
                          <m:sSup>
                            <m:sSup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p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func>
                    </m:oMath>
                  </m:oMathPara>
                </a14:m>
                <a:endParaRPr kumimoji="1" lang="en-US" altLang="zh-CN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en-US" altLang="zh-CN" sz="20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kumimoji="1" lang="en-US" altLang="zh-CN" sz="200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kumimoji="1" lang="en-US" altLang="zh-CN" sz="2000">
                              <a:latin typeface="Cambria Math" panose="02040503050406030204" pitchFamily="18" charset="0"/>
                            </a:rPr>
                            <m:t>.     </m:t>
                          </m:r>
                          <m:r>
                            <m:rPr>
                              <m:sty m:val="p"/>
                            </m:rPr>
                            <a:rPr kumimoji="1" lang="en-US" altLang="zh-CN" sz="2000">
                              <a:latin typeface="Cambria Math" panose="02040503050406030204" pitchFamily="18" charset="0"/>
                            </a:rPr>
                            <m:t>Ax</m:t>
                          </m:r>
                          <m:r>
                            <a:rPr kumimoji="1" lang="en-US" altLang="zh-CN" sz="200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kumimoji="1" lang="en-US" altLang="zh-CN" sz="2000" i="1" dirty="0"/>
              </a:p>
              <a:p>
                <a:endParaRPr kumimoji="1" lang="en-US" altLang="zh-CN" sz="16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marL="342900" lvl="1" indent="0">
                  <a:buNone/>
                </a:pPr>
                <a:r>
                  <a:rPr kumimoji="1" lang="en-US" altLang="zh-CN" sz="2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	</a:t>
                </a:r>
                <a:endParaRPr kumimoji="1" lang="zh-CN" altLang="en-US" sz="28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endParaRPr kumimoji="1" lang="zh-CN" altLang="en-US" sz="20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7F9530-2E3D-7B0E-55D3-42D49688F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5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363BC-D880-263F-C7A2-CAB9AC95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例</a:t>
            </a:r>
            <a:r>
              <a:rPr kumimoji="1"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3</a:t>
            </a:r>
            <a:endParaRPr kumimoji="1" lang="zh-CN" alt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7D2B4-7DD5-6BE8-9942-13F74F5C26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    </m:t>
                          </m:r>
                        </m:fName>
                        <m:e>
                          <m:sSup>
                            <m:sSup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𝑊𝑥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                           </m:t>
                          </m:r>
                        </m:e>
                      </m:func>
                    </m:oMath>
                  </m:oMathPara>
                </a14:m>
                <a:endParaRPr kumimoji="1" lang="en-US" altLang="zh-CN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0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zh-CN" sz="20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kumimoji="1" lang="en-US" altLang="zh-CN" sz="20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zh-CN" sz="2000">
                          <a:latin typeface="Cambria Math" panose="02040503050406030204" pitchFamily="18" charset="0"/>
                        </a:rPr>
                        <m:t>.     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±1, 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en-US" altLang="zh-CN" sz="2000" i="1" dirty="0"/>
              </a:p>
              <a:p>
                <a:endParaRPr kumimoji="1" lang="zh-CN" altLang="en-US" sz="2000" dirty="0"/>
              </a:p>
              <a:p>
                <a:endParaRPr kumimoji="1"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7D2B4-7DD5-6BE8-9942-13F74F5C26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364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8B93E-2B78-543A-CAE2-B71ABF39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函数的共轭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338B75-1768-028E-C3C2-51AAD4CBD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函数共轭：</a:t>
                </a:r>
                <a:endParaRPr kumimoji="1" lang="en-US" altLang="zh-CN" sz="18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nor/>
                        </m:rPr>
                        <a:rPr kumimoji="1" lang="zh-CN" altLang="en-US" sz="180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m:t>是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nor/>
                        </m:rPr>
                        <a:rPr kumimoji="1" lang="zh-CN" altLang="en-US" sz="180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m:t>的共轭</m:t>
                      </m:r>
                      <m:r>
                        <a:rPr kumimoji="1" lang="zh-CN" altLang="en-US" sz="18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m:rPr>
                          <m:nor/>
                        </m:rPr>
                        <a:rPr kumimoji="1" lang="zh-CN" altLang="en-US" sz="180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m:t>若</m:t>
                      </m:r>
                      <m:sSup>
                        <m:sSup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180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𝑑𝑜𝑚</m:t>
                              </m:r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kumimoji="1" lang="en-US" altLang="zh-CN" sz="1800" dirty="0">
                  <a:latin typeface="Kaiti SC" panose="02010600040101010101" pitchFamily="2" charset="-122"/>
                </a:endParaRPr>
              </a:p>
              <a:p>
                <a:endParaRPr kumimoji="1" lang="en-US" altLang="zh-CN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拉格朗日对偶函数</a:t>
                </a:r>
                <a:r>
                  <a:rPr kumimoji="1" lang="en-US" altLang="zh-CN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(Lagrange Function/Dual Function)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>
                          <a:latin typeface="Cambria Math" panose="02040503050406030204" pitchFamily="18" charset="0"/>
                          <a:ea typeface="Kaiti SC" panose="02010600040101010101" pitchFamily="2" charset="-122"/>
                        </a:rPr>
                        <m:t>𝑔</m:t>
                      </m:r>
                      <m:d>
                        <m:d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Kaiti SC" panose="02010600040101010101" pitchFamily="2" charset="-122"/>
                            </a:rPr>
                          </m:ctrlPr>
                        </m:dPr>
                        <m:e>
                          <m:r>
                            <a:rPr kumimoji="1" lang="en-US" altLang="zh-CN" sz="1800">
                              <a:latin typeface="Cambria Math" panose="02040503050406030204" pitchFamily="18" charset="0"/>
                              <a:ea typeface="Kaiti SC" panose="02010600040101010101" pitchFamily="2" charset="-122"/>
                            </a:rPr>
                            <m:t>𝜆</m:t>
                          </m:r>
                          <m:r>
                            <a:rPr kumimoji="1" lang="en-US" altLang="zh-CN" sz="1800">
                              <a:latin typeface="Cambria Math" panose="02040503050406030204" pitchFamily="18" charset="0"/>
                              <a:ea typeface="Kaiti SC" panose="02010600040101010101" pitchFamily="2" charset="-122"/>
                            </a:rPr>
                            <m:t>,</m:t>
                          </m:r>
                          <m:r>
                            <a:rPr kumimoji="1" lang="en-US" altLang="zh-CN" sz="1800">
                              <a:latin typeface="Cambria Math" panose="02040503050406030204" pitchFamily="18" charset="0"/>
                              <a:ea typeface="Kaiti SC" panose="02010600040101010101" pitchFamily="2" charset="-122"/>
                            </a:rPr>
                            <m:t>𝜐</m:t>
                          </m:r>
                        </m:e>
                      </m:d>
                      <m:r>
                        <a:rPr kumimoji="1" lang="en-US" altLang="zh-CN" sz="1800">
                          <a:latin typeface="Cambria Math" panose="02040503050406030204" pitchFamily="18" charset="0"/>
                          <a:ea typeface="Kaiti SC" panose="0201060004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Kaiti SC" panose="0201060004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Kaiti SC" panose="0201060004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1800">
                                  <a:latin typeface="Cambria Math" panose="02040503050406030204" pitchFamily="18" charset="0"/>
                                  <a:ea typeface="Kaiti SC" panose="02010600040101010101" pitchFamily="2" charset="-122"/>
                                </a:rPr>
                                <m:t>inf</m:t>
                              </m:r>
                            </m:e>
                            <m:lim>
                              <m:r>
                                <a:rPr kumimoji="1" lang="en-US" altLang="zh-CN" sz="1800">
                                  <a:latin typeface="Cambria Math" panose="02040503050406030204" pitchFamily="18" charset="0"/>
                                  <a:ea typeface="Kaiti SC" panose="02010600040101010101" pitchFamily="2" charset="-122"/>
                                </a:rPr>
                                <m:t>𝑥</m:t>
                              </m:r>
                              <m:r>
                                <a:rPr kumimoji="1" lang="en-US" altLang="zh-CN" sz="1800">
                                  <a:latin typeface="Cambria Math" panose="02040503050406030204" pitchFamily="18" charset="0"/>
                                  <a:ea typeface="Kaiti SC" panose="02010600040101010101" pitchFamily="2" charset="-122"/>
                                </a:rPr>
                                <m:t>∈</m:t>
                              </m:r>
                              <m:r>
                                <a:rPr kumimoji="1" lang="en-US" altLang="zh-CN" sz="1800">
                                  <a:latin typeface="Cambria Math" panose="02040503050406030204" pitchFamily="18" charset="0"/>
                                  <a:ea typeface="Kaiti SC" panose="02010600040101010101" pitchFamily="2" charset="-122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zh-CN" sz="1800">
                              <a:latin typeface="Cambria Math" panose="02040503050406030204" pitchFamily="18" charset="0"/>
                              <a:ea typeface="Kaiti SC" panose="02010600040101010101" pitchFamily="2" charset="-122"/>
                            </a:rPr>
                            <m:t>𝐿</m:t>
                          </m:r>
                          <m:d>
                            <m:d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Kaiti SC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>
                                  <a:latin typeface="Cambria Math" panose="02040503050406030204" pitchFamily="18" charset="0"/>
                                  <a:ea typeface="Kaiti SC" panose="02010600040101010101" pitchFamily="2" charset="-122"/>
                                </a:rPr>
                                <m:t>𝑥</m:t>
                              </m:r>
                              <m:r>
                                <a:rPr kumimoji="1" lang="en-US" altLang="zh-CN" sz="1800">
                                  <a:latin typeface="Cambria Math" panose="02040503050406030204" pitchFamily="18" charset="0"/>
                                  <a:ea typeface="Kaiti SC" panose="02010600040101010101" pitchFamily="2" charset="-122"/>
                                </a:rPr>
                                <m:t>,</m:t>
                              </m:r>
                              <m:r>
                                <a:rPr kumimoji="1" lang="en-US" altLang="zh-CN" sz="1800">
                                  <a:latin typeface="Cambria Math" panose="02040503050406030204" pitchFamily="18" charset="0"/>
                                  <a:ea typeface="Kaiti SC" panose="02010600040101010101" pitchFamily="2" charset="-122"/>
                                </a:rPr>
                                <m:t>𝜆</m:t>
                              </m:r>
                              <m:r>
                                <a:rPr kumimoji="1" lang="en-US" altLang="zh-CN" sz="1800">
                                  <a:latin typeface="Cambria Math" panose="02040503050406030204" pitchFamily="18" charset="0"/>
                                  <a:ea typeface="Kaiti SC" panose="02010600040101010101" pitchFamily="2" charset="-122"/>
                                </a:rPr>
                                <m:t>,</m:t>
                              </m:r>
                              <m:r>
                                <a:rPr kumimoji="1" lang="en-US" altLang="zh-CN" sz="1800">
                                  <a:latin typeface="Cambria Math" panose="02040503050406030204" pitchFamily="18" charset="0"/>
                                  <a:ea typeface="Kaiti SC" panose="02010600040101010101" pitchFamily="2" charset="-122"/>
                                </a:rPr>
                                <m:t>𝜐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1800">
                          <a:latin typeface="Cambria Math" panose="02040503050406030204" pitchFamily="18" charset="0"/>
                          <a:ea typeface="Kaiti SC" panose="02010600040101010101" pitchFamily="2" charset="-122"/>
                        </a:rPr>
                        <m:t>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kumimoji="1" lang="en-US" altLang="zh-CN" sz="18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>
                          <a:latin typeface="Cambria Math" panose="02040503050406030204" pitchFamily="18" charset="0"/>
                          <a:ea typeface="Kaiti SC" panose="02010600040101010101" pitchFamily="2" charset="-122"/>
                        </a:rPr>
                        <m:t>=</m:t>
                      </m:r>
                      <m:limLow>
                        <m:limLow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Kaiti SC" panose="02010600040101010101" pitchFamily="2" charset="-122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1" lang="en-US" altLang="zh-CN" sz="1800">
                              <a:latin typeface="Cambria Math" panose="02040503050406030204" pitchFamily="18" charset="0"/>
                              <a:ea typeface="Kaiti SC" panose="02010600040101010101" pitchFamily="2" charset="-122"/>
                            </a:rPr>
                            <m:t>inf</m:t>
                          </m:r>
                        </m:e>
                        <m:lim>
                          <m:r>
                            <a:rPr kumimoji="1" lang="en-US" altLang="zh-CN" sz="1800">
                              <a:latin typeface="Cambria Math" panose="02040503050406030204" pitchFamily="18" charset="0"/>
                              <a:ea typeface="Kaiti SC" panose="02010600040101010101" pitchFamily="2" charset="-122"/>
                            </a:rPr>
                            <m:t>𝑥</m:t>
                          </m:r>
                          <m:r>
                            <a:rPr kumimoji="1" lang="en-US" altLang="zh-CN" sz="1800">
                              <a:latin typeface="Cambria Math" panose="02040503050406030204" pitchFamily="18" charset="0"/>
                              <a:ea typeface="Kaiti SC" panose="02010600040101010101" pitchFamily="2" charset="-122"/>
                            </a:rPr>
                            <m:t>∈</m:t>
                          </m:r>
                          <m:r>
                            <a:rPr kumimoji="1" lang="en-US" altLang="zh-CN" sz="1800">
                              <a:latin typeface="Cambria Math" panose="02040503050406030204" pitchFamily="18" charset="0"/>
                              <a:ea typeface="Kaiti SC" panose="02010600040101010101" pitchFamily="2" charset="-122"/>
                            </a:rPr>
                            <m:t>𝐷</m:t>
                          </m:r>
                        </m:lim>
                      </m:limLow>
                      <m:r>
                        <a:rPr kumimoji="1" lang="en-US" altLang="zh-CN" sz="1800">
                          <a:latin typeface="Cambria Math" panose="02040503050406030204" pitchFamily="18" charset="0"/>
                          <a:ea typeface="Kaiti SC" panose="0201060004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Kaiti SC" panose="0201060004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sz="1800">
                              <a:latin typeface="Cambria Math" panose="02040503050406030204" pitchFamily="18" charset="0"/>
                              <a:ea typeface="Kaiti SC" panose="02010600040101010101" pitchFamily="2" charset="-122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800">
                              <a:latin typeface="Cambria Math" panose="02040503050406030204" pitchFamily="18" charset="0"/>
                              <a:ea typeface="Kaiti SC" panose="02010600040101010101" pitchFamily="2" charset="-122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Kaiti SC" panose="02010600040101010101" pitchFamily="2" charset="-122"/>
                            </a:rPr>
                          </m:ctrlPr>
                        </m:dPr>
                        <m:e>
                          <m:r>
                            <a:rPr kumimoji="1" lang="en-US" altLang="zh-CN" sz="1800">
                              <a:latin typeface="Cambria Math" panose="02040503050406030204" pitchFamily="18" charset="0"/>
                              <a:ea typeface="Kaiti SC" panose="02010600040101010101" pitchFamily="2" charset="-122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1800">
                          <a:latin typeface="Cambria Math" panose="02040503050406030204" pitchFamily="18" charset="0"/>
                          <a:ea typeface="Kaiti SC" panose="02010600040101010101" pitchFamily="2" charset="-12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Kaiti SC" panose="0201060004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800">
                              <a:latin typeface="Cambria Math" panose="02040503050406030204" pitchFamily="18" charset="0"/>
                              <a:ea typeface="Kaiti SC" panose="02010600040101010101" pitchFamily="2" charset="-122"/>
                            </a:rPr>
                            <m:t>𝑖</m:t>
                          </m:r>
                          <m:r>
                            <a:rPr kumimoji="1" lang="en-US" altLang="zh-CN" sz="1800">
                              <a:latin typeface="Cambria Math" panose="02040503050406030204" pitchFamily="18" charset="0"/>
                              <a:ea typeface="Kaiti SC" panose="02010600040101010101" pitchFamily="2" charset="-122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1800">
                              <a:latin typeface="Cambria Math" panose="02040503050406030204" pitchFamily="18" charset="0"/>
                              <a:ea typeface="Kaiti SC" panose="02010600040101010101" pitchFamily="2" charset="-122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Kaiti SC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>
                                  <a:latin typeface="Cambria Math" panose="02040503050406030204" pitchFamily="18" charset="0"/>
                                  <a:ea typeface="Kaiti SC" panose="0201060004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sz="1800">
                                  <a:latin typeface="Cambria Math" panose="02040503050406030204" pitchFamily="18" charset="0"/>
                                  <a:ea typeface="Kaiti SC" panose="02010600040101010101" pitchFamily="2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Kaiti SC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>
                                  <a:latin typeface="Cambria Math" panose="02040503050406030204" pitchFamily="18" charset="0"/>
                                  <a:ea typeface="Kaiti SC" panose="02010600040101010101" pitchFamily="2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sz="1800">
                                  <a:latin typeface="Cambria Math" panose="02040503050406030204" pitchFamily="18" charset="0"/>
                                  <a:ea typeface="Kaiti SC" panose="02010600040101010101" pitchFamily="2" charset="-122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Kaiti SC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>
                                  <a:latin typeface="Cambria Math" panose="02040503050406030204" pitchFamily="18" charset="0"/>
                                  <a:ea typeface="Kaiti SC" panose="02010600040101010101" pitchFamily="2" charset="-122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kumimoji="1" lang="en-US" altLang="zh-CN" sz="1800">
                          <a:latin typeface="Cambria Math" panose="02040503050406030204" pitchFamily="18" charset="0"/>
                          <a:ea typeface="Kaiti SC" panose="02010600040101010101" pitchFamily="2" charset="-12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Kaiti SC" panose="0201060004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800">
                              <a:latin typeface="Cambria Math" panose="02040503050406030204" pitchFamily="18" charset="0"/>
                              <a:ea typeface="Kaiti SC" panose="02010600040101010101" pitchFamily="2" charset="-122"/>
                            </a:rPr>
                            <m:t>𝑖</m:t>
                          </m:r>
                          <m:r>
                            <a:rPr kumimoji="1" lang="en-US" altLang="zh-CN" sz="1800">
                              <a:latin typeface="Cambria Math" panose="02040503050406030204" pitchFamily="18" charset="0"/>
                              <a:ea typeface="Kaiti SC" panose="02010600040101010101" pitchFamily="2" charset="-122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1800">
                              <a:latin typeface="Cambria Math" panose="02040503050406030204" pitchFamily="18" charset="0"/>
                              <a:ea typeface="Kaiti SC" panose="02010600040101010101" pitchFamily="2" charset="-122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Kaiti SC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>
                                  <a:latin typeface="Cambria Math" panose="02040503050406030204" pitchFamily="18" charset="0"/>
                                  <a:ea typeface="Kaiti SC" panose="02010600040101010101" pitchFamily="2" charset="-122"/>
                                </a:rPr>
                                <m:t>𝜐</m:t>
                              </m:r>
                            </m:e>
                            <m:sub>
                              <m:r>
                                <a:rPr kumimoji="1" lang="en-US" altLang="zh-CN" sz="1800">
                                  <a:latin typeface="Cambria Math" panose="02040503050406030204" pitchFamily="18" charset="0"/>
                                  <a:ea typeface="Kaiti SC" panose="02010600040101010101" pitchFamily="2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Kaiti SC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>
                                  <a:latin typeface="Cambria Math" panose="02040503050406030204" pitchFamily="18" charset="0"/>
                                  <a:ea typeface="Kaiti SC" panose="02010600040101010101" pitchFamily="2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1800">
                                  <a:latin typeface="Cambria Math" panose="02040503050406030204" pitchFamily="18" charset="0"/>
                                  <a:ea typeface="Kaiti SC" panose="02010600040101010101" pitchFamily="2" charset="-122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Kaiti SC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>
                                  <a:latin typeface="Cambria Math" panose="02040503050406030204" pitchFamily="18" charset="0"/>
                                  <a:ea typeface="Kaiti SC" panose="02010600040101010101" pitchFamily="2" charset="-122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kumimoji="1" lang="en-US" altLang="zh-CN" sz="1800">
                          <a:latin typeface="Cambria Math" panose="02040503050406030204" pitchFamily="18" charset="0"/>
                          <a:ea typeface="Kaiti SC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kumimoji="1" lang="en-US" altLang="zh-CN" sz="18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endParaRPr kumimoji="1" lang="en-US" altLang="zh-CN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endParaRPr kumimoji="1" lang="zh-CN" altLang="en-US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marL="0" indent="0">
                  <a:buNone/>
                </a:pPr>
                <a:endParaRPr kumimoji="1" lang="zh-CN" altLang="en-US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338B75-1768-028E-C3C2-51AAD4CBD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679" b="-16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9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8B93E-2B78-543A-CAE2-B71ABF39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338B75-1768-028E-C3C2-51AAD4CBD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180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    </m:t>
                          </m:r>
                        </m:fName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)                           </m:t>
                          </m:r>
                        </m:e>
                      </m:func>
                    </m:oMath>
                  </m:oMathPara>
                </a14:m>
                <a:endParaRPr kumimoji="1" lang="en-US" altLang="zh-CN" sz="1800" i="1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8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zh-CN" sz="18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kumimoji="1" lang="en-US" altLang="zh-CN" sz="18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zh-CN" sz="1800">
                          <a:latin typeface="Cambria Math" panose="02040503050406030204" pitchFamily="18" charset="0"/>
                        </a:rPr>
                        <m:t>.     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=0                         </m:t>
                      </m:r>
                    </m:oMath>
                  </m:oMathPara>
                </a14:m>
                <a:endParaRPr kumimoji="1" lang="en-US" altLang="zh-CN" sz="18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r>
                  <a:rPr kumimoji="1" lang="zh-CN" altLang="en-US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解</a:t>
                </a:r>
                <a:r>
                  <a:rPr kumimoji="1" lang="en-US" altLang="zh-CN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		</a:t>
                </a:r>
                <a:endParaRPr kumimoji="1" lang="zh-CN" altLang="en-US" sz="18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endParaRPr kumimoji="1" lang="zh-CN" altLang="en-US" sz="18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marL="0" indent="0">
                  <a:buNone/>
                </a:pPr>
                <a:endParaRPr kumimoji="1" lang="zh-CN" altLang="en-US" sz="18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338B75-1768-028E-C3C2-51AAD4CBD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77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3DFCA-C72F-F347-42D9-C671D950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DABB8A-4B77-7EF0-B5F0-AAC3FAFE5F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180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     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                    </m:t>
                          </m:r>
                        </m:e>
                      </m:func>
                    </m:oMath>
                  </m:oMathPara>
                </a14:m>
                <a:endParaRPr kumimoji="1" lang="en-US" altLang="zh-CN" sz="1800" i="1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.      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en-US" altLang="zh-CN" sz="1800" i="1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r>
                  <a:rPr kumimoji="1" lang="zh-CN" altLang="en-US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解</a:t>
                </a:r>
                <a:r>
                  <a:rPr kumimoji="1" lang="en-US" altLang="zh-CN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		</a:t>
                </a:r>
                <a:endParaRPr kumimoji="1" lang="zh-CN" altLang="en-US" sz="18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endParaRPr kumimoji="1" lang="en-US" altLang="zh-CN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endParaRPr kumimoji="1" lang="en-US" altLang="zh-CN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endParaRPr kumimoji="1" lang="en-US" altLang="zh-CN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marL="0" indent="0">
                  <a:buNone/>
                </a:pPr>
                <a:endParaRPr kumimoji="1" lang="zh-CN" altLang="en-US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DABB8A-4B77-7EF0-B5F0-AAC3FAFE5F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797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97A30-263D-9548-A869-9900DC3F1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78029"/>
            <a:ext cx="6858000" cy="1912930"/>
          </a:xfrm>
        </p:spPr>
        <p:txBody>
          <a:bodyPr/>
          <a:lstStyle/>
          <a:p>
            <a:br>
              <a:rPr kumimoji="1" lang="en-US" altLang="zh-CN" sz="4400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br>
              <a:rPr kumimoji="1" lang="en-US" altLang="zh-CN" sz="4400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r>
              <a:rPr kumimoji="1" lang="zh-CN" altLang="en-US" sz="4400" dirty="0">
                <a:latin typeface="Kaiti SC" panose="02010600040101010101" pitchFamily="2" charset="-122"/>
                <a:ea typeface="Kaiti SC" panose="02010600040101010101" pitchFamily="2" charset="-122"/>
              </a:rPr>
              <a:t>对偶理论（</a:t>
            </a:r>
            <a:r>
              <a:rPr kumimoji="1" lang="en-US" altLang="zh-CN" sz="4400" dirty="0">
                <a:latin typeface="Kaiti SC" panose="02010600040101010101" pitchFamily="2" charset="-122"/>
                <a:ea typeface="Kaiti SC" panose="02010600040101010101" pitchFamily="2" charset="-122"/>
              </a:rPr>
              <a:t>Duality</a:t>
            </a:r>
            <a:r>
              <a:rPr kumimoji="1" lang="zh-CN" altLang="en-US" sz="4400" dirty="0">
                <a:latin typeface="Kaiti SC" panose="02010600040101010101" pitchFamily="2" charset="-122"/>
                <a:ea typeface="Kaiti SC" panose="02010600040101010101" pitchFamily="2" charset="-122"/>
              </a:rPr>
              <a:t>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5905CE-016D-8646-A9EB-E44CF622E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张伯雷</a:t>
            </a:r>
            <a:endParaRPr kumimoji="1" lang="en-US" altLang="zh-CN" sz="2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kumimoji="1"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南京邮电大学 计算机学院、通达学院</a:t>
            </a:r>
            <a:endParaRPr kumimoji="1" lang="en-US" altLang="zh-CN" sz="2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kumimoji="1" lang="en-US" altLang="zh-CN" sz="2400" dirty="0">
                <a:latin typeface="Kaiti SC" panose="02010600040101010101" pitchFamily="2" charset="-122"/>
                <a:ea typeface="Kaiti SC" panose="02010600040101010101" pitchFamily="2" charset="-122"/>
              </a:rPr>
              <a:t>https://</a:t>
            </a:r>
            <a:r>
              <a:rPr kumimoji="1" lang="en-US" altLang="zh-CN" sz="2400" dirty="0" err="1">
                <a:latin typeface="Kaiti SC" panose="02010600040101010101" pitchFamily="2" charset="-122"/>
                <a:ea typeface="Kaiti SC" panose="02010600040101010101" pitchFamily="2" charset="-122"/>
              </a:rPr>
              <a:t>bolei-zhang.github.io</a:t>
            </a:r>
            <a:r>
              <a:rPr kumimoji="1" lang="en-US" altLang="zh-CN" sz="2400" dirty="0">
                <a:latin typeface="Kaiti SC" panose="02010600040101010101" pitchFamily="2" charset="-122"/>
                <a:ea typeface="Kaiti SC" panose="02010600040101010101" pitchFamily="2" charset="-122"/>
              </a:rPr>
              <a:t>/course/</a:t>
            </a:r>
            <a:r>
              <a:rPr kumimoji="1" lang="en-US" altLang="zh-CN" sz="2400" dirty="0" err="1">
                <a:latin typeface="Kaiti SC" panose="02010600040101010101" pitchFamily="2" charset="-122"/>
                <a:ea typeface="Kaiti SC" panose="02010600040101010101" pitchFamily="2" charset="-122"/>
              </a:rPr>
              <a:t>opt.html</a:t>
            </a:r>
            <a:endParaRPr kumimoji="1" lang="en-US" altLang="zh-CN" sz="24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808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97745-12AE-29B5-B1BE-15B5984D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目录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366C3B-8AB5-52BA-5E93-B8DCF27FC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拉格朗日函数</a:t>
                </a:r>
                <a:endParaRPr kumimoji="1" lang="en-US" altLang="zh-CN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𝜐</m:t>
                          </m:r>
                        </m:e>
                      </m:d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𝜐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en-US" altLang="zh-CN" sz="1800" dirty="0"/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对偶函数</a:t>
                </a:r>
                <a:endParaRPr kumimoji="1" lang="en-US" altLang="zh-CN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𝜐</m:t>
                          </m:r>
                        </m:e>
                      </m:d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𝜐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kumimoji="1" lang="en-US" altLang="zh-CN" sz="1800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1" lang="en-US" altLang="zh-CN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inf</m:t>
                          </m:r>
                        </m:e>
                        <m:lim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𝜐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8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lvl="1"/>
                <a:r>
                  <a:rPr kumimoji="1" lang="zh-CN" altLang="en-US" dirty="0"/>
                  <a:t>弱对偶理论：如果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kumimoji="1" lang="zh-CN" altLang="en-US" dirty="0"/>
                  <a:t>，则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𝜐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kumimoji="1" lang="en-US" altLang="zh-CN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lvl="1"/>
                <a:r>
                  <a:rPr kumimoji="1" lang="zh-CN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性质：对偶函数为凹函数</a:t>
                </a:r>
                <a:endParaRPr kumimoji="1" lang="en-US" altLang="zh-CN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lvl="1"/>
                <a:endParaRPr kumimoji="1" lang="en-US" altLang="zh-CN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366C3B-8AB5-52BA-5E93-B8DCF27FC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5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19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49CF2-7484-BD3F-3F6A-7CA5F9BE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对偶问题（</a:t>
            </a:r>
            <a:r>
              <a:rPr kumimoji="1"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dual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kumimoji="1"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problem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28689E-4E23-B226-51F2-97594C8512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原问题（</a:t>
                </a:r>
                <a:r>
                  <a:rPr kumimoji="1" lang="en-US" altLang="zh-CN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Primal</a:t>
                </a:r>
                <a:r>
                  <a:rPr kumimoji="1" lang="zh-CN" altLang="en-US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 </a:t>
                </a:r>
                <a:r>
                  <a:rPr kumimoji="1" lang="en-US" altLang="zh-CN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problem</a:t>
                </a:r>
                <a:r>
                  <a:rPr kumimoji="1" lang="zh-CN" altLang="en-US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）</a:t>
                </a:r>
                <a:endParaRPr kumimoji="1" lang="en-US" altLang="zh-CN" sz="18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180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kumimoji="1" lang="zh-CN" altLang="en-US" sz="1800" i="1">
                              <a:latin typeface="Cambria Math" panose="02040503050406030204" pitchFamily="18" charset="0"/>
                            </a:rPr>
                            <m:t>    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.       </m:t>
                      </m:r>
                      <m:r>
                        <a:rPr kumimoji="1" lang="zh-CN" altLang="en-US" sz="18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</m:oMath>
                  </m:oMathPara>
                </a14:m>
                <a:endParaRPr kumimoji="1" lang="en-US" altLang="zh-CN" sz="18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8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zh-CN" sz="18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kumimoji="1" lang="en-US" altLang="zh-CN" sz="18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zh-CN" sz="18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≤0,  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=1,…, 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en-US" altLang="zh-CN" sz="18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en-US" altLang="zh-CN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				</a:t>
                </a:r>
                <a14:m>
                  <m:oMath xmlns:m="http://schemas.openxmlformats.org/officeDocument/2006/math">
                    <m:r>
                      <a:rPr kumimoji="1" lang="zh-CN" altLang="en-US" sz="1800">
                        <a:latin typeface="Cambria Math" panose="02040503050406030204" pitchFamily="18" charset="0"/>
                      </a:rPr>
                      <m:t>     </m:t>
                    </m:r>
                    <m:r>
                      <a:rPr kumimoji="1" lang="en-US" altLang="zh-CN" sz="18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=0,        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=1,…, 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zh-CN" sz="18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对偶问题（</a:t>
                </a:r>
                <a:r>
                  <a:rPr kumimoji="1" lang="en-US" altLang="zh-CN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Dual</a:t>
                </a:r>
                <a:r>
                  <a:rPr kumimoji="1" lang="zh-CN" altLang="en-US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 </a:t>
                </a:r>
                <a:r>
                  <a:rPr kumimoji="1" lang="en-US" altLang="zh-CN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problem</a:t>
                </a:r>
                <a:r>
                  <a:rPr kumimoji="1" lang="zh-CN" altLang="en-US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）</a:t>
                </a:r>
                <a:endParaRPr kumimoji="1" lang="en-US" altLang="zh-CN" sz="18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r>
                        <a:rPr kumimoji="1" lang="en-US" altLang="zh-CN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𝜐</m:t>
                          </m:r>
                        </m:e>
                      </m:d>
                    </m:oMath>
                  </m:oMathPara>
                </a14:m>
                <a:endParaRPr kumimoji="1" lang="en-US" altLang="zh-CN" sz="18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8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zh-CN" sz="18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kumimoji="1" lang="en-US" altLang="zh-CN" sz="18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zh-CN" sz="180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kumimoji="1" lang="zh-CN" altLang="en-US" sz="18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kumimoji="1" lang="en-US" altLang="zh-CN" sz="18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kumimoji="1" lang="zh-CN" altLang="en-US" sz="1800" dirty="0"/>
                  <a:t>通过最大化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𝜐</m:t>
                        </m:r>
                      </m:e>
                    </m:d>
                  </m:oMath>
                </a14:m>
                <a:r>
                  <a:rPr kumimoji="1" lang="zh-CN" altLang="en-US" sz="1800" dirty="0"/>
                  <a:t>，可以不断逼近于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的下界</a:t>
                </a:r>
                <a:endParaRPr kumimoji="1" lang="en-US" altLang="zh-CN" sz="1800" dirty="0"/>
              </a:p>
              <a:p>
                <a:pPr marL="3429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≥0,</m:t>
                              </m:r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𝜐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𝜐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1" lang="en-US" altLang="zh-CN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≥0,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𝜐</m:t>
                          </m:r>
                        </m:lim>
                      </m:limLow>
                      <m:func>
                        <m:func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𝜐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en-US" altLang="zh-CN" sz="1800" i="1" dirty="0"/>
              </a:p>
              <a:p>
                <a:pPr lvl="1">
                  <a:lnSpc>
                    <a:spcPct val="150000"/>
                  </a:lnSpc>
                </a:pPr>
                <a:r>
                  <a:rPr kumimoji="1" lang="zh-CN" altLang="en-US" sz="1800" dirty="0"/>
                  <a:t>该问题为一个凸优化问题，最优值为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，最优解为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  <m:sup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zh-CN" sz="1600" dirty="0"/>
              </a:p>
              <a:p>
                <a:endParaRPr kumimoji="1" lang="zh-CN" altLang="en-US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28689E-4E23-B226-51F2-97594C8512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826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7D189-3C35-27B3-98BC-CEDCEAE1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对偶间隙（</a:t>
            </a:r>
            <a:r>
              <a:rPr kumimoji="1"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duality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kumimoji="1"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gap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A65FFF-49F7-217B-AD80-D4BC90957E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dirty="0"/>
                  <a:t>对偶问题为凸优化问题</a:t>
                </a:r>
                <a:endParaRPr kumimoji="1"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zh-CN" altLang="en-US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kumimoji="1" lang="zh-CN" altLang="en-US" dirty="0"/>
                  <a:t>对偶间隙（</a:t>
                </a:r>
                <a:r>
                  <a:rPr kumimoji="1" lang="en-US" altLang="zh-CN" dirty="0"/>
                  <a:t>duality gap</a:t>
                </a:r>
                <a:r>
                  <a:rPr kumimoji="1" lang="zh-CN" altLang="en-US" dirty="0"/>
                  <a:t>）</a:t>
                </a:r>
                <a:endParaRPr kumimoji="1"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dirty="0"/>
                  <a:t>弱对偶（</a:t>
                </a:r>
                <a:r>
                  <a:rPr kumimoji="1" lang="en-US" altLang="zh-CN" dirty="0"/>
                  <a:t>weak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duality</a:t>
                </a:r>
                <a:r>
                  <a:rPr kumimoji="1" lang="zh-CN" altLang="en-US" dirty="0"/>
                  <a:t>）：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kumimoji="1" lang="zh-CN" altLang="en-US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对凸优化问题与非凸优化问题都成立</a:t>
                </a:r>
                <a:endParaRPr kumimoji="1" lang="en-US" altLang="zh-CN" sz="18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kumimoji="1" lang="zh-CN" altLang="en-US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用于找到一个原问题的下界</a:t>
                </a:r>
                <a:endParaRPr kumimoji="1" lang="en-US" altLang="zh-CN" sz="18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dirty="0"/>
                  <a:t>强对偶（</a:t>
                </a:r>
                <a:r>
                  <a:rPr kumimoji="1" lang="en-US" altLang="zh-CN" dirty="0"/>
                  <a:t>strong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duality</a:t>
                </a:r>
                <a:r>
                  <a:rPr kumimoji="1" lang="zh-CN" altLang="en-US" dirty="0"/>
                  <a:t>） ：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lvl="1">
                  <a:lnSpc>
                    <a:spcPct val="150000"/>
                  </a:lnSpc>
                </a:pPr>
                <a:endParaRPr kumimoji="1" lang="en-US" altLang="zh-CN" sz="15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:endParaRPr kumimoji="1" lang="en-US" altLang="zh-CN" sz="15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:endParaRPr kumimoji="1" lang="zh-CN" altLang="en-US" sz="15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A65FFF-49F7-217B-AD80-D4BC90957E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80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BFBA6-F59A-0982-B2DF-3DB18BA8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相对内点集（</a:t>
            </a:r>
            <a:r>
              <a:rPr kumimoji="1"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relative interior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CD33E-61C7-AB4E-F455-D2DC63F9D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sz="1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endParaRPr kumimoji="1" lang="en-US" altLang="zh-CN" sz="1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1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endParaRPr kumimoji="1" lang="en-US" altLang="zh-CN" sz="1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endParaRPr kumimoji="1" lang="zh-CN" altLang="en-US" sz="15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9193B9-FF72-C6E5-FD9A-1E7C3F3AA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19187"/>
            <a:ext cx="7096721" cy="13437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CC4E2ED-FD7F-51F0-5FE7-7A360E2AD227}"/>
                  </a:ext>
                </a:extLst>
              </p:cNvPr>
              <p:cNvSpPr txBox="1"/>
              <p:nvPr/>
            </p:nvSpPr>
            <p:spPr>
              <a:xfrm>
                <a:off x="628650" y="3429000"/>
                <a:ext cx="2871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57175" indent="-25717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kumimoji="1" lang="zh-CN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：以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为中心的球</a:t>
                </a:r>
                <a:endParaRPr kumimoji="1" lang="en-US" altLang="zh-CN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CC4E2ED-FD7F-51F0-5FE7-7A360E2AD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429000"/>
                <a:ext cx="2871748" cy="369332"/>
              </a:xfrm>
              <a:prstGeom prst="rect">
                <a:avLst/>
              </a:prstGeom>
              <a:blipFill>
                <a:blip r:embed="rId3"/>
                <a:stretch>
                  <a:fillRect l="-1322" t="-6667" r="-881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54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5F72F-AEB0-66BC-5A09-DA5C908D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回顾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7D774A-6CAE-7541-ACCD-6F4223FFD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8009" y="894288"/>
                <a:ext cx="8217341" cy="5554637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zh-CN" altLang="en-US" sz="2000" dirty="0"/>
                  <a:t>凸集</a:t>
                </a:r>
                <a:endParaRPr kumimoji="1" lang="en-US" altLang="zh-CN" sz="2000" dirty="0"/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sz="2000" dirty="0"/>
                  <a:t>集合中任意两点所组成的</a:t>
                </a:r>
                <a:r>
                  <a:rPr kumimoji="1" lang="zh-CN" altLang="en-US" sz="2000" b="1" dirty="0"/>
                  <a:t>线段</a:t>
                </a:r>
                <a:r>
                  <a:rPr kumimoji="1" lang="zh-CN" altLang="en-US" sz="2000" dirty="0"/>
                  <a:t>仍然在该集合中</a:t>
                </a:r>
                <a:endParaRPr kumimoji="1" lang="en-US" altLang="zh-CN" sz="2000" dirty="0"/>
              </a:p>
              <a:p>
                <a:pPr>
                  <a:lnSpc>
                    <a:spcPct val="100000"/>
                  </a:lnSpc>
                </a:pPr>
                <a:r>
                  <a:rPr kumimoji="1" lang="zh-CN" altLang="en-US" sz="2000" dirty="0"/>
                  <a:t>凸函数</a:t>
                </a:r>
                <a:endParaRPr kumimoji="1" lang="en-US" altLang="zh-CN" sz="2000" dirty="0"/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sz="2000" dirty="0"/>
                  <a:t>定义一：如果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>
                        <a:latin typeface="Cambria Math" panose="02040503050406030204" pitchFamily="18" charset="0"/>
                      </a:rPr>
                      <m:t>dom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zh-CN" altLang="en-US" sz="2000" dirty="0"/>
                  <a:t>为凸集，且</a:t>
                </a:r>
                <a14:m>
                  <m:oMath xmlns:m="http://schemas.openxmlformats.org/officeDocument/2006/math"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CN" sz="20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00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zh-CN"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kumimoji="1" lang="en-US" altLang="zh-CN"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zh-CN"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000" dirty="0"/>
                  <a:t>对所有的</a:t>
                </a:r>
                <a14:m>
                  <m:oMath xmlns:m="http://schemas.openxmlformats.org/officeDocument/2006/math"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kumimoji="1" lang="en-US" altLang="zh-CN" sz="2000">
                        <a:latin typeface="Cambria Math" panose="02040503050406030204" pitchFamily="18" charset="0"/>
                      </a:rPr>
                      <m:t>dom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zh-CN" altLang="en-US" sz="2000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0≤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zh-CN" altLang="en-US" sz="2000" dirty="0"/>
                  <a:t>成立</a:t>
                </a:r>
                <a:endParaRPr kumimoji="1" lang="en-US" altLang="zh-CN" sz="2000" dirty="0"/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sz="2000" dirty="0"/>
                  <a:t>定义二：对于可微函数</a:t>
                </a:r>
                <a14:m>
                  <m:oMath xmlns:m="http://schemas.openxmlformats.org/officeDocument/2006/math"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zh-CN" altLang="en-US" sz="2000" dirty="0"/>
                  <a:t>，如果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>
                        <a:latin typeface="Cambria Math" panose="02040503050406030204" pitchFamily="18" charset="0"/>
                      </a:rPr>
                      <m:t>dom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zh-CN" altLang="en-US" sz="2000" dirty="0"/>
                  <a:t>为凸集，则</a:t>
                </a:r>
                <a14:m>
                  <m:oMath xmlns:m="http://schemas.openxmlformats.org/officeDocument/2006/math"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zh-CN" altLang="en-US" sz="2000" dirty="0"/>
                  <a:t>为凸函数当且仅当</a:t>
                </a:r>
                <a14:m>
                  <m:oMath xmlns:m="http://schemas.openxmlformats.org/officeDocument/2006/math"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sz="2000">
                        <a:latin typeface="Cambria Math" panose="02040503050406030204" pitchFamily="18" charset="0"/>
                      </a:rPr>
                      <m:t>∇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kumimoji="1" lang="en-US" altLang="zh-CN" sz="20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200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kumimoji="1" lang="zh-CN" altLang="en-US" sz="2000" dirty="0"/>
                  <a:t>对所有的</a:t>
                </a:r>
                <a14:m>
                  <m:oMath xmlns:m="http://schemas.openxmlformats.org/officeDocument/2006/math"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kumimoji="1" lang="en-US" altLang="zh-CN" sz="2000">
                        <a:latin typeface="Cambria Math" panose="02040503050406030204" pitchFamily="18" charset="0"/>
                      </a:rPr>
                      <m:t>dom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zh-CN" altLang="en-US" sz="2000" dirty="0"/>
                  <a:t>成立</a:t>
                </a:r>
                <a:endParaRPr kumimoji="1" lang="en-US" altLang="zh-CN" sz="2000" dirty="0"/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sz="2000" dirty="0"/>
                  <a:t>定义三：对于二阶可微函数</a:t>
                </a:r>
                <a14:m>
                  <m:oMath xmlns:m="http://schemas.openxmlformats.org/officeDocument/2006/math"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zh-CN" altLang="en-US" sz="2000" dirty="0"/>
                  <a:t>，如果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>
                        <a:latin typeface="Cambria Math" panose="02040503050406030204" pitchFamily="18" charset="0"/>
                      </a:rPr>
                      <m:t>dom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zh-CN" altLang="en-US" sz="2000" dirty="0"/>
                  <a:t>为凸集，则</a:t>
                </a:r>
                <a14:m>
                  <m:oMath xmlns:m="http://schemas.openxmlformats.org/officeDocument/2006/math"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zh-CN" altLang="en-US" sz="2000" dirty="0"/>
                  <a:t>为凸函数当且仅当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sz="20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kumimoji="1" lang="en-US" altLang="zh-CN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≽0</m:t>
                    </m:r>
                  </m:oMath>
                </a14:m>
                <a:r>
                  <a:rPr kumimoji="1" lang="zh-CN" altLang="en-US" sz="2000" dirty="0"/>
                  <a:t>，对所有</a:t>
                </a:r>
                <a14:m>
                  <m:oMath xmlns:m="http://schemas.openxmlformats.org/officeDocument/2006/math"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kumimoji="1" lang="en-US" altLang="zh-CN" sz="2000">
                        <a:latin typeface="Cambria Math" panose="02040503050406030204" pitchFamily="18" charset="0"/>
                      </a:rPr>
                      <m:t>dom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zh-CN" altLang="en-US" sz="2000" dirty="0"/>
                  <a:t>成立</a:t>
                </a:r>
                <a:endParaRPr kumimoji="1" lang="en-US" altLang="zh-CN" sz="2000" dirty="0"/>
              </a:p>
              <a:p>
                <a:pPr>
                  <a:lnSpc>
                    <a:spcPct val="100000"/>
                  </a:lnSpc>
                </a:pPr>
                <a:r>
                  <a:rPr kumimoji="1" lang="zh-CN" altLang="en-US" sz="2000" dirty="0"/>
                  <a:t>凸优化问题</a:t>
                </a:r>
                <a:endParaRPr kumimoji="1" lang="en-US" altLang="zh-CN" sz="2000" dirty="0"/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sz="2000" dirty="0"/>
                  <a:t>标准形式</a:t>
                </a:r>
                <a:endParaRPr kumimoji="1" lang="en-US" altLang="zh-CN" sz="2000" dirty="0"/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sz="2000" dirty="0"/>
                  <a:t>局部最优</a:t>
                </a:r>
                <a:r>
                  <a:rPr kumimoji="1" lang="en-US" altLang="zh-CN" sz="2000" dirty="0"/>
                  <a:t>=</a:t>
                </a:r>
                <a:r>
                  <a:rPr kumimoji="1" lang="zh-CN" altLang="en-US" sz="2000" dirty="0"/>
                  <a:t>全局最优</a:t>
                </a:r>
                <a:endParaRPr kumimoji="1" lang="en-US" altLang="zh-CN" sz="2000" dirty="0"/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sz="2000" dirty="0"/>
                  <a:t>最优条件：</a:t>
                </a:r>
                <a14:m>
                  <m:oMath xmlns:m="http://schemas.openxmlformats.org/officeDocument/2006/math"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kumimoji="1" lang="zh-CN" altLang="en-US" sz="2000"/>
                      <m:t>最优</m:t>
                    </m:r>
                    <m:r>
                      <a:rPr kumimoji="1" lang="zh-CN" altLang="en-US" sz="2000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kumimoji="1" lang="en-US" altLang="zh-CN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>
                        <a:latin typeface="Cambria Math" panose="02040503050406030204" pitchFamily="18" charset="0"/>
                      </a:rPr>
                      <m:t>∇</m:t>
                    </m:r>
                    <m:sSubSup>
                      <m:sSub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sz="20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kumimoji="1" lang="en-US" altLang="zh-CN" sz="2000" dirty="0"/>
                  <a:t> for all </a:t>
                </a:r>
                <a14:m>
                  <m:oMath xmlns:m="http://schemas.openxmlformats.org/officeDocument/2006/math"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kumimoji="1"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7D774A-6CAE-7541-ACCD-6F4223FFD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8009" y="894288"/>
                <a:ext cx="8217341" cy="5554637"/>
              </a:xfrm>
              <a:blipFill>
                <a:blip r:embed="rId2"/>
                <a:stretch>
                  <a:fillRect l="-617" t="-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10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BFBA6-F59A-0982-B2DF-3DB18BA8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Slater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2CD33E-61C7-AB4E-F455-D2DC63F9DD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000" dirty="0"/>
                  <a:t>强对偶成立的充分条件</a:t>
                </a:r>
                <a:endParaRPr kumimoji="1"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kumimoji="1" lang="zh-CN" altLang="en-US" sz="1800" dirty="0"/>
                  <a:t>对于一个</a:t>
                </a:r>
                <a:r>
                  <a:rPr kumimoji="1" lang="zh-CN" altLang="en-US" sz="1800" b="1" dirty="0">
                    <a:solidFill>
                      <a:srgbClr val="C00000"/>
                    </a:solidFill>
                  </a:rPr>
                  <a:t>凸</a:t>
                </a:r>
                <a:r>
                  <a:rPr kumimoji="1" lang="zh-CN" altLang="en-US" sz="1800" dirty="0"/>
                  <a:t>优化问题</a:t>
                </a:r>
                <a:endParaRPr kumimoji="1" lang="en-US" altLang="zh-CN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18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.                                          </m:t>
                      </m:r>
                    </m:oMath>
                  </m:oMathPara>
                </a14:m>
                <a:endParaRPr kumimoji="1" lang="en-US" altLang="zh-CN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8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zh-CN" sz="18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kumimoji="1" lang="en-US" altLang="zh-CN" sz="18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zh-CN" sz="18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≤0,  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=1,…, 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en-US" altLang="zh-CN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en-US" altLang="zh-CN" sz="1800" dirty="0"/>
                  <a:t>				</a:t>
                </a:r>
                <a14:m>
                  <m:oMath xmlns:m="http://schemas.openxmlformats.org/officeDocument/2006/math">
                    <m:r>
                      <a:rPr kumimoji="1" lang="zh-CN" altLang="en-US" sz="1800">
                        <a:latin typeface="Cambria Math" panose="02040503050406030204" pitchFamily="18" charset="0"/>
                      </a:rPr>
                      <m:t>    </m:t>
                    </m:r>
                    <m:r>
                      <a:rPr kumimoji="1" lang="en-US" altLang="zh-CN" sz="180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kumimoji="1" lang="zh-CN" alt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1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1800">
                        <a:latin typeface="Cambria Math" panose="02040503050406030204" pitchFamily="18" charset="0"/>
                      </a:rPr>
                      <m:t>Ax</m:t>
                    </m:r>
                    <m:r>
                      <a:rPr kumimoji="1" lang="en-US" altLang="zh-CN" sz="1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180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kumimoji="1" lang="en-US" altLang="zh-CN" sz="1800" dirty="0"/>
              </a:p>
              <a:p>
                <a:pPr lvl="1">
                  <a:lnSpc>
                    <a:spcPct val="150000"/>
                  </a:lnSpc>
                </a:pPr>
                <a:r>
                  <a:rPr kumimoji="1" lang="en-US" altLang="zh-CN" sz="1800" b="1" dirty="0"/>
                  <a:t>Slater</a:t>
                </a:r>
                <a:r>
                  <a:rPr kumimoji="1" lang="zh-CN" altLang="en-US" sz="1800" b="1" dirty="0"/>
                  <a:t>条件</a:t>
                </a:r>
                <a:r>
                  <a:rPr kumimoji="1" lang="zh-CN" altLang="en-US" sz="1800" dirty="0"/>
                  <a:t>：对以上的凸优化问题，存在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kumimoji="1" lang="en-US" altLang="zh-CN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relint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zh-CN" altLang="en-US" sz="1800" dirty="0"/>
                  <a:t>，满足</a:t>
                </a:r>
                <a:endParaRPr kumimoji="1" lang="en-US" altLang="zh-CN" sz="1800" dirty="0"/>
              </a:p>
              <a:p>
                <a:pPr marL="342900" lvl="1" indent="0" algn="ctr">
                  <a:lnSpc>
                    <a:spcPct val="150000"/>
                  </a:lnSpc>
                  <a:buNone/>
                </a:pPr>
                <a:r>
                  <a:rPr kumimoji="1" lang="en-US" altLang="zh-CN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0,  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=1,…, 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1800">
                        <a:latin typeface="Cambria Math" panose="02040503050406030204" pitchFamily="18" charset="0"/>
                      </a:rPr>
                      <m:t>,    </m:t>
                    </m:r>
                    <m:r>
                      <m:rPr>
                        <m:sty m:val="p"/>
                      </m:rPr>
                      <a:rPr kumimoji="1" lang="en-US" altLang="zh-CN" sz="1800">
                        <a:latin typeface="Cambria Math" panose="02040503050406030204" pitchFamily="18" charset="0"/>
                      </a:rPr>
                      <m:t>Ax</m:t>
                    </m:r>
                    <m:r>
                      <a:rPr kumimoji="1" lang="en-US" altLang="zh-CN" sz="1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180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kumimoji="1" lang="en-US" altLang="zh-CN" sz="1800" dirty="0"/>
              </a:p>
              <a:p>
                <a:pPr lvl="2">
                  <a:lnSpc>
                    <a:spcPct val="150000"/>
                  </a:lnSpc>
                </a:pPr>
                <a:r>
                  <a:rPr kumimoji="1" lang="zh-CN" altLang="en-US" sz="1800" dirty="0"/>
                  <a:t>则称为</a:t>
                </a:r>
                <a:r>
                  <a:rPr kumimoji="1" lang="en-US" altLang="zh-CN" sz="1800" dirty="0"/>
                  <a:t>Slater</a:t>
                </a:r>
                <a:r>
                  <a:rPr kumimoji="1" lang="zh-CN" altLang="en-US" sz="1800" dirty="0"/>
                  <a:t>条件，此时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kumimoji="1" lang="en-US" altLang="zh-CN" sz="1800" dirty="0"/>
              </a:p>
              <a:p>
                <a:pPr lvl="2">
                  <a:lnSpc>
                    <a:spcPct val="150000"/>
                  </a:lnSpc>
                </a:pPr>
                <a:r>
                  <a:rPr kumimoji="1" lang="zh-CN" altLang="en-US" sz="1800" b="1" dirty="0"/>
                  <a:t>对大多数凸优化问题，</a:t>
                </a:r>
                <a:r>
                  <a:rPr kumimoji="1" lang="en-US" altLang="zh-CN" sz="1800" b="1" dirty="0"/>
                  <a:t>slater</a:t>
                </a:r>
                <a:r>
                  <a:rPr kumimoji="1" lang="zh-CN" altLang="en-US" sz="1800" b="1" dirty="0"/>
                  <a:t>条件都成立；对非凸问题，强对偶也可能存在</a:t>
                </a:r>
                <a:endParaRPr kumimoji="1" lang="en-US" altLang="zh-CN" sz="1800" b="1" dirty="0"/>
              </a:p>
              <a:p>
                <a:pPr lvl="1">
                  <a:lnSpc>
                    <a:spcPct val="150000"/>
                  </a:lnSpc>
                </a:pPr>
                <a:r>
                  <a:rPr kumimoji="1" lang="zh-CN" altLang="en-US" sz="1800" b="1" dirty="0"/>
                  <a:t>弱</a:t>
                </a:r>
                <a:r>
                  <a:rPr kumimoji="1" lang="en-US" altLang="zh-CN" sz="1800" b="1" dirty="0"/>
                  <a:t>Slater</a:t>
                </a:r>
                <a:r>
                  <a:rPr kumimoji="1" lang="zh-CN" altLang="en-US" sz="1800" b="1" dirty="0"/>
                  <a:t>条件</a:t>
                </a:r>
                <a:r>
                  <a:rPr kumimoji="1" lang="zh-CN" altLang="en-US" sz="1800" dirty="0"/>
                  <a:t>：若不等式约束为仿射时，只要可行域非空，必有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kumimoji="1" lang="en-US" altLang="zh-CN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:endParaRPr kumimoji="1" lang="zh-CN" altLang="en-US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2CD33E-61C7-AB4E-F455-D2DC63F9D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7" r="-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45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BEF80-68FB-A1AD-6C98-412D3955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例</a:t>
            </a:r>
            <a:r>
              <a:rPr kumimoji="1"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1</a:t>
            </a:r>
            <a:endParaRPr kumimoji="1" lang="zh-CN" alt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F40096-ADBF-C1EE-7AC5-1FBC186F9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线性约束的最小二乘问题</a:t>
                </a:r>
                <a:endParaRPr kumimoji="1" lang="en-US" altLang="zh-CN" sz="18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180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      </m:t>
                          </m:r>
                        </m:fName>
                        <m:e>
                          <m:sSup>
                            <m:sSup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     </m:t>
                          </m:r>
                        </m:e>
                      </m:func>
                    </m:oMath>
                  </m:oMathPara>
                </a14:m>
                <a:endParaRPr kumimoji="1" lang="en-US" altLang="zh-CN" sz="1800" i="1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18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en-US" altLang="zh-CN" sz="18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kumimoji="1" lang="en-US" altLang="zh-CN" sz="180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kumimoji="1" lang="en-US" altLang="zh-CN" sz="1800">
                              <a:latin typeface="Cambria Math" panose="02040503050406030204" pitchFamily="18" charset="0"/>
                            </a:rPr>
                            <m:t>.     </m:t>
                          </m:r>
                          <m:r>
                            <m:rPr>
                              <m:sty m:val="p"/>
                            </m:rPr>
                            <a:rPr kumimoji="1" lang="en-US" altLang="zh-CN" sz="1800">
                              <a:latin typeface="Cambria Math" panose="02040503050406030204" pitchFamily="18" charset="0"/>
                            </a:rPr>
                            <m:t>Ax</m:t>
                          </m:r>
                          <m:r>
                            <a:rPr kumimoji="1" lang="en-US" altLang="zh-CN" sz="180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kumimoji="1" lang="en-US" altLang="zh-CN" sz="1800" i="1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kumimoji="1" lang="en-US" altLang="zh-CN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	</a:t>
                </a:r>
              </a:p>
              <a:p>
                <a:pPr marL="342900" lvl="1" indent="0">
                  <a:buNone/>
                </a:pPr>
                <a:r>
                  <a:rPr kumimoji="1" lang="en-US" altLang="zh-CN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	</a:t>
                </a:r>
                <a:endParaRPr kumimoji="1" lang="zh-CN" altLang="en-US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F40096-ADBF-C1EE-7AC5-1FBC186F9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187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B8DEDD2-D230-9E88-7937-7ADCAA283A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B8DEDD2-D230-9E88-7937-7ADCAA283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466" b="-20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910F9B-DFA4-7EDA-45AD-C45CC3F406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几何解释</a:t>
                </a:r>
                <a:endParaRPr kumimoji="1" lang="en-US" altLang="zh-CN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18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.                                          </m:t>
                      </m:r>
                    </m:oMath>
                  </m:oMathPara>
                </a14:m>
                <a:endParaRPr kumimoji="1" lang="en-US" altLang="zh-CN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8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zh-CN" sz="18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kumimoji="1" lang="en-US" altLang="zh-CN" sz="18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zh-CN" sz="18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≤0,  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=1,…, 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zh-CN" altLang="en-US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910F9B-DFA4-7EDA-45AD-C45CC3F40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0277D4C-7407-405B-6B73-14F85A14F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901" y="4010872"/>
            <a:ext cx="7070197" cy="22936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B563542-D03F-E0AB-055E-6E91FB84F243}"/>
                  </a:ext>
                </a:extLst>
              </p:cNvPr>
              <p:cNvSpPr txBox="1"/>
              <p:nvPr/>
            </p:nvSpPr>
            <p:spPr>
              <a:xfrm>
                <a:off x="530706" y="2282337"/>
                <a:ext cx="3875973" cy="1579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" altLang="zh-CN" sz="16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" altLang="zh-CN" sz="16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" altLang="zh-CN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" altLang="zh-CN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" altLang="zh-CN" sz="16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" altLang="zh-CN" sz="16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" altLang="zh-CN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" altLang="zh-CN" sz="16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" altLang="zh-CN" sz="16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" altLang="zh-CN" sz="16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" altLang="zh-CN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" altLang="zh-CN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" altLang="zh-CN" sz="16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e>
                        <m:r>
                          <a:rPr lang="en" altLang="zh-CN" sz="16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" altLang="zh-CN" sz="1600" i="1" dirty="0" err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" altLang="zh-CN" sz="1600" i="1" dirty="0" err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altLang="zh-CN" sz="1600" dirty="0"/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inf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≤0}</m:t>
                    </m:r>
                  </m:oMath>
                </a14:m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inf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" altLang="zh-CN" sz="1600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func>
                  </m:oMath>
                </a14:m>
                <a:endParaRPr lang="en" altLang="zh-CN" sz="1600" dirty="0"/>
              </a:p>
              <a:p>
                <a:pPr>
                  <a:lnSpc>
                    <a:spcPct val="150000"/>
                  </a:lnSpc>
                </a:pPr>
                <a:endParaRPr kumimoji="1" lang="zh-CN" altLang="en-US" sz="16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B563542-D03F-E0AB-055E-6E91FB84F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06" y="2282337"/>
                <a:ext cx="3875973" cy="1579791"/>
              </a:xfrm>
              <a:prstGeom prst="rect">
                <a:avLst/>
              </a:prstGeom>
              <a:blipFill>
                <a:blip r:embed="rId5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98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B8DEDD2-D230-9E88-7937-7ADCAA283A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B8DEDD2-D230-9E88-7937-7ADCAA283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466" b="-20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910F9B-DFA4-7EDA-45AD-C45CC3F406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几何解释</a:t>
                </a:r>
                <a:endParaRPr kumimoji="1" lang="en-US" altLang="zh-CN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18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.                                          </m:t>
                      </m:r>
                    </m:oMath>
                  </m:oMathPara>
                </a14:m>
                <a:endParaRPr kumimoji="1" lang="en-US" altLang="zh-CN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8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zh-CN" sz="18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kumimoji="1" lang="en-US" altLang="zh-CN" sz="18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zh-CN" sz="18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≤0,  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=1,…, 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en-US" altLang="zh-CN" sz="1800" dirty="0"/>
              </a:p>
              <a:p>
                <a:pPr marL="0" indent="0">
                  <a:buNone/>
                </a:pPr>
                <a:endParaRPr kumimoji="1" lang="zh-CN" altLang="en-US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910F9B-DFA4-7EDA-45AD-C45CC3F40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B563542-D03F-E0AB-055E-6E91FB84F243}"/>
                  </a:ext>
                </a:extLst>
              </p:cNvPr>
              <p:cNvSpPr txBox="1"/>
              <p:nvPr/>
            </p:nvSpPr>
            <p:spPr>
              <a:xfrm>
                <a:off x="353830" y="2677086"/>
                <a:ext cx="4372174" cy="1579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" altLang="zh-CN" sz="16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" altLang="zh-CN" sz="16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" altLang="zh-CN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" altLang="zh-CN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" altLang="zh-CN" sz="16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" altLang="zh-CN" sz="16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" altLang="zh-CN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" altLang="zh-CN" sz="16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" altLang="zh-CN" sz="16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" altLang="zh-CN" sz="16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" altLang="zh-CN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" altLang="zh-CN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" altLang="zh-CN" sz="16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e>
                        <m:r>
                          <a:rPr lang="en" altLang="zh-CN" sz="16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" altLang="zh-CN" sz="1600" i="1" dirty="0" err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" altLang="zh-CN" sz="1600" i="1" dirty="0" err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altLang="zh-CN" sz="1600" dirty="0"/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inf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≤0}</m:t>
                    </m:r>
                  </m:oMath>
                </a14:m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inf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" altLang="zh-CN" sz="1600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func>
                  </m:oMath>
                </a14:m>
                <a:endParaRPr lang="en" altLang="zh-CN" sz="1600" dirty="0"/>
              </a:p>
              <a:p>
                <a:pPr>
                  <a:lnSpc>
                    <a:spcPct val="150000"/>
                  </a:lnSpc>
                </a:pPr>
                <a:endParaRPr kumimoji="1" lang="zh-CN" altLang="en-US" sz="16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B563542-D03F-E0AB-055E-6E91FB84F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30" y="2677086"/>
                <a:ext cx="4372174" cy="1579791"/>
              </a:xfrm>
              <a:prstGeom prst="rect">
                <a:avLst/>
              </a:prstGeom>
              <a:blipFill>
                <a:blip r:embed="rId4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327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B8DEDD2-D230-9E88-7937-7ADCAA283A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B8DEDD2-D230-9E88-7937-7ADCAA283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466" b="-20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10F9B-DFA4-7EDA-45AD-C45CC3F40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鞍点解释</a:t>
            </a:r>
            <a:endParaRPr kumimoji="1" lang="en-US" altLang="zh-CN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极小极大不等式</a:t>
            </a:r>
            <a:endParaRPr kumimoji="1" lang="en-US" altLang="zh-CN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鞍点定理</a:t>
            </a:r>
            <a:endParaRPr kumimoji="1" lang="en-US" altLang="zh-CN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对一般的优化问题</a:t>
            </a:r>
            <a:endParaRPr kumimoji="1" lang="en-US" altLang="zh-CN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拉格朗日函数有鞍点</a:t>
            </a:r>
            <a:r>
              <a:rPr kumimoji="1" lang="en-US" altLang="zh-CN" dirty="0">
                <a:latin typeface="Kaiti SC" panose="02010600040101010101" pitchFamily="2" charset="-122"/>
                <a:ea typeface="Kaiti SC" panose="02010600040101010101" pitchFamily="2" charset="-122"/>
                <a:sym typeface="Wingdings" pitchFamily="2" charset="2"/>
              </a:rPr>
              <a:t>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  <a:sym typeface="Wingdings" pitchFamily="2" charset="2"/>
              </a:rPr>
              <a:t>该点为原始</a:t>
            </a:r>
            <a:r>
              <a:rPr kumimoji="1" lang="en-US" altLang="zh-CN" dirty="0">
                <a:latin typeface="Kaiti SC" panose="02010600040101010101" pitchFamily="2" charset="-122"/>
                <a:ea typeface="Kaiti SC" panose="02010600040101010101" pitchFamily="2" charset="-122"/>
                <a:sym typeface="Wingdings" pitchFamily="2" charset="2"/>
              </a:rPr>
              <a:t>/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  <a:sym typeface="Wingdings" pitchFamily="2" charset="2"/>
              </a:rPr>
              <a:t>对偶问题的最优解，对偶间隙为</a:t>
            </a:r>
            <a:r>
              <a:rPr kumimoji="1" lang="en-US" altLang="zh-CN" dirty="0">
                <a:latin typeface="Kaiti SC" panose="02010600040101010101" pitchFamily="2" charset="-122"/>
                <a:ea typeface="Kaiti SC" panose="02010600040101010101" pitchFamily="2" charset="-122"/>
                <a:sym typeface="Wingdings" pitchFamily="2" charset="2"/>
              </a:rPr>
              <a:t>0</a:t>
            </a:r>
            <a:endParaRPr kumimoji="1" lang="en-US" altLang="zh-CN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endParaRPr kumimoji="1" lang="zh-CN" alt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4" name="Picture 4" descr="Saddle point - Wikipedia">
            <a:extLst>
              <a:ext uri="{FF2B5EF4-FFF2-40B4-BE49-F238E27FC236}">
                <a16:creationId xmlns:a16="http://schemas.microsoft.com/office/drawing/2014/main" id="{7364DAED-8FF1-F25A-C857-0442CDCEE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14" y="1702543"/>
            <a:ext cx="2913288" cy="227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9B2CBDD-9460-C9EF-529C-2CFF8836CE5D}"/>
                  </a:ext>
                </a:extLst>
              </p:cNvPr>
              <p:cNvSpPr txBox="1"/>
              <p:nvPr/>
            </p:nvSpPr>
            <p:spPr>
              <a:xfrm>
                <a:off x="902298" y="2589041"/>
                <a:ext cx="4533859" cy="1055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sup</m:t>
                        </m:r>
                      </m:e>
                      <m:li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lim>
                    </m:limLow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inf</m:t>
                            </m:r>
                          </m:e>
                          <m:lim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lim>
                        </m:limLow>
                      </m:fName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inf</m:t>
                        </m:r>
                      </m:e>
                      <m:li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lim>
                    </m:limLow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sup</m:t>
                        </m:r>
                      </m:e>
                      <m:li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lim>
                    </m:limLow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9B2CBDD-9460-C9EF-529C-2CFF8836C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98" y="2589041"/>
                <a:ext cx="4533859" cy="1055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02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66B30C6-3DF2-9DFA-9ADD-EAEBD87E1F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zh-CN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根据对偶间隙求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𝜖</m:t>
                    </m:r>
                  </m:oMath>
                </a14:m>
                <a:r>
                  <a:rPr kumimoji="1" lang="zh-CN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次优解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66B30C6-3DF2-9DFA-9ADD-EAEBD87E1F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399" t="-28205" b="-4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B899D2-0CAD-090C-E82C-26CB57A4B0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1800" dirty="0"/>
                  <a:t>如果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 sz="1800" dirty="0"/>
                  <a:t>是原始问题的可行解，</a:t>
                </a:r>
                <a:r>
                  <a:rPr kumimoji="1" lang="en-US" altLang="zh-CN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l-GR" altLang="zh-CN" sz="1800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kumimoji="1" lang="zh-CN" altLang="en-US" sz="1800" dirty="0"/>
                  <a:t>是对偶问题的可行解，则存在</a:t>
                </a:r>
                <a:endParaRPr kumimoji="1" lang="en-US" altLang="zh-CN" sz="1800" dirty="0"/>
              </a:p>
              <a:p>
                <a:pPr marL="3429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altLang="zh-CN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" altLang="zh-CN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" altLang="zh-CN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" altLang="zh-CN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" altLang="zh-CN" sz="1800" i="1">
                          <a:latin typeface="Cambria Math" panose="02040503050406030204" pitchFamily="18" charset="0"/>
                        </a:rPr>
                        <m:t>) − 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" altLang="zh-CN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" altLang="zh-CN" sz="1800" i="1">
                          <a:latin typeface="Cambria Math" panose="02040503050406030204" pitchFamily="18" charset="0"/>
                        </a:rPr>
                        <m:t> ≤ 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altLang="zh-CN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" altLang="zh-CN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" altLang="zh-CN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" altLang="zh-CN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" altLang="zh-CN" sz="1800" i="1"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en" altLang="zh-CN" sz="18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" altLang="zh-CN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sz="1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l-GR" altLang="zh-CN" sz="18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l-GR" altLang="zh-CN" sz="1800" i="1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l-GR" altLang="zh-CN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en-US" altLang="zh-CN" sz="1800" dirty="0"/>
                  <a:t>-</a:t>
                </a:r>
                <a:r>
                  <a:rPr kumimoji="1" lang="zh-CN" altLang="en-US" sz="1800" dirty="0"/>
                  <a:t>次优解集（</a:t>
                </a:r>
                <a:r>
                  <a:rPr kumimoji="1"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en-US" altLang="zh-CN" sz="1800" dirty="0"/>
                  <a:t>–suboptimal set</a:t>
                </a:r>
                <a:r>
                  <a:rPr kumimoji="1" lang="zh-CN" altLang="en-US" sz="1800" dirty="0"/>
                  <a:t>）</a:t>
                </a:r>
                <a:endParaRPr kumimoji="1" lang="en-US" altLang="zh-CN" sz="1800" dirty="0"/>
              </a:p>
              <a:p>
                <a:pPr marL="3429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=⁡{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1800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" altLang="zh-CN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" altLang="zh-CN" sz="1800" i="1">
                        <a:latin typeface="Cambria Math" panose="02040503050406030204" pitchFamily="18" charset="0"/>
                      </a:rPr>
                      <m:t>) − </m:t>
                    </m:r>
                    <m:r>
                      <a:rPr lang="en" altLang="zh-CN" sz="18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sz="1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l-GR" altLang="zh-CN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altLang="zh-CN" sz="18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l-GR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1800" dirty="0"/>
                  <a:t>原始问题可行解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 sz="1800" dirty="0"/>
                  <a:t>与对偶问题可行解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𝜐</m:t>
                    </m:r>
                  </m:oMath>
                </a14:m>
                <a:r>
                  <a:rPr kumimoji="1" lang="zh-CN" altLang="en-US" sz="1800" dirty="0"/>
                  <a:t>对应的对偶间隙</a:t>
                </a:r>
                <a:endParaRPr kumimoji="1" lang="en-US" altLang="zh-CN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" altLang="zh-CN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" altLang="zh-CN" sz="1800" i="1">
                          <a:latin typeface="Cambria Math" panose="020405030504060302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e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" altLang="zh-CN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altLang="zh-CN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l-GR" altLang="zh-CN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l-GR" altLang="zh-CN" sz="18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  <m:r>
                            <a:rPr lang="el-GR" altLang="zh-CN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" altLang="zh-CN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" altLang="zh-C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" altLang="zh-CN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180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" altLang="zh-CN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" altLang="zh-CN" sz="1800" i="1">
                          <a:latin typeface="Cambria Math" panose="02040503050406030204" pitchFamily="18" charset="0"/>
                        </a:rPr>
                        <m:t> ∈[</m:t>
                      </m:r>
                      <m:r>
                        <a:rPr lang="en" altLang="zh-CN" sz="18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" altLang="zh-CN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sz="1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l-GR" altLang="zh-CN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l-GR" altLang="zh-CN" sz="1800" i="1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l-GR" altLang="zh-CN" sz="1800" i="1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altLang="zh-CN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" altLang="zh-CN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" altLang="zh-CN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" altLang="zh-CN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" altLang="zh-CN" sz="1800" i="1">
                          <a:latin typeface="Cambria Math" panose="02040503050406030204" pitchFamily="18" charset="0"/>
                        </a:rPr>
                        <m:t>)] </m:t>
                      </m:r>
                    </m:oMath>
                  </m:oMathPara>
                </a14:m>
                <a:endParaRPr lang="en" altLang="zh-CN" sz="1800" dirty="0"/>
              </a:p>
              <a:p>
                <a:pPr>
                  <a:lnSpc>
                    <a:spcPct val="150000"/>
                  </a:lnSpc>
                </a:pPr>
                <a:endParaRPr kumimoji="1" lang="en-US" altLang="zh-CN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l-GR" altLang="zh-CN" sz="3200" dirty="0"/>
              </a:p>
              <a:p>
                <a:pPr>
                  <a:lnSpc>
                    <a:spcPct val="150000"/>
                  </a:lnSpc>
                </a:pPr>
                <a:endParaRPr kumimoji="1" lang="en-US" altLang="zh-CN" sz="3200" dirty="0"/>
              </a:p>
              <a:p>
                <a:pPr>
                  <a:lnSpc>
                    <a:spcPct val="150000"/>
                  </a:lnSpc>
                </a:pPr>
                <a:endParaRPr kumimoji="1" lang="zh-CN" altLang="en-US" sz="3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B899D2-0CAD-090C-E82C-26CB57A4B0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9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632C3-E83F-8443-7660-4994C21C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9B1417-70FD-EE31-4324-717663B3E4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000" dirty="0"/>
                  <a:t>假设一个算法可以产生序列的可行解：</a:t>
                </a:r>
                <a:endParaRPr kumimoji="1" lang="en-US" altLang="zh-CN" sz="20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, (</m:t>
                    </m:r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d>
                          <m:d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0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000" dirty="0"/>
                  <a:t>，</a:t>
                </a:r>
                <a:r>
                  <a:rPr kumimoji="1" lang="en-US" altLang="zh-CN" sz="2000" dirty="0"/>
                  <a:t>for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=1,2, …</m:t>
                    </m:r>
                  </m:oMath>
                </a14:m>
                <a:endParaRPr kumimoji="1"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000" dirty="0"/>
                  <a:t>预先设定一个期望的间隙值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𝑎𝑏𝑠</m:t>
                        </m:r>
                      </m:sub>
                    </m:sSub>
                  </m:oMath>
                </a14:m>
                <a:endParaRPr kumimoji="1"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000" dirty="0"/>
                  <a:t>不断生成可行解，直至</a:t>
                </a:r>
                <a:endParaRPr kumimoji="1" lang="en-US" altLang="zh-CN" sz="2000" dirty="0"/>
              </a:p>
              <a:p>
                <a:pPr>
                  <a:lnSpc>
                    <a:spcPct val="150000"/>
                  </a:lnSpc>
                </a:pPr>
                <a:endParaRPr kumimoji="1"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000" dirty="0"/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zh-CN" altLang="en-US" sz="2000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𝑎𝑏𝑠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-</a:t>
                </a:r>
                <a:r>
                  <a:rPr kumimoji="1" lang="zh-CN" altLang="en-US" sz="2000" dirty="0"/>
                  <a:t>次优解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9B1417-70FD-EE31-4324-717663B3E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2F1D9EB-0DE7-114F-4D64-E5D020943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800" y="3145119"/>
            <a:ext cx="3797691" cy="56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4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F9427-6A7D-0CC7-DF33-A4230E27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互补松弛（</a:t>
            </a:r>
            <a:r>
              <a:rPr kumimoji="1"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complementary slackness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86A71D-7609-6742-3DC8-1DBF1E0665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假设强对偶成立，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zh-CN" altLang="en-US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为原问题的最优解，</a:t>
                </a:r>
                <a:r>
                  <a:rPr kumimoji="1" lang="en-US" altLang="zh-CN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zh-CN" altLang="en-US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为对偶问题的最优解</a:t>
                </a:r>
                <a:endParaRPr kumimoji="1" lang="en-US" altLang="zh-CN" sz="18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lvl="1"/>
                <a:endParaRPr kumimoji="1" lang="en-US" altLang="zh-CN" sz="15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lvl="1"/>
                <a:endParaRPr kumimoji="1" lang="en-US" altLang="zh-CN" sz="15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lvl="1"/>
                <a:endParaRPr kumimoji="1" lang="en-US" altLang="zh-CN" sz="15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lvl="1"/>
                <a:endParaRPr kumimoji="1" lang="en-US" altLang="zh-CN" sz="15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lvl="1"/>
                <a:endParaRPr kumimoji="1" lang="en-US" altLang="zh-CN" sz="15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lvl="1"/>
                <a:endParaRPr kumimoji="1" lang="en-US" altLang="zh-CN" sz="15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lvl="1"/>
                <a:endParaRPr kumimoji="1" lang="en-US" altLang="zh-CN" sz="15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lvl="1"/>
                <a:endParaRPr kumimoji="1" lang="en-US" altLang="zh-CN" sz="15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lvl="1"/>
                <a:endParaRPr kumimoji="1" lang="en-US" altLang="zh-CN" sz="15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lvl="1"/>
                <a:r>
                  <a:rPr kumimoji="1" lang="zh-CN" altLang="en-US" sz="20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结论</a:t>
                </a:r>
                <a:r>
                  <a:rPr kumimoji="1" lang="en-US" altLang="zh-CN" sz="20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1</a:t>
                </a:r>
                <a:r>
                  <a:rPr kumimoji="1" lang="zh-CN" altLang="en-US" sz="20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：</a:t>
                </a:r>
                <a:r>
                  <a:rPr lang="en" altLang="zh-CN" sz="1800" dirty="0">
                    <a:latin typeface="CMMI1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altLang="zh-CN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" sz="1800" dirty="0"/>
                  <a:t>最小化</a:t>
                </a:r>
                <a:r>
                  <a:rPr lang="en" altLang="zh-CN" sz="1800" dirty="0"/>
                  <a:t> </a:t>
                </a:r>
                <a14:m>
                  <m:oMath xmlns:m="http://schemas.openxmlformats.org/officeDocument/2006/math">
                    <m:r>
                      <a:rPr lang="en" altLang="zh-CN" sz="18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" altLang="zh-CN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" altLang="zh-CN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" altLang="zh-CN" sz="1800" i="1" dirty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18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l-GR" altLang="zh-CN" sz="1800" i="1" dirty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1800" i="1" dirty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l-GR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" altLang="zh-CN" sz="1800" dirty="0">
                    <a:latin typeface="CMR10"/>
                  </a:rPr>
                  <a:t>. </a:t>
                </a:r>
                <a:endParaRPr kumimoji="1" lang="en-US" altLang="zh-CN" sz="20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lvl="1"/>
                <a:r>
                  <a:rPr kumimoji="1" lang="zh-CN" altLang="en-US" sz="20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结论</a:t>
                </a:r>
                <a:r>
                  <a:rPr kumimoji="1" lang="en-US" altLang="zh-CN" sz="20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2</a:t>
                </a:r>
                <a:r>
                  <a:rPr kumimoji="1" lang="zh-CN" altLang="en-US" sz="20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：</a:t>
                </a:r>
                <a:r>
                  <a:rPr lang="el-GR" altLang="zh-CN" sz="1800" dirty="0">
                    <a:latin typeface="CMMI1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altLang="zh-CN" sz="18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zh-CN" sz="18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" altLang="zh-CN" sz="18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altLang="zh-CN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" altLang="zh-CN" sz="1800" i="1" dirty="0">
                        <a:latin typeface="Cambria Math" panose="02040503050406030204" pitchFamily="18" charset="0"/>
                      </a:rPr>
                      <m:t>)= 0, </m:t>
                    </m:r>
                    <m:r>
                      <a:rPr lang="en" altLang="zh-CN" sz="1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" altLang="zh-CN" sz="1800" i="1" dirty="0">
                        <a:latin typeface="Cambria Math" panose="02040503050406030204" pitchFamily="18" charset="0"/>
                      </a:rPr>
                      <m:t> = 1,…,</m:t>
                    </m:r>
                    <m:r>
                      <a:rPr lang="en" altLang="zh-CN" sz="18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" altLang="zh-CN" sz="1800" dirty="0">
                    <a:latin typeface="CMMI10"/>
                  </a:rPr>
                  <a:t>.</a:t>
                </a:r>
                <a:r>
                  <a:rPr lang="zh-CN" altLang="en-US" sz="1800" dirty="0">
                    <a:latin typeface="CMMI10"/>
                  </a:rPr>
                  <a:t>  （</a:t>
                </a:r>
                <a:r>
                  <a:rPr kumimoji="1" lang="zh-CN" altLang="en-US" sz="1800" dirty="0"/>
                  <a:t>互补松弛 </a:t>
                </a:r>
                <a:r>
                  <a:rPr kumimoji="1" lang="en-US" altLang="zh-CN" sz="1800" dirty="0"/>
                  <a:t>complementary slackness</a:t>
                </a:r>
                <a:r>
                  <a:rPr lang="zh-CN" altLang="en-US" sz="1800" dirty="0">
                    <a:latin typeface="CMMI10"/>
                  </a:rPr>
                  <a:t>）</a:t>
                </a:r>
                <a:endParaRPr kumimoji="1" lang="zh-CN" altLang="en-US" sz="20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86A71D-7609-6742-3DC8-1DBF1E066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3" r="-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F9CEF2D-F888-3C26-582A-F877ED196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076" y="1729782"/>
            <a:ext cx="5437847" cy="234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4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F9427-6A7D-0CC7-DF33-A4230E27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互补松弛（</a:t>
            </a:r>
            <a:r>
              <a:rPr kumimoji="1"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complementary slackness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86A71D-7609-6742-3DC8-1DBF1E0665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altLang="zh-CN" sz="18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" altLang="zh-CN" sz="18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altLang="zh-CN" sz="1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" altLang="zh-CN" sz="1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" altLang="zh-CN" sz="1800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" altLang="zh-CN" sz="1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" altLang="zh-CN" sz="1800" i="1" dirty="0">
                          <a:latin typeface="Cambria Math" panose="02040503050406030204" pitchFamily="18" charset="0"/>
                        </a:rPr>
                        <m:t>)= 0, </m:t>
                      </m:r>
                      <m:r>
                        <a:rPr lang="zh-CN" altLang="en-US" sz="1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zh-CN" sz="180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" altLang="zh-CN" sz="1800" i="1" dirty="0">
                          <a:latin typeface="Cambria Math" panose="02040503050406030204" pitchFamily="18" charset="0"/>
                        </a:rPr>
                        <m:t> = 1,…,</m:t>
                      </m:r>
                      <m:r>
                        <a:rPr lang="en" altLang="zh-CN" sz="1800" i="1" dirty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en-US" altLang="zh-CN" sz="18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kumimoji="1" lang="en-US" altLang="zh-CN" sz="1800" dirty="0"/>
              </a:p>
              <a:p>
                <a:pPr lvl="1">
                  <a:lnSpc>
                    <a:spcPct val="150000"/>
                  </a:lnSpc>
                </a:pPr>
                <a:r>
                  <a:rPr kumimoji="1" lang="zh-CN" altLang="en-US" sz="1800" dirty="0"/>
                  <a:t>如果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altLang="zh-CN" sz="18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1" lang="zh-CN" altLang="en-US" sz="18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zh-CN" sz="18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" altLang="zh-CN" sz="18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altLang="zh-CN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" altLang="zh-CN" sz="1800" i="1" dirty="0">
                        <a:latin typeface="Cambria Math" panose="02040503050406030204" pitchFamily="18" charset="0"/>
                      </a:rPr>
                      <m:t>)= 0</m:t>
                    </m:r>
                  </m:oMath>
                </a14:m>
                <a:endParaRPr kumimoji="1" lang="en-US" altLang="zh-CN" sz="1800" dirty="0"/>
              </a:p>
              <a:p>
                <a:pPr lvl="1">
                  <a:lnSpc>
                    <a:spcPct val="150000"/>
                  </a:lnSpc>
                </a:pPr>
                <a:r>
                  <a:rPr kumimoji="1" lang="zh-CN" altLang="en-US" sz="1800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zh-CN" sz="18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" altLang="zh-CN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" altLang="zh-CN" sz="1800" i="1" dirty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kumimoji="1" lang="zh-CN" altLang="en-US" sz="1800" dirty="0"/>
                  <a:t>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altLang="zh-CN" sz="18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zh-CN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86A71D-7609-6742-3DC8-1DBF1E066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75AC8-A589-311C-627C-47F99443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KKT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条件（一般可微优化问题）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44A93E1-2A9E-ED95-F51E-931FCD828B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800" dirty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800" dirty="0"/>
                  <a:t>都是可微的，但</a:t>
                </a:r>
                <a:r>
                  <a:rPr lang="zh-CN" altLang="en-US" sz="1800" b="1" dirty="0"/>
                  <a:t>不一定为凸函数</a:t>
                </a:r>
                <a:endParaRPr lang="en-US" altLang="zh-CN" sz="1800" b="1" dirty="0"/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1800" dirty="0"/>
                  <a:t>假设强对偶成立，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为原问题的最优解，</a:t>
                </a:r>
                <a:r>
                  <a:rPr kumimoji="1" lang="en-US" altLang="zh-CN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为对偶问题的最优解</a:t>
                </a:r>
                <a:endParaRPr lang="en-US" altLang="zh-CN" sz="18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dirty="0"/>
                  <a:t>由于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800" dirty="0"/>
                  <a:t>最小化</a:t>
                </a:r>
                <a14:m>
                  <m:oMath xmlns:m="http://schemas.openxmlformats.org/officeDocument/2006/math">
                    <m:r>
                      <a:rPr lang="en" altLang="zh-CN" sz="1800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" altLang="zh-CN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" altLang="zh-CN" sz="18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altLang="zh-CN" sz="18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l-GR" altLang="zh-CN" sz="18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altLang="zh-CN" sz="1800" i="1" dirty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p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800" dirty="0"/>
                  <a:t>，因此该点的梯度为</a:t>
                </a:r>
                <a:r>
                  <a:rPr lang="en-US" altLang="zh-CN" sz="1800" dirty="0"/>
                  <a:t>0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800" dirty="0"/>
              </a:p>
              <a:p>
                <a:pPr>
                  <a:lnSpc>
                    <a:spcPct val="150000"/>
                  </a:lnSpc>
                </a:pPr>
                <a:endParaRPr lang="en-US" altLang="zh-CN" sz="18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KKT</a:t>
                </a:r>
                <a:r>
                  <a:rPr lang="zh-CN" altLang="en-US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条件：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44A93E1-2A9E-ED95-F51E-931FCD828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44DFD7B7-0AEC-B82E-CECC-306B05951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528" y="2434978"/>
            <a:ext cx="4881398" cy="7509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78E725-C025-8ED2-09E1-A311508B4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09" y="4122019"/>
            <a:ext cx="8059149" cy="163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97745-12AE-29B5-B1BE-15B5984D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66C3B-8AB5-52BA-5E93-B8DCF27FC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拉格朗日与共轭函数</a:t>
            </a:r>
            <a:endParaRPr kumimoji="1" lang="en-US" altLang="zh-CN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对偶间隙</a:t>
            </a:r>
            <a:endParaRPr kumimoji="1" lang="en-US" altLang="zh-CN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最优性条件：</a:t>
            </a:r>
            <a:r>
              <a:rPr kumimoji="1"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Slater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条件</a:t>
            </a:r>
            <a:endParaRPr kumimoji="1" lang="en-US" altLang="zh-CN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最优条件的两个解释</a:t>
            </a:r>
            <a:endParaRPr kumimoji="1" lang="en-US" altLang="zh-CN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几何解释</a:t>
            </a:r>
            <a:endParaRPr kumimoji="1" lang="en-US" altLang="zh-CN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鞍点解释</a:t>
            </a:r>
            <a:endParaRPr kumimoji="1" lang="en-US" altLang="zh-CN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kumimoji="1" lang="zh-CN" altLang="en-US" dirty="0"/>
              <a:t>互补松弛与</a:t>
            </a:r>
            <a:r>
              <a:rPr kumimoji="1" lang="en-US" altLang="zh-CN" dirty="0"/>
              <a:t>KKT</a:t>
            </a:r>
            <a:r>
              <a:rPr kumimoji="1" lang="zh-CN" altLang="en-US" dirty="0"/>
              <a:t>条件</a:t>
            </a:r>
            <a:endParaRPr kumimoji="1" lang="en-US" altLang="zh-CN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1606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75AC8-A589-311C-627C-47F99443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KKT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条件（可微凸优化问题）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44A93E1-2A9E-ED95-F51E-931FCD828B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8009" y="981188"/>
                <a:ext cx="8217341" cy="419979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800" dirty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800" dirty="0"/>
                  <a:t>都是可微的，且该问题为</a:t>
                </a:r>
                <a:r>
                  <a:rPr lang="zh-CN" altLang="en-US" sz="1800" b="1" dirty="0"/>
                  <a:t>凸优化问题</a:t>
                </a:r>
                <a:endParaRPr kumimoji="1" lang="en-US" altLang="zh-CN" sz="18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dirty="0"/>
                  <a:t>KKT</a:t>
                </a:r>
                <a:r>
                  <a:rPr lang="zh-CN" altLang="en-US" sz="1800" dirty="0"/>
                  <a:t>条件是强对偶的充分必要条件</a:t>
                </a:r>
                <a:endParaRPr lang="en-US" altLang="zh-CN" sz="1800" dirty="0"/>
              </a:p>
              <a:p>
                <a:pPr>
                  <a:lnSpc>
                    <a:spcPct val="150000"/>
                  </a:lnSpc>
                </a:pPr>
                <a:endParaRPr lang="en-US" altLang="zh-CN" sz="18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dirty="0"/>
                  <a:t>证明：假设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(</m:t>
                    </m:r>
                    <m:acc>
                      <m:accPr>
                        <m:chr m:val="̃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为满足</a:t>
                </a:r>
                <a:r>
                  <a:rPr lang="en-US" altLang="zh-CN" sz="1800" dirty="0"/>
                  <a:t>KKT</a:t>
                </a:r>
                <a:r>
                  <a:rPr lang="zh-CN" altLang="en-US" sz="1800" dirty="0"/>
                  <a:t>条件一个可行解</a:t>
                </a:r>
                <a:endParaRPr lang="en-US" altLang="zh-CN" sz="1800" dirty="0"/>
              </a:p>
              <a:p>
                <a:pPr>
                  <a:lnSpc>
                    <a:spcPct val="150000"/>
                  </a:lnSpc>
                </a:pPr>
                <a:endParaRPr lang="en-US" altLang="zh-CN" sz="1800" dirty="0"/>
              </a:p>
              <a:p>
                <a:pPr>
                  <a:lnSpc>
                    <a:spcPct val="150000"/>
                  </a:lnSpc>
                </a:pPr>
                <a:endParaRPr lang="en-US" altLang="zh-CN" sz="1800" dirty="0"/>
              </a:p>
              <a:p>
                <a:pPr>
                  <a:lnSpc>
                    <a:spcPct val="150000"/>
                  </a:lnSpc>
                </a:pPr>
                <a:endParaRPr lang="en-US" altLang="zh-CN" sz="1800" dirty="0"/>
              </a:p>
              <a:p>
                <a:pPr>
                  <a:lnSpc>
                    <a:spcPct val="150000"/>
                  </a:lnSpc>
                </a:pPr>
                <a:endParaRPr lang="en-US" altLang="zh-CN" sz="18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dirty="0"/>
                  <a:t>可以得到：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,(</m:t>
                    </m:r>
                    <m:acc>
                      <m:accPr>
                        <m:chr m:val="̃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 满足强对偶，</a:t>
                </a:r>
                <a:r>
                  <a:rPr lang="zh-CN" altLang="en-US" sz="1800" b="1" dirty="0"/>
                  <a:t>同时为原始与对偶问题的最优解</a:t>
                </a:r>
                <a:endParaRPr lang="en-US" altLang="zh-CN" sz="1800" b="1" dirty="0"/>
              </a:p>
              <a:p>
                <a:pPr lvl="1">
                  <a:lnSpc>
                    <a:spcPct val="150000"/>
                  </a:lnSpc>
                </a:pPr>
                <a:endParaRPr lang="zh-CN" altLang="en-US" sz="16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44A93E1-2A9E-ED95-F51E-931FCD828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8009" y="981188"/>
                <a:ext cx="8217341" cy="4199792"/>
              </a:xfrm>
              <a:blipFill>
                <a:blip r:embed="rId2"/>
                <a:stretch>
                  <a:fillRect l="-463" b="-12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F317A35-34DC-8FB3-8629-C9B42CC4D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745" y="3274522"/>
            <a:ext cx="4933876" cy="158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1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75AC8-A589-311C-627C-47F99443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KKT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条件的意义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44A93E1-2A9E-ED95-F51E-931FCD828B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对一般可微的优化问题（不一定为凸）</a:t>
                </a:r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dirty="0"/>
                  <a:t>对偶间隙为</a:t>
                </a:r>
                <a:r>
                  <a:rPr lang="en-US" altLang="zh-CN" sz="2000" dirty="0"/>
                  <a:t>0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000" dirty="0">
                    <a:sym typeface="Wingdings" pitchFamily="2" charset="2"/>
                  </a:rPr>
                  <a:t>KKT</a:t>
                </a:r>
                <a:r>
                  <a:rPr lang="zh-CN" altLang="en-US" sz="2000" dirty="0">
                    <a:sym typeface="Wingdings" pitchFamily="2" charset="2"/>
                  </a:rPr>
                  <a:t>条件成立</a:t>
                </a:r>
                <a:endParaRPr lang="en-US" altLang="zh-CN" sz="20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ym typeface="Wingdings" pitchFamily="2" charset="2"/>
                  </a:rPr>
                  <a:t>对可微的凸优化问题</a:t>
                </a:r>
                <a:endParaRPr lang="en-US" altLang="zh-CN" sz="2000" b="1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dirty="0"/>
                  <a:t>对偶间隙为</a:t>
                </a:r>
                <a:r>
                  <a:rPr lang="en-US" altLang="zh-CN" sz="2000" dirty="0"/>
                  <a:t>0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sz="2000" dirty="0">
                    <a:sym typeface="Wingdings" pitchFamily="2" charset="2"/>
                  </a:rPr>
                  <a:t> KKT</a:t>
                </a:r>
                <a:r>
                  <a:rPr lang="zh-CN" altLang="en-US" sz="2000" dirty="0">
                    <a:sym typeface="Wingdings" pitchFamily="2" charset="2"/>
                  </a:rPr>
                  <a:t>条件成立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意义：</a:t>
                </a:r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如果一个凸优化问题，存在很多约束条件，则往往难以求解</a:t>
                </a:r>
                <a:endParaRPr lang="en-US" altLang="zh-CN" sz="18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很多凸优化问题可以通过求解</a:t>
                </a:r>
                <a:r>
                  <a:rPr lang="en-US" altLang="zh-CN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KKT</a:t>
                </a:r>
                <a:r>
                  <a:rPr lang="zh-CN" altLang="en-US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条件来解决</a:t>
                </a:r>
                <a:endParaRPr lang="en-US" altLang="zh-CN" sz="18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 sz="18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44A93E1-2A9E-ED95-F51E-931FCD828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47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03147-A024-B2FA-5D7D-D14582DA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一般优化问题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682126-AEB6-41B1-3CE0-F425D4ECA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优化问题</a:t>
                </a:r>
                <a:endParaRPr kumimoji="1" lang="en-US" altLang="zh-CN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.                                            </m:t>
                      </m:r>
                    </m:oMath>
                  </m:oMathPara>
                </a14:m>
                <a:endParaRPr kumimoji="1"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0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zh-CN" sz="20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kumimoji="1" lang="en-US" altLang="zh-CN" sz="20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zh-CN" sz="20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≤0,  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=1,…, 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en-US" altLang="zh-CN" sz="2000" dirty="0"/>
                  <a:t>				</a:t>
                </a:r>
                <a14:m>
                  <m:oMath xmlns:m="http://schemas.openxmlformats.org/officeDocument/2006/math">
                    <m:r>
                      <a:rPr kumimoji="1" lang="zh-CN" altLang="en-US" sz="2000">
                        <a:latin typeface="Cambria Math" panose="02040503050406030204" pitchFamily="18" charset="0"/>
                      </a:rPr>
                      <m:t>     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=0,        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=1,…, 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kumimoji="1" lang="en-US" altLang="zh-CN" sz="1800" i="1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⋂"/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𝑑𝑜𝑚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nary>
                      <m:naryPr>
                        <m:chr m:val="⋂"/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𝑑𝑜𝑚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zh-CN" sz="18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={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zh-CN" altLang="en-US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且所有约束条件可以满足</a:t>
                </a:r>
                <a:r>
                  <a:rPr kumimoji="1" lang="en-US" altLang="zh-CN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}</a:t>
                </a:r>
                <a:r>
                  <a:rPr kumimoji="1" lang="zh-CN" altLang="en-US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 </a:t>
                </a:r>
                <a:endParaRPr kumimoji="1" lang="en-US" altLang="zh-CN" sz="18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zh-CN" altLang="en-US" sz="18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为最优值</a:t>
                </a:r>
                <a:endParaRPr kumimoji="1" lang="en-US" altLang="zh-CN" sz="18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zh-CN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682126-AEB6-41B1-3CE0-F425D4ECA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61F72E25-6C5B-B811-FE11-533BACFF0528}"/>
              </a:ext>
            </a:extLst>
          </p:cNvPr>
          <p:cNvSpPr txBox="1"/>
          <p:nvPr/>
        </p:nvSpPr>
        <p:spPr>
          <a:xfrm>
            <a:off x="2285335" y="5549919"/>
            <a:ext cx="4573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不一定是凸优化问题</a:t>
            </a:r>
            <a:r>
              <a:rPr kumimoji="1" lang="en-US" altLang="zh-CN" sz="2400" dirty="0">
                <a:latin typeface="Kaiti SC" panose="02010600040101010101" pitchFamily="2" charset="-122"/>
                <a:ea typeface="Kaiti SC" panose="02010600040101010101" pitchFamily="2" charset="-122"/>
              </a:rPr>
              <a:t>!</a:t>
            </a:r>
            <a:endParaRPr kumimoji="1" lang="zh-CN" altLang="en-US" sz="24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701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2509B-6FFB-C416-5767-5EB02136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09" y="221710"/>
            <a:ext cx="7886700" cy="380774"/>
          </a:xfrm>
        </p:spPr>
        <p:txBody>
          <a:bodyPr/>
          <a:lstStyle/>
          <a:p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拉格朗日函数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98C8F6-81C1-51B1-3670-D18C8C880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8009" y="891874"/>
                <a:ext cx="8457902" cy="525374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000" dirty="0"/>
                  <a:t>优化问题</a:t>
                </a:r>
                <a:endParaRPr kumimoji="1"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.                                          </m:t>
                      </m:r>
                    </m:oMath>
                  </m:oMathPara>
                </a14:m>
                <a:endParaRPr kumimoji="1"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0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zh-CN" sz="20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kumimoji="1" lang="en-US" altLang="zh-CN" sz="20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zh-CN" sz="20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≤0,  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=1,…, 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=1,…, 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000" dirty="0"/>
                  <a:t>拉格朗日函数（</a:t>
                </a:r>
                <a:r>
                  <a:rPr kumimoji="1" lang="en-US" altLang="zh-CN" sz="2000" dirty="0" err="1"/>
                  <a:t>Lagrangian</a:t>
                </a:r>
                <a:r>
                  <a:rPr kumimoji="1" lang="en-US" altLang="zh-CN" sz="2000" dirty="0"/>
                  <a:t> function</a:t>
                </a:r>
                <a:r>
                  <a:rPr kumimoji="1" lang="zh-CN" altLang="en-US" sz="2000" dirty="0"/>
                  <a:t>）</a:t>
                </a:r>
                <a:endParaRPr kumimoji="1"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kumimoji="1" lang="zh-CN" altLang="en-US" sz="1800" dirty="0"/>
                  <a:t>给该问题中的每一个约束指定一个拉格朗日乘子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1800" dirty="0"/>
                  <a:t>，</a:t>
                </a:r>
                <a:r>
                  <a:rPr lang="zh-CN" altLang="en-US" sz="1800" dirty="0"/>
                  <a:t>以乘子为加权系数将约束增加到目标函数中 </a:t>
                </a:r>
                <a:endParaRPr kumimoji="1" lang="en-US" altLang="zh-CN" sz="28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a:rPr kumimoji="1" lang="en-US" altLang="zh-CN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zh-CN" altLang="en-US" sz="1800" dirty="0"/>
                  <a:t>，其中定义域为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a:rPr kumimoji="1" lang="en-US" altLang="zh-CN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，</a:t>
                </a:r>
                <a:endParaRPr kumimoji="1" lang="en-US" altLang="zh-CN" sz="1800" dirty="0"/>
              </a:p>
              <a:p>
                <a:pPr marL="342900" lvl="1" indent="0">
                  <a:lnSpc>
                    <a:spcPct val="150000"/>
                  </a:lnSpc>
                  <a:buNone/>
                  <a:tabLst>
                    <a:tab pos="927497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𝜐</m:t>
                          </m:r>
                        </m:e>
                      </m:d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𝜐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en-US" altLang="zh-CN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zh-CN" sz="20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zh-CN" sz="20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kumimoji="1" lang="zh-CN" altLang="en-US" sz="20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98C8F6-81C1-51B1-3670-D18C8C880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8009" y="891874"/>
                <a:ext cx="8457902" cy="5253745"/>
              </a:xfrm>
              <a:blipFill>
                <a:blip r:embed="rId2"/>
                <a:stretch>
                  <a:fillRect l="-600" b="-19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77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BB42-30C5-D7A8-BD79-7659D887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拉格朗日对偶函数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101A5E-1B2D-97A3-732B-E2C1DBC5FD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拉格朗日对偶函数</a:t>
                </a:r>
                <a:r>
                  <a:rPr kumimoji="1" lang="en-US" altLang="zh-CN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(Lagrange Function/Dual Function)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𝜐</m:t>
                          </m:r>
                        </m:e>
                      </m:d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𝜐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kumimoji="1" lang="en-US" altLang="zh-CN" sz="2000" i="1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1" lang="en-US" altLang="zh-CN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inf</m:t>
                          </m:r>
                        </m:e>
                        <m:lim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𝜐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32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𝜐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101A5E-1B2D-97A3-732B-E2C1DBC5FD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78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6671C-224F-A841-04C0-A768BBDA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对偶函数性质一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B98D32-2C81-3C85-999D-2CD9FB1812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弱对偶理论：如果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kumimoji="1" lang="zh-CN" altLang="en-US" dirty="0"/>
                  <a:t>，则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𝜐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kumimoji="1" lang="en-US" altLang="zh-CN" sz="32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endParaRPr kumimoji="1" lang="zh-CN" altLang="en-US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B98D32-2C81-3C85-999D-2CD9FB181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FAD89B8-1EBF-2E09-24AF-ECD31ABE1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98" y="1544169"/>
            <a:ext cx="3762375" cy="2971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C38349-5130-0851-358B-27A94F22A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5414" y="1577507"/>
            <a:ext cx="3933825" cy="2905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1A1FD36-98B6-5DC6-9A86-871D14FBAF70}"/>
                  </a:ext>
                </a:extLst>
              </p:cNvPr>
              <p:cNvSpPr txBox="1"/>
              <p:nvPr/>
            </p:nvSpPr>
            <p:spPr>
              <a:xfrm>
                <a:off x="628650" y="4515969"/>
                <a:ext cx="6240037" cy="2360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0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实线：目标函数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endParaRPr kumimoji="1" lang="en-US" altLang="zh-CN" sz="20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0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虚线：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≤0</m:t>
                    </m:r>
                  </m:oMath>
                </a14:m>
                <a:endParaRPr kumimoji="1" lang="en-US" altLang="zh-CN" sz="20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0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点虚线：拉格朗日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altLang="zh-CN" sz="2000" i="1" dirty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l-GR" altLang="zh-CN" sz="20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l-GR" altLang="zh-CN" sz="2000" i="1" dirty="0">
                        <a:latin typeface="Cambria Math" panose="02040503050406030204" pitchFamily="18" charset="0"/>
                      </a:rPr>
                      <m:t> = 0.1, 0.2, . . . , 1.0 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0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可行解集：</a:t>
                </a:r>
                <a:r>
                  <a:rPr kumimoji="1" lang="en-US" altLang="zh-CN" sz="20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[-0.46, 0.46]</a:t>
                </a:r>
                <a:endParaRPr kumimoji="1" lang="el-GR" altLang="zh-CN" sz="20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kumimoji="1" lang="zh-CN" altLang="en-US" sz="20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1A1FD36-98B6-5DC6-9A86-871D14FBA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515969"/>
                <a:ext cx="6240037" cy="2360005"/>
              </a:xfrm>
              <a:prstGeom prst="rect">
                <a:avLst/>
              </a:prstGeom>
              <a:blipFill>
                <a:blip r:embed="rId6"/>
                <a:stretch>
                  <a:fillRect l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60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5A268-3738-D291-1B81-80819D70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对偶函数性质二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FBF450-B85B-968B-0005-41A4A5B4E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性质：对偶函数为凹函数</a:t>
                </a:r>
                <a:endParaRPr kumimoji="1" lang="en-US" altLang="zh-CN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:endParaRPr kumimoji="1" lang="en-US" altLang="zh-CN" sz="2000" dirty="0"/>
              </a:p>
              <a:p>
                <a:pPr lvl="1">
                  <a:lnSpc>
                    <a:spcPct val="150000"/>
                  </a:lnSpc>
                </a:pPr>
                <a:endParaRPr kumimoji="1" lang="en-US" altLang="zh-CN" sz="2000" dirty="0"/>
              </a:p>
              <a:p>
                <a:pPr marL="342900" lvl="1" indent="0">
                  <a:lnSpc>
                    <a:spcPct val="150000"/>
                  </a:lnSpc>
                  <a:buNone/>
                </a:pPr>
                <a:endParaRPr kumimoji="1" lang="en-US" altLang="zh-CN" sz="2000" dirty="0"/>
              </a:p>
              <a:p>
                <a:pPr lvl="1">
                  <a:lnSpc>
                    <a:spcPct val="150000"/>
                  </a:lnSpc>
                </a:pPr>
                <a:endParaRPr kumimoji="1"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kumimoji="1" lang="zh-CN" altLang="en-US" sz="2000" dirty="0"/>
                  <a:t>命题：若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nor/>
                      </m:rPr>
                      <a:rPr kumimoji="1" lang="zh-CN" altLang="en-US" sz="2000"/>
                      <m:t>为凸函数，则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kumimoji="1" lang="en-US" altLang="zh-CN" sz="2000">
                        <a:latin typeface="Cambria Math" panose="02040503050406030204" pitchFamily="18" charset="0"/>
                      </a:rPr>
                      <m:t>max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)}</m:t>
                    </m:r>
                    <m:r>
                      <m:rPr>
                        <m:nor/>
                      </m:rPr>
                      <a:rPr kumimoji="1" lang="zh-CN" altLang="en-US" sz="2000"/>
                      <m:t>为凸函数</m:t>
                    </m:r>
                  </m:oMath>
                </a14:m>
                <a:endParaRPr kumimoji="1" lang="en-US" altLang="zh-CN" sz="2000" dirty="0"/>
              </a:p>
              <a:p>
                <a:pPr lvl="1"/>
                <a:r>
                  <a:rPr kumimoji="1" lang="zh-CN" altLang="en-US" sz="2000" dirty="0"/>
                  <a:t>命题：若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对所有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为关于</m:t>
                    </m:r>
                    <m:r>
                      <m:rPr>
                        <m:sty m:val="p"/>
                      </m:rPr>
                      <a:rPr kumimoji="1" lang="en-US" altLang="zh-CN" sz="2000" i="1">
                        <a:latin typeface="Cambria Math" panose="02040503050406030204" pitchFamily="18" charset="0"/>
                      </a:rPr>
                      <m:t>x</m:t>
                    </m:r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的凸函数，则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00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为凸函数</m:t>
                    </m:r>
                  </m:oMath>
                </a14:m>
                <a:endParaRPr kumimoji="1" lang="en-US" altLang="zh-CN" sz="2000" dirty="0"/>
              </a:p>
              <a:p>
                <a:pPr lvl="1">
                  <a:lnSpc>
                    <a:spcPct val="150000"/>
                  </a:lnSpc>
                </a:pPr>
                <a:endParaRPr kumimoji="1" lang="en-US" altLang="zh-CN" sz="2000" dirty="0"/>
              </a:p>
              <a:p>
                <a:pPr lvl="1">
                  <a:lnSpc>
                    <a:spcPct val="150000"/>
                  </a:lnSpc>
                </a:pPr>
                <a:endParaRPr kumimoji="1" lang="en-US" altLang="zh-CN" sz="2000" dirty="0"/>
              </a:p>
              <a:p>
                <a:endParaRPr kumimoji="1" lang="zh-CN" altLang="en-US" sz="4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FBF450-B85B-968B-0005-41A4A5B4E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39F08A2-50F8-E446-194C-8CC268679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22" y="1874873"/>
            <a:ext cx="7263596" cy="85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3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D4B6A-F8D5-DE8A-BD5B-BF35C78E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例</a:t>
            </a:r>
            <a:r>
              <a:rPr kumimoji="1"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1</a:t>
            </a:r>
            <a:endParaRPr kumimoji="1" lang="zh-CN" alt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A0FA53-54E1-E55C-B1C3-19FF8C5B7D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p>
                            <m:sSup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zh-CN" altLang="en-US" sz="2000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zh-CN" altLang="en-US" sz="2000" i="1">
                              <a:latin typeface="Cambria Math" panose="02040503050406030204" pitchFamily="18" charset="0"/>
                            </a:rPr>
                            <m:t>                     </m:t>
                          </m:r>
                        </m:e>
                      </m:func>
                    </m:oMath>
                  </m:oMathPara>
                </a14:m>
                <a:endParaRPr kumimoji="1" lang="en-US" altLang="zh-CN" sz="2000" i="1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en-US" altLang="zh-CN" sz="20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kumimoji="1" lang="en-US" altLang="zh-CN" sz="200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kumimoji="1" lang="en-US" altLang="zh-CN" sz="200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kumimoji="1" lang="zh-CN" altLang="en-US" sz="200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m:rPr>
                              <m:sty m:val="p"/>
                            </m:rPr>
                            <a:rPr kumimoji="1" lang="en-US" altLang="zh-CN" sz="2000">
                              <a:latin typeface="Cambria Math" panose="02040503050406030204" pitchFamily="18" charset="0"/>
                            </a:rPr>
                            <m:t>Ax</m:t>
                          </m:r>
                          <m:r>
                            <a:rPr kumimoji="1" lang="en-US" altLang="zh-CN" sz="200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zh-CN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kumimoji="1" lang="zh-CN" altLang="en-US" sz="2000" i="1">
                          <a:latin typeface="Cambria Math" panose="02040503050406030204" pitchFamily="18" charset="0"/>
                        </a:rPr>
                        <m:t>               </m:t>
                      </m:r>
                    </m:oMath>
                  </m:oMathPara>
                </a14:m>
                <a:endParaRPr kumimoji="1" lang="en-US" altLang="zh-CN" sz="2000" i="1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en-US" altLang="zh-CN" sz="20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marL="342900" lvl="1" indent="0">
                  <a:buNone/>
                </a:pPr>
                <a:r>
                  <a:rPr kumimoji="1" lang="en-US" altLang="zh-CN" sz="20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	</a:t>
                </a:r>
                <a:endParaRPr kumimoji="1" lang="zh-CN" altLang="en-US" sz="20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A0FA53-54E1-E55C-B1C3-19FF8C5B7D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23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强化学习在智能电网的研究与应用-张伯雷" id="{1A9F80DF-905D-4E4D-8011-F1FC4280959F}" vid="{2FA455C7-CE7D-824E-9D69-2465AEA491B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8188</TotalTime>
  <Words>1852</Words>
  <Application>Microsoft Macintosh PowerPoint</Application>
  <PresentationFormat>全屏显示(4:3)</PresentationFormat>
  <Paragraphs>256</Paragraphs>
  <Slides>31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等线</vt:lpstr>
      <vt:lpstr>CMMI10</vt:lpstr>
      <vt:lpstr>CMR10</vt:lpstr>
      <vt:lpstr>Kaiti SC</vt:lpstr>
      <vt:lpstr>Arial</vt:lpstr>
      <vt:lpstr>Cambria Math</vt:lpstr>
      <vt:lpstr>Office 主题​​</vt:lpstr>
      <vt:lpstr>  对偶理论（Duality）</vt:lpstr>
      <vt:lpstr>回顾</vt:lpstr>
      <vt:lpstr>目录</vt:lpstr>
      <vt:lpstr>一般优化问题</vt:lpstr>
      <vt:lpstr>拉格朗日函数</vt:lpstr>
      <vt:lpstr>拉格朗日对偶函数</vt:lpstr>
      <vt:lpstr>对偶函数性质一</vt:lpstr>
      <vt:lpstr>对偶函数性质二</vt:lpstr>
      <vt:lpstr>例1</vt:lpstr>
      <vt:lpstr>例2</vt:lpstr>
      <vt:lpstr>例3</vt:lpstr>
      <vt:lpstr>函数的共轭</vt:lpstr>
      <vt:lpstr>例</vt:lpstr>
      <vt:lpstr>例</vt:lpstr>
      <vt:lpstr>  对偶理论（Duality）</vt:lpstr>
      <vt:lpstr>目录</vt:lpstr>
      <vt:lpstr>对偶问题（dual problem）</vt:lpstr>
      <vt:lpstr>对偶间隙（duality gap）</vt:lpstr>
      <vt:lpstr>相对内点集（relative interior）</vt:lpstr>
      <vt:lpstr>Slater条件</vt:lpstr>
      <vt:lpstr>例1</vt:lpstr>
      <vt:lpstr>d^∗≤p^∗</vt:lpstr>
      <vt:lpstr>d^∗=p^∗</vt:lpstr>
      <vt:lpstr>d^∗=p^∗</vt:lpstr>
      <vt:lpstr>根据对偶间隙求ϵ次优解</vt:lpstr>
      <vt:lpstr>算法</vt:lpstr>
      <vt:lpstr>互补松弛（complementary slackness）</vt:lpstr>
      <vt:lpstr>互补松弛（complementary slackness）</vt:lpstr>
      <vt:lpstr>KKT条件（一般可微优化问题）</vt:lpstr>
      <vt:lpstr>KKT条件（可微凸优化问题）</vt:lpstr>
      <vt:lpstr>KKT条件的意义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强化学习在智能电网的研究与应用</dc:title>
  <dc:creator>zhang bolei</dc:creator>
  <cp:lastModifiedBy>zhang bolei</cp:lastModifiedBy>
  <cp:revision>531</cp:revision>
  <dcterms:created xsi:type="dcterms:W3CDTF">2022-06-17T01:58:52Z</dcterms:created>
  <dcterms:modified xsi:type="dcterms:W3CDTF">2023-10-27T07:27:24Z</dcterms:modified>
</cp:coreProperties>
</file>