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8" d="100"/>
          <a:sy n="218" d="100"/>
        </p:scale>
        <p:origin x="-104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3116356"/>
            <a:ext cx="7542212" cy="759759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3923180"/>
            <a:ext cx="7542212" cy="773206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21" y="168510"/>
            <a:ext cx="5795963" cy="2957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971800"/>
            <a:ext cx="7585710" cy="504265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9" y="342900"/>
            <a:ext cx="2940087" cy="2205066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3479426"/>
            <a:ext cx="7585710" cy="10287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7" y="312645"/>
            <a:ext cx="1940859" cy="4205568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9" y="310512"/>
            <a:ext cx="6144839" cy="42077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9" y="914261"/>
            <a:ext cx="7542213" cy="146923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9" y="2418161"/>
            <a:ext cx="7542213" cy="112514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80684"/>
            <a:ext cx="7581901" cy="12404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419227"/>
            <a:ext cx="3657600" cy="29813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9227"/>
            <a:ext cx="3657600" cy="29813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80684"/>
            <a:ext cx="7581901" cy="124049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321174"/>
            <a:ext cx="3657600" cy="386602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1795182"/>
            <a:ext cx="3657600" cy="26053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321174"/>
            <a:ext cx="3657600" cy="386602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1795182"/>
            <a:ext cx="3657600" cy="26053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342901"/>
            <a:ext cx="3566160" cy="10287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342901"/>
            <a:ext cx="3566160" cy="405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371601"/>
            <a:ext cx="3566160" cy="27432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42900"/>
            <a:ext cx="3566160" cy="10287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257300"/>
            <a:ext cx="2975610" cy="2231708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371600"/>
            <a:ext cx="356616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4" y="80684"/>
            <a:ext cx="7581901" cy="1240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4" y="1411941"/>
            <a:ext cx="7581901" cy="296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4767264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olek117/mininet_sd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Modelling</a:t>
            </a:r>
            <a:r>
              <a:rPr lang="en-US" dirty="0"/>
              <a:t>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Switch controller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536" y="3000731"/>
            <a:ext cx="457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Team 3: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Jakub</a:t>
            </a:r>
            <a:r>
              <a:rPr lang="en-US" sz="1600" dirty="0" smtClean="0"/>
              <a:t> </a:t>
            </a:r>
            <a:r>
              <a:rPr lang="en-US" sz="1600" dirty="0" err="1" smtClean="0"/>
              <a:t>Błaszczyk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Przemysław</a:t>
            </a:r>
            <a:r>
              <a:rPr lang="en-US" sz="1600" dirty="0" smtClean="0"/>
              <a:t> </a:t>
            </a:r>
            <a:r>
              <a:rPr lang="en-US" sz="1600" dirty="0" err="1" smtClean="0"/>
              <a:t>Kozieł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Adam </a:t>
            </a:r>
            <a:r>
              <a:rPr lang="en-US" sz="1600" dirty="0" err="1" smtClean="0"/>
              <a:t>Kornacki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Tomasz </a:t>
            </a:r>
            <a:r>
              <a:rPr lang="en-US" sz="1600" dirty="0" err="1" smtClean="0"/>
              <a:t>Depta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Michał</a:t>
            </a:r>
            <a:r>
              <a:rPr lang="en-US" sz="1600" dirty="0" smtClean="0"/>
              <a:t> </a:t>
            </a:r>
            <a:r>
              <a:rPr lang="en-US" sz="1600" dirty="0" err="1" smtClean="0"/>
              <a:t>Szuścik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Olha</a:t>
            </a:r>
            <a:r>
              <a:rPr lang="en-US" sz="1600" dirty="0" smtClean="0"/>
              <a:t> </a:t>
            </a:r>
            <a:r>
              <a:rPr lang="en-US" sz="1600" dirty="0" err="1" smtClean="0"/>
              <a:t>Kalniei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956252" y="3000731"/>
            <a:ext cx="457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Team 1: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Michał</a:t>
            </a:r>
            <a:r>
              <a:rPr lang="en-US" sz="1600" dirty="0" smtClean="0"/>
              <a:t> </a:t>
            </a:r>
            <a:r>
              <a:rPr lang="en-US" sz="1600" dirty="0" err="1" smtClean="0"/>
              <a:t>Witas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Adam </a:t>
            </a:r>
            <a:r>
              <a:rPr lang="en-US" sz="1600" dirty="0" err="1" smtClean="0"/>
              <a:t>Andrzejczak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Krzysztof </a:t>
            </a:r>
            <a:r>
              <a:rPr lang="en-US" sz="1600" dirty="0" err="1" smtClean="0"/>
              <a:t>Zieliński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Marcin</a:t>
            </a:r>
            <a:r>
              <a:rPr lang="en-US" sz="1600" dirty="0" smtClean="0"/>
              <a:t> </a:t>
            </a:r>
            <a:r>
              <a:rPr lang="en-US" sz="1600" dirty="0" err="1" smtClean="0"/>
              <a:t>Bojarski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Michał</a:t>
            </a:r>
            <a:r>
              <a:rPr lang="en-US" sz="1600" dirty="0" smtClean="0"/>
              <a:t> </a:t>
            </a:r>
            <a:r>
              <a:rPr lang="en-US" sz="1600" dirty="0" err="1" smtClean="0"/>
              <a:t>Danisz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Marcin</a:t>
            </a:r>
            <a:r>
              <a:rPr lang="en-US" sz="1600" dirty="0" smtClean="0"/>
              <a:t> </a:t>
            </a:r>
            <a:r>
              <a:rPr lang="en-US" sz="1600" dirty="0" err="1" smtClean="0"/>
              <a:t>Wojaczek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869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 descr="Zrzut ekranu 2016-01-20 o 10.36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12" r="-7612"/>
          <a:stretch>
            <a:fillRect/>
          </a:stretch>
        </p:blipFill>
        <p:spPr>
          <a:xfrm>
            <a:off x="779463" y="1411288"/>
            <a:ext cx="7581900" cy="2965450"/>
          </a:xfrm>
        </p:spPr>
      </p:pic>
    </p:spTree>
    <p:extLst>
      <p:ext uri="{BB962C8B-B14F-4D97-AF65-F5344CB8AC3E}">
        <p14:creationId xmlns:p14="http://schemas.microsoft.com/office/powerpoint/2010/main" val="363876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pic>
        <p:nvPicPr>
          <p:cNvPr id="7" name="Content Placeholder 6" descr="Zrzut ekranu 2016-01-20 o 10.36.22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46" b="-27646"/>
          <a:stretch>
            <a:fillRect/>
          </a:stretch>
        </p:blipFill>
        <p:spPr/>
      </p:pic>
      <p:pic>
        <p:nvPicPr>
          <p:cNvPr id="8" name="Content Placeholder 7" descr="Zrzut ekranu 2016-01-20 o 10.36.58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240" b="-107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04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Controller</a:t>
            </a:r>
            <a:endParaRPr lang="en-US" dirty="0"/>
          </a:p>
        </p:txBody>
      </p:sp>
      <p:pic>
        <p:nvPicPr>
          <p:cNvPr id="4" name="Content Placeholder 3" descr="Zrzut ekranu 2016-01-20 o 10.39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252" r="-80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49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task: Spam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spam filtering is relatively simple (we can search key-word in the email and judge the packets accordingly), so this task has been done in two ways:</a:t>
            </a:r>
          </a:p>
          <a:p>
            <a:r>
              <a:rPr lang="en-US" dirty="0" smtClean="0"/>
              <a:t>1 – simple scanning in the controller basing on the email content and a banned word list.</a:t>
            </a:r>
          </a:p>
          <a:p>
            <a:r>
              <a:rPr lang="en-US" dirty="0" smtClean="0"/>
              <a:t>2 – integration of a complex open source solution: </a:t>
            </a:r>
            <a:r>
              <a:rPr lang="en-US" dirty="0" err="1" smtClean="0"/>
              <a:t>SpamAssasin</a:t>
            </a:r>
            <a:r>
              <a:rPr lang="en-US" dirty="0"/>
              <a:t> </a:t>
            </a:r>
            <a:r>
              <a:rPr lang="en-US" dirty="0" smtClean="0"/>
              <a:t>and Postfix (+ SMTP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task: Mail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task however required the scanning of not the mail content but of the attachment. Because of this, it was to complex to implement it as a controller action (opening packets, searching of file parts, opening it and scanning).</a:t>
            </a:r>
          </a:p>
          <a:p>
            <a:r>
              <a:rPr lang="en-US" dirty="0" smtClean="0"/>
              <a:t>Instead we implemented the </a:t>
            </a:r>
            <a:r>
              <a:rPr lang="en-US" dirty="0" err="1" smtClean="0"/>
              <a:t>ClamAV</a:t>
            </a:r>
            <a:r>
              <a:rPr lang="en-US" dirty="0" smtClean="0"/>
              <a:t> which  is an open source standard for mail gateway scanning.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6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preparation</a:t>
            </a:r>
            <a:endParaRPr lang="en-US" dirty="0"/>
          </a:p>
        </p:txBody>
      </p:sp>
      <p:pic>
        <p:nvPicPr>
          <p:cNvPr id="4" name="Content Placeholder 3" descr="Zrzut ekranu 2016-01-20 o 10.48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48" r="-62948"/>
          <a:stretch>
            <a:fillRect/>
          </a:stretch>
        </p:blipFill>
        <p:spPr>
          <a:xfrm>
            <a:off x="779463" y="1158875"/>
            <a:ext cx="7581900" cy="3892550"/>
          </a:xfrm>
        </p:spPr>
      </p:pic>
    </p:spTree>
    <p:extLst>
      <p:ext uri="{BB962C8B-B14F-4D97-AF65-F5344CB8AC3E}">
        <p14:creationId xmlns:p14="http://schemas.microsoft.com/office/powerpoint/2010/main" val="48387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8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1834265"/>
            <a:ext cx="7581901" cy="1240491"/>
          </a:xfrm>
        </p:spPr>
        <p:txBody>
          <a:bodyPr/>
          <a:lstStyle/>
          <a:p>
            <a:r>
              <a:rPr lang="en-US" dirty="0" smtClean="0"/>
              <a:t>Thanks for your 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simulated network topology according to the schema:</a:t>
            </a:r>
          </a:p>
          <a:p>
            <a:endParaRPr lang="en-US" dirty="0"/>
          </a:p>
          <a:p>
            <a:r>
              <a:rPr lang="en-US" dirty="0" smtClean="0"/>
              <a:t>Create a semi-intelligent controller able to act as the gateway/firewall but working in parallel to the switch chain.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7792" y="2273209"/>
            <a:ext cx="8313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INTERNET (HOST) &lt;-&gt; GATEWAY/FIREWALL &lt;-&gt; </a:t>
            </a:r>
            <a:r>
              <a:rPr lang="en-US" dirty="0" smtClean="0"/>
              <a:t>SWITCH </a:t>
            </a:r>
            <a:r>
              <a:rPr lang="en-US" dirty="0"/>
              <a:t>&lt;-&gt; ... &lt;-&gt; SWITCH &lt;-&gt; HOST</a:t>
            </a:r>
          </a:p>
        </p:txBody>
      </p:sp>
    </p:spTree>
    <p:extLst>
      <p:ext uri="{BB962C8B-B14F-4D97-AF65-F5344CB8AC3E}">
        <p14:creationId xmlns:p14="http://schemas.microsoft.com/office/powerpoint/2010/main" val="31875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GNS (Graphical Network Simulator) to create the network with real (emulated*) machines (switches, routers if needed) to see the use of such a network in real life applications.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Emulated means that the machines run the real OS of machines (CISCO IOS)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 – GNS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GNS to build the network:</a:t>
            </a:r>
          </a:p>
          <a:p>
            <a:pPr lvl="1"/>
            <a:r>
              <a:rPr lang="en-US" dirty="0" smtClean="0"/>
              <a:t>Hosts are simple VM hosts (created using Vagrant)</a:t>
            </a:r>
          </a:p>
          <a:p>
            <a:pPr lvl="1"/>
            <a:r>
              <a:rPr lang="en-US" dirty="0" smtClean="0"/>
              <a:t>Switches are simple L2 machines </a:t>
            </a:r>
          </a:p>
          <a:p>
            <a:pPr lvl="1"/>
            <a:r>
              <a:rPr lang="en-US" dirty="0" smtClean="0"/>
              <a:t>Controller is a more advanced VM (created using Vagrant)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2892" y="251126"/>
            <a:ext cx="7585710" cy="5042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GNS network</a:t>
            </a:r>
            <a:endParaRPr lang="en-US" dirty="0"/>
          </a:p>
        </p:txBody>
      </p:sp>
      <p:pic>
        <p:nvPicPr>
          <p:cNvPr id="9" name="Picture 8" descr="Zrzut ekranu 2016-01-20 o 09.52.3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8" y="2353646"/>
            <a:ext cx="8069507" cy="22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7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GNS Solution outcome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 network functions correctly (hosts are able to ping each other) and packets are copied to the controller.</a:t>
            </a:r>
          </a:p>
          <a:p>
            <a:r>
              <a:rPr lang="en-US" dirty="0" smtClean="0"/>
              <a:t>This method has a great drawback: the packets are copied on the OS level creating a delay and using system resources</a:t>
            </a:r>
          </a:p>
          <a:p>
            <a:r>
              <a:rPr lang="en-US" dirty="0" smtClean="0"/>
              <a:t>CISCO machines run by GNS do not support </a:t>
            </a:r>
            <a:r>
              <a:rPr lang="en-US" dirty="0" err="1" smtClean="0"/>
              <a:t>Openflow</a:t>
            </a:r>
            <a:r>
              <a:rPr lang="en-US" dirty="0" smtClean="0"/>
              <a:t>, requiring the controller to manage packets also on the OS level, which is not at all efficient.</a:t>
            </a:r>
          </a:p>
        </p:txBody>
      </p:sp>
    </p:spTree>
    <p:extLst>
      <p:ext uri="{BB962C8B-B14F-4D97-AF65-F5344CB8AC3E}">
        <p14:creationId xmlns:p14="http://schemas.microsoft.com/office/powerpoint/2010/main" val="141052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GNS solution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improve the performance we would need to incorporate the </a:t>
            </a:r>
            <a:r>
              <a:rPr lang="en-US" dirty="0" err="1" smtClean="0"/>
              <a:t>openflow</a:t>
            </a:r>
            <a:r>
              <a:rPr lang="en-US" dirty="0" smtClean="0"/>
              <a:t> mechanism into the network.</a:t>
            </a:r>
          </a:p>
          <a:p>
            <a:r>
              <a:rPr lang="en-US" dirty="0" smtClean="0"/>
              <a:t>GNS offers a solution to this problem: use the </a:t>
            </a:r>
            <a:r>
              <a:rPr lang="en-US" dirty="0" err="1" smtClean="0"/>
              <a:t>Mininet</a:t>
            </a:r>
            <a:r>
              <a:rPr lang="en-US" dirty="0" smtClean="0"/>
              <a:t> VM as the controller + switch chain.</a:t>
            </a:r>
          </a:p>
          <a:p>
            <a:r>
              <a:rPr lang="en-US" dirty="0" smtClean="0"/>
              <a:t>However this solution is not attractive as we can do the same using only </a:t>
            </a:r>
            <a:r>
              <a:rPr lang="en-US" dirty="0" err="1" smtClean="0"/>
              <a:t>Mininet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9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properly develop the solution we have created a </a:t>
            </a:r>
            <a:r>
              <a:rPr lang="en-US" dirty="0" err="1" smtClean="0"/>
              <a:t>git</a:t>
            </a:r>
            <a:r>
              <a:rPr lang="en-US" dirty="0"/>
              <a:t> repository:  </a:t>
            </a:r>
            <a:r>
              <a:rPr lang="en-US" dirty="0">
                <a:hlinkClick r:id="rId2"/>
              </a:rPr>
              <a:t>https://github.com/bolek117/</a:t>
            </a:r>
            <a:r>
              <a:rPr lang="en-US" dirty="0" smtClean="0">
                <a:hlinkClick r:id="rId2"/>
              </a:rPr>
              <a:t>mininet_sdn</a:t>
            </a:r>
            <a:endParaRPr lang="en-US" dirty="0" smtClean="0"/>
          </a:p>
          <a:p>
            <a:r>
              <a:rPr lang="en-US" dirty="0" smtClean="0"/>
              <a:t>We have used Vagrant to create a VM box to avoid downloading the reloading the whole VM each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93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54</TotalTime>
  <Words>510</Words>
  <Application>Microsoft Macintosh PowerPoint</Application>
  <PresentationFormat>On-screen Show (16:9)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Orbit</vt:lpstr>
      <vt:lpstr>Digital Modelling and Simulation</vt:lpstr>
      <vt:lpstr>Project goals</vt:lpstr>
      <vt:lpstr>Project assumptions</vt:lpstr>
      <vt:lpstr>Project architecture – GNS network</vt:lpstr>
      <vt:lpstr>GNS network</vt:lpstr>
      <vt:lpstr>GNS Solution outcome</vt:lpstr>
      <vt:lpstr>GNS solution fix</vt:lpstr>
      <vt:lpstr>Mininet solution</vt:lpstr>
      <vt:lpstr>Project architecture</vt:lpstr>
      <vt:lpstr>Mininet architecture</vt:lpstr>
      <vt:lpstr>Connectivity</vt:lpstr>
      <vt:lpstr>Mininet Controller</vt:lpstr>
      <vt:lpstr>Main task: Spam filter</vt:lpstr>
      <vt:lpstr>Main task: Mail Scanner</vt:lpstr>
      <vt:lpstr>Machine preparation</vt:lpstr>
      <vt:lpstr>Presentation</vt:lpstr>
      <vt:lpstr>Thanks for your attention.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Modelling and Simulation</dc:title>
  <dc:creator>SAP SAP</dc:creator>
  <cp:lastModifiedBy>SAP SAP</cp:lastModifiedBy>
  <cp:revision>7</cp:revision>
  <dcterms:created xsi:type="dcterms:W3CDTF">2016-01-20T08:59:33Z</dcterms:created>
  <dcterms:modified xsi:type="dcterms:W3CDTF">2016-01-20T09:53:34Z</dcterms:modified>
</cp:coreProperties>
</file>