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9" r:id="rId2"/>
    <p:sldId id="262" r:id="rId3"/>
    <p:sldId id="263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1" autoAdjust="0"/>
    <p:restoredTop sz="94622" autoAdjust="0"/>
  </p:normalViewPr>
  <p:slideViewPr>
    <p:cSldViewPr>
      <p:cViewPr varScale="1">
        <p:scale>
          <a:sx n="99" d="100"/>
          <a:sy n="99" d="100"/>
        </p:scale>
        <p:origin x="-30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CIRM Application Migration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Migrating to the newly developed </a:t>
            </a:r>
            <a:r>
              <a:rPr lang="en-US" sz="1600" dirty="0" err="1" smtClean="0"/>
              <a:t>CiRM</a:t>
            </a:r>
            <a:r>
              <a:rPr lang="en-US" sz="1600" dirty="0" smtClean="0"/>
              <a:t> ecosystem will be a multistep process. This document shows two diagrams:</a:t>
            </a:r>
          </a:p>
          <a:p>
            <a:pPr>
              <a:buNone/>
            </a:pPr>
            <a:endParaRPr lang="en-US" sz="1600" dirty="0" smtClean="0"/>
          </a:p>
          <a:p>
            <a:pPr>
              <a:buFont typeface="+mj-lt"/>
              <a:buAutoNum type="arabicPeriod"/>
            </a:pPr>
            <a:r>
              <a:rPr lang="en-US" sz="1600" dirty="0" smtClean="0"/>
              <a:t>A diagram showing how the existing functionality maps to the new application components. Essentially this demonstrates what is being replaced by what. Note: since KBMS has already been phased out by PKBI, it is not being listed here.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A diagram showing the migration timeline in 5 milestones. Boxes with red borders indicate current (to be phased out) system. Right below them, are the corresponding new components. The length of an arrow indicates the approximate lifetime of a component. A key aspect of the migration path is the parallel coexistence of the new and old systems in parallel until the new system proves stable and reliable: this is indicate by a time overlap of the black and red arrows. </a:t>
            </a:r>
          </a:p>
          <a:p>
            <a:endParaRPr lang="en-US" sz="1600" dirty="0" smtClean="0"/>
          </a:p>
          <a:p>
            <a:pPr lvl="1">
              <a:buNone/>
            </a:pPr>
            <a:endParaRPr lang="en-US" sz="1600" dirty="0" smtClean="0"/>
          </a:p>
          <a:p>
            <a:pPr lvl="1"/>
            <a:endParaRPr lang="en-US" sz="1600" dirty="0" smtClean="0"/>
          </a:p>
          <a:p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228600"/>
            <a:ext cx="13716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Contact Center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Topic Search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Phonebook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Call History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Soft Phone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SR Open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GIS Maps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2758440"/>
            <a:ext cx="1524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CRM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SR Mgmt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GIS Mapping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Workflow/Activities</a:t>
            </a:r>
            <a:endParaRPr lang="en-US" sz="12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Task Assignment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" y="417576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MDCEAI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PW, TM, COM, WCS, AS, Elections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" y="5943600"/>
            <a:ext cx="1143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err="1" smtClean="0">
                <a:solidFill>
                  <a:schemeClr val="tx1"/>
                </a:solidFill>
              </a:rPr>
              <a:t>ServiceStats</a:t>
            </a:r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" y="195072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CRM-Mobil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Offline </a:t>
            </a:r>
            <a:r>
              <a:rPr lang="en-US" sz="1200" dirty="0" smtClean="0">
                <a:solidFill>
                  <a:schemeClr val="tx1"/>
                </a:solidFill>
              </a:rPr>
              <a:t>SR Mgmt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4800" y="513588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COGNOS Reporting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72000" y="228600"/>
            <a:ext cx="30480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Answer Hub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Key/</a:t>
            </a:r>
            <a:r>
              <a:rPr lang="en-US" sz="1200" dirty="0" err="1" smtClean="0">
                <a:solidFill>
                  <a:schemeClr val="tx1"/>
                </a:solidFill>
              </a:rPr>
              <a:t>Sem</a:t>
            </a:r>
            <a:r>
              <a:rPr lang="en-US" sz="1200" dirty="0" smtClean="0">
                <a:solidFill>
                  <a:schemeClr val="tx1"/>
                </a:solidFill>
              </a:rPr>
              <a:t> Search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Bluebook </a:t>
            </a:r>
            <a:r>
              <a:rPr lang="en-US" sz="1200" dirty="0" err="1" smtClean="0">
                <a:solidFill>
                  <a:schemeClr val="tx1"/>
                </a:solidFill>
              </a:rPr>
              <a:t>Integr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Maps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Chat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SR Mgmt – create, update, task </a:t>
            </a:r>
            <a:r>
              <a:rPr lang="en-US" sz="1200" dirty="0" smtClean="0">
                <a:solidFill>
                  <a:schemeClr val="tx1"/>
                </a:solidFill>
              </a:rPr>
              <a:t>assign?, </a:t>
            </a:r>
            <a:r>
              <a:rPr lang="en-US" sz="1200" dirty="0" smtClean="0">
                <a:solidFill>
                  <a:schemeClr val="tx1"/>
                </a:solidFill>
              </a:rPr>
              <a:t>activities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Offline storage (HTML 5, mobile)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72000" y="2235200"/>
            <a:ext cx="3048000" cy="119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Ontology Admin Tools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SR Type Admin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UI Admin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Process Workflow Definition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Constituent Mgmt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PKBI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72000" y="3632200"/>
            <a:ext cx="3048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Integration </a:t>
            </a:r>
            <a:r>
              <a:rPr lang="en-US" sz="1400" b="1" dirty="0" err="1" smtClean="0">
                <a:solidFill>
                  <a:schemeClr val="tx1"/>
                </a:solidFill>
              </a:rPr>
              <a:t>Svcs</a:t>
            </a:r>
            <a:endParaRPr lang="en-US" sz="1400" b="1" dirty="0" smtClean="0">
              <a:solidFill>
                <a:schemeClr val="tx1"/>
              </a:solidFill>
            </a:endParaRP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Workflow operational tasks connected to departmental systems. MDCEAI keeps internal data mapping code, but its components are WSDL-</a:t>
            </a:r>
            <a:r>
              <a:rPr lang="en-US" sz="1200" dirty="0" err="1" smtClean="0">
                <a:solidFill>
                  <a:schemeClr val="tx1"/>
                </a:solidFill>
              </a:rPr>
              <a:t>ed</a:t>
            </a:r>
            <a:r>
              <a:rPr lang="en-US" sz="1200" dirty="0" smtClean="0">
                <a:solidFill>
                  <a:schemeClr val="tx1"/>
                </a:solidFill>
              </a:rPr>
              <a:t> and embedded in the SR process workflows, like everything else.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72000" y="5486400"/>
            <a:ext cx="3124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Reporting – port of reports to new DB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GIS Maps (out of box from COGNOS)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Report Definition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Data Warehousing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Live Reports, etc.</a:t>
            </a:r>
          </a:p>
        </p:txBody>
      </p:sp>
      <p:cxnSp>
        <p:nvCxnSpPr>
          <p:cNvPr id="19" name="Straight Arrow Connector 18"/>
          <p:cNvCxnSpPr>
            <a:stCxn id="8" idx="3"/>
            <a:endCxn id="16" idx="1"/>
          </p:cNvCxnSpPr>
          <p:nvPr/>
        </p:nvCxnSpPr>
        <p:spPr>
          <a:xfrm flipV="1">
            <a:off x="1828800" y="4318000"/>
            <a:ext cx="2743200" cy="2006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3"/>
            <a:endCxn id="17" idx="1"/>
          </p:cNvCxnSpPr>
          <p:nvPr/>
        </p:nvCxnSpPr>
        <p:spPr>
          <a:xfrm>
            <a:off x="1447800" y="5402580"/>
            <a:ext cx="3124200" cy="6934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7" idx="1"/>
          </p:cNvCxnSpPr>
          <p:nvPr/>
        </p:nvCxnSpPr>
        <p:spPr>
          <a:xfrm>
            <a:off x="1447800" y="6096000"/>
            <a:ext cx="3124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15" idx="1"/>
          </p:cNvCxnSpPr>
          <p:nvPr/>
        </p:nvCxnSpPr>
        <p:spPr>
          <a:xfrm flipV="1">
            <a:off x="1828800" y="2832100"/>
            <a:ext cx="2743200" cy="4978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6" idx="3"/>
            <a:endCxn id="14" idx="1"/>
          </p:cNvCxnSpPr>
          <p:nvPr/>
        </p:nvCxnSpPr>
        <p:spPr>
          <a:xfrm>
            <a:off x="1676400" y="952500"/>
            <a:ext cx="2895600" cy="114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0" idx="3"/>
            <a:endCxn id="14" idx="1"/>
          </p:cNvCxnSpPr>
          <p:nvPr/>
        </p:nvCxnSpPr>
        <p:spPr>
          <a:xfrm flipV="1">
            <a:off x="1752600" y="1066800"/>
            <a:ext cx="2819400" cy="11506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" idx="3"/>
            <a:endCxn id="14" idx="1"/>
          </p:cNvCxnSpPr>
          <p:nvPr/>
        </p:nvCxnSpPr>
        <p:spPr>
          <a:xfrm flipV="1">
            <a:off x="1828800" y="1066800"/>
            <a:ext cx="2743200" cy="2263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0" y="457200"/>
            <a:ext cx="1066800" cy="45720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Contact Center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0" y="304800"/>
            <a:ext cx="9144000" cy="1588"/>
          </a:xfrm>
          <a:prstGeom prst="straightConnector1">
            <a:avLst/>
          </a:prstGeom>
          <a:ln w="22225" cap="flat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0"/>
            <a:ext cx="48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Now</a:t>
            </a:r>
            <a:endParaRPr 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617894" y="0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Done</a:t>
            </a:r>
            <a:endParaRPr lang="en-US" sz="12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0" y="1066800"/>
            <a:ext cx="1066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AH: Search, Phonebook, GIS, Activity Recording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1905000"/>
            <a:ext cx="1066800" cy="76200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CRM UI: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SR Mgmt etc.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2743200"/>
            <a:ext cx="1066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AH: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SR Mgmt UI, Activity Workflow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0" y="5562600"/>
            <a:ext cx="1066800" cy="68580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Service Stats &amp; </a:t>
            </a:r>
            <a:r>
              <a:rPr lang="en-US" sz="1200" dirty="0" err="1" smtClean="0">
                <a:solidFill>
                  <a:schemeClr val="tx1"/>
                </a:solidFill>
              </a:rPr>
              <a:t>Cognos</a:t>
            </a:r>
            <a:r>
              <a:rPr lang="en-US" sz="1200" dirty="0" smtClean="0">
                <a:solidFill>
                  <a:schemeClr val="tx1"/>
                </a:solidFill>
              </a:rPr>
              <a:t> Records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0" y="5029200"/>
            <a:ext cx="106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Ontology back-end DB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0" y="3581400"/>
            <a:ext cx="1066800" cy="30480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MDCEAI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0" y="3962400"/>
            <a:ext cx="106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Integration Workflow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0" y="4495800"/>
            <a:ext cx="1066800" cy="45720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CRM Back-End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0" y="6400800"/>
            <a:ext cx="106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New Reporting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3" idx="3"/>
          </p:cNvCxnSpPr>
          <p:nvPr/>
        </p:nvCxnSpPr>
        <p:spPr>
          <a:xfrm>
            <a:off x="1066800" y="685800"/>
            <a:ext cx="60960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295400" y="1447800"/>
            <a:ext cx="7848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5" idx="3"/>
          </p:cNvCxnSpPr>
          <p:nvPr/>
        </p:nvCxnSpPr>
        <p:spPr>
          <a:xfrm>
            <a:off x="1066800" y="2286000"/>
            <a:ext cx="426720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733800" y="3124200"/>
            <a:ext cx="5410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219200" y="1143000"/>
            <a:ext cx="32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Replace Contact Center</a:t>
            </a:r>
            <a:endParaRPr lang="en-US" sz="1200" b="1" dirty="0"/>
          </a:p>
        </p:txBody>
      </p:sp>
      <p:cxnSp>
        <p:nvCxnSpPr>
          <p:cNvPr id="54" name="Straight Arrow Connector 53"/>
          <p:cNvCxnSpPr>
            <a:stCxn id="21" idx="3"/>
          </p:cNvCxnSpPr>
          <p:nvPr/>
        </p:nvCxnSpPr>
        <p:spPr>
          <a:xfrm>
            <a:off x="1066800" y="4724400"/>
            <a:ext cx="647700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9" idx="3"/>
          </p:cNvCxnSpPr>
          <p:nvPr/>
        </p:nvCxnSpPr>
        <p:spPr>
          <a:xfrm>
            <a:off x="1066800" y="3733800"/>
            <a:ext cx="647700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7" idx="3"/>
          </p:cNvCxnSpPr>
          <p:nvPr/>
        </p:nvCxnSpPr>
        <p:spPr>
          <a:xfrm>
            <a:off x="1066800" y="5905500"/>
            <a:ext cx="7467600" cy="381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6553200" y="4191000"/>
            <a:ext cx="259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105400" y="5257800"/>
            <a:ext cx="4038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7924800" y="6629400"/>
            <a:ext cx="1219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733800" y="2819400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Replace CRM UI Application</a:t>
            </a:r>
            <a:endParaRPr lang="en-US" sz="12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5029200" y="4953000"/>
            <a:ext cx="3124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Introduce new Operations DB for CRM data</a:t>
            </a:r>
            <a:endParaRPr lang="en-US" sz="12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6400800" y="3886200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MDCEAI -&gt; SR Workflow</a:t>
            </a:r>
            <a:endParaRPr lang="en-US" sz="12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7924800" y="62484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New Reports</a:t>
            </a:r>
            <a:endParaRPr lang="en-US" sz="1200" b="1" dirty="0"/>
          </a:p>
        </p:txBody>
      </p:sp>
      <p:cxnSp>
        <p:nvCxnSpPr>
          <p:cNvPr id="98" name="Straight Connector 97"/>
          <p:cNvCxnSpPr/>
          <p:nvPr/>
        </p:nvCxnSpPr>
        <p:spPr>
          <a:xfrm rot="5400000">
            <a:off x="-2133600" y="3429000"/>
            <a:ext cx="6858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5400000">
            <a:off x="304800" y="3429000"/>
            <a:ext cx="6858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5400000">
            <a:off x="1676400" y="3429000"/>
            <a:ext cx="6858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5400000">
            <a:off x="3200400" y="3429000"/>
            <a:ext cx="6858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5400000">
            <a:off x="4495800" y="3429000"/>
            <a:ext cx="6858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295400" y="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</a:t>
            </a:r>
            <a:endParaRPr lang="en-US" sz="12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3810000" y="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</a:t>
            </a:r>
            <a:endParaRPr lang="en-US" sz="12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5181600" y="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3</a:t>
            </a:r>
            <a:endParaRPr lang="en-US" sz="12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6629400" y="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4</a:t>
            </a:r>
            <a:endParaRPr lang="en-US" sz="1200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7924800" y="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5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7021</TotalTime>
  <Words>365</Words>
  <Application>Microsoft Office PowerPoint</Application>
  <PresentationFormat>On-screen Show (4:3)</PresentationFormat>
  <Paragraphs>70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CIRM Application Migration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boris</cp:lastModifiedBy>
  <cp:revision>717</cp:revision>
  <dcterms:created xsi:type="dcterms:W3CDTF">2006-08-16T00:00:00Z</dcterms:created>
  <dcterms:modified xsi:type="dcterms:W3CDTF">2010-04-13T22:11:03Z</dcterms:modified>
</cp:coreProperties>
</file>