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6840525" cx="9001125"/>
  <p:notesSz cx="6797675" cy="9874250"/>
  <p:embeddedFontLst>
    <p:embeddedFont>
      <p:font typeface="Helvetica Neue"/>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212">
          <p15:clr>
            <a:srgbClr val="A4A3A4"/>
          </p15:clr>
        </p15:guide>
        <p15:guide id="2" orient="horz" pos="802">
          <p15:clr>
            <a:srgbClr val="A4A3A4"/>
          </p15:clr>
        </p15:guide>
        <p15:guide id="3" orient="horz" pos="119">
          <p15:clr>
            <a:srgbClr val="A4A3A4"/>
          </p15:clr>
        </p15:guide>
        <p15:guide id="4" orient="horz" pos="1122">
          <p15:clr>
            <a:srgbClr val="A4A3A4"/>
          </p15:clr>
        </p15:guide>
        <p15:guide id="5" pos="492">
          <p15:clr>
            <a:srgbClr val="A4A3A4"/>
          </p15:clr>
        </p15:guide>
        <p15:guide id="6" pos="115">
          <p15:clr>
            <a:srgbClr val="A4A3A4"/>
          </p15:clr>
        </p15:guide>
        <p15:guide id="7" pos="2617">
          <p15:clr>
            <a:srgbClr val="A4A3A4"/>
          </p15:clr>
        </p15:guide>
        <p15:guide id="8" pos="5565">
          <p15:clr>
            <a:srgbClr val="A4A3A4"/>
          </p15:clr>
        </p15:guide>
      </p15:sldGuideLst>
    </p:ext>
    <p:ext uri="{2D200454-40CA-4A62-9FC3-DE9A4176ACB9}">
      <p15:notesGuideLst>
        <p15:guide id="1" orient="horz" pos="3110">
          <p15:clr>
            <a:srgbClr val="A4A3A4"/>
          </p15:clr>
        </p15:guide>
        <p15:guide id="2" pos="2141">
          <p15:clr>
            <a:srgbClr val="A4A3A4"/>
          </p15:clr>
        </p15:guide>
      </p15:notesGuideLst>
    </p:ext>
    <p:ext uri="http://customooxmlschemas.google.com/">
      <go:slidesCustomData xmlns:go="http://customooxmlschemas.google.com/" r:id="rId76" roundtripDataSignature="AMtx7mjpmH1If81Z3uxCAuNGBa6lwUP1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212" orient="horz"/>
        <p:guide pos="802" orient="horz"/>
        <p:guide pos="119" orient="horz"/>
        <p:guide pos="1122" orient="horz"/>
        <p:guide pos="492"/>
        <p:guide pos="115"/>
        <p:guide pos="2617"/>
        <p:guide pos="5565"/>
      </p:guideLst>
    </p:cSldViewPr>
  </p:slideViewPr>
  <p:notesViewPr>
    <p:cSldViewPr snapToGrid="0">
      <p:cViewPr varScale="1">
        <p:scale>
          <a:sx n="100" d="100"/>
          <a:sy n="100" d="100"/>
        </p:scale>
        <p:origin x="0" y="0"/>
      </p:cViewPr>
      <p:guideLst>
        <p:guide pos="3110" orient="horz"/>
        <p:guide pos="214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bold.fntdata"/><Relationship Id="rId72" Type="http://schemas.openxmlformats.org/officeDocument/2006/relationships/font" Target="fonts/HelveticaNeue-regular.fntdata"/><Relationship Id="rId31" Type="http://schemas.openxmlformats.org/officeDocument/2006/relationships/slide" Target="slides/slide26.xml"/><Relationship Id="rId75" Type="http://schemas.openxmlformats.org/officeDocument/2006/relationships/font" Target="fonts/HelveticaNeue-boldItalic.fntdata"/><Relationship Id="rId30" Type="http://schemas.openxmlformats.org/officeDocument/2006/relationships/slide" Target="slides/slide25.xml"/><Relationship Id="rId74" Type="http://schemas.openxmlformats.org/officeDocument/2006/relationships/font" Target="fonts/HelveticaNeue-italic.fntdata"/><Relationship Id="rId33" Type="http://schemas.openxmlformats.org/officeDocument/2006/relationships/slide" Target="slides/slide28.xml"/><Relationship Id="rId32" Type="http://schemas.openxmlformats.org/officeDocument/2006/relationships/slide" Target="slides/slide27.xml"/><Relationship Id="rId76" Type="http://customschemas.google.com/relationships/presentationmetadata" Target="meta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3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4" y="0"/>
            <a:ext cx="2945659" cy="4937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62025" y="739775"/>
            <a:ext cx="48736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690269"/>
            <a:ext cx="5438140" cy="444341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8823"/>
            <a:ext cx="2945659" cy="4937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0444" y="9378823"/>
            <a:ext cx="2945659" cy="4937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sv-SE"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79768" y="4690269"/>
            <a:ext cx="5438140" cy="4443413"/>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Patrik Edén</a:t>
            </a:r>
            <a:endParaRPr/>
          </a:p>
          <a:p>
            <a:pPr indent="-317500" lvl="0" marL="457200" rtl="0" algn="l">
              <a:spcBef>
                <a:spcPts val="0"/>
              </a:spcBef>
              <a:spcAft>
                <a:spcPts val="0"/>
              </a:spcAft>
              <a:buSzPts val="1400"/>
              <a:buChar char="●"/>
            </a:pPr>
            <a:r>
              <a:rPr lang="sv-SE"/>
              <a:t>Not here to talk about famous </a:t>
            </a:r>
            <a:r>
              <a:rPr lang="sv-SE"/>
              <a:t>finches</a:t>
            </a:r>
            <a:endParaRPr/>
          </a:p>
          <a:p>
            <a:pPr indent="-317500" lvl="0" marL="457200" rtl="0" algn="l">
              <a:spcBef>
                <a:spcPts val="0"/>
              </a:spcBef>
              <a:spcAft>
                <a:spcPts val="0"/>
              </a:spcAft>
              <a:buSzPts val="1400"/>
              <a:buChar char="●"/>
            </a:pPr>
            <a:r>
              <a:rPr lang="sv-SE"/>
              <a:t>Same but </a:t>
            </a:r>
            <a:r>
              <a:rPr lang="sv-SE"/>
              <a:t>different</a:t>
            </a:r>
            <a:r>
              <a:rPr lang="sv-SE"/>
              <a:t> island</a:t>
            </a:r>
            <a:endParaRPr/>
          </a:p>
          <a:p>
            <a:pPr indent="-317500" lvl="0" marL="457200" rtl="0" algn="l">
              <a:spcBef>
                <a:spcPts val="0"/>
              </a:spcBef>
              <a:spcAft>
                <a:spcPts val="0"/>
              </a:spcAft>
              <a:buSzPts val="1400"/>
              <a:buChar char="●"/>
            </a:pPr>
            <a:r>
              <a:rPr lang="sv-SE"/>
              <a:t>Beaks differ -&gt; </a:t>
            </a:r>
            <a:r>
              <a:rPr lang="sv-SE"/>
              <a:t>self adaptation, in that bird have responded  to new conditions, on their own island, by changes that are adapted to these conditions</a:t>
            </a:r>
            <a:endParaRPr/>
          </a:p>
          <a:p>
            <a:pPr indent="-317500" lvl="0" marL="457200" rtl="0" algn="l">
              <a:spcBef>
                <a:spcPts val="0"/>
              </a:spcBef>
              <a:spcAft>
                <a:spcPts val="0"/>
              </a:spcAft>
              <a:buSzPts val="1400"/>
              <a:buChar char="●"/>
            </a:pPr>
            <a:r>
              <a:rPr lang="sv-SE"/>
              <a:t>We have self adaptation but for neural 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Hello everyone and welcome to my presentation. I'm Robin Emanuelsson and I will talk about my project was supervised by Patrik Edén.</a:t>
            </a:r>
            <a:endParaRPr/>
          </a:p>
          <a:p>
            <a:pPr indent="0" lvl="0" marL="0" rtl="0" algn="l">
              <a:lnSpc>
                <a:spcPct val="140000"/>
              </a:lnSpc>
              <a:spcBef>
                <a:spcPts val="0"/>
              </a:spcBef>
              <a:spcAft>
                <a:spcPts val="0"/>
              </a:spcAft>
              <a:buNone/>
            </a:pPr>
            <a:r>
              <a:rPr lang="sv-SE"/>
              <a:t>The image here is Darwin’s famous finches. The </a:t>
            </a:r>
            <a:r>
              <a:rPr lang="sv-SE"/>
              <a:t>presentation however</a:t>
            </a:r>
            <a:r>
              <a:rPr lang="sv-SE"/>
              <a:t> will not be about finches but </a:t>
            </a:r>
            <a:r>
              <a:rPr lang="sv-SE"/>
              <a:t>rather</a:t>
            </a:r>
            <a:r>
              <a:rPr lang="sv-SE"/>
              <a:t> what made them famous. As you might know these finches are </a:t>
            </a:r>
            <a:r>
              <a:rPr lang="sv-SE"/>
              <a:t>believed</a:t>
            </a:r>
            <a:r>
              <a:rPr lang="sv-SE"/>
              <a:t> to stem from the same finch but each finch is found on </a:t>
            </a:r>
            <a:r>
              <a:rPr lang="sv-SE"/>
              <a:t>different</a:t>
            </a:r>
            <a:r>
              <a:rPr lang="sv-SE"/>
              <a:t> island in the </a:t>
            </a:r>
            <a:r>
              <a:rPr lang="sv-SE"/>
              <a:t>galapagos.</a:t>
            </a:r>
            <a:r>
              <a:rPr lang="sv-SE"/>
              <a:t>  We can see </a:t>
            </a:r>
            <a:r>
              <a:rPr lang="sv-SE"/>
              <a:t>their</a:t>
            </a:r>
            <a:r>
              <a:rPr lang="sv-SE"/>
              <a:t> beaks differ quite a bit and </a:t>
            </a:r>
            <a:r>
              <a:rPr lang="sv-SE"/>
              <a:t>the</a:t>
            </a:r>
            <a:r>
              <a:rPr lang="sv-SE"/>
              <a:t> reason for this can be said to be because of self </a:t>
            </a:r>
            <a:r>
              <a:rPr lang="sv-SE"/>
              <a:t>adaptation</a:t>
            </a:r>
            <a:r>
              <a:rPr lang="sv-SE"/>
              <a:t>, in that bird have </a:t>
            </a:r>
            <a:r>
              <a:rPr lang="sv-SE"/>
              <a:t>responded  to new conditions, on their own island, by changes that are adapted to these conditions</a:t>
            </a:r>
            <a:r>
              <a:rPr lang="sv-SE"/>
              <a:t>.</a:t>
            </a:r>
            <a:endParaRPr/>
          </a:p>
          <a:p>
            <a:pPr indent="0" lvl="0" marL="0" rtl="0" algn="l">
              <a:lnSpc>
                <a:spcPct val="140000"/>
              </a:lnSpc>
              <a:spcBef>
                <a:spcPts val="0"/>
              </a:spcBef>
              <a:spcAft>
                <a:spcPts val="0"/>
              </a:spcAft>
              <a:buNone/>
            </a:pPr>
            <a:r>
              <a:rPr lang="sv-SE"/>
              <a:t>We have looked at  s</a:t>
            </a:r>
            <a:r>
              <a:rPr lang="sv-SE"/>
              <a:t>elf-adaptation but for neural network.</a:t>
            </a:r>
            <a:endParaRPr/>
          </a:p>
          <a:p>
            <a:pPr indent="0" lvl="0" marL="0" rtl="0" algn="l">
              <a:spcBef>
                <a:spcPts val="0"/>
              </a:spcBef>
              <a:spcAft>
                <a:spcPts val="0"/>
              </a:spcAft>
              <a:buNone/>
            </a:pPr>
            <a:r>
              <a:t/>
            </a:r>
            <a:endParaRPr/>
          </a:p>
        </p:txBody>
      </p:sp>
      <p:sp>
        <p:nvSpPr>
          <p:cNvPr id="79" name="Google Shape;79;p1:notes"/>
          <p:cNvSpPr/>
          <p:nvPr>
            <p:ph idx="2" type="sldImg"/>
          </p:nvPr>
        </p:nvSpPr>
        <p:spPr>
          <a:xfrm>
            <a:off x="962025" y="739775"/>
            <a:ext cx="48736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5ebcd72cb_0_74: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we look at recombination or crossover as it's sometimes called.</a:t>
            </a:r>
            <a:endParaRPr/>
          </a:p>
        </p:txBody>
      </p:sp>
      <p:sp>
        <p:nvSpPr>
          <p:cNvPr id="187" name="Google Shape;187;g85ebcd72cb_0_74: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612db4ff4_0_10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Easiest take two parents</a:t>
            </a:r>
            <a:endParaRPr/>
          </a:p>
          <a:p>
            <a:pPr indent="-317500" lvl="0" marL="457200" rtl="0" algn="l">
              <a:spcBef>
                <a:spcPts val="0"/>
              </a:spcBef>
              <a:spcAft>
                <a:spcPts val="0"/>
              </a:spcAft>
              <a:buSzPts val="1400"/>
              <a:buChar char="●"/>
            </a:pPr>
            <a:r>
              <a:rPr lang="sv-SE"/>
              <a:t>Split them somewhere</a:t>
            </a:r>
            <a:endParaRPr/>
          </a:p>
          <a:p>
            <a:pPr indent="-317500" lvl="0" marL="457200" rtl="0" algn="l">
              <a:spcBef>
                <a:spcPts val="0"/>
              </a:spcBef>
              <a:spcAft>
                <a:spcPts val="0"/>
              </a:spcAft>
              <a:buSzPts val="1400"/>
              <a:buChar char="●"/>
            </a:pPr>
            <a:r>
              <a:rPr lang="sv-SE"/>
              <a:t>Good subvector spread</a:t>
            </a:r>
            <a:endParaRPr/>
          </a:p>
          <a:p>
            <a:pPr indent="-317500" lvl="0" marL="457200" rtl="0" algn="l">
              <a:spcBef>
                <a:spcPts val="0"/>
              </a:spcBef>
              <a:spcAft>
                <a:spcPts val="0"/>
              </a:spcAft>
              <a:buSzPts val="1400"/>
              <a:buChar char="●"/>
            </a:pPr>
            <a:r>
              <a:rPr lang="sv-SE"/>
              <a:t>Global 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Recombination takes, usually two, individuals and let them mate. They can mate in different ways but the easiest way is as we can see here where two individuals mate to create an offpsring.  The new individuals offspring is each of the halves of the parents. The idea behind Recombination is that individuals with good fitness relative to the population have good subvectors.  By  combining the  subvectors of  two parents  the resulting  vector will have components spread over the search space, giving the algorithm a global search property</a:t>
            </a:r>
            <a:endParaRPr>
              <a:solidFill>
                <a:schemeClr val="dk2"/>
              </a:solidFill>
              <a:highlight>
                <a:srgbClr val="E4E8EE"/>
              </a:highlight>
              <a:latin typeface="Arial"/>
              <a:ea typeface="Arial"/>
              <a:cs typeface="Arial"/>
              <a:sym typeface="Arial"/>
            </a:endParaRPr>
          </a:p>
          <a:p>
            <a:pPr indent="0" lvl="0" marL="0" rtl="0" algn="l">
              <a:spcBef>
                <a:spcPts val="0"/>
              </a:spcBef>
              <a:spcAft>
                <a:spcPts val="0"/>
              </a:spcAft>
              <a:buNone/>
            </a:pPr>
            <a:r>
              <a:t/>
            </a:r>
            <a:endParaRPr/>
          </a:p>
        </p:txBody>
      </p:sp>
      <p:sp>
        <p:nvSpPr>
          <p:cNvPr id="198" name="Google Shape;198;g8612db4ff4_0_10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612db4ff4_0_113: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Grid</a:t>
            </a:r>
            <a:endParaRPr/>
          </a:p>
          <a:p>
            <a:pPr indent="-317500" lvl="0" marL="457200" rtl="0" algn="l">
              <a:spcBef>
                <a:spcPts val="0"/>
              </a:spcBef>
              <a:spcAft>
                <a:spcPts val="0"/>
              </a:spcAft>
              <a:buSzPts val="1400"/>
              <a:buChar char="●"/>
            </a:pPr>
            <a:r>
              <a:rPr lang="sv-SE"/>
              <a:t>Not all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The recombination operator will span some grid with possible new individuals as we can see in the figure. The blue dots are parents are the red crosses are potentially new offspring. So with this method we will not be able to search the whole space.</a:t>
            </a:r>
            <a:endParaRPr/>
          </a:p>
        </p:txBody>
      </p:sp>
      <p:sp>
        <p:nvSpPr>
          <p:cNvPr id="212" name="Google Shape;212;g8612db4ff4_0_113: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5ebcd72cb_0_94: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mutation</a:t>
            </a:r>
            <a:endParaRPr/>
          </a:p>
          <a:p>
            <a:pPr indent="-317500" lvl="0" marL="457200" rtl="0" algn="l">
              <a:spcBef>
                <a:spcPts val="0"/>
              </a:spcBef>
              <a:spcAft>
                <a:spcPts val="0"/>
              </a:spcAft>
              <a:buSzPts val="1400"/>
              <a:buChar char="●"/>
            </a:pPr>
            <a:r>
              <a:rPr lang="sv-SE"/>
              <a:t>main focus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sv-SE"/>
              <a:t>This leads us to the next reproduction operator namely mutation. Which were the main focus of my project and we therefore omitted recombination.</a:t>
            </a:r>
            <a:endParaRPr/>
          </a:p>
        </p:txBody>
      </p:sp>
      <p:sp>
        <p:nvSpPr>
          <p:cNvPr id="227" name="Google Shape;227;g85ebcd72cb_0_94: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612db4ff4_0_127: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is a fairly simple idea. We simply take our solution vector and add some noise to it to create new offspring. This gives us a random walk which will be able to search the whole space.</a:t>
            </a:r>
            <a:endParaRPr/>
          </a:p>
        </p:txBody>
      </p:sp>
      <p:sp>
        <p:nvSpPr>
          <p:cNvPr id="238" name="Google Shape;238;g8612db4ff4_0_127: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5ebcd72cb_0_109: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we look at both Fitness Evaluation and Selection since they are very closely connected.</a:t>
            </a:r>
            <a:endParaRPr/>
          </a:p>
        </p:txBody>
      </p:sp>
      <p:sp>
        <p:nvSpPr>
          <p:cNvPr id="250" name="Google Shape;250;g85ebcd72cb_0_109: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612db4ff4_0_137: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evaluate both the parents and the offspring fitness by running the weights in the ANN</a:t>
            </a:r>
            <a:endParaRPr/>
          </a:p>
        </p:txBody>
      </p:sp>
      <p:sp>
        <p:nvSpPr>
          <p:cNvPr id="262" name="Google Shape;262;g8612db4ff4_0_137: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612db4ff4_0_159: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Then we select which individuals gets to survive and get to repeat this cycle of life.</a:t>
            </a:r>
            <a:endParaRPr/>
          </a:p>
          <a:p>
            <a:pPr indent="0" lvl="0" marL="0" rtl="0" algn="l">
              <a:spcBef>
                <a:spcPts val="0"/>
              </a:spcBef>
              <a:spcAft>
                <a:spcPts val="0"/>
              </a:spcAft>
              <a:buNone/>
            </a:pPr>
            <a:r>
              <a:rPr lang="sv-SE"/>
              <a:t> There are a number of different ways of choosing survivors. </a:t>
            </a:r>
            <a:endParaRPr/>
          </a:p>
          <a:p>
            <a:pPr indent="0" lvl="0" marL="0" rtl="0" algn="l">
              <a:spcBef>
                <a:spcPts val="0"/>
              </a:spcBef>
              <a:spcAft>
                <a:spcPts val="0"/>
              </a:spcAft>
              <a:buNone/>
            </a:pPr>
            <a:r>
              <a:rPr lang="sv-SE"/>
              <a:t>But one usually includes some “bad” individuals to give the algorithm some chance of not getting bogged down in one spot.</a:t>
            </a:r>
            <a:endParaRPr/>
          </a:p>
        </p:txBody>
      </p:sp>
      <p:sp>
        <p:nvSpPr>
          <p:cNvPr id="275" name="Google Shape;275;g8612db4ff4_0_159: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5ebcd72cb_0_125: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Lastly the stop criteria, which is pretty self explanatory. </a:t>
            </a:r>
            <a:endParaRPr/>
          </a:p>
          <a:p>
            <a:pPr indent="0" lvl="0" marL="0" rtl="0" algn="l">
              <a:spcBef>
                <a:spcPts val="0"/>
              </a:spcBef>
              <a:spcAft>
                <a:spcPts val="0"/>
              </a:spcAft>
              <a:buNone/>
            </a:pPr>
            <a:r>
              <a:rPr lang="sv-SE"/>
              <a:t>Either we stop if a number of generations have gone by or if we have reached some satisfactory fitness of an individual, we stop. </a:t>
            </a:r>
            <a:endParaRPr/>
          </a:p>
          <a:p>
            <a:pPr indent="0" lvl="0" marL="0" rtl="0" algn="l">
              <a:spcBef>
                <a:spcPts val="0"/>
              </a:spcBef>
              <a:spcAft>
                <a:spcPts val="0"/>
              </a:spcAft>
              <a:buNone/>
            </a:pPr>
            <a:r>
              <a:rPr lang="sv-SE"/>
              <a:t>Otherwise we continue the cycle.</a:t>
            </a:r>
            <a:endParaRPr/>
          </a:p>
        </p:txBody>
      </p:sp>
      <p:sp>
        <p:nvSpPr>
          <p:cNvPr id="288" name="Google Shape;288;g85ebcd72cb_0_125: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612db4ff4_0_17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a:t>So now </a:t>
            </a:r>
            <a:r>
              <a:rPr lang="sv-SE"/>
              <a:t>let's</a:t>
            </a:r>
            <a:r>
              <a:rPr lang="sv-SE"/>
              <a:t> talk about self-adaptation.</a:t>
            </a:r>
            <a:endParaRPr/>
          </a:p>
          <a:p>
            <a:pPr indent="0" lvl="0" marL="0" rtl="0" algn="l">
              <a:spcBef>
                <a:spcPts val="0"/>
              </a:spcBef>
              <a:spcAft>
                <a:spcPts val="0"/>
              </a:spcAft>
              <a:buClr>
                <a:schemeClr val="dk2"/>
              </a:buClr>
              <a:buSzPts val="1100"/>
              <a:buFont typeface="Arial"/>
              <a:buNone/>
            </a:pPr>
            <a:r>
              <a:rPr lang="sv-SE"/>
              <a:t>This is something that is used together with mutation. </a:t>
            </a:r>
            <a:endParaRPr/>
          </a:p>
          <a:p>
            <a:pPr indent="0" lvl="0" marL="0" rtl="0" algn="l">
              <a:spcBef>
                <a:spcPts val="0"/>
              </a:spcBef>
              <a:spcAft>
                <a:spcPts val="0"/>
              </a:spcAft>
              <a:buClr>
                <a:schemeClr val="dk2"/>
              </a:buClr>
              <a:buSzPts val="1100"/>
              <a:buFont typeface="Arial"/>
              <a:buNone/>
            </a:pPr>
            <a:r>
              <a:rPr lang="sv-SE"/>
              <a:t>The question, when using mutation, is what should sigma be? </a:t>
            </a:r>
            <a:endParaRPr/>
          </a:p>
          <a:p>
            <a:pPr indent="0" lvl="0" marL="0" rtl="0" algn="l">
              <a:spcBef>
                <a:spcPts val="0"/>
              </a:spcBef>
              <a:spcAft>
                <a:spcPts val="0"/>
              </a:spcAft>
              <a:buClr>
                <a:schemeClr val="dk2"/>
              </a:buClr>
              <a:buSzPts val="1100"/>
              <a:buFont typeface="Arial"/>
              <a:buNone/>
            </a:pPr>
            <a:r>
              <a:rPr lang="sv-SE"/>
              <a:t>A good sigma can vary drastically from problem to problem and even during the search itself.</a:t>
            </a:r>
            <a:endParaRPr/>
          </a:p>
          <a:p>
            <a:pPr indent="0" lvl="0" marL="0" rtl="0" algn="l">
              <a:spcBef>
                <a:spcPts val="0"/>
              </a:spcBef>
              <a:spcAft>
                <a:spcPts val="0"/>
              </a:spcAft>
              <a:buClr>
                <a:schemeClr val="dk2"/>
              </a:buClr>
              <a:buSzPts val="1100"/>
              <a:buFont typeface="Arial"/>
              <a:buNone/>
            </a:pPr>
            <a:r>
              <a:t/>
            </a:r>
            <a:endParaRPr/>
          </a:p>
        </p:txBody>
      </p:sp>
      <p:sp>
        <p:nvSpPr>
          <p:cNvPr id="299" name="Google Shape;299;g8612db4ff4_0_17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79768" y="4690269"/>
            <a:ext cx="5438140" cy="4443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outline of this presentation will be the following.</a:t>
            </a:r>
            <a:endParaRPr/>
          </a:p>
          <a:p>
            <a:pPr indent="0" lvl="0" marL="0" rtl="0" algn="l">
              <a:spcBef>
                <a:spcPts val="0"/>
              </a:spcBef>
              <a:spcAft>
                <a:spcPts val="0"/>
              </a:spcAft>
              <a:buNone/>
            </a:pPr>
            <a:r>
              <a:rPr lang="sv-SE"/>
              <a:t>First i will briefly talk about ANN to get everyone up to speed and then a bit about Evolutionary Algorithms and why they are relevant for ANN.</a:t>
            </a:r>
            <a:endParaRPr/>
          </a:p>
          <a:p>
            <a:pPr indent="0" lvl="0" marL="0" rtl="0" algn="l">
              <a:spcBef>
                <a:spcPts val="0"/>
              </a:spcBef>
              <a:spcAft>
                <a:spcPts val="0"/>
              </a:spcAft>
              <a:buNone/>
            </a:pPr>
            <a:r>
              <a:rPr lang="sv-SE"/>
              <a:t>The</a:t>
            </a:r>
            <a:r>
              <a:rPr lang="sv-SE"/>
              <a:t> "meat" of the theory will be about different kinds of self-</a:t>
            </a:r>
            <a:r>
              <a:rPr lang="sv-SE"/>
              <a:t>adaptations</a:t>
            </a:r>
            <a:r>
              <a:rPr lang="sv-SE"/>
              <a:t>.</a:t>
            </a:r>
            <a:endParaRPr/>
          </a:p>
          <a:p>
            <a:pPr indent="0" lvl="0" marL="0" rtl="0" algn="l">
              <a:spcBef>
                <a:spcPts val="0"/>
              </a:spcBef>
              <a:spcAft>
                <a:spcPts val="0"/>
              </a:spcAft>
              <a:buNone/>
            </a:pPr>
            <a:r>
              <a:rPr lang="sv-SE"/>
              <a:t>Quickly about our setup</a:t>
            </a:r>
            <a:endParaRPr/>
          </a:p>
          <a:p>
            <a:pPr indent="0" lvl="0" marL="0" rtl="0" algn="l">
              <a:spcBef>
                <a:spcPts val="0"/>
              </a:spcBef>
              <a:spcAft>
                <a:spcPts val="0"/>
              </a:spcAft>
              <a:buNone/>
            </a:pPr>
            <a:r>
              <a:rPr lang="sv-SE"/>
              <a:t>And lastly about the results</a:t>
            </a:r>
            <a:endParaRPr/>
          </a:p>
        </p:txBody>
      </p:sp>
      <p:sp>
        <p:nvSpPr>
          <p:cNvPr id="88" name="Google Shape;88;p3:notes"/>
          <p:cNvSpPr/>
          <p:nvPr>
            <p:ph idx="2" type="sldImg"/>
          </p:nvPr>
        </p:nvSpPr>
        <p:spPr>
          <a:xfrm>
            <a:off x="962025" y="739775"/>
            <a:ext cx="48736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612db4ff4_0_181: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a:t>Why not let sigma evolve during the search. This is line of thinking  is called self adaptation.</a:t>
            </a:r>
            <a:endParaRPr/>
          </a:p>
        </p:txBody>
      </p:sp>
      <p:sp>
        <p:nvSpPr>
          <p:cNvPr id="310" name="Google Shape;310;g8612db4ff4_0_181: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612db4ff4_0_20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a:t>Two methods of self adaptation that we have used as inspiration is the 1/5-rule and random mutation.</a:t>
            </a:r>
            <a:endParaRPr/>
          </a:p>
        </p:txBody>
      </p:sp>
      <p:sp>
        <p:nvSpPr>
          <p:cNvPr id="321" name="Google Shape;321;g8612db4ff4_0_20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5ebcd72cb_0_142: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Here is the 1/5-rule. First of all, f here is the fraction of offspring that survive the selection phase. and c is a number between 0 and 1. </a:t>
            </a:r>
            <a:endParaRPr sz="1400">
              <a:solidFill>
                <a:schemeClr val="dk2"/>
              </a:solidFill>
              <a:latin typeface="Arial"/>
              <a:ea typeface="Arial"/>
              <a:cs typeface="Arial"/>
              <a:sym typeface="Arial"/>
            </a:endParaRPr>
          </a:p>
        </p:txBody>
      </p:sp>
      <p:sp>
        <p:nvSpPr>
          <p:cNvPr id="333" name="Google Shape;333;g85ebcd72cb_0_142: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80629d223_1_1: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Let's</a:t>
            </a:r>
            <a:r>
              <a:rPr lang="sv-SE" sz="1400">
                <a:solidFill>
                  <a:schemeClr val="dk2"/>
                </a:solidFill>
                <a:latin typeface="Arial"/>
                <a:ea typeface="Arial"/>
                <a:cs typeface="Arial"/>
                <a:sym typeface="Arial"/>
              </a:rPr>
              <a:t> show the idea behind this.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Here we an individual with a </a:t>
            </a:r>
            <a:r>
              <a:rPr lang="sv-SE" sz="1400">
                <a:solidFill>
                  <a:schemeClr val="dk2"/>
                </a:solidFill>
                <a:latin typeface="Arial"/>
                <a:ea typeface="Arial"/>
                <a:cs typeface="Arial"/>
                <a:sym typeface="Arial"/>
              </a:rPr>
              <a:t>mutation</a:t>
            </a:r>
            <a:r>
              <a:rPr lang="sv-SE" sz="1400">
                <a:solidFill>
                  <a:schemeClr val="dk2"/>
                </a:solidFill>
                <a:latin typeface="Arial"/>
                <a:ea typeface="Arial"/>
                <a:cs typeface="Arial"/>
                <a:sym typeface="Arial"/>
              </a:rPr>
              <a:t> width that is quite far from the optimum.</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p:txBody>
      </p:sp>
      <p:sp>
        <p:nvSpPr>
          <p:cNvPr id="344" name="Google Shape;344;g880629d223_1_1: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80629d223_1_42: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2"/>
              </a:buClr>
              <a:buSzPts val="1400"/>
              <a:buFont typeface="Arial"/>
              <a:buChar char="●"/>
            </a:pPr>
            <a:r>
              <a:rPr lang="sv-SE" sz="1400">
                <a:solidFill>
                  <a:schemeClr val="dk2"/>
                </a:solidFill>
                <a:latin typeface="Arial"/>
                <a:ea typeface="Arial"/>
                <a:cs typeface="Arial"/>
                <a:sym typeface="Arial"/>
              </a:rPr>
              <a:t>Region better than parent -&gt; kid survive</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sv-SE" sz="1400">
                <a:solidFill>
                  <a:schemeClr val="dk2"/>
                </a:solidFill>
                <a:latin typeface="Arial"/>
                <a:ea typeface="Arial"/>
                <a:cs typeface="Arial"/>
                <a:sym typeface="Arial"/>
              </a:rPr>
              <a:t>Increase</a:t>
            </a:r>
            <a:r>
              <a:rPr lang="sv-SE" sz="1400">
                <a:solidFill>
                  <a:schemeClr val="dk2"/>
                </a:solidFill>
                <a:latin typeface="Arial"/>
                <a:ea typeface="Arial"/>
                <a:cs typeface="Arial"/>
                <a:sym typeface="Arial"/>
              </a:rPr>
              <a:t> sigma</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Now here the filled in region is position where the </a:t>
            </a:r>
            <a:r>
              <a:rPr lang="sv-SE" sz="1400">
                <a:solidFill>
                  <a:schemeClr val="dk2"/>
                </a:solidFill>
                <a:latin typeface="Arial"/>
                <a:ea typeface="Arial"/>
                <a:cs typeface="Arial"/>
                <a:sym typeface="Arial"/>
              </a:rPr>
              <a:t>offspring</a:t>
            </a:r>
            <a:r>
              <a:rPr lang="sv-SE" sz="1400">
                <a:solidFill>
                  <a:schemeClr val="dk2"/>
                </a:solidFill>
                <a:latin typeface="Arial"/>
                <a:ea typeface="Arial"/>
                <a:cs typeface="Arial"/>
                <a:sym typeface="Arial"/>
              </a:rPr>
              <a:t> will </a:t>
            </a:r>
            <a:r>
              <a:rPr lang="sv-SE" sz="1400">
                <a:solidFill>
                  <a:schemeClr val="dk2"/>
                </a:solidFill>
                <a:latin typeface="Arial"/>
                <a:ea typeface="Arial"/>
                <a:cs typeface="Arial"/>
                <a:sym typeface="Arial"/>
              </a:rPr>
              <a:t>perform</a:t>
            </a:r>
            <a:r>
              <a:rPr lang="sv-SE" sz="1400">
                <a:solidFill>
                  <a:schemeClr val="dk2"/>
                </a:solidFill>
                <a:latin typeface="Arial"/>
                <a:ea typeface="Arial"/>
                <a:cs typeface="Arial"/>
                <a:sym typeface="Arial"/>
              </a:rPr>
              <a:t> better than </a:t>
            </a:r>
            <a:r>
              <a:rPr lang="sv-SE" sz="1400">
                <a:solidFill>
                  <a:schemeClr val="dk2"/>
                </a:solidFill>
                <a:latin typeface="Arial"/>
                <a:ea typeface="Arial"/>
                <a:cs typeface="Arial"/>
                <a:sym typeface="Arial"/>
              </a:rPr>
              <a:t>their</a:t>
            </a:r>
            <a:r>
              <a:rPr lang="sv-SE" sz="1400">
                <a:solidFill>
                  <a:schemeClr val="dk2"/>
                </a:solidFill>
                <a:latin typeface="Arial"/>
                <a:ea typeface="Arial"/>
                <a:cs typeface="Arial"/>
                <a:sym typeface="Arial"/>
              </a:rPr>
              <a:t> parent and will </a:t>
            </a:r>
            <a:r>
              <a:rPr lang="sv-SE" sz="1400">
                <a:solidFill>
                  <a:schemeClr val="dk2"/>
                </a:solidFill>
                <a:latin typeface="Arial"/>
                <a:ea typeface="Arial"/>
                <a:cs typeface="Arial"/>
                <a:sym typeface="Arial"/>
              </a:rPr>
              <a:t>therefore</a:t>
            </a:r>
            <a:r>
              <a:rPr lang="sv-SE" sz="1400">
                <a:solidFill>
                  <a:schemeClr val="dk2"/>
                </a:solidFill>
                <a:latin typeface="Arial"/>
                <a:ea typeface="Arial"/>
                <a:cs typeface="Arial"/>
                <a:sym typeface="Arial"/>
              </a:rPr>
              <a:t> most </a:t>
            </a:r>
            <a:r>
              <a:rPr lang="sv-SE" sz="1400">
                <a:solidFill>
                  <a:schemeClr val="dk2"/>
                </a:solidFill>
                <a:latin typeface="Arial"/>
                <a:ea typeface="Arial"/>
                <a:cs typeface="Arial"/>
                <a:sym typeface="Arial"/>
              </a:rPr>
              <a:t>likely</a:t>
            </a:r>
            <a:r>
              <a:rPr lang="sv-SE" sz="1400">
                <a:solidFill>
                  <a:schemeClr val="dk2"/>
                </a:solidFill>
                <a:latin typeface="Arial"/>
                <a:ea typeface="Arial"/>
                <a:cs typeface="Arial"/>
                <a:sym typeface="Arial"/>
              </a:rPr>
              <a:t> survive the </a:t>
            </a:r>
            <a:r>
              <a:rPr lang="sv-SE" sz="1400">
                <a:solidFill>
                  <a:schemeClr val="dk2"/>
                </a:solidFill>
                <a:latin typeface="Arial"/>
                <a:ea typeface="Arial"/>
                <a:cs typeface="Arial"/>
                <a:sym typeface="Arial"/>
              </a:rPr>
              <a:t>selection</a:t>
            </a:r>
            <a:r>
              <a:rPr lang="sv-SE" sz="1400">
                <a:solidFill>
                  <a:schemeClr val="dk2"/>
                </a:solidFill>
                <a:latin typeface="Arial"/>
                <a:ea typeface="Arial"/>
                <a:cs typeface="Arial"/>
                <a:sym typeface="Arial"/>
              </a:rPr>
              <a:t> phase.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Has we can see the region covers a large part of the circle.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So in this case the </a:t>
            </a:r>
            <a:r>
              <a:rPr lang="sv-SE" sz="1400">
                <a:solidFill>
                  <a:schemeClr val="dk2"/>
                </a:solidFill>
                <a:latin typeface="Arial"/>
                <a:ea typeface="Arial"/>
                <a:cs typeface="Arial"/>
                <a:sym typeface="Arial"/>
              </a:rPr>
              <a:t>1/5 therefore increases $\sigma$ to span a larger part of the search space since it assumes its far from the optimum</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p:txBody>
      </p:sp>
      <p:sp>
        <p:nvSpPr>
          <p:cNvPr id="356" name="Google Shape;356;g880629d223_1_42: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80629d223_1_53: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The other case is that we are close to the optimum.</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p:txBody>
      </p:sp>
      <p:sp>
        <p:nvSpPr>
          <p:cNvPr id="368" name="Google Shape;368;g880629d223_1_53: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80629d223_1_64: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Now we see that region covers a much smaller part of the circle.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So when</a:t>
            </a:r>
            <a:r>
              <a:rPr lang="sv-SE" sz="1400">
                <a:solidFill>
                  <a:schemeClr val="dk2"/>
                </a:solidFill>
                <a:latin typeface="Arial"/>
                <a:ea typeface="Arial"/>
                <a:cs typeface="Arial"/>
                <a:sym typeface="Arial"/>
              </a:rPr>
              <a:t> too few offspring survive then $\sigma$ is probably to large and the algorithm will </a:t>
            </a:r>
            <a:r>
              <a:rPr lang="sv-SE" sz="1400">
                <a:solidFill>
                  <a:schemeClr val="dk2"/>
                </a:solidFill>
                <a:latin typeface="Arial"/>
                <a:ea typeface="Arial"/>
                <a:cs typeface="Arial"/>
                <a:sym typeface="Arial"/>
              </a:rPr>
              <a:t>decrease</a:t>
            </a:r>
            <a:r>
              <a:rPr lang="sv-SE" sz="1400">
                <a:solidFill>
                  <a:schemeClr val="dk2"/>
                </a:solidFill>
                <a:latin typeface="Arial"/>
                <a:ea typeface="Arial"/>
                <a:cs typeface="Arial"/>
                <a:sym typeface="Arial"/>
              </a:rPr>
              <a:t> the </a:t>
            </a:r>
            <a:r>
              <a:rPr lang="sv-SE" sz="1400">
                <a:solidFill>
                  <a:schemeClr val="dk2"/>
                </a:solidFill>
                <a:latin typeface="Arial"/>
                <a:ea typeface="Arial"/>
                <a:cs typeface="Arial"/>
                <a:sym typeface="Arial"/>
              </a:rPr>
              <a:t>mutation</a:t>
            </a:r>
            <a:r>
              <a:rPr lang="sv-SE" sz="1400">
                <a:solidFill>
                  <a:schemeClr val="dk2"/>
                </a:solidFill>
                <a:latin typeface="Arial"/>
                <a:ea typeface="Arial"/>
                <a:cs typeface="Arial"/>
                <a:sym typeface="Arial"/>
              </a:rPr>
              <a:t> width</a:t>
            </a:r>
            <a:endParaRPr sz="1400">
              <a:solidFill>
                <a:schemeClr val="dk2"/>
              </a:solidFill>
              <a:latin typeface="Arial"/>
              <a:ea typeface="Arial"/>
              <a:cs typeface="Arial"/>
              <a:sym typeface="Arial"/>
            </a:endParaRPr>
          </a:p>
        </p:txBody>
      </p:sp>
      <p:sp>
        <p:nvSpPr>
          <p:cNvPr id="380" name="Google Shape;380;g880629d223_1_64: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8612db4ff4_0_221: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2"/>
                </a:solidFill>
                <a:highlight>
                  <a:srgbClr val="E4E8EE"/>
                </a:highlight>
                <a:latin typeface="Arial"/>
                <a:ea typeface="Arial"/>
                <a:cs typeface="Arial"/>
                <a:sym typeface="Arial"/>
              </a:rPr>
              <a:t>The “golden cutoff” point between these two extremes was originally set to 1/5 for two specific problem, </a:t>
            </a:r>
            <a:endParaRPr>
              <a:solidFill>
                <a:schemeClr val="dk2"/>
              </a:solidFill>
              <a:highlight>
                <a:srgbClr val="E4E8EE"/>
              </a:highlight>
              <a:latin typeface="Arial"/>
              <a:ea typeface="Arial"/>
              <a:cs typeface="Arial"/>
              <a:sym typeface="Arial"/>
            </a:endParaRPr>
          </a:p>
          <a:p>
            <a:pPr indent="0" lvl="0" marL="0" rtl="0" algn="l">
              <a:spcBef>
                <a:spcPts val="0"/>
              </a:spcBef>
              <a:spcAft>
                <a:spcPts val="0"/>
              </a:spcAft>
              <a:buNone/>
            </a:pPr>
            <a:r>
              <a:rPr lang="sv-SE">
                <a:solidFill>
                  <a:schemeClr val="dk2"/>
                </a:solidFill>
                <a:highlight>
                  <a:srgbClr val="E4E8EE"/>
                </a:highlight>
                <a:latin typeface="Arial"/>
                <a:ea typeface="Arial"/>
                <a:cs typeface="Arial"/>
                <a:sym typeface="Arial"/>
              </a:rPr>
              <a:t>using a special kind of EA, but it have shown it self to performer well for other types of problems</a:t>
            </a:r>
            <a:endParaRPr sz="1400">
              <a:solidFill>
                <a:schemeClr val="dk2"/>
              </a:solidFill>
              <a:latin typeface="Arial"/>
              <a:ea typeface="Arial"/>
              <a:cs typeface="Arial"/>
              <a:sym typeface="Arial"/>
            </a:endParaRPr>
          </a:p>
        </p:txBody>
      </p:sp>
      <p:sp>
        <p:nvSpPr>
          <p:cNvPr id="392" name="Google Shape;392;g8612db4ff4_0_221: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8612db4ff4_0_211: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sz="1400">
                <a:solidFill>
                  <a:schemeClr val="dk2"/>
                </a:solidFill>
                <a:latin typeface="Arial"/>
                <a:ea typeface="Arial"/>
                <a:cs typeface="Arial"/>
                <a:sym typeface="Arial"/>
              </a:rPr>
              <a:t>The algorithm changes the sigma based on offspring success which as we have seen seems to be reasonable.</a:t>
            </a:r>
            <a:endParaRPr sz="14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sv-SE" sz="1400">
                <a:solidFill>
                  <a:schemeClr val="dk2"/>
                </a:solidFill>
                <a:latin typeface="Arial"/>
                <a:ea typeface="Arial"/>
                <a:cs typeface="Arial"/>
                <a:sym typeface="Arial"/>
              </a:rPr>
              <a:t>How ever it changes for all the individuals and this need not be the best. </a:t>
            </a:r>
            <a:endParaRPr sz="14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sv-SE" sz="1400">
                <a:solidFill>
                  <a:schemeClr val="dk2"/>
                </a:solidFill>
                <a:latin typeface="Arial"/>
                <a:ea typeface="Arial"/>
                <a:cs typeface="Arial"/>
                <a:sym typeface="Arial"/>
              </a:rPr>
              <a:t>We can imagine a scenario where one individual is close to the optimum and should therefore need small sigma but another is farther from it and should need a larger sigma.</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p:txBody>
      </p:sp>
      <p:sp>
        <p:nvSpPr>
          <p:cNvPr id="403" name="Google Shape;403;g8612db4ff4_0_211: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85ebcd72cb_0_157: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The other inspirational type of self adaption is random mutation.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It takes the sigma for each individual and multiply it with a random number.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The only real limitation for the </a:t>
            </a:r>
            <a:r>
              <a:rPr lang="sv-SE" sz="1400">
                <a:solidFill>
                  <a:schemeClr val="dk2"/>
                </a:solidFill>
                <a:latin typeface="Arial"/>
                <a:ea typeface="Arial"/>
                <a:cs typeface="Arial"/>
                <a:sym typeface="Arial"/>
              </a:rPr>
              <a:t>distribution</a:t>
            </a:r>
            <a:r>
              <a:rPr lang="sv-SE" sz="1400">
                <a:solidFill>
                  <a:schemeClr val="dk2"/>
                </a:solidFill>
                <a:latin typeface="Arial"/>
                <a:ea typeface="Arial"/>
                <a:cs typeface="Arial"/>
                <a:sym typeface="Arial"/>
              </a:rPr>
              <a:t> of  xi is that $E [ \xi ] \approx 1$, so there’s no systematic drift. </a:t>
            </a:r>
            <a:endParaRPr>
              <a:solidFill>
                <a:schemeClr val="dk2"/>
              </a:solidFill>
              <a:highlight>
                <a:srgbClr val="E4E8EE"/>
              </a:highlight>
              <a:latin typeface="Arial"/>
              <a:ea typeface="Arial"/>
              <a:cs typeface="Arial"/>
              <a:sym typeface="Arial"/>
            </a:endParaRPr>
          </a:p>
          <a:p>
            <a:pPr indent="0" lvl="0" marL="0" rtl="0" algn="l">
              <a:spcBef>
                <a:spcPts val="0"/>
              </a:spcBef>
              <a:spcAft>
                <a:spcPts val="0"/>
              </a:spcAft>
              <a:buNone/>
            </a:pPr>
            <a:r>
              <a:t/>
            </a:r>
            <a:endParaRPr>
              <a:solidFill>
                <a:schemeClr val="dk2"/>
              </a:solidFill>
              <a:highlight>
                <a:srgbClr val="E4E8EE"/>
              </a:highlight>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p:txBody>
      </p:sp>
      <p:sp>
        <p:nvSpPr>
          <p:cNvPr id="414" name="Google Shape;414;g85ebcd72cb_0_157: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5ebcd72cb_0_8: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ANN (Feed </a:t>
            </a:r>
            <a:r>
              <a:rPr lang="sv-SE"/>
              <a:t>forward</a:t>
            </a:r>
            <a:r>
              <a:rPr lang="sv-SE"/>
              <a:t>)</a:t>
            </a:r>
            <a:endParaRPr/>
          </a:p>
          <a:p>
            <a:pPr indent="-317500" lvl="0" marL="457200" rtl="0" algn="l">
              <a:spcBef>
                <a:spcPts val="0"/>
              </a:spcBef>
              <a:spcAft>
                <a:spcPts val="0"/>
              </a:spcAft>
              <a:buSzPts val="1400"/>
              <a:buChar char="●"/>
            </a:pPr>
            <a:r>
              <a:rPr lang="sv-SE"/>
              <a:t>Input</a:t>
            </a:r>
            <a:endParaRPr/>
          </a:p>
          <a:p>
            <a:pPr indent="-317500" lvl="0" marL="457200" rtl="0" algn="l">
              <a:spcBef>
                <a:spcPts val="0"/>
              </a:spcBef>
              <a:spcAft>
                <a:spcPts val="0"/>
              </a:spcAft>
              <a:buSzPts val="1400"/>
              <a:buChar char="●"/>
            </a:pPr>
            <a:r>
              <a:rPr lang="sv-SE"/>
              <a:t>Links and weights</a:t>
            </a:r>
            <a:endParaRPr/>
          </a:p>
          <a:p>
            <a:pPr indent="-317500" lvl="0" marL="457200" rtl="0" algn="l">
              <a:spcBef>
                <a:spcPts val="0"/>
              </a:spcBef>
              <a:spcAft>
                <a:spcPts val="0"/>
              </a:spcAft>
              <a:buSzPts val="1400"/>
              <a:buChar char="●"/>
            </a:pPr>
            <a:r>
              <a:rPr lang="sv-SE"/>
              <a:t>Nodes</a:t>
            </a:r>
            <a:endParaRPr/>
          </a:p>
          <a:p>
            <a:pPr indent="-317500" lvl="0" marL="457200" rtl="0" algn="l">
              <a:spcBef>
                <a:spcPts val="0"/>
              </a:spcBef>
              <a:spcAft>
                <a:spcPts val="0"/>
              </a:spcAft>
              <a:buSzPts val="1400"/>
              <a:buChar char="●"/>
            </a:pPr>
            <a:r>
              <a:rPr lang="sv-SE"/>
              <a:t>Applications</a:t>
            </a:r>
            <a:endParaRPr/>
          </a:p>
          <a:p>
            <a:pPr indent="-317500" lvl="0" marL="457200" rtl="0" algn="l">
              <a:spcBef>
                <a:spcPts val="0"/>
              </a:spcBef>
              <a:spcAft>
                <a:spcPts val="0"/>
              </a:spcAft>
              <a:buSzPts val="1400"/>
              <a:buChar char="●"/>
            </a:pPr>
            <a:r>
              <a:rPr lang="sv-SE"/>
              <a:t>Not ready out of the box</a:t>
            </a:r>
            <a:endParaRPr/>
          </a:p>
          <a:p>
            <a:pPr indent="-317500" lvl="0" marL="457200" rtl="0" algn="l">
              <a:spcBef>
                <a:spcPts val="0"/>
              </a:spcBef>
              <a:spcAft>
                <a:spcPts val="0"/>
              </a:spcAft>
              <a:buSzPts val="1400"/>
              <a:buChar char="●"/>
            </a:pPr>
            <a:r>
              <a:rPr lang="sv-SE"/>
              <a:t>Need to train</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sv-SE"/>
              <a:t>So here we can see an ANN. And if we want to be technically this is a feed forward neural network.  The initial inputs are external data, such as images and and maybe data points. In the case of an image the input node is a value for pixel color. The information is propagated forwards along the links and each link has its own unique weight. Each link providing the output of one neuron as an input to another neuron. At each node, except the input layer all the input is summed up in a weighted sum, from these weight in the links. And this types of networks have an huge amount of application such as computer vision and speech recognition.</a:t>
            </a:r>
            <a:endParaRPr/>
          </a:p>
          <a:p>
            <a:pPr indent="0" lvl="0" marL="0" rtl="0" algn="l">
              <a:spcBef>
                <a:spcPts val="0"/>
              </a:spcBef>
              <a:spcAft>
                <a:spcPts val="0"/>
              </a:spcAft>
              <a:buClr>
                <a:schemeClr val="dk2"/>
              </a:buClr>
              <a:buSzPts val="1100"/>
              <a:buFont typeface="Arial"/>
              <a:buNone/>
            </a:pPr>
            <a:r>
              <a:rPr lang="sv-SE"/>
              <a:t>But it would be nothing short of a miracle if the network could to that straight out of the box. We need to train the network and that means optimize the weights.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04" name="Google Shape;104;g85ebcd72cb_0_8: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860edb4b35_1_2: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sz="1400">
                <a:solidFill>
                  <a:schemeClr val="dk2"/>
                </a:solidFill>
                <a:latin typeface="Arial"/>
                <a:ea typeface="Arial"/>
                <a:cs typeface="Arial"/>
                <a:sym typeface="Arial"/>
              </a:rPr>
              <a:t>This was intended to be more general than the 1/5 rule. </a:t>
            </a:r>
            <a:endParaRPr sz="14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sv-SE" sz="1400">
                <a:solidFill>
                  <a:schemeClr val="dk2"/>
                </a:solidFill>
                <a:latin typeface="Arial"/>
                <a:ea typeface="Arial"/>
                <a:cs typeface="Arial"/>
                <a:sym typeface="Arial"/>
              </a:rPr>
              <a:t>The idea behind this is that good parents, that is an individual with good fitness and mutation width, should create good offspring that inherit this good mutation width.  </a:t>
            </a:r>
            <a:endParaRPr sz="14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sv-SE" sz="1400">
                <a:solidFill>
                  <a:schemeClr val="dk2"/>
                </a:solidFill>
                <a:latin typeface="Arial"/>
                <a:ea typeface="Arial"/>
                <a:cs typeface="Arial"/>
                <a:sym typeface="Arial"/>
              </a:rPr>
              <a:t>But a good mutation width is,  as  we  have  said  before,  not  static,  so  noise  needs  to  be  introduced.</a:t>
            </a:r>
            <a:endParaRPr/>
          </a:p>
        </p:txBody>
      </p:sp>
      <p:sp>
        <p:nvSpPr>
          <p:cNvPr id="426" name="Google Shape;426;g860edb4b35_1_2: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860edb4b35_1_15: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Now we have method that treats the individuals individually.</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 But we introduces more randomness and we disregard the direct success of the offspring.</a:t>
            </a:r>
            <a:endParaRPr/>
          </a:p>
        </p:txBody>
      </p:sp>
      <p:sp>
        <p:nvSpPr>
          <p:cNvPr id="438" name="Google Shape;438;g860edb4b35_1_15: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85ebcd72cb_0_171: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want to combines these desired aspects. </a:t>
            </a:r>
            <a:endParaRPr/>
          </a:p>
          <a:p>
            <a:pPr indent="0" lvl="0" marL="0" rtl="0" algn="l">
              <a:spcBef>
                <a:spcPts val="0"/>
              </a:spcBef>
              <a:spcAft>
                <a:spcPts val="0"/>
              </a:spcAft>
              <a:buNone/>
            </a:pPr>
            <a:r>
              <a:rPr lang="sv-SE"/>
              <a:t>Here we have mutation but now a index for each individuals</a:t>
            </a:r>
            <a:endParaRPr/>
          </a:p>
        </p:txBody>
      </p:sp>
      <p:sp>
        <p:nvSpPr>
          <p:cNvPr id="450" name="Google Shape;450;g85ebcd72cb_0_171: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860edb4b35_1_26: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introduce this</a:t>
            </a:r>
            <a:endParaRPr/>
          </a:p>
          <a:p>
            <a:pPr indent="-317500" lvl="0" marL="457200" rtl="0" algn="l">
              <a:spcBef>
                <a:spcPts val="0"/>
              </a:spcBef>
              <a:spcAft>
                <a:spcPts val="0"/>
              </a:spcAft>
              <a:buSzPts val="1400"/>
              <a:buChar char="●"/>
            </a:pPr>
            <a:r>
              <a:rPr lang="sv-SE"/>
              <a:t>Newborn sigma bigger gamma B (Code) since 1/5</a:t>
            </a:r>
            <a:endParaRPr/>
          </a:p>
          <a:p>
            <a:pPr indent="-317500" lvl="0" marL="457200" rtl="0" algn="l">
              <a:spcBef>
                <a:spcPts val="0"/>
              </a:spcBef>
              <a:spcAft>
                <a:spcPts val="0"/>
              </a:spcAft>
              <a:buSzPts val="1400"/>
              <a:buChar char="●"/>
            </a:pPr>
            <a:r>
              <a:rPr lang="sv-SE"/>
              <a:t>parent smaller since good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And we introduce this new updating scheme for each individual. If you are newborn we want you to have a larger sigma for the same reason as mentioned in the 1/5. So we multiply you by a factor gamma B. Here gamma is smaller than one and B larger than one in such a way that gammaB is bigger than 1. The reason for this gammaB and not just B is from the coding perspective. How ever if you are a parent and you survive the selection one can imagine that your position was quite good and you should start doing more of a local search.</a:t>
            </a:r>
            <a:endParaRPr/>
          </a:p>
        </p:txBody>
      </p:sp>
      <p:sp>
        <p:nvSpPr>
          <p:cNvPr id="462" name="Google Shape;462;g860edb4b35_1_26: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860edb4b35_1_39: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see that we know have the desired aspects. </a:t>
            </a:r>
            <a:endParaRPr/>
          </a:p>
          <a:p>
            <a:pPr indent="0" lvl="0" marL="0" rtl="0" algn="l">
              <a:spcBef>
                <a:spcPts val="0"/>
              </a:spcBef>
              <a:spcAft>
                <a:spcPts val="0"/>
              </a:spcAft>
              <a:buNone/>
            </a:pPr>
            <a:r>
              <a:rPr lang="sv-SE"/>
              <a:t>We have some sort of offspring success rate conscious.</a:t>
            </a:r>
            <a:endParaRPr/>
          </a:p>
          <a:p>
            <a:pPr indent="0" lvl="0" marL="0" rtl="0" algn="l">
              <a:spcBef>
                <a:spcPts val="0"/>
              </a:spcBef>
              <a:spcAft>
                <a:spcPts val="0"/>
              </a:spcAft>
              <a:buNone/>
            </a:pPr>
            <a:r>
              <a:rPr lang="sv-SE"/>
              <a:t> And we have update that only look at the individual. </a:t>
            </a:r>
            <a:endParaRPr/>
          </a:p>
          <a:p>
            <a:pPr indent="0" lvl="0" marL="0" rtl="0" algn="l">
              <a:spcBef>
                <a:spcPts val="0"/>
              </a:spcBef>
              <a:spcAft>
                <a:spcPts val="0"/>
              </a:spcAft>
              <a:buNone/>
            </a:pPr>
            <a:r>
              <a:rPr lang="sv-SE"/>
              <a:t>We will call this algorithm dynamic walk.</a:t>
            </a:r>
            <a:endParaRPr/>
          </a:p>
        </p:txBody>
      </p:sp>
      <p:sp>
        <p:nvSpPr>
          <p:cNvPr id="476" name="Google Shape;476;g860edb4b35_1_39: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85f856ba1f_0_35: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Get some theory</a:t>
            </a:r>
            <a:endParaRPr/>
          </a:p>
          <a:p>
            <a:pPr indent="-317500" lvl="0" marL="457200" rtl="0" algn="l">
              <a:spcBef>
                <a:spcPts val="0"/>
              </a:spcBef>
              <a:spcAft>
                <a:spcPts val="0"/>
              </a:spcAft>
              <a:buSzPts val="1400"/>
              <a:buChar char="●"/>
            </a:pPr>
            <a:r>
              <a:rPr lang="sv-SE"/>
              <a:t>F is</a:t>
            </a:r>
            <a:endParaRPr/>
          </a:p>
          <a:p>
            <a:pPr indent="-317500" lvl="0" marL="457200" rtl="0" algn="l">
              <a:spcBef>
                <a:spcPts val="0"/>
              </a:spcBef>
              <a:spcAft>
                <a:spcPts val="0"/>
              </a:spcAft>
              <a:buSzPts val="1400"/>
              <a:buChar char="●"/>
            </a:pPr>
            <a:r>
              <a:rPr lang="sv-SE"/>
              <a:t>angle is</a:t>
            </a:r>
            <a:endParaRPr/>
          </a:p>
          <a:p>
            <a:pPr indent="-317500" lvl="0" marL="457200" rtl="0" algn="l">
              <a:spcBef>
                <a:spcPts val="0"/>
              </a:spcBef>
              <a:spcAft>
                <a:spcPts val="0"/>
              </a:spcAft>
              <a:buSzPts val="1400"/>
              <a:buChar char="●"/>
            </a:pPr>
            <a:r>
              <a:rPr lang="sv-SE"/>
              <a:t>In words this reads</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To get some theoretical footing we can reason our way to this formula. Where f again is the fraction of offspring  that survived the selection phase. $\langle\sigma\rangle_g$ is the average mutation with of the whole  population for the generation g.  In words this formula reads: the average mutation width in the next   generation g + 1, will  be  the  average  mutation width of the offspring in the current generation g  multiplied by a factor $\gamma B$; the average mutation width of the parents is multiplied by a factor  $\gamma$</a:t>
            </a:r>
            <a:endParaRPr/>
          </a:p>
        </p:txBody>
      </p:sp>
      <p:sp>
        <p:nvSpPr>
          <p:cNvPr id="491" name="Google Shape;491;g85f856ba1f_0_35: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860edb4b35_1_52: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plot against  ⅕ in red</a:t>
            </a:r>
            <a:endParaRPr/>
          </a:p>
          <a:p>
            <a:pPr indent="-317500" lvl="0" marL="457200" rtl="0" algn="l">
              <a:spcBef>
                <a:spcPts val="0"/>
              </a:spcBef>
              <a:spcAft>
                <a:spcPts val="0"/>
              </a:spcAft>
              <a:buSzPts val="1400"/>
              <a:buChar char="●"/>
            </a:pPr>
            <a:r>
              <a:rPr lang="sv-SE"/>
              <a:t>What</a:t>
            </a:r>
            <a:r>
              <a:rPr lang="sv-SE"/>
              <a:t> is y-axis</a:t>
            </a:r>
            <a:endParaRPr/>
          </a:p>
          <a:p>
            <a:pPr indent="-317500" lvl="0" marL="457200" rtl="0" algn="l">
              <a:spcBef>
                <a:spcPts val="0"/>
              </a:spcBef>
              <a:spcAft>
                <a:spcPts val="0"/>
              </a:spcAft>
              <a:buSzPts val="1400"/>
              <a:buChar char="●"/>
            </a:pPr>
            <a:r>
              <a:rPr lang="sv-SE"/>
              <a:t>Sam golden cuttoff, if we want. Smoother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Plotting this against the 1/5 rule we gets. We have factored out the mutation width and isolated them and plotted them against the survival rate f. The y axis tells us if the average mutation width increases the next generation or not. We see that we can get the same cut off point as for the 1/5 rule but we can achieve a much smoother chnage in the mutation width</a:t>
            </a:r>
            <a:endParaRPr/>
          </a:p>
        </p:txBody>
      </p:sp>
      <p:sp>
        <p:nvSpPr>
          <p:cNvPr id="502" name="Google Shape;502;g860edb4b35_1_52: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85ebcd72cb_0_192: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Another type of self adaption we have yet to mention is how we choose noise. </a:t>
            </a:r>
            <a:endParaRPr/>
          </a:p>
          <a:p>
            <a:pPr indent="0" lvl="0" marL="0" rtl="0" algn="l">
              <a:spcBef>
                <a:spcPts val="0"/>
              </a:spcBef>
              <a:spcAft>
                <a:spcPts val="0"/>
              </a:spcAft>
              <a:buNone/>
            </a:pPr>
            <a:r>
              <a:rPr lang="sv-SE"/>
              <a:t>Usually its Gaussian but this need not be the best case.</a:t>
            </a:r>
            <a:endParaRPr/>
          </a:p>
        </p:txBody>
      </p:sp>
      <p:sp>
        <p:nvSpPr>
          <p:cNvPr id="514" name="Google Shape;514;g85ebcd72cb_0_192: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860edb4b35_1_78: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Again we can apply a similar logic and introduce some self adaption on the noiseto , hopefully, make it perform better.</a:t>
            </a:r>
            <a:endParaRPr/>
          </a:p>
        </p:txBody>
      </p:sp>
      <p:sp>
        <p:nvSpPr>
          <p:cNvPr id="525" name="Google Shape;525;g860edb4b35_1_78: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860edb4b35_1_64: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Can make </a:t>
            </a:r>
            <a:r>
              <a:rPr lang="sv-SE"/>
              <a:t>complicated</a:t>
            </a:r>
            <a:endParaRPr/>
          </a:p>
          <a:p>
            <a:pPr indent="-317500" lvl="0" marL="457200" rtl="0" algn="l">
              <a:spcBef>
                <a:spcPts val="0"/>
              </a:spcBef>
              <a:spcAft>
                <a:spcPts val="0"/>
              </a:spcAft>
              <a:buSzPts val="1400"/>
              <a:buChar char="●"/>
            </a:pPr>
            <a:r>
              <a:rPr lang="sv-SE"/>
              <a:t>the basic idea</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This can be done in many ways with complicate distribution and even to the point of complete </a:t>
            </a:r>
            <a:r>
              <a:rPr lang="sv-SE"/>
              <a:t>derandomization</a:t>
            </a:r>
            <a:r>
              <a:rPr lang="sv-SE"/>
              <a:t>. The basic idea is however that we try to direct the mutation on some preferred direction. In the spirit of “the mutation seems to performed better in this direction, why not just let it mutate that way and skip the outer “useless” directions”.</a:t>
            </a:r>
            <a:endParaRPr/>
          </a:p>
          <a:p>
            <a:pPr indent="0" lvl="0" marL="0" rtl="0" algn="l">
              <a:spcBef>
                <a:spcPts val="0"/>
              </a:spcBef>
              <a:spcAft>
                <a:spcPts val="0"/>
              </a:spcAft>
              <a:buNone/>
            </a:pPr>
            <a:r>
              <a:rPr lang="sv-SE"/>
              <a:t>So we can see this in the figure where we go from a spherically symmetric one to an </a:t>
            </a:r>
            <a:r>
              <a:rPr lang="sv-SE"/>
              <a:t>spherically</a:t>
            </a:r>
            <a:r>
              <a:rPr lang="sv-SE"/>
              <a:t> a</a:t>
            </a:r>
            <a:r>
              <a:rPr lang="sv-SE"/>
              <a:t>symmetric</a:t>
            </a:r>
            <a:r>
              <a:rPr lang="sv-SE"/>
              <a:t> </a:t>
            </a:r>
            <a:r>
              <a:rPr lang="sv-SE"/>
              <a:t>distribution</a:t>
            </a:r>
            <a:endParaRPr/>
          </a:p>
        </p:txBody>
      </p:sp>
      <p:sp>
        <p:nvSpPr>
          <p:cNvPr id="537" name="Google Shape;537;g860edb4b35_1_64: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612db4ff4_0_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Evaluate -&gt; Error function</a:t>
            </a:r>
            <a:endParaRPr/>
          </a:p>
          <a:p>
            <a:pPr indent="-317500" lvl="0" marL="457200" rtl="0" algn="l">
              <a:spcBef>
                <a:spcPts val="0"/>
              </a:spcBef>
              <a:spcAft>
                <a:spcPts val="0"/>
              </a:spcAft>
              <a:buSzPts val="1400"/>
              <a:buChar char="●"/>
            </a:pPr>
            <a:r>
              <a:rPr lang="sv-SE"/>
              <a:t>Gradient Method-&gt; Backpropagate</a:t>
            </a:r>
            <a:endParaRPr/>
          </a:p>
          <a:p>
            <a:pPr indent="-317500" lvl="0" marL="457200" rtl="0" algn="l">
              <a:spcBef>
                <a:spcPts val="0"/>
              </a:spcBef>
              <a:spcAft>
                <a:spcPts val="0"/>
              </a:spcAft>
              <a:buSzPts val="1400"/>
              <a:buChar char="●"/>
            </a:pPr>
            <a:r>
              <a:rPr lang="sv-SE"/>
              <a:t>exploding/</a:t>
            </a:r>
            <a:r>
              <a:rPr lang="sv-SE"/>
              <a:t>vanishing</a:t>
            </a:r>
            <a:r>
              <a:rPr lang="sv-SE"/>
              <a:t> gradient</a:t>
            </a:r>
            <a:endParaRPr/>
          </a:p>
          <a:p>
            <a:pPr indent="-317500" lvl="0" marL="457200" rtl="0" algn="l">
              <a:spcBef>
                <a:spcPts val="0"/>
              </a:spcBef>
              <a:spcAft>
                <a:spcPts val="0"/>
              </a:spcAft>
              <a:buSzPts val="1400"/>
              <a:buChar char="●"/>
            </a:pPr>
            <a:r>
              <a:rPr lang="sv-SE"/>
              <a:t>local minima</a:t>
            </a:r>
            <a:endParaRPr/>
          </a:p>
          <a:p>
            <a:pPr indent="-317500" lvl="0" marL="457200" rtl="0" algn="l">
              <a:spcBef>
                <a:spcPts val="0"/>
              </a:spcBef>
              <a:spcAft>
                <a:spcPts val="0"/>
              </a:spcAft>
              <a:buSzPts val="1400"/>
              <a:buChar char="●"/>
            </a:pPr>
            <a:r>
              <a:rPr lang="sv-SE"/>
              <a:t>No gradient</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sv-SE"/>
              <a:t>In order to evaluate the performance of the network we compare the output it in some manner to some training data, which we call the error function E(w).  So to update the weight one very popular method is to look at the derivative of the error function in each layer and back propagate.</a:t>
            </a:r>
            <a:endParaRPr/>
          </a:p>
          <a:p>
            <a:pPr indent="0" lvl="0" marL="0" rtl="0" algn="l">
              <a:spcBef>
                <a:spcPts val="0"/>
              </a:spcBef>
              <a:spcAft>
                <a:spcPts val="0"/>
              </a:spcAft>
              <a:buClr>
                <a:schemeClr val="dk2"/>
              </a:buClr>
              <a:buSzPts val="1100"/>
              <a:buFont typeface="Arial"/>
              <a:buNone/>
            </a:pPr>
            <a:r>
              <a:rPr lang="sv-SE"/>
              <a:t>There are some drawbacks to back propagation. One problem is that the since we are looking at potentially many layers we will get many chain rule terms which can give rise to exploding or vanishing gradients. Another problem stems from the fact that complex spaces have many local minima. Gradient search techniques tend to get trapped at local minima.  Another problem might be that we can’t calculate a gradient. Therefore, back propagation cannot handle discontinuous </a:t>
            </a:r>
            <a:r>
              <a:rPr lang="sv-SE"/>
              <a:t>optimization problems.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14" name="Google Shape;114;g8612db4ff4_0_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85ebcd72cb_0_208: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We want to make it easy for us.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Imagine this scenario where we have an individual with some mutation width.</a:t>
            </a:r>
            <a:endParaRPr/>
          </a:p>
        </p:txBody>
      </p:sp>
      <p:sp>
        <p:nvSpPr>
          <p:cNvPr id="552" name="Google Shape;552;g85ebcd72cb_0_208: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860edb4b35_1_148: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Its offspring mutates in some direction and survive the selection phase.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We can think to </a:t>
            </a:r>
            <a:r>
              <a:rPr lang="sv-SE" sz="1400">
                <a:solidFill>
                  <a:schemeClr val="dk2"/>
                </a:solidFill>
                <a:latin typeface="Arial"/>
                <a:ea typeface="Arial"/>
                <a:cs typeface="Arial"/>
                <a:sym typeface="Arial"/>
              </a:rPr>
              <a:t>ourselves</a:t>
            </a:r>
            <a:r>
              <a:rPr lang="sv-SE" sz="1400">
                <a:solidFill>
                  <a:schemeClr val="dk2"/>
                </a:solidFill>
                <a:latin typeface="Arial"/>
                <a:ea typeface="Arial"/>
                <a:cs typeface="Arial"/>
                <a:sym typeface="Arial"/>
              </a:rPr>
              <a:t> that maybe this was a good direction to mutate towards since the offspring survived.</a:t>
            </a:r>
            <a:endParaRPr/>
          </a:p>
        </p:txBody>
      </p:sp>
      <p:sp>
        <p:nvSpPr>
          <p:cNvPr id="562" name="Google Shape;562;g860edb4b35_1_148: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860edb4b35_1_134: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So when the offspring will mutate it will now do so in region that is shifted  by this pseudo gradient in the direction itself took. And we can also see that the mutation width cicle have become larger since we multiply with a factor gammaB</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We will call this algorithm genetic memory, since it remembers its step.</a:t>
            </a:r>
            <a:endParaRPr/>
          </a:p>
        </p:txBody>
      </p:sp>
      <p:sp>
        <p:nvSpPr>
          <p:cNvPr id="572" name="Google Shape;572;g860edb4b35_1_134: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860edb4b35_1_12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In math notation this is very similar to the regular mutation we had before, but now instead we include this direction delta in to the equation.</a:t>
            </a:r>
            <a:endParaRPr/>
          </a:p>
        </p:txBody>
      </p:sp>
      <p:sp>
        <p:nvSpPr>
          <p:cNvPr id="582" name="Google Shape;582;g860edb4b35_1_12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860edb4b35_1_106: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400">
                <a:solidFill>
                  <a:schemeClr val="dk2"/>
                </a:solidFill>
                <a:latin typeface="Arial"/>
                <a:ea typeface="Arial"/>
                <a:cs typeface="Arial"/>
                <a:sym typeface="Arial"/>
              </a:rPr>
              <a:t>Delta is update updated simply by the new position of the offspring minus the position of its parent</a:t>
            </a:r>
            <a:endParaRPr/>
          </a:p>
        </p:txBody>
      </p:sp>
      <p:sp>
        <p:nvSpPr>
          <p:cNvPr id="594" name="Google Shape;594;g860edb4b35_1_106: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860edb4b35_1_92: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2"/>
              </a:buClr>
              <a:buSzPts val="1400"/>
              <a:buFont typeface="Arial"/>
              <a:buChar char="●"/>
            </a:pPr>
            <a:r>
              <a:rPr lang="sv-SE" sz="1400">
                <a:solidFill>
                  <a:schemeClr val="dk2"/>
                </a:solidFill>
                <a:latin typeface="Arial"/>
                <a:ea typeface="Arial"/>
                <a:cs typeface="Arial"/>
                <a:sym typeface="Arial"/>
              </a:rPr>
              <a:t>Direction</a:t>
            </a:r>
            <a:r>
              <a:rPr lang="sv-SE" sz="1400">
                <a:solidFill>
                  <a:schemeClr val="dk2"/>
                </a:solidFill>
                <a:latin typeface="Arial"/>
                <a:ea typeface="Arial"/>
                <a:cs typeface="Arial"/>
                <a:sym typeface="Arial"/>
              </a:rPr>
              <a:t> not </a:t>
            </a:r>
            <a:r>
              <a:rPr lang="sv-SE" sz="1400">
                <a:solidFill>
                  <a:schemeClr val="dk2"/>
                </a:solidFill>
                <a:latin typeface="Arial"/>
                <a:ea typeface="Arial"/>
                <a:cs typeface="Arial"/>
                <a:sym typeface="Arial"/>
              </a:rPr>
              <a:t>useful</a:t>
            </a:r>
            <a:r>
              <a:rPr lang="sv-SE" sz="1400">
                <a:solidFill>
                  <a:schemeClr val="dk2"/>
                </a:solidFill>
                <a:latin typeface="Arial"/>
                <a:ea typeface="Arial"/>
                <a:cs typeface="Arial"/>
                <a:sym typeface="Arial"/>
              </a:rPr>
              <a:t> for parent</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0" lvl="0" marL="0" rtl="0" algn="l">
              <a:spcBef>
                <a:spcPts val="0"/>
              </a:spcBef>
              <a:spcAft>
                <a:spcPts val="0"/>
              </a:spcAft>
              <a:buNone/>
            </a:pPr>
            <a:r>
              <a:rPr lang="sv-SE" sz="1400">
                <a:solidFill>
                  <a:schemeClr val="dk2"/>
                </a:solidFill>
                <a:latin typeface="Arial"/>
                <a:ea typeface="Arial"/>
                <a:cs typeface="Arial"/>
                <a:sym typeface="Arial"/>
              </a:rPr>
              <a:t>Since the parent have already sent out an offspring in its direction delta on can argue that this direction becomes less interesting for the parent. If the direction proved to be good a new offspring of the previous offspring will mostly survive and so on. So the direction is not really relevant for the parent so we maybe should decrees its direction for the upcoming mating season. We do this by multiply in the direction with a lambda that is smaller than 1</a:t>
            </a:r>
            <a:endParaRPr/>
          </a:p>
        </p:txBody>
      </p:sp>
      <p:sp>
        <p:nvSpPr>
          <p:cNvPr id="607" name="Google Shape;607;g860edb4b35_1_92: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85ebcd72cb_0_5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quickly </a:t>
            </a:r>
            <a:r>
              <a:rPr lang="sv-SE"/>
              <a:t>summarize</a:t>
            </a:r>
            <a:r>
              <a:rPr lang="sv-SE"/>
              <a:t> the </a:t>
            </a:r>
            <a:r>
              <a:rPr lang="sv-SE"/>
              <a:t>theory</a:t>
            </a:r>
            <a:r>
              <a:rPr lang="sv-SE"/>
              <a:t>: </a:t>
            </a:r>
            <a:endParaRPr/>
          </a:p>
          <a:p>
            <a:pPr indent="0" lvl="0" marL="0" rtl="0" algn="l">
              <a:spcBef>
                <a:spcPts val="0"/>
              </a:spcBef>
              <a:spcAft>
                <a:spcPts val="0"/>
              </a:spcAft>
              <a:buNone/>
            </a:pPr>
            <a:r>
              <a:rPr lang="sv-SE"/>
              <a:t>We are working with so called neural network that are nodes that are connected with link that have an </a:t>
            </a:r>
            <a:r>
              <a:rPr lang="sv-SE"/>
              <a:t>their</a:t>
            </a:r>
            <a:r>
              <a:rPr lang="sv-SE"/>
              <a:t> own weight. </a:t>
            </a:r>
            <a:endParaRPr/>
          </a:p>
          <a:p>
            <a:pPr indent="0" lvl="0" marL="0" rtl="0" algn="l">
              <a:spcBef>
                <a:spcPts val="0"/>
              </a:spcBef>
              <a:spcAft>
                <a:spcPts val="0"/>
              </a:spcAft>
              <a:buNone/>
            </a:pPr>
            <a:r>
              <a:rPr lang="sv-SE"/>
              <a:t>The input gets transported along these links and get multiplied by the weight to get summed up in the nodes and after some number fo layers of nodes we get an output.</a:t>
            </a:r>
            <a:endParaRPr/>
          </a:p>
        </p:txBody>
      </p:sp>
      <p:sp>
        <p:nvSpPr>
          <p:cNvPr id="620" name="Google Shape;620;g85ebcd72cb_0_5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862e73b248_2_1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very common method of optimizing the weight is to use a gradient methods, but this need </a:t>
            </a:r>
            <a:r>
              <a:rPr lang="sv-SE"/>
              <a:t>always</a:t>
            </a:r>
            <a:r>
              <a:rPr lang="sv-SE"/>
              <a:t> be possible.</a:t>
            </a:r>
            <a:endParaRPr/>
          </a:p>
        </p:txBody>
      </p:sp>
      <p:sp>
        <p:nvSpPr>
          <p:cNvPr id="629" name="Google Shape;629;g862e73b248_2_1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862e73b248_2_21: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instead train the </a:t>
            </a:r>
            <a:r>
              <a:rPr lang="sv-SE"/>
              <a:t>network</a:t>
            </a:r>
            <a:r>
              <a:rPr lang="sv-SE"/>
              <a:t> using evolutionary algorithms that </a:t>
            </a:r>
            <a:r>
              <a:rPr lang="sv-SE"/>
              <a:t>don't</a:t>
            </a:r>
            <a:r>
              <a:rPr lang="sv-SE"/>
              <a:t> need a </a:t>
            </a:r>
            <a:r>
              <a:rPr lang="sv-SE"/>
              <a:t>derivative</a:t>
            </a:r>
            <a:r>
              <a:rPr lang="sv-SE"/>
              <a:t>.</a:t>
            </a:r>
            <a:endParaRPr/>
          </a:p>
        </p:txBody>
      </p:sp>
      <p:sp>
        <p:nvSpPr>
          <p:cNvPr id="639" name="Google Shape;639;g862e73b248_2_21: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85f856ba1f_0_67: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a:t>An evolutionary </a:t>
            </a:r>
            <a:r>
              <a:rPr lang="sv-SE"/>
              <a:t>algorithms</a:t>
            </a:r>
            <a:r>
              <a:rPr lang="sv-SE"/>
              <a:t> </a:t>
            </a:r>
            <a:r>
              <a:rPr lang="sv-SE"/>
              <a:t>consists</a:t>
            </a:r>
            <a:r>
              <a:rPr lang="sv-SE"/>
              <a:t> of a few steps where on of the step is </a:t>
            </a:r>
            <a:r>
              <a:rPr lang="sv-SE"/>
              <a:t>mutation</a:t>
            </a:r>
            <a:r>
              <a:rPr lang="sv-SE"/>
              <a:t> which we are focusing on.</a:t>
            </a:r>
            <a:endParaRPr/>
          </a:p>
          <a:p>
            <a:pPr indent="0" lvl="0" marL="0" rtl="0" algn="l">
              <a:spcBef>
                <a:spcPts val="0"/>
              </a:spcBef>
              <a:spcAft>
                <a:spcPts val="0"/>
              </a:spcAft>
              <a:buNone/>
            </a:pPr>
            <a:r>
              <a:t/>
            </a:r>
            <a:endParaRPr/>
          </a:p>
        </p:txBody>
      </p:sp>
      <p:sp>
        <p:nvSpPr>
          <p:cNvPr id="651" name="Google Shape;651;g85f856ba1f_0_67: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5ebcd72cb_0_26: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No gradient</a:t>
            </a:r>
            <a:endParaRPr/>
          </a:p>
          <a:p>
            <a:pPr indent="-317500" lvl="0" marL="457200" rtl="0" algn="l">
              <a:spcBef>
                <a:spcPts val="0"/>
              </a:spcBef>
              <a:spcAft>
                <a:spcPts val="0"/>
              </a:spcAft>
              <a:buSzPts val="1400"/>
              <a:buChar char="●"/>
            </a:pPr>
            <a:r>
              <a:rPr lang="sv-SE"/>
              <a:t>All follow same recipe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Another method of optimization is were no </a:t>
            </a:r>
            <a:r>
              <a:rPr lang="sv-SE"/>
              <a:t>derivative</a:t>
            </a:r>
            <a:r>
              <a:rPr lang="sv-SE"/>
              <a:t> are needed called evolutionary algorithm. There are are few sub groups of these but the main recipe is: Bild. </a:t>
            </a:r>
            <a:r>
              <a:rPr lang="sv-SE"/>
              <a:t>Let's</a:t>
            </a:r>
            <a:r>
              <a:rPr lang="sv-SE"/>
              <a:t> go through all the steps. </a:t>
            </a:r>
            <a:endParaRPr/>
          </a:p>
        </p:txBody>
      </p:sp>
      <p:sp>
        <p:nvSpPr>
          <p:cNvPr id="127" name="Google Shape;127;g85ebcd72cb_0_26: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862e73b248_2_32: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a:t>We using mutation it is not clear </a:t>
            </a:r>
            <a:r>
              <a:rPr lang="sv-SE"/>
              <a:t>what</a:t>
            </a:r>
            <a:r>
              <a:rPr lang="sv-SE"/>
              <a:t> </a:t>
            </a:r>
            <a:r>
              <a:rPr lang="sv-SE"/>
              <a:t>mutation</a:t>
            </a:r>
            <a:r>
              <a:rPr lang="sv-SE"/>
              <a:t> width one should use. We </a:t>
            </a:r>
            <a:r>
              <a:rPr lang="sv-SE"/>
              <a:t>therefore</a:t>
            </a:r>
            <a:r>
              <a:rPr lang="sv-SE"/>
              <a:t> let the </a:t>
            </a:r>
            <a:r>
              <a:rPr lang="sv-SE"/>
              <a:t>mutation</a:t>
            </a:r>
            <a:r>
              <a:rPr lang="sv-SE"/>
              <a:t> with </a:t>
            </a:r>
            <a:r>
              <a:rPr lang="sv-SE"/>
              <a:t>evolve</a:t>
            </a:r>
            <a:r>
              <a:rPr lang="sv-SE"/>
              <a:t> during the search.</a:t>
            </a:r>
            <a:endParaRPr/>
          </a:p>
          <a:p>
            <a:pPr indent="0" lvl="0" marL="0" rtl="0" algn="l">
              <a:spcBef>
                <a:spcPts val="0"/>
              </a:spcBef>
              <a:spcAft>
                <a:spcPts val="0"/>
              </a:spcAft>
              <a:buNone/>
            </a:pPr>
            <a:r>
              <a:t/>
            </a:r>
            <a:endParaRPr/>
          </a:p>
        </p:txBody>
      </p:sp>
      <p:sp>
        <p:nvSpPr>
          <p:cNvPr id="662" name="Google Shape;662;g862e73b248_2_32: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862e73b248_2_45: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a:t>Our method of self-adaption hopes to combine the aspect of a offspring </a:t>
            </a:r>
            <a:r>
              <a:rPr lang="sv-SE"/>
              <a:t>survival</a:t>
            </a:r>
            <a:r>
              <a:rPr lang="sv-SE"/>
              <a:t> rate consciousness and letting the mutation with be </a:t>
            </a:r>
            <a:r>
              <a:rPr lang="sv-SE"/>
              <a:t>unique</a:t>
            </a:r>
            <a:r>
              <a:rPr lang="sv-SE"/>
              <a:t> to each </a:t>
            </a:r>
            <a:r>
              <a:rPr lang="sv-SE"/>
              <a:t>individual.</a:t>
            </a:r>
            <a:endParaRPr/>
          </a:p>
          <a:p>
            <a:pPr indent="0" lvl="0" marL="0" rtl="0" algn="l">
              <a:spcBef>
                <a:spcPts val="0"/>
              </a:spcBef>
              <a:spcAft>
                <a:spcPts val="0"/>
              </a:spcAft>
              <a:buNone/>
            </a:pPr>
            <a:r>
              <a:t/>
            </a:r>
            <a:endParaRPr/>
          </a:p>
        </p:txBody>
      </p:sp>
      <p:sp>
        <p:nvSpPr>
          <p:cNvPr id="674" name="Google Shape;674;g862e73b248_2_45: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85f856ba1f_0_84: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Another type of self </a:t>
            </a:r>
            <a:r>
              <a:rPr lang="sv-SE"/>
              <a:t>adaptation</a:t>
            </a:r>
            <a:r>
              <a:rPr lang="sv-SE"/>
              <a:t> is to </a:t>
            </a:r>
            <a:r>
              <a:rPr lang="sv-SE"/>
              <a:t>change</a:t>
            </a:r>
            <a:r>
              <a:rPr lang="sv-SE"/>
              <a:t> the noise </a:t>
            </a:r>
            <a:r>
              <a:rPr lang="sv-SE"/>
              <a:t>itself. </a:t>
            </a:r>
            <a:endParaRPr/>
          </a:p>
          <a:p>
            <a:pPr indent="0" lvl="0" marL="0" rtl="0" algn="l">
              <a:spcBef>
                <a:spcPts val="0"/>
              </a:spcBef>
              <a:spcAft>
                <a:spcPts val="0"/>
              </a:spcAft>
              <a:buNone/>
            </a:pPr>
            <a:r>
              <a:rPr lang="sv-SE"/>
              <a:t>And we do this by letting the mutation be shifted by a remembered previous step.</a:t>
            </a:r>
            <a:endParaRPr/>
          </a:p>
        </p:txBody>
      </p:sp>
      <p:sp>
        <p:nvSpPr>
          <p:cNvPr id="688" name="Google Shape;688;g85f856ba1f_0_84: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p4:notes"/>
          <p:cNvSpPr txBox="1"/>
          <p:nvPr>
            <p:ph idx="1" type="body"/>
          </p:nvPr>
        </p:nvSpPr>
        <p:spPr>
          <a:xfrm>
            <a:off x="679768" y="4690269"/>
            <a:ext cx="5438140" cy="4443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a:t>That was the theory. </a:t>
            </a:r>
            <a:endParaRPr/>
          </a:p>
          <a:p>
            <a:pPr indent="0" lvl="0" marL="0" rtl="0" algn="l">
              <a:spcBef>
                <a:spcPts val="0"/>
              </a:spcBef>
              <a:spcAft>
                <a:spcPts val="0"/>
              </a:spcAft>
              <a:buClr>
                <a:schemeClr val="dk2"/>
              </a:buClr>
              <a:buSzPts val="1100"/>
              <a:buFont typeface="Arial"/>
              <a:buNone/>
            </a:pPr>
            <a:r>
              <a:rPr lang="sv-SE"/>
              <a:t>Now for the setup. to investigate these algorithms we used this network you see here. It a 2-20-20-1 network. in between we have ReLu function and lastly we have a sigmoid function.</a:t>
            </a:r>
            <a:endParaRPr/>
          </a:p>
          <a:p>
            <a:pPr indent="0" lvl="0" marL="0" rtl="0" algn="l">
              <a:spcBef>
                <a:spcPts val="0"/>
              </a:spcBef>
              <a:spcAft>
                <a:spcPts val="0"/>
              </a:spcAft>
              <a:buClr>
                <a:schemeClr val="dk2"/>
              </a:buClr>
              <a:buSzPts val="1100"/>
              <a:buFont typeface="Arial"/>
              <a:buNone/>
            </a:pPr>
            <a:r>
              <a:rPr lang="sv-SE"/>
              <a:t> If you don't know what all this means its fine, just ignore it.</a:t>
            </a:r>
            <a:endParaRPr/>
          </a:p>
          <a:p>
            <a:pPr indent="0" lvl="0" marL="0" rtl="0" algn="l">
              <a:spcBef>
                <a:spcPts val="0"/>
              </a:spcBef>
              <a:spcAft>
                <a:spcPts val="0"/>
              </a:spcAft>
              <a:buClr>
                <a:schemeClr val="dk2"/>
              </a:buClr>
              <a:buSzPts val="1100"/>
              <a:buFont typeface="Arial"/>
              <a:buNone/>
            </a:pPr>
            <a:r>
              <a:rPr lang="sv-SE"/>
              <a:t>We choose a binary classification problem in terms of a spiral. We choose this because we can make the problem harder/ easier by varying the number of turns.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1" name="Google Shape;701;p4:notes"/>
          <p:cNvSpPr/>
          <p:nvPr>
            <p:ph idx="2" type="sldImg"/>
          </p:nvPr>
        </p:nvSpPr>
        <p:spPr>
          <a:xfrm>
            <a:off x="962025" y="739775"/>
            <a:ext cx="48736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861a188b84_0_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can see how the dataset </a:t>
            </a:r>
            <a:r>
              <a:rPr lang="sv-SE"/>
              <a:t>differs</a:t>
            </a:r>
            <a:r>
              <a:rPr lang="sv-SE"/>
              <a:t> when using </a:t>
            </a:r>
            <a:r>
              <a:rPr lang="sv-SE"/>
              <a:t>different</a:t>
            </a:r>
            <a:r>
              <a:rPr lang="sv-SE"/>
              <a:t> number of turns</a:t>
            </a:r>
            <a:endParaRPr/>
          </a:p>
          <a:p>
            <a:pPr indent="0" lvl="0" marL="0" rtl="0" algn="l">
              <a:spcBef>
                <a:spcPts val="0"/>
              </a:spcBef>
              <a:spcAft>
                <a:spcPts val="0"/>
              </a:spcAft>
              <a:buClr>
                <a:schemeClr val="dk2"/>
              </a:buClr>
              <a:buSzPts val="1100"/>
              <a:buFont typeface="Arial"/>
              <a:buNone/>
            </a:pPr>
            <a:r>
              <a:rPr lang="sv-SE"/>
              <a:t>Since we have a binary classification problem we use the binary cross-entropy error function and include L2 regularization, even though there is no noise in the data set. </a:t>
            </a:r>
            <a:endParaRPr/>
          </a:p>
          <a:p>
            <a:pPr indent="0" lvl="0" marL="0" rtl="0" algn="l">
              <a:spcBef>
                <a:spcPts val="0"/>
              </a:spcBef>
              <a:spcAft>
                <a:spcPts val="0"/>
              </a:spcAft>
              <a:buClr>
                <a:schemeClr val="dk2"/>
              </a:buClr>
              <a:buSzPts val="1100"/>
              <a:buFont typeface="Arial"/>
              <a:buNone/>
            </a:pPr>
            <a:r>
              <a:rPr lang="sv-SE"/>
              <a:t>We do this in to hope of smoothing out the decision boundary by hindering weight becoming to large.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9" name="Google Shape;709;g861a188b84_0_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86414db2c8_0_5: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Have these </a:t>
            </a:r>
            <a:r>
              <a:rPr lang="sv-SE"/>
              <a:t>parameters</a:t>
            </a:r>
            <a:r>
              <a:rPr lang="sv-SE"/>
              <a:t> to </a:t>
            </a:r>
            <a:r>
              <a:rPr lang="sv-SE"/>
              <a:t>optimize</a:t>
            </a:r>
            <a:endParaRPr/>
          </a:p>
          <a:p>
            <a:pPr indent="-317500" lvl="0" marL="457200" rtl="0" algn="l">
              <a:spcBef>
                <a:spcPts val="0"/>
              </a:spcBef>
              <a:spcAft>
                <a:spcPts val="0"/>
              </a:spcAft>
              <a:buSzPts val="1400"/>
              <a:buChar char="●"/>
            </a:pPr>
            <a:r>
              <a:rPr lang="sv-SE"/>
              <a:t>Certain is an unfortunate situations</a:t>
            </a:r>
            <a:endParaRPr/>
          </a:p>
          <a:p>
            <a:pPr indent="-317500" lvl="0" marL="457200" rtl="0" algn="l">
              <a:spcBef>
                <a:spcPts val="0"/>
              </a:spcBef>
              <a:spcAft>
                <a:spcPts val="0"/>
              </a:spcAft>
              <a:buSzPts val="1400"/>
              <a:buChar char="●"/>
            </a:pPr>
            <a:r>
              <a:rPr lang="sv-SE"/>
              <a:t>Not the best, saves time</a:t>
            </a:r>
            <a:endParaRPr/>
          </a:p>
          <a:p>
            <a:pPr indent="-317500" lvl="0" marL="457200" rtl="0" algn="l">
              <a:spcBef>
                <a:spcPts val="0"/>
              </a:spcBef>
              <a:spcAft>
                <a:spcPts val="0"/>
              </a:spcAft>
              <a:buSzPts val="1400"/>
              <a:buChar char="●"/>
            </a:pPr>
            <a:r>
              <a:rPr lang="sv-SE"/>
              <a:t>Calculates B again saves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7" name="Google Shape;717;g86414db2c8_0_5: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86414db2c8_0_14: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Not optimized</a:t>
            </a:r>
            <a:endParaRPr/>
          </a:p>
          <a:p>
            <a:pPr indent="-317500" lvl="0" marL="457200" rtl="0" algn="l">
              <a:spcBef>
                <a:spcPts val="0"/>
              </a:spcBef>
              <a:spcAft>
                <a:spcPts val="0"/>
              </a:spcAft>
              <a:buSzPts val="1400"/>
              <a:buChar char="●"/>
            </a:pPr>
            <a:r>
              <a:rPr lang="sv-SE"/>
              <a:t>More as a </a:t>
            </a:r>
            <a:r>
              <a:rPr lang="sv-SE"/>
              <a:t>reference</a:t>
            </a:r>
            <a:r>
              <a:rPr lang="sv-SE"/>
              <a:t> than optimal performance</a:t>
            </a:r>
            <a:endParaRPr/>
          </a:p>
          <a:p>
            <a:pPr indent="-317500" lvl="0" marL="457200" rtl="0" algn="l">
              <a:spcBef>
                <a:spcPts val="0"/>
              </a:spcBef>
              <a:spcAft>
                <a:spcPts val="0"/>
              </a:spcAft>
              <a:buSzPts val="1400"/>
              <a:buChar char="●"/>
            </a:pPr>
            <a:r>
              <a:rPr lang="sv-SE"/>
              <a:t>⅕ need not be the best do 1/x</a:t>
            </a:r>
            <a:endParaRPr/>
          </a:p>
          <a:p>
            <a:pPr indent="-317500" lvl="0" marL="457200" rtl="0" algn="l">
              <a:spcBef>
                <a:spcPts val="0"/>
              </a:spcBef>
              <a:spcAft>
                <a:spcPts val="0"/>
              </a:spcAft>
              <a:buSzPts val="1400"/>
              <a:buChar char="●"/>
            </a:pPr>
            <a:r>
              <a:rPr lang="sv-SE"/>
              <a:t>tau not </a:t>
            </a:r>
            <a:r>
              <a:rPr lang="sv-SE"/>
              <a:t>optimized</a:t>
            </a:r>
            <a:r>
              <a:rPr lang="sv-SE"/>
              <a:t> by should be close to 1</a:t>
            </a:r>
            <a:endParaRPr/>
          </a:p>
        </p:txBody>
      </p:sp>
      <p:sp>
        <p:nvSpPr>
          <p:cNvPr id="724" name="Google Shape;724;g86414db2c8_0_14: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85ebcd72cb_0_58: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What is the plot</a:t>
            </a:r>
            <a:endParaRPr/>
          </a:p>
          <a:p>
            <a:pPr indent="-317500" lvl="0" marL="457200" rtl="0" algn="l">
              <a:spcBef>
                <a:spcPts val="0"/>
              </a:spcBef>
              <a:spcAft>
                <a:spcPts val="0"/>
              </a:spcAft>
              <a:buSzPts val="1400"/>
              <a:buChar char="●"/>
            </a:pPr>
            <a:r>
              <a:rPr lang="sv-SE"/>
              <a:t>What is random walk</a:t>
            </a:r>
            <a:endParaRPr/>
          </a:p>
          <a:p>
            <a:pPr indent="-317500" lvl="0" marL="457200" rtl="0" algn="l">
              <a:spcBef>
                <a:spcPts val="0"/>
              </a:spcBef>
              <a:spcAft>
                <a:spcPts val="0"/>
              </a:spcAft>
              <a:buSzPts val="1400"/>
              <a:buChar char="●"/>
            </a:pPr>
            <a:r>
              <a:rPr lang="sv-SE"/>
              <a:t>worst-&gt;best</a:t>
            </a:r>
            <a:endParaRPr/>
          </a:p>
          <a:p>
            <a:pPr indent="-317500" lvl="0" marL="457200" rtl="0" algn="l">
              <a:spcBef>
                <a:spcPts val="0"/>
              </a:spcBef>
              <a:spcAft>
                <a:spcPts val="0"/>
              </a:spcAft>
              <a:buSzPts val="1400"/>
              <a:buChar char="●"/>
            </a:pPr>
            <a:r>
              <a:rPr lang="sv-SE"/>
              <a:t>⅕ good but could be even better</a:t>
            </a:r>
            <a:endParaRPr/>
          </a:p>
          <a:p>
            <a:pPr indent="-317500" lvl="0" marL="457200" rtl="0" algn="l">
              <a:spcBef>
                <a:spcPts val="0"/>
              </a:spcBef>
              <a:spcAft>
                <a:spcPts val="0"/>
              </a:spcAft>
              <a:buSzPts val="1400"/>
              <a:buChar char="●"/>
            </a:pPr>
            <a:r>
              <a:rPr lang="sv-SE"/>
              <a:t>intermediate-&gt;step worse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So lets examine the findings. First we look how the best value of of each algorithm as a function of the number of turns in the data set. Also here Random walk, in green,  is a special case of Dynamic walk by we have B and gamma = 1. Random mutation performed worse. And surprisingly the 1/5 rule performed significantly better than the rest, even though this was not optimise in a 1/x fashion. Our methods preformed in the middle of these two methods. We can also observe that adding the pseudo gradient step seem to only make the algorithm performance worse.</a:t>
            </a:r>
            <a:endParaRPr/>
          </a:p>
        </p:txBody>
      </p:sp>
      <p:sp>
        <p:nvSpPr>
          <p:cNvPr id="734" name="Google Shape;734;g85ebcd72cb_0_58: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861a188b84_0_2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try to make sense of my this lets look at the gradient again. </a:t>
            </a:r>
            <a:endParaRPr/>
          </a:p>
          <a:p>
            <a:pPr indent="0" lvl="0" marL="0" rtl="0" algn="l">
              <a:spcBef>
                <a:spcPts val="0"/>
              </a:spcBef>
              <a:spcAft>
                <a:spcPts val="0"/>
              </a:spcAft>
              <a:buNone/>
            </a:pPr>
            <a:r>
              <a:rPr lang="sv-SE"/>
              <a:t>We have eta we haven't really talked about.</a:t>
            </a:r>
            <a:endParaRPr/>
          </a:p>
          <a:p>
            <a:pPr indent="0" lvl="0" marL="0" rtl="0" algn="l">
              <a:spcBef>
                <a:spcPts val="0"/>
              </a:spcBef>
              <a:spcAft>
                <a:spcPts val="0"/>
              </a:spcAft>
              <a:buNone/>
            </a:pPr>
            <a:r>
              <a:rPr lang="sv-SE"/>
              <a:t> This called the learning parameter and how large the gradient step you take when you update you weights. </a:t>
            </a:r>
            <a:endParaRPr/>
          </a:p>
        </p:txBody>
      </p:sp>
      <p:sp>
        <p:nvSpPr>
          <p:cNvPr id="741" name="Google Shape;741;g861a188b84_0_2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861a188b84_0_29: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our case we have have eta set to one per default, since we don't really consider it.</a:t>
            </a:r>
            <a:endParaRPr/>
          </a:p>
          <a:p>
            <a:pPr indent="0" lvl="0" marL="0" rtl="0" algn="l">
              <a:spcBef>
                <a:spcPts val="0"/>
              </a:spcBef>
              <a:spcAft>
                <a:spcPts val="0"/>
              </a:spcAft>
              <a:buNone/>
            </a:pPr>
            <a:r>
              <a:rPr lang="sv-SE"/>
              <a:t> The current algorithm could be running the risk of overshooting a potential minimum by inheriting the whole direction of the parent.</a:t>
            </a:r>
            <a:endParaRPr/>
          </a:p>
          <a:p>
            <a:pPr indent="0" lvl="0" marL="0" rtl="0" algn="l">
              <a:spcBef>
                <a:spcPts val="0"/>
              </a:spcBef>
              <a:spcAft>
                <a:spcPts val="0"/>
              </a:spcAft>
              <a:buNone/>
            </a:pPr>
            <a:r>
              <a:rPr lang="sv-SE"/>
              <a:t> In future work one can try to optimize this eta parameter</a:t>
            </a:r>
            <a:endParaRPr/>
          </a:p>
        </p:txBody>
      </p:sp>
      <p:sp>
        <p:nvSpPr>
          <p:cNvPr id="749" name="Google Shape;749;g861a188b84_0_29: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612db4ff4_0_4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a:t>We start with the initialization of the population</a:t>
            </a:r>
            <a:endParaRPr/>
          </a:p>
        </p:txBody>
      </p:sp>
      <p:sp>
        <p:nvSpPr>
          <p:cNvPr id="137" name="Google Shape;137;g8612db4ff4_0_4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861a188b84_0_7: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Look at different initial values</a:t>
            </a:r>
            <a:endParaRPr/>
          </a:p>
          <a:p>
            <a:pPr indent="-317500" lvl="0" marL="457200" rtl="0" algn="l">
              <a:spcBef>
                <a:spcPts val="0"/>
              </a:spcBef>
              <a:spcAft>
                <a:spcPts val="0"/>
              </a:spcAft>
              <a:buSzPts val="1400"/>
              <a:buChar char="●"/>
            </a:pPr>
            <a:r>
              <a:rPr lang="sv-SE"/>
              <a:t>RW very </a:t>
            </a:r>
            <a:r>
              <a:rPr lang="sv-SE"/>
              <a:t>dependent</a:t>
            </a:r>
            <a:r>
              <a:rPr lang="sv-SE"/>
              <a:t> </a:t>
            </a:r>
            <a:endParaRPr/>
          </a:p>
          <a:p>
            <a:pPr indent="-317500" lvl="0" marL="457200" rtl="0" algn="l">
              <a:spcBef>
                <a:spcPts val="0"/>
              </a:spcBef>
              <a:spcAft>
                <a:spcPts val="0"/>
              </a:spcAft>
              <a:buSzPts val="1400"/>
              <a:buChar char="●"/>
            </a:pPr>
            <a:r>
              <a:rPr lang="sv-SE"/>
              <a:t>DW, with self </a:t>
            </a:r>
            <a:r>
              <a:rPr lang="sv-SE"/>
              <a:t>adaptation</a:t>
            </a:r>
            <a:r>
              <a:rPr lang="sv-SE"/>
              <a:t> not so very </a:t>
            </a:r>
            <a:r>
              <a:rPr lang="sv-SE"/>
              <a:t>dependent</a:t>
            </a:r>
            <a:endParaRPr/>
          </a:p>
          <a:p>
            <a:pPr indent="-317500" lvl="0" marL="457200" rtl="0" algn="l">
              <a:spcBef>
                <a:spcPts val="0"/>
              </a:spcBef>
              <a:spcAft>
                <a:spcPts val="0"/>
              </a:spcAft>
              <a:buSzPts val="1400"/>
              <a:buChar char="●"/>
            </a:pPr>
            <a:r>
              <a:rPr lang="sv-SE"/>
              <a:t>we change sensitive </a:t>
            </a:r>
            <a:r>
              <a:rPr lang="sv-SE"/>
              <a:t>parameters</a:t>
            </a:r>
            <a:r>
              <a:rPr lang="sv-SE"/>
              <a:t> </a:t>
            </a:r>
            <a:r>
              <a:rPr lang="sv-SE"/>
              <a:t>for</a:t>
            </a:r>
            <a:r>
              <a:rPr lang="sv-SE"/>
              <a:t> not so sensitive</a:t>
            </a:r>
            <a:endParaRPr/>
          </a:p>
          <a:p>
            <a:pPr indent="-317500" lvl="0" marL="457200" rtl="0" algn="l">
              <a:spcBef>
                <a:spcPts val="0"/>
              </a:spcBef>
              <a:spcAft>
                <a:spcPts val="0"/>
              </a:spcAft>
              <a:buSzPts val="1400"/>
              <a:buChar char="●"/>
            </a:pPr>
            <a:r>
              <a:rPr lang="sv-SE"/>
              <a:t>Look at evolution of average </a:t>
            </a:r>
            <a:r>
              <a:rPr lang="sv-SE"/>
              <a:t>mutation</a:t>
            </a:r>
            <a:r>
              <a:rPr lang="sv-SE"/>
              <a:t> width</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If we look at how the algorithm behaves for different initial mutation widths we can see if we have a random walk the system is very dependent on you choosing a good initial sigma. However if we introduce self adaption we see that we get similar performance even if we have very different initial values for sigma. So we can say that by adding self adaption we change a very sensitive hyper parameter, that is the initial mutation width, with other parameters, such as B and gamma, that are not as sensitive. We can see how this works by looking at how the average mutation width changes during the search.</a:t>
            </a:r>
            <a:endParaRPr/>
          </a:p>
        </p:txBody>
      </p:sp>
      <p:sp>
        <p:nvSpPr>
          <p:cNvPr id="758" name="Google Shape;758;g861a188b84_0_7: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861a188b84_0_37: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see that the mutation, as expected, change dynamically during the search and</a:t>
            </a:r>
            <a:endParaRPr/>
          </a:p>
        </p:txBody>
      </p:sp>
      <p:sp>
        <p:nvSpPr>
          <p:cNvPr id="767" name="Google Shape;767;g861a188b84_0_37: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861a188b84_0_49: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sv-SE"/>
              <a:t>and this is with agreement with how the number of offspring survivors looks </a:t>
            </a:r>
            <a:r>
              <a:rPr lang="sv-SE"/>
              <a:t>during</a:t>
            </a:r>
            <a:r>
              <a:rPr lang="sv-SE"/>
              <a:t> the search. </a:t>
            </a:r>
            <a:endParaRPr/>
          </a:p>
          <a:p>
            <a:pPr indent="0" lvl="0" marL="0" rtl="0" algn="l">
              <a:spcBef>
                <a:spcPts val="0"/>
              </a:spcBef>
              <a:spcAft>
                <a:spcPts val="0"/>
              </a:spcAft>
              <a:buClr>
                <a:schemeClr val="dk2"/>
              </a:buClr>
              <a:buSzPts val="1100"/>
              <a:buFont typeface="Arial"/>
              <a:buNone/>
            </a:pPr>
            <a:r>
              <a:rPr lang="sv-SE"/>
              <a:t>In the beginning  we have a a high survival rate and we see that the mutation width increases. </a:t>
            </a:r>
            <a:endParaRPr/>
          </a:p>
          <a:p>
            <a:pPr indent="0" lvl="0" marL="0" rtl="0" algn="l">
              <a:spcBef>
                <a:spcPts val="0"/>
              </a:spcBef>
              <a:spcAft>
                <a:spcPts val="0"/>
              </a:spcAft>
              <a:buClr>
                <a:schemeClr val="dk2"/>
              </a:buClr>
              <a:buSzPts val="1100"/>
              <a:buFont typeface="Arial"/>
              <a:buNone/>
            </a:pPr>
            <a:r>
              <a:rPr lang="sv-SE"/>
              <a:t>After it stabilizes we slowly but </a:t>
            </a:r>
            <a:r>
              <a:rPr lang="sv-SE"/>
              <a:t>surely</a:t>
            </a:r>
            <a:r>
              <a:rPr lang="sv-SE"/>
              <a:t> decrees our mutation width.</a:t>
            </a:r>
            <a:endParaRPr/>
          </a:p>
        </p:txBody>
      </p:sp>
      <p:sp>
        <p:nvSpPr>
          <p:cNvPr id="777" name="Google Shape;777;g861a188b84_0_49: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g85f856ba1f_0_109: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Now we can compare to theory</a:t>
            </a:r>
            <a:endParaRPr/>
          </a:p>
          <a:p>
            <a:pPr indent="-317500" lvl="0" marL="457200" rtl="0" algn="l">
              <a:spcBef>
                <a:spcPts val="0"/>
              </a:spcBef>
              <a:spcAft>
                <a:spcPts val="0"/>
              </a:spcAft>
              <a:buSzPts val="1400"/>
              <a:buChar char="●"/>
            </a:pPr>
            <a:r>
              <a:rPr lang="sv-SE"/>
              <a:t>What is it</a:t>
            </a:r>
            <a:endParaRPr/>
          </a:p>
          <a:p>
            <a:pPr indent="-317500" lvl="0" marL="457200" rtl="0" algn="l">
              <a:spcBef>
                <a:spcPts val="0"/>
              </a:spcBef>
              <a:spcAft>
                <a:spcPts val="0"/>
              </a:spcAft>
              <a:buSzPts val="1400"/>
              <a:buChar char="●"/>
            </a:pPr>
            <a:r>
              <a:rPr lang="sv-SE"/>
              <a:t>Follow line</a:t>
            </a:r>
            <a:endParaRPr/>
          </a:p>
          <a:p>
            <a:pPr indent="-317500" lvl="0" marL="457200" rtl="0" algn="l">
              <a:spcBef>
                <a:spcPts val="0"/>
              </a:spcBef>
              <a:spcAft>
                <a:spcPts val="0"/>
              </a:spcAft>
              <a:buSzPts val="1400"/>
              <a:buChar char="●"/>
            </a:pPr>
            <a:r>
              <a:rPr lang="sv-SE"/>
              <a:t>GM might favor low sigma sin delta plus noise</a:t>
            </a:r>
            <a:endParaRPr/>
          </a:p>
          <a:p>
            <a:pPr indent="-317500" lvl="0" marL="457200" rtl="0" algn="l">
              <a:spcBef>
                <a:spcPts val="0"/>
              </a:spcBef>
              <a:spcAft>
                <a:spcPts val="0"/>
              </a:spcAft>
              <a:buSzPts val="1400"/>
              <a:buChar char="●"/>
            </a:pPr>
            <a:r>
              <a:rPr lang="sv-SE"/>
              <a:t>Spread indicates </a:t>
            </a:r>
            <a:r>
              <a:rPr lang="sv-SE"/>
              <a:t>individuality.</a:t>
            </a:r>
            <a:endParaRPr/>
          </a:p>
          <a:p>
            <a:pPr indent="-317500" lvl="0" marL="457200" rtl="0" algn="l">
              <a:spcBef>
                <a:spcPts val="0"/>
              </a:spcBef>
              <a:spcAft>
                <a:spcPts val="0"/>
              </a:spcAft>
              <a:buSzPts val="1400"/>
              <a:buChar char="●"/>
            </a:pPr>
            <a:r>
              <a:rPr lang="sv-SE"/>
              <a:t>Everyone has their own story of gamma and B</a:t>
            </a:r>
            <a:endParaRPr/>
          </a:p>
          <a:p>
            <a:pPr indent="0" lvl="0" marL="45720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sv-SE"/>
              <a:t>We reasoned our way to formula to see how the average mutation width should approximately behave. Here have plotted the experimental data, as black dots and the theory as the red line which we compare to a fitted  blue line. For DW the trend seems to follow the theoretical value quite well, while for the</a:t>
            </a:r>
            <a:endParaRPr/>
          </a:p>
          <a:p>
            <a:pPr indent="0" lvl="0" marL="0" rtl="0" algn="l">
              <a:spcBef>
                <a:spcPts val="0"/>
              </a:spcBef>
              <a:spcAft>
                <a:spcPts val="0"/>
              </a:spcAft>
              <a:buClr>
                <a:schemeClr val="dk2"/>
              </a:buClr>
              <a:buSzPts val="1100"/>
              <a:buFont typeface="Arial"/>
              <a:buNone/>
            </a:pPr>
            <a:r>
              <a:rPr lang="sv-SE"/>
              <a:t>GM the trend line appears to be shifted downwards. This could be because the GM</a:t>
            </a:r>
            <a:endParaRPr/>
          </a:p>
          <a:p>
            <a:pPr indent="0" lvl="0" marL="0" rtl="0" algn="l">
              <a:spcBef>
                <a:spcPts val="0"/>
              </a:spcBef>
              <a:spcAft>
                <a:spcPts val="0"/>
              </a:spcAft>
              <a:buClr>
                <a:schemeClr val="dk2"/>
              </a:buClr>
              <a:buSzPts val="1100"/>
              <a:buFont typeface="Arial"/>
              <a:buNone/>
            </a:pPr>
            <a:r>
              <a:rPr lang="sv-SE"/>
              <a:t>algorithm combines a step with some noise to create offspring. This increases the chance</a:t>
            </a:r>
            <a:endParaRPr/>
          </a:p>
          <a:p>
            <a:pPr indent="0" lvl="0" marL="0" rtl="0" algn="l">
              <a:spcBef>
                <a:spcPts val="0"/>
              </a:spcBef>
              <a:spcAft>
                <a:spcPts val="0"/>
              </a:spcAft>
              <a:buClr>
                <a:schemeClr val="dk2"/>
              </a:buClr>
              <a:buSzPts val="1100"/>
              <a:buFont typeface="Arial"/>
              <a:buNone/>
            </a:pPr>
            <a:r>
              <a:rPr lang="sv-SE"/>
              <a:t>of a sizeable change for the offspring compared to the parent, and could give an offspring</a:t>
            </a:r>
            <a:endParaRPr/>
          </a:p>
          <a:p>
            <a:pPr indent="0" lvl="0" marL="0" rtl="0" algn="l">
              <a:spcBef>
                <a:spcPts val="0"/>
              </a:spcBef>
              <a:spcAft>
                <a:spcPts val="0"/>
              </a:spcAft>
              <a:buClr>
                <a:schemeClr val="dk2"/>
              </a:buClr>
              <a:buSzPts val="1100"/>
              <a:buFont typeface="Arial"/>
              <a:buNone/>
            </a:pPr>
            <a:r>
              <a:rPr lang="sv-SE"/>
              <a:t>with a low noise level an advantage in the selection phase. This potential preference could</a:t>
            </a:r>
            <a:endParaRPr/>
          </a:p>
          <a:p>
            <a:pPr indent="0" lvl="0" marL="0" rtl="0" algn="l">
              <a:spcBef>
                <a:spcPts val="0"/>
              </a:spcBef>
              <a:spcAft>
                <a:spcPts val="0"/>
              </a:spcAft>
              <a:buClr>
                <a:schemeClr val="dk2"/>
              </a:buClr>
              <a:buSzPts val="1100"/>
              <a:buFont typeface="Arial"/>
              <a:buNone/>
            </a:pPr>
            <a:r>
              <a:rPr lang="sv-SE"/>
              <a:t>shift the trend downwards. The scattering suggest indicates that there exist a lot of individuals that have their on unique history of gammas and B’s. What i mean with this is depending on how the selection phase each individual gets a gamma and maybe a B, which it will pass on to their offspring and therefore create different offspring with a total factor or $B^x\Gamma^g$ which will give rise to this scattering around the trend line.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788" name="Google Shape;788;g85f856ba1f_0_109: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862e73b248_2_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Each individuals have </a:t>
            </a:r>
            <a:r>
              <a:rPr lang="sv-SE"/>
              <a:t>their</a:t>
            </a:r>
            <a:r>
              <a:rPr lang="sv-SE"/>
              <a:t> own lambda and gamma.</a:t>
            </a:r>
            <a:endParaRPr/>
          </a:p>
          <a:p>
            <a:pPr indent="-317500" lvl="0" marL="457200" rtl="0" algn="l">
              <a:spcBef>
                <a:spcPts val="0"/>
              </a:spcBef>
              <a:spcAft>
                <a:spcPts val="0"/>
              </a:spcAft>
              <a:buSzPts val="1400"/>
              <a:buChar char="●"/>
            </a:pPr>
            <a:r>
              <a:rPr lang="sv-SE"/>
              <a:t>Create tree</a:t>
            </a:r>
            <a:endParaRPr/>
          </a:p>
          <a:p>
            <a:pPr indent="-317500" lvl="0" marL="457200" rtl="0" algn="l">
              <a:spcBef>
                <a:spcPts val="0"/>
              </a:spcBef>
              <a:spcAft>
                <a:spcPts val="0"/>
              </a:spcAft>
              <a:buSzPts val="1400"/>
              <a:buChar char="●"/>
            </a:pPr>
            <a:r>
              <a:rPr lang="sv-SE"/>
              <a:t>Spreads</a:t>
            </a:r>
            <a:r>
              <a:rPr lang="sv-SE"/>
              <a:t> indicate that there is a large spread of </a:t>
            </a:r>
            <a:r>
              <a:rPr lang="sv-SE"/>
              <a:t>unique</a:t>
            </a:r>
            <a:r>
              <a:rPr lang="sv-SE"/>
              <a:t> </a:t>
            </a:r>
            <a:r>
              <a:rPr lang="sv-SE"/>
              <a:t>individuals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sv-SE"/>
              <a:t>What i mean with this is depending on how the selection phase each individual gets a gamma and maybe a B, which it will pass on to their offspring and therefore create different offspring with a total factor or $B^x\Gamma^g$ which will give rise to this scattering around the trend line.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797" name="Google Shape;797;g862e73b248_2_0: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5:notes"/>
          <p:cNvSpPr txBox="1"/>
          <p:nvPr>
            <p:ph idx="1" type="body"/>
          </p:nvPr>
        </p:nvSpPr>
        <p:spPr>
          <a:xfrm>
            <a:off x="679768" y="4690269"/>
            <a:ext cx="5438140" cy="444341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finally to conclude.</a:t>
            </a:r>
            <a:endParaRPr/>
          </a:p>
          <a:p>
            <a:pPr indent="0" lvl="0" marL="0" rtl="0" algn="l">
              <a:spcBef>
                <a:spcPts val="0"/>
              </a:spcBef>
              <a:spcAft>
                <a:spcPts val="0"/>
              </a:spcAft>
              <a:buNone/>
            </a:pPr>
            <a:r>
              <a:rPr lang="sv-SE"/>
              <a:t> We saw that our algorithms did not beat the 1/5 rule which performed over expectations. </a:t>
            </a:r>
            <a:endParaRPr/>
          </a:p>
          <a:p>
            <a:pPr indent="0" lvl="0" marL="0" rtl="0" algn="l">
              <a:spcBef>
                <a:spcPts val="0"/>
              </a:spcBef>
              <a:spcAft>
                <a:spcPts val="0"/>
              </a:spcAft>
              <a:buNone/>
            </a:pPr>
            <a:r>
              <a:rPr lang="sv-SE"/>
              <a:t>But they were still better than other algorithms. The genetic memory seemed to be a direct deterioration. </a:t>
            </a:r>
            <a:endParaRPr/>
          </a:p>
          <a:p>
            <a:pPr indent="0" lvl="0" marL="0" rtl="0" algn="l">
              <a:spcBef>
                <a:spcPts val="0"/>
              </a:spcBef>
              <a:spcAft>
                <a:spcPts val="0"/>
              </a:spcAft>
              <a:buNone/>
            </a:pPr>
            <a:r>
              <a:rPr lang="sv-SE"/>
              <a:t>We saw that by introducing self-adaption we can </a:t>
            </a:r>
            <a:r>
              <a:rPr lang="sv-SE"/>
              <a:t>replace</a:t>
            </a:r>
            <a:r>
              <a:rPr lang="sv-SE"/>
              <a:t> sensitive parameters with more robust parameters. </a:t>
            </a:r>
            <a:endParaRPr/>
          </a:p>
          <a:p>
            <a:pPr indent="0" lvl="0" marL="0" rtl="0" algn="l">
              <a:spcBef>
                <a:spcPts val="0"/>
              </a:spcBef>
              <a:spcAft>
                <a:spcPts val="0"/>
              </a:spcAft>
              <a:buNone/>
            </a:pPr>
            <a:r>
              <a:rPr lang="sv-SE"/>
              <a:t>And finally we sought after a an algorithm that combine the survival rate aspect and the individuality and this we think we achieved.</a:t>
            </a:r>
            <a:endParaRPr/>
          </a:p>
        </p:txBody>
      </p:sp>
      <p:sp>
        <p:nvSpPr>
          <p:cNvPr id="805" name="Google Shape;805;p5:notes"/>
          <p:cNvSpPr/>
          <p:nvPr>
            <p:ph idx="2" type="sldImg"/>
          </p:nvPr>
        </p:nvSpPr>
        <p:spPr>
          <a:xfrm>
            <a:off x="962025" y="739775"/>
            <a:ext cx="48736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85f856ba1f_0_135: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g85f856ba1f_0_135: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612db4ff4_0_64: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population is some collection of individuals</a:t>
            </a:r>
            <a:endParaRPr/>
          </a:p>
        </p:txBody>
      </p:sp>
      <p:sp>
        <p:nvSpPr>
          <p:cNvPr id="148" name="Google Shape;148;g8612db4ff4_0_64: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612db4ff4_0_28: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sv-SE"/>
              <a:t>Solution X is the weights</a:t>
            </a:r>
            <a:endParaRPr/>
          </a:p>
          <a:p>
            <a:pPr indent="-317500" lvl="0" marL="457200" rtl="0" algn="l">
              <a:spcBef>
                <a:spcPts val="0"/>
              </a:spcBef>
              <a:spcAft>
                <a:spcPts val="0"/>
              </a:spcAft>
              <a:buSzPts val="1400"/>
              <a:buChar char="●"/>
            </a:pPr>
            <a:r>
              <a:rPr lang="sv-SE"/>
              <a:t>parameters</a:t>
            </a:r>
            <a:r>
              <a:rPr lang="sv-SE"/>
              <a:t> S</a:t>
            </a:r>
            <a:endParaRPr/>
          </a:p>
          <a:p>
            <a:pPr indent="-317500" lvl="0" marL="457200" rtl="0" algn="l">
              <a:spcBef>
                <a:spcPts val="0"/>
              </a:spcBef>
              <a:spcAft>
                <a:spcPts val="0"/>
              </a:spcAft>
              <a:buSzPts val="1400"/>
              <a:buChar char="●"/>
            </a:pPr>
            <a:r>
              <a:rPr lang="sv-SE"/>
              <a:t>Fitness</a:t>
            </a:r>
            <a:endParaRPr/>
          </a:p>
          <a:p>
            <a:pPr indent="0" lvl="0" marL="0" rtl="0" algn="l">
              <a:spcBef>
                <a:spcPts val="0"/>
              </a:spcBef>
              <a:spcAft>
                <a:spcPts val="0"/>
              </a:spcAft>
              <a:buNone/>
            </a:pPr>
            <a:r>
              <a:rPr lang="sv-SE"/>
              <a:t>The individuals contain some solution vector to the problem at hand called x and this will be the weights I talked about. s are some strategy parameters, such as different probability to mutate or, as we will discuss a lot later mutation widths, and we can see that they do not take part in the </a:t>
            </a:r>
            <a:r>
              <a:rPr lang="sv-SE"/>
              <a:t>calculation</a:t>
            </a:r>
            <a:r>
              <a:rPr lang="sv-SE"/>
              <a:t> of the </a:t>
            </a:r>
            <a:r>
              <a:rPr lang="sv-SE"/>
              <a:t>fitness</a:t>
            </a:r>
            <a:r>
              <a:rPr lang="sv-SE"/>
              <a:t> </a:t>
            </a:r>
            <a:r>
              <a:rPr lang="sv-SE"/>
              <a:t>which</a:t>
            </a:r>
            <a:r>
              <a:rPr lang="sv-SE"/>
              <a:t> is the next thing. F(x) and its some fitness relativ to the problem and will be the E i talked about.</a:t>
            </a:r>
            <a:endParaRPr/>
          </a:p>
        </p:txBody>
      </p:sp>
      <p:sp>
        <p:nvSpPr>
          <p:cNvPr id="160" name="Google Shape;160;g8612db4ff4_0_28: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612db4ff4_0_88: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turn a neural network into a solution accordingly. So we take all of the weight put them in the vector x. And the F will be the the value of the error function i mention previously.</a:t>
            </a:r>
            <a:endParaRPr/>
          </a:p>
        </p:txBody>
      </p:sp>
      <p:sp>
        <p:nvSpPr>
          <p:cNvPr id="173" name="Google Shape;173;g8612db4ff4_0_88:notes"/>
          <p:cNvSpPr/>
          <p:nvPr>
            <p:ph idx="2" type="sldImg"/>
          </p:nvPr>
        </p:nvSpPr>
        <p:spPr>
          <a:xfrm>
            <a:off x="962025" y="739775"/>
            <a:ext cx="48735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line green">
  <p:cSld name="Title slide 1 line green">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se sample slide 2">
  <p:cSld name="Use sample slide 2">
    <p:spTree>
      <p:nvGrpSpPr>
        <p:cNvPr id="60" name="Shape 60"/>
        <p:cNvGrpSpPr/>
        <p:nvPr/>
      </p:nvGrpSpPr>
      <p:grpSpPr>
        <a:xfrm>
          <a:off x="0" y="0"/>
          <a:ext cx="0" cy="0"/>
          <a:chOff x="0" y="0"/>
          <a:chExt cx="0" cy="0"/>
        </a:xfrm>
      </p:grpSpPr>
      <p:sp>
        <p:nvSpPr>
          <p:cNvPr id="61" name="Google Shape;61;p17"/>
          <p:cNvSpPr/>
          <p:nvPr/>
        </p:nvSpPr>
        <p:spPr>
          <a:xfrm>
            <a:off x="182563" y="182563"/>
            <a:ext cx="8647200" cy="649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62" name="Google Shape;62;p17"/>
          <p:cNvSpPr/>
          <p:nvPr/>
        </p:nvSpPr>
        <p:spPr>
          <a:xfrm>
            <a:off x="2655888" y="1516104"/>
            <a:ext cx="6178550" cy="184729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63" name="Google Shape;63;p17"/>
          <p:cNvSpPr txBox="1"/>
          <p:nvPr>
            <p:ph type="ctrTitle"/>
          </p:nvPr>
        </p:nvSpPr>
        <p:spPr>
          <a:xfrm>
            <a:off x="2942848" y="1510712"/>
            <a:ext cx="5734178" cy="1189477"/>
          </a:xfrm>
          <a:prstGeom prst="rect">
            <a:avLst/>
          </a:prstGeom>
          <a:noFill/>
          <a:ln>
            <a:noFill/>
          </a:ln>
        </p:spPr>
        <p:txBody>
          <a:bodyPr anchorCtr="0" anchor="t" bIns="82800" lIns="0" spcFirstLastPara="1" rIns="0" wrap="square" tIns="972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64" name="Google Shape;64;p17"/>
          <p:cNvSpPr txBox="1"/>
          <p:nvPr>
            <p:ph idx="1" type="subTitle"/>
          </p:nvPr>
        </p:nvSpPr>
        <p:spPr>
          <a:xfrm>
            <a:off x="2942848" y="2777523"/>
            <a:ext cx="5734178" cy="321507"/>
          </a:xfrm>
          <a:prstGeom prst="rect">
            <a:avLst/>
          </a:prstGeom>
          <a:noFill/>
          <a:ln>
            <a:noFill/>
          </a:ln>
        </p:spPr>
        <p:txBody>
          <a:bodyPr anchorCtr="0" anchor="t" bIns="45700" lIns="0" spcFirstLastPara="1" rIns="0" wrap="square" tIns="108000">
            <a:noAutofit/>
          </a:bodyPr>
          <a:lstStyle>
            <a:lvl1pPr lvl="0" marR="0" rtl="0" algn="l">
              <a:spcBef>
                <a:spcPts val="1000"/>
              </a:spcBef>
              <a:spcAft>
                <a:spcPts val="0"/>
              </a:spcAft>
              <a:buClr>
                <a:schemeClr val="dk2"/>
              </a:buClr>
              <a:buSzPts val="1200"/>
              <a:buFont typeface="Arial"/>
              <a:buNone/>
              <a:defRPr b="1" i="0" sz="1200" u="none" cap="none" strike="noStrike">
                <a:solidFill>
                  <a:schemeClr val="dk1"/>
                </a:solidFill>
                <a:latin typeface="Arial"/>
                <a:ea typeface="Arial"/>
                <a:cs typeface="Arial"/>
                <a:sym typeface="Arial"/>
              </a:defRPr>
            </a:lvl1pPr>
            <a:lvl2pPr lvl="1" marR="0" rtl="0" algn="ctr">
              <a:spcBef>
                <a:spcPts val="1000"/>
              </a:spcBef>
              <a:spcAft>
                <a:spcPts val="0"/>
              </a:spcAft>
              <a:buClr>
                <a:schemeClr val="dk1"/>
              </a:buClr>
              <a:buSzPts val="2200"/>
              <a:buFont typeface="Arial"/>
              <a:buNone/>
              <a:defRPr b="0" i="0" sz="2200" u="none" cap="none" strike="noStrike">
                <a:solidFill>
                  <a:schemeClr val="dk2"/>
                </a:solidFill>
                <a:latin typeface="Arial"/>
                <a:ea typeface="Arial"/>
                <a:cs typeface="Arial"/>
                <a:sym typeface="Arial"/>
              </a:defRPr>
            </a:lvl2pPr>
            <a:lvl3pPr lvl="2" marR="0" rtl="0" algn="ctr">
              <a:spcBef>
                <a:spcPts val="1000"/>
              </a:spcBef>
              <a:spcAft>
                <a:spcPts val="0"/>
              </a:spcAft>
              <a:buClr>
                <a:schemeClr val="dk1"/>
              </a:buClr>
              <a:buSzPts val="2000"/>
              <a:buFont typeface="Merriweather Sans"/>
              <a:buNone/>
              <a:defRPr b="0" i="0" sz="2000" u="none" cap="none" strike="noStrike">
                <a:solidFill>
                  <a:schemeClr val="dk2"/>
                </a:solidFill>
                <a:latin typeface="Arial"/>
                <a:ea typeface="Arial"/>
                <a:cs typeface="Arial"/>
                <a:sym typeface="Arial"/>
              </a:defRPr>
            </a:lvl3pPr>
            <a:lvl4pPr lvl="3" marR="0" rtl="0" algn="ctr">
              <a:spcBef>
                <a:spcPts val="1000"/>
              </a:spcBef>
              <a:spcAft>
                <a:spcPts val="0"/>
              </a:spcAft>
              <a:buClr>
                <a:schemeClr val="dk1"/>
              </a:buClr>
              <a:buSzPts val="2000"/>
              <a:buFont typeface="Arial"/>
              <a:buNone/>
              <a:defRPr b="0" i="0" sz="2000" u="none" cap="none" strike="noStrike">
                <a:solidFill>
                  <a:schemeClr val="dk2"/>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cxnSp>
        <p:nvCxnSpPr>
          <p:cNvPr id="65" name="Google Shape;65;p17"/>
          <p:cNvCxnSpPr/>
          <p:nvPr/>
        </p:nvCxnSpPr>
        <p:spPr>
          <a:xfrm>
            <a:off x="2939428" y="2768605"/>
            <a:ext cx="5881614" cy="0"/>
          </a:xfrm>
          <a:prstGeom prst="straightConnector1">
            <a:avLst/>
          </a:prstGeom>
          <a:solidFill>
            <a:schemeClr val="accent1"/>
          </a:solidFill>
          <a:ln cap="flat" cmpd="sng" w="9525">
            <a:solidFill>
              <a:schemeClr val="dk1"/>
            </a:solidFill>
            <a:prstDash val="solid"/>
            <a:round/>
            <a:headEnd len="sm" w="sm" type="none"/>
            <a:tailEnd len="sm" w="sm" type="none"/>
          </a:ln>
        </p:spPr>
      </p:cxnSp>
      <p:pic>
        <p:nvPicPr>
          <p:cNvPr descr="Lunds sigill RGB 150.png" id="66" name="Google Shape;66;p17"/>
          <p:cNvPicPr preferRelativeResize="0"/>
          <p:nvPr/>
        </p:nvPicPr>
        <p:blipFill rotWithShape="1">
          <a:blip r:embed="rId2">
            <a:alphaModFix/>
          </a:blip>
          <a:srcRect b="21541" l="0" r="17691" t="0"/>
          <a:stretch/>
        </p:blipFill>
        <p:spPr>
          <a:xfrm>
            <a:off x="6329104" y="4279056"/>
            <a:ext cx="2672021" cy="256148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and bulleted list wider">
  <p:cSld name="Object and bulleted list wider">
    <p:spTree>
      <p:nvGrpSpPr>
        <p:cNvPr id="67" name="Shape 67"/>
        <p:cNvGrpSpPr/>
        <p:nvPr/>
      </p:nvGrpSpPr>
      <p:grpSpPr>
        <a:xfrm>
          <a:off x="0" y="0"/>
          <a:ext cx="0" cy="0"/>
          <a:chOff x="0" y="0"/>
          <a:chExt cx="0" cy="0"/>
        </a:xfrm>
      </p:grpSpPr>
      <p:sp>
        <p:nvSpPr>
          <p:cNvPr id="68" name="Google Shape;68;p18"/>
          <p:cNvSpPr txBox="1"/>
          <p:nvPr>
            <p:ph type="title"/>
          </p:nvPr>
        </p:nvSpPr>
        <p:spPr>
          <a:xfrm>
            <a:off x="643263" y="283771"/>
            <a:ext cx="7605109" cy="1139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69" name="Google Shape;69;p18"/>
          <p:cNvSpPr txBox="1"/>
          <p:nvPr>
            <p:ph idx="1" type="body"/>
          </p:nvPr>
        </p:nvSpPr>
        <p:spPr>
          <a:xfrm>
            <a:off x="741349" y="1658357"/>
            <a:ext cx="4371974" cy="372010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000"/>
              </a:spcBef>
              <a:spcAft>
                <a:spcPts val="0"/>
              </a:spcAft>
              <a:buClr>
                <a:schemeClr val="dk2"/>
              </a:buClr>
              <a:buSzPts val="2200"/>
              <a:buFont typeface="Arial"/>
              <a:buNone/>
              <a:defRPr b="0" i="0" sz="2200" u="none" cap="none" strike="noStrike">
                <a:solidFill>
                  <a:schemeClr val="dk2"/>
                </a:solidFill>
                <a:latin typeface="Arial"/>
                <a:ea typeface="Arial"/>
                <a:cs typeface="Arial"/>
                <a:sym typeface="Arial"/>
              </a:defRPr>
            </a:lvl1pPr>
            <a:lvl2pPr indent="-342900" lvl="1" marL="914400" marR="0" rtl="0" algn="l">
              <a:spcBef>
                <a:spcPts val="1000"/>
              </a:spcBef>
              <a:spcAft>
                <a:spcPts val="0"/>
              </a:spcAft>
              <a:buClr>
                <a:schemeClr val="dk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1000"/>
              </a:spcBef>
              <a:spcAft>
                <a:spcPts val="0"/>
              </a:spcAft>
              <a:buClr>
                <a:schemeClr val="dk1"/>
              </a:buClr>
              <a:buSzPts val="1600"/>
              <a:buFont typeface="Merriweather Sans"/>
              <a:buChar char="»"/>
              <a:defRPr b="0" i="0" sz="1600" u="none" cap="none" strike="noStrike">
                <a:solidFill>
                  <a:schemeClr val="dk2"/>
                </a:solidFill>
                <a:latin typeface="Arial"/>
                <a:ea typeface="Arial"/>
                <a:cs typeface="Arial"/>
                <a:sym typeface="Arial"/>
              </a:defRPr>
            </a:lvl3pPr>
            <a:lvl4pPr indent="-317500" lvl="3" marL="1828800" marR="0" rtl="0" algn="l">
              <a:spcBef>
                <a:spcPts val="1000"/>
              </a:spcBef>
              <a:spcAft>
                <a:spcPts val="0"/>
              </a:spcAft>
              <a:buClr>
                <a:schemeClr val="dk1"/>
              </a:buClr>
              <a:buSzPts val="1400"/>
              <a:buFont typeface="Arial"/>
              <a:buChar char="–"/>
              <a:defRPr b="0" i="0" sz="14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0" name="Google Shape;70;p18"/>
          <p:cNvSpPr txBox="1"/>
          <p:nvPr>
            <p:ph idx="2" type="body"/>
          </p:nvPr>
        </p:nvSpPr>
        <p:spPr>
          <a:xfrm>
            <a:off x="5346700" y="1658357"/>
            <a:ext cx="2917825" cy="3720107"/>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10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1pPr>
            <a:lvl2pPr indent="-368300" lvl="1" marL="914400" marR="0" rtl="0" algn="l">
              <a:spcBef>
                <a:spcPts val="10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2pPr>
            <a:lvl3pPr indent="-355600" lvl="2" marL="1371600" marR="0" rtl="0" algn="l">
              <a:spcBef>
                <a:spcPts val="1000"/>
              </a:spcBef>
              <a:spcAft>
                <a:spcPts val="0"/>
              </a:spcAft>
              <a:buClr>
                <a:schemeClr val="dk2"/>
              </a:buClr>
              <a:buSzPts val="2000"/>
              <a:buFont typeface="Merriweather Sans"/>
              <a:buChar char="»"/>
              <a:defRPr b="0" i="0" sz="2000" u="none" cap="none" strike="noStrike">
                <a:solidFill>
                  <a:schemeClr val="dk2"/>
                </a:solidFill>
                <a:latin typeface="Arial"/>
                <a:ea typeface="Arial"/>
                <a:cs typeface="Arial"/>
                <a:sym typeface="Arial"/>
              </a:defRPr>
            </a:lvl3pPr>
            <a:lvl4pPr indent="-355600" lvl="3" marL="1828800" marR="0" rtl="0" algn="l">
              <a:spcBef>
                <a:spcPts val="10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p:cSld name="Title and Table">
    <p:spTree>
      <p:nvGrpSpPr>
        <p:cNvPr id="71" name="Shape 71"/>
        <p:cNvGrpSpPr/>
        <p:nvPr/>
      </p:nvGrpSpPr>
      <p:grpSpPr>
        <a:xfrm>
          <a:off x="0" y="0"/>
          <a:ext cx="0" cy="0"/>
          <a:chOff x="0" y="0"/>
          <a:chExt cx="0" cy="0"/>
        </a:xfrm>
      </p:grpSpPr>
      <p:sp>
        <p:nvSpPr>
          <p:cNvPr id="72" name="Google Shape;72;p19"/>
          <p:cNvSpPr/>
          <p:nvPr>
            <p:ph idx="2" type="tbl"/>
          </p:nvPr>
        </p:nvSpPr>
        <p:spPr>
          <a:xfrm>
            <a:off x="781050" y="1781175"/>
            <a:ext cx="7464452" cy="35893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9"/>
          <p:cNvSpPr txBox="1"/>
          <p:nvPr>
            <p:ph type="title"/>
          </p:nvPr>
        </p:nvSpPr>
        <p:spPr>
          <a:xfrm>
            <a:off x="643262" y="283771"/>
            <a:ext cx="7589459" cy="1139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p:cSld name="End slide">
    <p:spTree>
      <p:nvGrpSpPr>
        <p:cNvPr id="74" name="Shape 74"/>
        <p:cNvGrpSpPr/>
        <p:nvPr/>
      </p:nvGrpSpPr>
      <p:grpSpPr>
        <a:xfrm>
          <a:off x="0" y="0"/>
          <a:ext cx="0" cy="0"/>
          <a:chOff x="0" y="0"/>
          <a:chExt cx="0" cy="0"/>
        </a:xfrm>
      </p:grpSpPr>
      <p:sp>
        <p:nvSpPr>
          <p:cNvPr id="75" name="Google Shape;75;p20"/>
          <p:cNvSpPr/>
          <p:nvPr/>
        </p:nvSpPr>
        <p:spPr>
          <a:xfrm>
            <a:off x="0" y="0"/>
            <a:ext cx="9001125" cy="68405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2"/>
              </a:solidFill>
              <a:latin typeface="Arial"/>
              <a:ea typeface="Arial"/>
              <a:cs typeface="Arial"/>
              <a:sym typeface="Arial"/>
            </a:endParaRPr>
          </a:p>
        </p:txBody>
      </p:sp>
      <p:pic>
        <p:nvPicPr>
          <p:cNvPr descr="LundUniversity_C2line RGB 150.png" id="76" name="Google Shape;76;p20"/>
          <p:cNvPicPr preferRelativeResize="0"/>
          <p:nvPr/>
        </p:nvPicPr>
        <p:blipFill rotWithShape="1">
          <a:blip r:embed="rId2">
            <a:alphaModFix/>
          </a:blip>
          <a:srcRect b="0" l="0" r="0" t="0"/>
          <a:stretch/>
        </p:blipFill>
        <p:spPr>
          <a:xfrm>
            <a:off x="2980443" y="1281125"/>
            <a:ext cx="3110555" cy="415536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ulleted list" type="obj">
  <p:cSld name="OBJECT">
    <p:spTree>
      <p:nvGrpSpPr>
        <p:cNvPr id="11" name="Shape 11"/>
        <p:cNvGrpSpPr/>
        <p:nvPr/>
      </p:nvGrpSpPr>
      <p:grpSpPr>
        <a:xfrm>
          <a:off x="0" y="0"/>
          <a:ext cx="0" cy="0"/>
          <a:chOff x="0" y="0"/>
          <a:chExt cx="0" cy="0"/>
        </a:xfrm>
      </p:grpSpPr>
      <p:sp>
        <p:nvSpPr>
          <p:cNvPr id="12" name="Google Shape;12;p9"/>
          <p:cNvSpPr txBox="1"/>
          <p:nvPr>
            <p:ph type="title"/>
          </p:nvPr>
        </p:nvSpPr>
        <p:spPr>
          <a:xfrm>
            <a:off x="643263" y="283771"/>
            <a:ext cx="7605109" cy="1139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13" name="Google Shape;13;p9"/>
          <p:cNvSpPr txBox="1"/>
          <p:nvPr>
            <p:ph idx="1" type="body"/>
          </p:nvPr>
        </p:nvSpPr>
        <p:spPr>
          <a:xfrm>
            <a:off x="657538" y="1848670"/>
            <a:ext cx="7587440" cy="356315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000"/>
              </a:spcBef>
              <a:spcAft>
                <a:spcPts val="0"/>
              </a:spcAft>
              <a:buClr>
                <a:schemeClr val="dk2"/>
              </a:buClr>
              <a:buSzPts val="2200"/>
              <a:buFont typeface="Arial"/>
              <a:buNone/>
              <a:defRPr b="0" i="0" sz="2200" u="none" cap="none" strike="noStrike">
                <a:solidFill>
                  <a:schemeClr val="dk2"/>
                </a:solidFill>
                <a:latin typeface="Helvetica Neue"/>
                <a:ea typeface="Helvetica Neue"/>
                <a:cs typeface="Helvetica Neue"/>
                <a:sym typeface="Helvetica Neue"/>
              </a:defRPr>
            </a:lvl1pPr>
            <a:lvl2pPr indent="-228600" lvl="1" marL="914400" marR="0" rtl="0" algn="l">
              <a:spcBef>
                <a:spcPts val="1000"/>
              </a:spcBef>
              <a:spcAft>
                <a:spcPts val="0"/>
              </a:spcAft>
              <a:buClr>
                <a:schemeClr val="dk2"/>
              </a:buClr>
              <a:buSzPts val="2200"/>
              <a:buFont typeface="Helvetica Neue"/>
              <a:buNone/>
              <a:defRPr b="0" i="0" sz="2200" u="none" cap="none" strike="noStrike">
                <a:solidFill>
                  <a:schemeClr val="dk2"/>
                </a:solidFill>
                <a:latin typeface="Helvetica Neue"/>
                <a:ea typeface="Helvetica Neue"/>
                <a:cs typeface="Helvetica Neue"/>
                <a:sym typeface="Helvetica Neue"/>
              </a:defRPr>
            </a:lvl2pPr>
            <a:lvl3pPr indent="-228600" lvl="2" marL="1371600" marR="0" rtl="0" algn="l">
              <a:spcBef>
                <a:spcPts val="1000"/>
              </a:spcBef>
              <a:spcAft>
                <a:spcPts val="0"/>
              </a:spcAft>
              <a:buClr>
                <a:schemeClr val="dk2"/>
              </a:buClr>
              <a:buSzPts val="2000"/>
              <a:buFont typeface="Merriweather Sans"/>
              <a:buNone/>
              <a:defRPr b="0" i="0" sz="2000" u="none" cap="none" strike="noStrike">
                <a:solidFill>
                  <a:schemeClr val="dk2"/>
                </a:solidFill>
                <a:latin typeface="Helvetica Neue"/>
                <a:ea typeface="Helvetica Neue"/>
                <a:cs typeface="Helvetica Neue"/>
                <a:sym typeface="Helvetica Neue"/>
              </a:defRPr>
            </a:lvl3pPr>
            <a:lvl4pPr indent="-228600" lvl="3" marL="1828800" marR="0" rtl="0" algn="l">
              <a:spcBef>
                <a:spcPts val="1000"/>
              </a:spcBef>
              <a:spcAft>
                <a:spcPts val="0"/>
              </a:spcAft>
              <a:buClr>
                <a:schemeClr val="dk2"/>
              </a:buClr>
              <a:buSzPts val="2000"/>
              <a:buFont typeface="Helvetica Neue"/>
              <a:buNone/>
              <a:defRPr b="0" i="0" sz="2000" u="none" cap="none" strike="noStrike">
                <a:solidFill>
                  <a:schemeClr val="dk2"/>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14" name="Google Shape;14;p9"/>
          <p:cNvCxnSpPr/>
          <p:nvPr/>
        </p:nvCxnSpPr>
        <p:spPr>
          <a:xfrm>
            <a:off x="745259" y="1499383"/>
            <a:ext cx="7506000" cy="0"/>
          </a:xfrm>
          <a:prstGeom prst="straightConnector1">
            <a:avLst/>
          </a:prstGeom>
          <a:solidFill>
            <a:schemeClr val="accent1"/>
          </a:solidFill>
          <a:ln cap="flat" cmpd="sng" w="9525">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line pink">
  <p:cSld name="Title slide 1 line pink">
    <p:spTree>
      <p:nvGrpSpPr>
        <p:cNvPr id="15" name="Shape 15"/>
        <p:cNvGrpSpPr/>
        <p:nvPr/>
      </p:nvGrpSpPr>
      <p:grpSpPr>
        <a:xfrm>
          <a:off x="0" y="0"/>
          <a:ext cx="0" cy="0"/>
          <a:chOff x="0" y="0"/>
          <a:chExt cx="0" cy="0"/>
        </a:xfrm>
      </p:grpSpPr>
      <p:pic>
        <p:nvPicPr>
          <p:cNvPr descr="framsidor150 ny rosa.jpg" id="16" name="Google Shape;16;p10"/>
          <p:cNvPicPr preferRelativeResize="0"/>
          <p:nvPr/>
        </p:nvPicPr>
        <p:blipFill rotWithShape="1">
          <a:blip r:embed="rId2">
            <a:alphaModFix/>
          </a:blip>
          <a:srcRect b="0" l="0" r="0" t="0"/>
          <a:stretch/>
        </p:blipFill>
        <p:spPr>
          <a:xfrm>
            <a:off x="183401" y="188913"/>
            <a:ext cx="8647200" cy="6494400"/>
          </a:xfrm>
          <a:prstGeom prst="rect">
            <a:avLst/>
          </a:prstGeom>
          <a:noFill/>
          <a:ln>
            <a:noFill/>
          </a:ln>
        </p:spPr>
      </p:pic>
      <p:sp>
        <p:nvSpPr>
          <p:cNvPr id="17" name="Google Shape;17;p10"/>
          <p:cNvSpPr/>
          <p:nvPr/>
        </p:nvSpPr>
        <p:spPr>
          <a:xfrm>
            <a:off x="2655888" y="1516103"/>
            <a:ext cx="6178550" cy="128007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18" name="Google Shape;18;p10"/>
          <p:cNvSpPr txBox="1"/>
          <p:nvPr>
            <p:ph type="ctrTitle"/>
          </p:nvPr>
        </p:nvSpPr>
        <p:spPr>
          <a:xfrm>
            <a:off x="2942848" y="1523248"/>
            <a:ext cx="5734178" cy="714380"/>
          </a:xfrm>
          <a:prstGeom prst="rect">
            <a:avLst/>
          </a:prstGeom>
          <a:noFill/>
          <a:ln>
            <a:noFill/>
          </a:ln>
        </p:spPr>
        <p:txBody>
          <a:bodyPr anchorCtr="0" anchor="t" bIns="82800" lIns="0" spcFirstLastPara="1" rIns="0" wrap="square" tIns="972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19" name="Google Shape;19;p10"/>
          <p:cNvSpPr txBox="1"/>
          <p:nvPr>
            <p:ph idx="1" type="subTitle"/>
          </p:nvPr>
        </p:nvSpPr>
        <p:spPr>
          <a:xfrm>
            <a:off x="2942848" y="2220953"/>
            <a:ext cx="5734178" cy="321507"/>
          </a:xfrm>
          <a:prstGeom prst="rect">
            <a:avLst/>
          </a:prstGeom>
          <a:noFill/>
          <a:ln>
            <a:noFill/>
          </a:ln>
        </p:spPr>
        <p:txBody>
          <a:bodyPr anchorCtr="0" anchor="t" bIns="45700" lIns="0" spcFirstLastPara="1" rIns="0" wrap="square" tIns="108000">
            <a:noAutofit/>
          </a:bodyPr>
          <a:lstStyle>
            <a:lvl1pPr lvl="0" marR="0" rtl="0" algn="l">
              <a:spcBef>
                <a:spcPts val="1000"/>
              </a:spcBef>
              <a:spcAft>
                <a:spcPts val="0"/>
              </a:spcAft>
              <a:buClr>
                <a:schemeClr val="dk2"/>
              </a:buClr>
              <a:buSzPts val="1200"/>
              <a:buFont typeface="Arial"/>
              <a:buNone/>
              <a:defRPr b="1" i="0" sz="1200" u="none" cap="none" strike="noStrike">
                <a:solidFill>
                  <a:schemeClr val="dk1"/>
                </a:solidFill>
                <a:latin typeface="Arial"/>
                <a:ea typeface="Arial"/>
                <a:cs typeface="Arial"/>
                <a:sym typeface="Arial"/>
              </a:defRPr>
            </a:lvl1pPr>
            <a:lvl2pPr lvl="1" marR="0" rtl="0" algn="ctr">
              <a:spcBef>
                <a:spcPts val="1000"/>
              </a:spcBef>
              <a:spcAft>
                <a:spcPts val="0"/>
              </a:spcAft>
              <a:buClr>
                <a:schemeClr val="dk1"/>
              </a:buClr>
              <a:buSzPts val="2200"/>
              <a:buFont typeface="Arial"/>
              <a:buNone/>
              <a:defRPr b="0" i="0" sz="2200" u="none" cap="none" strike="noStrike">
                <a:solidFill>
                  <a:schemeClr val="dk2"/>
                </a:solidFill>
                <a:latin typeface="Arial"/>
                <a:ea typeface="Arial"/>
                <a:cs typeface="Arial"/>
                <a:sym typeface="Arial"/>
              </a:defRPr>
            </a:lvl2pPr>
            <a:lvl3pPr lvl="2" marR="0" rtl="0" algn="ctr">
              <a:spcBef>
                <a:spcPts val="1000"/>
              </a:spcBef>
              <a:spcAft>
                <a:spcPts val="0"/>
              </a:spcAft>
              <a:buClr>
                <a:schemeClr val="dk1"/>
              </a:buClr>
              <a:buSzPts val="2000"/>
              <a:buFont typeface="Merriweather Sans"/>
              <a:buNone/>
              <a:defRPr b="0" i="0" sz="2000" u="none" cap="none" strike="noStrike">
                <a:solidFill>
                  <a:schemeClr val="dk2"/>
                </a:solidFill>
                <a:latin typeface="Arial"/>
                <a:ea typeface="Arial"/>
                <a:cs typeface="Arial"/>
                <a:sym typeface="Arial"/>
              </a:defRPr>
            </a:lvl3pPr>
            <a:lvl4pPr lvl="3" marR="0" rtl="0" algn="ctr">
              <a:spcBef>
                <a:spcPts val="1000"/>
              </a:spcBef>
              <a:spcAft>
                <a:spcPts val="0"/>
              </a:spcAft>
              <a:buClr>
                <a:schemeClr val="dk1"/>
              </a:buClr>
              <a:buSzPts val="2000"/>
              <a:buFont typeface="Arial"/>
              <a:buNone/>
              <a:defRPr b="0" i="0" sz="2000" u="none" cap="none" strike="noStrike">
                <a:solidFill>
                  <a:schemeClr val="dk2"/>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cxnSp>
        <p:nvCxnSpPr>
          <p:cNvPr id="20" name="Google Shape;20;p10"/>
          <p:cNvCxnSpPr/>
          <p:nvPr/>
        </p:nvCxnSpPr>
        <p:spPr>
          <a:xfrm>
            <a:off x="2939428" y="2212035"/>
            <a:ext cx="5881614" cy="0"/>
          </a:xfrm>
          <a:prstGeom prst="straightConnector1">
            <a:avLst/>
          </a:prstGeom>
          <a:solidFill>
            <a:schemeClr val="accent1"/>
          </a:solidFill>
          <a:ln cap="flat" cmpd="sng" w="9525">
            <a:solidFill>
              <a:schemeClr val="dk1"/>
            </a:solidFill>
            <a:prstDash val="solid"/>
            <a:round/>
            <a:headEnd len="sm" w="sm" type="none"/>
            <a:tailEnd len="sm" w="sm" type="none"/>
          </a:ln>
        </p:spPr>
      </p:cxnSp>
      <p:pic>
        <p:nvPicPr>
          <p:cNvPr descr="Lunds sigill RGB 150.png" id="21" name="Google Shape;21;p10"/>
          <p:cNvPicPr preferRelativeResize="0"/>
          <p:nvPr/>
        </p:nvPicPr>
        <p:blipFill rotWithShape="1">
          <a:blip r:embed="rId3">
            <a:alphaModFix/>
          </a:blip>
          <a:srcRect b="21541" l="0" r="17691" t="0"/>
          <a:stretch/>
        </p:blipFill>
        <p:spPr>
          <a:xfrm>
            <a:off x="6329104" y="4279056"/>
            <a:ext cx="2672021" cy="2561482"/>
          </a:xfrm>
          <a:prstGeom prst="rect">
            <a:avLst/>
          </a:prstGeom>
          <a:noFill/>
          <a:ln>
            <a:noFill/>
          </a:ln>
        </p:spPr>
      </p:pic>
      <p:pic>
        <p:nvPicPr>
          <p:cNvPr descr="LundUniversity_C2line RGB 150.png" id="22" name="Google Shape;22;p10"/>
          <p:cNvPicPr preferRelativeResize="0"/>
          <p:nvPr/>
        </p:nvPicPr>
        <p:blipFill rotWithShape="1">
          <a:blip r:embed="rId4">
            <a:alphaModFix/>
          </a:blip>
          <a:srcRect b="0" l="0" r="0" t="0"/>
          <a:stretch/>
        </p:blipFill>
        <p:spPr>
          <a:xfrm>
            <a:off x="396106" y="380031"/>
            <a:ext cx="708740" cy="946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2 lines pink">
  <p:cSld name="Title slide 2 lines pink">
    <p:spTree>
      <p:nvGrpSpPr>
        <p:cNvPr id="23" name="Shape 23"/>
        <p:cNvGrpSpPr/>
        <p:nvPr/>
      </p:nvGrpSpPr>
      <p:grpSpPr>
        <a:xfrm>
          <a:off x="0" y="0"/>
          <a:ext cx="0" cy="0"/>
          <a:chOff x="0" y="0"/>
          <a:chExt cx="0" cy="0"/>
        </a:xfrm>
      </p:grpSpPr>
      <p:pic>
        <p:nvPicPr>
          <p:cNvPr descr="framsidor150 ny rosa.jpg" id="24" name="Google Shape;24;p11"/>
          <p:cNvPicPr preferRelativeResize="0"/>
          <p:nvPr/>
        </p:nvPicPr>
        <p:blipFill rotWithShape="1">
          <a:blip r:embed="rId2">
            <a:alphaModFix/>
          </a:blip>
          <a:srcRect b="0" l="0" r="0" t="0"/>
          <a:stretch/>
        </p:blipFill>
        <p:spPr>
          <a:xfrm>
            <a:off x="183401" y="188913"/>
            <a:ext cx="8647200" cy="6494400"/>
          </a:xfrm>
          <a:prstGeom prst="rect">
            <a:avLst/>
          </a:prstGeom>
          <a:noFill/>
          <a:ln>
            <a:noFill/>
          </a:ln>
        </p:spPr>
      </p:pic>
      <p:sp>
        <p:nvSpPr>
          <p:cNvPr id="25" name="Google Shape;25;p11"/>
          <p:cNvSpPr/>
          <p:nvPr/>
        </p:nvSpPr>
        <p:spPr>
          <a:xfrm>
            <a:off x="2655888" y="1516104"/>
            <a:ext cx="6178550" cy="184729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26" name="Google Shape;26;p11"/>
          <p:cNvSpPr txBox="1"/>
          <p:nvPr>
            <p:ph type="ctrTitle"/>
          </p:nvPr>
        </p:nvSpPr>
        <p:spPr>
          <a:xfrm>
            <a:off x="2942848" y="1510712"/>
            <a:ext cx="5734178" cy="1189477"/>
          </a:xfrm>
          <a:prstGeom prst="rect">
            <a:avLst/>
          </a:prstGeom>
          <a:noFill/>
          <a:ln>
            <a:noFill/>
          </a:ln>
        </p:spPr>
        <p:txBody>
          <a:bodyPr anchorCtr="0" anchor="t" bIns="82800" lIns="0" spcFirstLastPara="1" rIns="0" wrap="square" tIns="972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27" name="Google Shape;27;p11"/>
          <p:cNvSpPr txBox="1"/>
          <p:nvPr>
            <p:ph idx="1" type="subTitle"/>
          </p:nvPr>
        </p:nvSpPr>
        <p:spPr>
          <a:xfrm>
            <a:off x="2942848" y="2777523"/>
            <a:ext cx="5734178" cy="321507"/>
          </a:xfrm>
          <a:prstGeom prst="rect">
            <a:avLst/>
          </a:prstGeom>
          <a:noFill/>
          <a:ln>
            <a:noFill/>
          </a:ln>
        </p:spPr>
        <p:txBody>
          <a:bodyPr anchorCtr="0" anchor="t" bIns="45700" lIns="0" spcFirstLastPara="1" rIns="0" wrap="square" tIns="108000">
            <a:noAutofit/>
          </a:bodyPr>
          <a:lstStyle>
            <a:lvl1pPr lvl="0" marR="0" rtl="0" algn="l">
              <a:spcBef>
                <a:spcPts val="1000"/>
              </a:spcBef>
              <a:spcAft>
                <a:spcPts val="0"/>
              </a:spcAft>
              <a:buClr>
                <a:schemeClr val="dk2"/>
              </a:buClr>
              <a:buSzPts val="1200"/>
              <a:buFont typeface="Arial"/>
              <a:buNone/>
              <a:defRPr b="1" i="0" sz="1200" u="none" cap="none" strike="noStrike">
                <a:solidFill>
                  <a:schemeClr val="dk1"/>
                </a:solidFill>
                <a:latin typeface="Arial"/>
                <a:ea typeface="Arial"/>
                <a:cs typeface="Arial"/>
                <a:sym typeface="Arial"/>
              </a:defRPr>
            </a:lvl1pPr>
            <a:lvl2pPr lvl="1" marR="0" rtl="0" algn="ctr">
              <a:spcBef>
                <a:spcPts val="1000"/>
              </a:spcBef>
              <a:spcAft>
                <a:spcPts val="0"/>
              </a:spcAft>
              <a:buClr>
                <a:schemeClr val="dk1"/>
              </a:buClr>
              <a:buSzPts val="2200"/>
              <a:buFont typeface="Arial"/>
              <a:buNone/>
              <a:defRPr b="0" i="0" sz="2200" u="none" cap="none" strike="noStrike">
                <a:solidFill>
                  <a:schemeClr val="dk2"/>
                </a:solidFill>
                <a:latin typeface="Arial"/>
                <a:ea typeface="Arial"/>
                <a:cs typeface="Arial"/>
                <a:sym typeface="Arial"/>
              </a:defRPr>
            </a:lvl2pPr>
            <a:lvl3pPr lvl="2" marR="0" rtl="0" algn="ctr">
              <a:spcBef>
                <a:spcPts val="1000"/>
              </a:spcBef>
              <a:spcAft>
                <a:spcPts val="0"/>
              </a:spcAft>
              <a:buClr>
                <a:schemeClr val="dk1"/>
              </a:buClr>
              <a:buSzPts val="2000"/>
              <a:buFont typeface="Merriweather Sans"/>
              <a:buNone/>
              <a:defRPr b="0" i="0" sz="2000" u="none" cap="none" strike="noStrike">
                <a:solidFill>
                  <a:schemeClr val="dk2"/>
                </a:solidFill>
                <a:latin typeface="Arial"/>
                <a:ea typeface="Arial"/>
                <a:cs typeface="Arial"/>
                <a:sym typeface="Arial"/>
              </a:defRPr>
            </a:lvl3pPr>
            <a:lvl4pPr lvl="3" marR="0" rtl="0" algn="ctr">
              <a:spcBef>
                <a:spcPts val="1000"/>
              </a:spcBef>
              <a:spcAft>
                <a:spcPts val="0"/>
              </a:spcAft>
              <a:buClr>
                <a:schemeClr val="dk1"/>
              </a:buClr>
              <a:buSzPts val="2000"/>
              <a:buFont typeface="Arial"/>
              <a:buNone/>
              <a:defRPr b="0" i="0" sz="2000" u="none" cap="none" strike="noStrike">
                <a:solidFill>
                  <a:schemeClr val="dk2"/>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cxnSp>
        <p:nvCxnSpPr>
          <p:cNvPr id="28" name="Google Shape;28;p11"/>
          <p:cNvCxnSpPr/>
          <p:nvPr/>
        </p:nvCxnSpPr>
        <p:spPr>
          <a:xfrm>
            <a:off x="2939428" y="2768605"/>
            <a:ext cx="5881614" cy="0"/>
          </a:xfrm>
          <a:prstGeom prst="straightConnector1">
            <a:avLst/>
          </a:prstGeom>
          <a:solidFill>
            <a:schemeClr val="accent1"/>
          </a:solidFill>
          <a:ln cap="flat" cmpd="sng" w="9525">
            <a:solidFill>
              <a:schemeClr val="dk1"/>
            </a:solidFill>
            <a:prstDash val="solid"/>
            <a:round/>
            <a:headEnd len="sm" w="sm" type="none"/>
            <a:tailEnd len="sm" w="sm" type="none"/>
          </a:ln>
        </p:spPr>
      </p:cxnSp>
      <p:pic>
        <p:nvPicPr>
          <p:cNvPr descr="Lunds sigill RGB 150.png" id="29" name="Google Shape;29;p11"/>
          <p:cNvPicPr preferRelativeResize="0"/>
          <p:nvPr/>
        </p:nvPicPr>
        <p:blipFill rotWithShape="1">
          <a:blip r:embed="rId3">
            <a:alphaModFix/>
          </a:blip>
          <a:srcRect b="21541" l="0" r="17691" t="0"/>
          <a:stretch/>
        </p:blipFill>
        <p:spPr>
          <a:xfrm>
            <a:off x="6329104" y="4279056"/>
            <a:ext cx="2672021" cy="2561482"/>
          </a:xfrm>
          <a:prstGeom prst="rect">
            <a:avLst/>
          </a:prstGeom>
          <a:noFill/>
          <a:ln>
            <a:noFill/>
          </a:ln>
        </p:spPr>
      </p:pic>
      <p:pic>
        <p:nvPicPr>
          <p:cNvPr descr="LundUniversity_C2line RGB 150.png" id="30" name="Google Shape;30;p11"/>
          <p:cNvPicPr preferRelativeResize="0"/>
          <p:nvPr/>
        </p:nvPicPr>
        <p:blipFill rotWithShape="1">
          <a:blip r:embed="rId4">
            <a:alphaModFix/>
          </a:blip>
          <a:srcRect b="0" l="0" r="0" t="0"/>
          <a:stretch/>
        </p:blipFill>
        <p:spPr>
          <a:xfrm>
            <a:off x="396106" y="380031"/>
            <a:ext cx="708740" cy="946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2 lines green">
  <p:cSld name="Title slide 2 lines green">
    <p:spTree>
      <p:nvGrpSpPr>
        <p:cNvPr id="31" name="Shape 31"/>
        <p:cNvGrpSpPr/>
        <p:nvPr/>
      </p:nvGrpSpPr>
      <p:grpSpPr>
        <a:xfrm>
          <a:off x="0" y="0"/>
          <a:ext cx="0" cy="0"/>
          <a:chOff x="0" y="0"/>
          <a:chExt cx="0" cy="0"/>
        </a:xfrm>
      </p:grpSpPr>
      <p:pic>
        <p:nvPicPr>
          <p:cNvPr descr="framsidor150 ny grön.jpg" id="32" name="Google Shape;32;p12"/>
          <p:cNvPicPr preferRelativeResize="0"/>
          <p:nvPr/>
        </p:nvPicPr>
        <p:blipFill rotWithShape="1">
          <a:blip r:embed="rId2">
            <a:alphaModFix/>
          </a:blip>
          <a:srcRect b="0" l="0" r="0" t="0"/>
          <a:stretch/>
        </p:blipFill>
        <p:spPr>
          <a:xfrm>
            <a:off x="183401" y="190051"/>
            <a:ext cx="8647200" cy="6494400"/>
          </a:xfrm>
          <a:prstGeom prst="rect">
            <a:avLst/>
          </a:prstGeom>
          <a:noFill/>
          <a:ln>
            <a:noFill/>
          </a:ln>
        </p:spPr>
      </p:pic>
      <p:sp>
        <p:nvSpPr>
          <p:cNvPr id="33" name="Google Shape;33;p12"/>
          <p:cNvSpPr/>
          <p:nvPr/>
        </p:nvSpPr>
        <p:spPr>
          <a:xfrm>
            <a:off x="2655888" y="1516104"/>
            <a:ext cx="6178550" cy="184729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34" name="Google Shape;34;p12"/>
          <p:cNvSpPr txBox="1"/>
          <p:nvPr>
            <p:ph type="ctrTitle"/>
          </p:nvPr>
        </p:nvSpPr>
        <p:spPr>
          <a:xfrm>
            <a:off x="2942848" y="1510712"/>
            <a:ext cx="5734178" cy="1189477"/>
          </a:xfrm>
          <a:prstGeom prst="rect">
            <a:avLst/>
          </a:prstGeom>
          <a:noFill/>
          <a:ln>
            <a:noFill/>
          </a:ln>
        </p:spPr>
        <p:txBody>
          <a:bodyPr anchorCtr="0" anchor="t" bIns="82800" lIns="0" spcFirstLastPara="1" rIns="0" wrap="square" tIns="972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35" name="Google Shape;35;p12"/>
          <p:cNvSpPr txBox="1"/>
          <p:nvPr>
            <p:ph idx="1" type="subTitle"/>
          </p:nvPr>
        </p:nvSpPr>
        <p:spPr>
          <a:xfrm>
            <a:off x="2942848" y="2777523"/>
            <a:ext cx="5734178" cy="321507"/>
          </a:xfrm>
          <a:prstGeom prst="rect">
            <a:avLst/>
          </a:prstGeom>
          <a:noFill/>
          <a:ln>
            <a:noFill/>
          </a:ln>
        </p:spPr>
        <p:txBody>
          <a:bodyPr anchorCtr="0" anchor="t" bIns="45700" lIns="0" spcFirstLastPara="1" rIns="0" wrap="square" tIns="108000">
            <a:noAutofit/>
          </a:bodyPr>
          <a:lstStyle>
            <a:lvl1pPr lvl="0" marR="0" rtl="0" algn="l">
              <a:spcBef>
                <a:spcPts val="1000"/>
              </a:spcBef>
              <a:spcAft>
                <a:spcPts val="0"/>
              </a:spcAft>
              <a:buClr>
                <a:schemeClr val="dk2"/>
              </a:buClr>
              <a:buSzPts val="1200"/>
              <a:buFont typeface="Arial"/>
              <a:buNone/>
              <a:defRPr b="1" i="0" sz="1200" u="none" cap="none" strike="noStrike">
                <a:solidFill>
                  <a:schemeClr val="dk1"/>
                </a:solidFill>
                <a:latin typeface="Arial"/>
                <a:ea typeface="Arial"/>
                <a:cs typeface="Arial"/>
                <a:sym typeface="Arial"/>
              </a:defRPr>
            </a:lvl1pPr>
            <a:lvl2pPr lvl="1" marR="0" rtl="0" algn="ctr">
              <a:spcBef>
                <a:spcPts val="1000"/>
              </a:spcBef>
              <a:spcAft>
                <a:spcPts val="0"/>
              </a:spcAft>
              <a:buClr>
                <a:schemeClr val="dk1"/>
              </a:buClr>
              <a:buSzPts val="2200"/>
              <a:buFont typeface="Arial"/>
              <a:buNone/>
              <a:defRPr b="0" i="0" sz="2200" u="none" cap="none" strike="noStrike">
                <a:solidFill>
                  <a:schemeClr val="dk2"/>
                </a:solidFill>
                <a:latin typeface="Arial"/>
                <a:ea typeface="Arial"/>
                <a:cs typeface="Arial"/>
                <a:sym typeface="Arial"/>
              </a:defRPr>
            </a:lvl2pPr>
            <a:lvl3pPr lvl="2" marR="0" rtl="0" algn="ctr">
              <a:spcBef>
                <a:spcPts val="1000"/>
              </a:spcBef>
              <a:spcAft>
                <a:spcPts val="0"/>
              </a:spcAft>
              <a:buClr>
                <a:schemeClr val="dk1"/>
              </a:buClr>
              <a:buSzPts val="2000"/>
              <a:buFont typeface="Merriweather Sans"/>
              <a:buNone/>
              <a:defRPr b="0" i="0" sz="2000" u="none" cap="none" strike="noStrike">
                <a:solidFill>
                  <a:schemeClr val="dk2"/>
                </a:solidFill>
                <a:latin typeface="Arial"/>
                <a:ea typeface="Arial"/>
                <a:cs typeface="Arial"/>
                <a:sym typeface="Arial"/>
              </a:defRPr>
            </a:lvl3pPr>
            <a:lvl4pPr lvl="3" marR="0" rtl="0" algn="ctr">
              <a:spcBef>
                <a:spcPts val="1000"/>
              </a:spcBef>
              <a:spcAft>
                <a:spcPts val="0"/>
              </a:spcAft>
              <a:buClr>
                <a:schemeClr val="dk1"/>
              </a:buClr>
              <a:buSzPts val="2000"/>
              <a:buFont typeface="Arial"/>
              <a:buNone/>
              <a:defRPr b="0" i="0" sz="2000" u="none" cap="none" strike="noStrike">
                <a:solidFill>
                  <a:schemeClr val="dk2"/>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cxnSp>
        <p:nvCxnSpPr>
          <p:cNvPr id="36" name="Google Shape;36;p12"/>
          <p:cNvCxnSpPr/>
          <p:nvPr/>
        </p:nvCxnSpPr>
        <p:spPr>
          <a:xfrm>
            <a:off x="2939428" y="2768605"/>
            <a:ext cx="5881614" cy="0"/>
          </a:xfrm>
          <a:prstGeom prst="straightConnector1">
            <a:avLst/>
          </a:prstGeom>
          <a:solidFill>
            <a:schemeClr val="accent1"/>
          </a:solidFill>
          <a:ln cap="flat" cmpd="sng" w="9525">
            <a:solidFill>
              <a:schemeClr val="dk1"/>
            </a:solidFill>
            <a:prstDash val="solid"/>
            <a:round/>
            <a:headEnd len="sm" w="sm" type="none"/>
            <a:tailEnd len="sm" w="sm" type="none"/>
          </a:ln>
        </p:spPr>
      </p:cxnSp>
      <p:pic>
        <p:nvPicPr>
          <p:cNvPr descr="Lunds sigill RGB 150.png" id="37" name="Google Shape;37;p12"/>
          <p:cNvPicPr preferRelativeResize="0"/>
          <p:nvPr/>
        </p:nvPicPr>
        <p:blipFill rotWithShape="1">
          <a:blip r:embed="rId3">
            <a:alphaModFix/>
          </a:blip>
          <a:srcRect b="21541" l="0" r="17691" t="0"/>
          <a:stretch/>
        </p:blipFill>
        <p:spPr>
          <a:xfrm>
            <a:off x="6329104" y="4279056"/>
            <a:ext cx="2672021" cy="2561482"/>
          </a:xfrm>
          <a:prstGeom prst="rect">
            <a:avLst/>
          </a:prstGeom>
          <a:noFill/>
          <a:ln>
            <a:noFill/>
          </a:ln>
        </p:spPr>
      </p:pic>
      <p:pic>
        <p:nvPicPr>
          <p:cNvPr descr="LundUniversity_C2line RGB 150.png" id="38" name="Google Shape;38;p12"/>
          <p:cNvPicPr preferRelativeResize="0"/>
          <p:nvPr/>
        </p:nvPicPr>
        <p:blipFill rotWithShape="1">
          <a:blip r:embed="rId4">
            <a:alphaModFix/>
          </a:blip>
          <a:srcRect b="0" l="0" r="0" t="0"/>
          <a:stretch/>
        </p:blipFill>
        <p:spPr>
          <a:xfrm>
            <a:off x="396106" y="380031"/>
            <a:ext cx="708740" cy="946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2 lines green" showMasterSp="0">
  <p:cSld name="1_Title slide 2 lines green">
    <p:bg>
      <p:bgPr>
        <a:solidFill>
          <a:schemeClr val="lt1"/>
        </a:solidFill>
      </p:bgPr>
    </p:bg>
    <p:spTree>
      <p:nvGrpSpPr>
        <p:cNvPr id="39" name="Shape 39"/>
        <p:cNvGrpSpPr/>
        <p:nvPr/>
      </p:nvGrpSpPr>
      <p:grpSpPr>
        <a:xfrm>
          <a:off x="0" y="0"/>
          <a:ext cx="0" cy="0"/>
          <a:chOff x="0" y="0"/>
          <a:chExt cx="0" cy="0"/>
        </a:xfrm>
      </p:grpSpPr>
      <p:pic>
        <p:nvPicPr>
          <p:cNvPr id="40" name="Google Shape;40;p13"/>
          <p:cNvPicPr preferRelativeResize="0"/>
          <p:nvPr/>
        </p:nvPicPr>
        <p:blipFill rotWithShape="1">
          <a:blip r:embed="rId2">
            <a:alphaModFix/>
          </a:blip>
          <a:srcRect b="0" l="0" r="0" t="0"/>
          <a:stretch/>
        </p:blipFill>
        <p:spPr>
          <a:xfrm>
            <a:off x="0" y="5860"/>
            <a:ext cx="9001125" cy="6834678"/>
          </a:xfrm>
          <a:prstGeom prst="rect">
            <a:avLst/>
          </a:prstGeom>
          <a:noFill/>
          <a:ln>
            <a:noFill/>
          </a:ln>
        </p:spPr>
      </p:pic>
      <p:sp>
        <p:nvSpPr>
          <p:cNvPr id="41" name="Google Shape;41;p13"/>
          <p:cNvSpPr/>
          <p:nvPr/>
        </p:nvSpPr>
        <p:spPr>
          <a:xfrm>
            <a:off x="1500952" y="1009944"/>
            <a:ext cx="6178550" cy="1847298"/>
          </a:xfrm>
          <a:prstGeom prst="rect">
            <a:avLst/>
          </a:prstGeom>
          <a:solidFill>
            <a:schemeClr val="lt1">
              <a:alpha val="0"/>
            </a:scheme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pic>
        <p:nvPicPr>
          <p:cNvPr descr="Lunds sigill RGB 150.png" id="42" name="Google Shape;42;p13"/>
          <p:cNvPicPr preferRelativeResize="0"/>
          <p:nvPr/>
        </p:nvPicPr>
        <p:blipFill rotWithShape="1">
          <a:blip r:embed="rId3">
            <a:alphaModFix/>
          </a:blip>
          <a:srcRect b="0" l="0" r="0" t="0"/>
          <a:stretch/>
        </p:blipFill>
        <p:spPr>
          <a:xfrm>
            <a:off x="6329104" y="4279056"/>
            <a:ext cx="2672021" cy="2561482"/>
          </a:xfrm>
          <a:prstGeom prst="rect">
            <a:avLst/>
          </a:prstGeom>
          <a:noFill/>
          <a:ln>
            <a:noFill/>
          </a:ln>
        </p:spPr>
      </p:pic>
      <p:pic>
        <p:nvPicPr>
          <p:cNvPr descr="LundUniversity_C2line RGB 150.png" id="43" name="Google Shape;43;p13"/>
          <p:cNvPicPr preferRelativeResize="0"/>
          <p:nvPr/>
        </p:nvPicPr>
        <p:blipFill rotWithShape="1">
          <a:blip r:embed="rId4">
            <a:alphaModFix/>
          </a:blip>
          <a:srcRect b="0" l="0" r="0" t="0"/>
          <a:stretch/>
        </p:blipFill>
        <p:spPr>
          <a:xfrm>
            <a:off x="185216" y="148211"/>
            <a:ext cx="708740" cy="946800"/>
          </a:xfrm>
          <a:prstGeom prst="rect">
            <a:avLst/>
          </a:prstGeom>
          <a:noFill/>
          <a:ln>
            <a:noFill/>
          </a:ln>
        </p:spPr>
      </p:pic>
      <p:sp>
        <p:nvSpPr>
          <p:cNvPr id="44" name="Google Shape;44;p13"/>
          <p:cNvSpPr txBox="1"/>
          <p:nvPr>
            <p:ph type="ctrTitle"/>
          </p:nvPr>
        </p:nvSpPr>
        <p:spPr>
          <a:xfrm>
            <a:off x="3873943" y="1345369"/>
            <a:ext cx="4986722" cy="1189477"/>
          </a:xfrm>
          <a:prstGeom prst="rect">
            <a:avLst/>
          </a:prstGeom>
          <a:noFill/>
          <a:ln>
            <a:noFill/>
          </a:ln>
        </p:spPr>
        <p:txBody>
          <a:bodyPr anchorCtr="0" anchor="t" bIns="82800" lIns="0" spcFirstLastPara="1" rIns="0" wrap="square" tIns="972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45" name="Google Shape;45;p13"/>
          <p:cNvSpPr txBox="1"/>
          <p:nvPr>
            <p:ph idx="1" type="subTitle"/>
          </p:nvPr>
        </p:nvSpPr>
        <p:spPr>
          <a:xfrm>
            <a:off x="3873943" y="2612180"/>
            <a:ext cx="4986722" cy="321507"/>
          </a:xfrm>
          <a:prstGeom prst="rect">
            <a:avLst/>
          </a:prstGeom>
          <a:noFill/>
          <a:ln>
            <a:noFill/>
          </a:ln>
        </p:spPr>
        <p:txBody>
          <a:bodyPr anchorCtr="0" anchor="t" bIns="45700" lIns="0" spcFirstLastPara="1" rIns="0" wrap="square" tIns="108000">
            <a:noAutofit/>
          </a:bodyPr>
          <a:lstStyle>
            <a:lvl1pPr lvl="0" marR="0" rtl="0" algn="l">
              <a:spcBef>
                <a:spcPts val="1000"/>
              </a:spcBef>
              <a:spcAft>
                <a:spcPts val="0"/>
              </a:spcAft>
              <a:buClr>
                <a:schemeClr val="dk2"/>
              </a:buClr>
              <a:buSzPts val="1200"/>
              <a:buFont typeface="Arial"/>
              <a:buNone/>
              <a:defRPr b="1" i="0" sz="1200" u="none" cap="none" strike="noStrike">
                <a:solidFill>
                  <a:schemeClr val="dk1"/>
                </a:solidFill>
                <a:latin typeface="Arial"/>
                <a:ea typeface="Arial"/>
                <a:cs typeface="Arial"/>
                <a:sym typeface="Arial"/>
              </a:defRPr>
            </a:lvl1pPr>
            <a:lvl2pPr lvl="1" marR="0" rtl="0" algn="ctr">
              <a:spcBef>
                <a:spcPts val="1000"/>
              </a:spcBef>
              <a:spcAft>
                <a:spcPts val="0"/>
              </a:spcAft>
              <a:buClr>
                <a:schemeClr val="dk1"/>
              </a:buClr>
              <a:buSzPts val="2200"/>
              <a:buFont typeface="Arial"/>
              <a:buNone/>
              <a:defRPr b="0" i="0" sz="2200" u="none" cap="none" strike="noStrike">
                <a:solidFill>
                  <a:schemeClr val="dk2"/>
                </a:solidFill>
                <a:latin typeface="Arial"/>
                <a:ea typeface="Arial"/>
                <a:cs typeface="Arial"/>
                <a:sym typeface="Arial"/>
              </a:defRPr>
            </a:lvl2pPr>
            <a:lvl3pPr lvl="2" marR="0" rtl="0" algn="ctr">
              <a:spcBef>
                <a:spcPts val="1000"/>
              </a:spcBef>
              <a:spcAft>
                <a:spcPts val="0"/>
              </a:spcAft>
              <a:buClr>
                <a:schemeClr val="dk1"/>
              </a:buClr>
              <a:buSzPts val="2000"/>
              <a:buFont typeface="Merriweather Sans"/>
              <a:buNone/>
              <a:defRPr b="0" i="0" sz="2000" u="none" cap="none" strike="noStrike">
                <a:solidFill>
                  <a:schemeClr val="dk2"/>
                </a:solidFill>
                <a:latin typeface="Arial"/>
                <a:ea typeface="Arial"/>
                <a:cs typeface="Arial"/>
                <a:sym typeface="Arial"/>
              </a:defRPr>
            </a:lvl3pPr>
            <a:lvl4pPr lvl="3" marR="0" rtl="0" algn="ctr">
              <a:spcBef>
                <a:spcPts val="1000"/>
              </a:spcBef>
              <a:spcAft>
                <a:spcPts val="0"/>
              </a:spcAft>
              <a:buClr>
                <a:schemeClr val="dk1"/>
              </a:buClr>
              <a:buSzPts val="2000"/>
              <a:buFont typeface="Arial"/>
              <a:buNone/>
              <a:defRPr b="0" i="0" sz="2000" u="none" cap="none" strike="noStrike">
                <a:solidFill>
                  <a:schemeClr val="dk2"/>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and bulleted list">
  <p:cSld name="Object and bulleted list">
    <p:spTree>
      <p:nvGrpSpPr>
        <p:cNvPr id="46" name="Shape 46"/>
        <p:cNvGrpSpPr/>
        <p:nvPr/>
      </p:nvGrpSpPr>
      <p:grpSpPr>
        <a:xfrm>
          <a:off x="0" y="0"/>
          <a:ext cx="0" cy="0"/>
          <a:chOff x="0" y="0"/>
          <a:chExt cx="0" cy="0"/>
        </a:xfrm>
      </p:grpSpPr>
      <p:sp>
        <p:nvSpPr>
          <p:cNvPr id="47" name="Google Shape;47;p14"/>
          <p:cNvSpPr txBox="1"/>
          <p:nvPr>
            <p:ph type="title"/>
          </p:nvPr>
        </p:nvSpPr>
        <p:spPr>
          <a:xfrm>
            <a:off x="643263" y="283771"/>
            <a:ext cx="7605109" cy="1139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48" name="Google Shape;48;p14"/>
          <p:cNvSpPr txBox="1"/>
          <p:nvPr>
            <p:ph idx="1" type="body"/>
          </p:nvPr>
        </p:nvSpPr>
        <p:spPr>
          <a:xfrm>
            <a:off x="740244" y="1666308"/>
            <a:ext cx="3131642" cy="372010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000"/>
              </a:spcBef>
              <a:spcAft>
                <a:spcPts val="0"/>
              </a:spcAft>
              <a:buClr>
                <a:schemeClr val="dk2"/>
              </a:buClr>
              <a:buSzPts val="2200"/>
              <a:buFont typeface="Arial"/>
              <a:buNone/>
              <a:defRPr b="0" i="0" sz="2200" u="none" cap="none" strike="noStrike">
                <a:solidFill>
                  <a:schemeClr val="dk2"/>
                </a:solidFill>
                <a:latin typeface="Arial"/>
                <a:ea typeface="Arial"/>
                <a:cs typeface="Arial"/>
                <a:sym typeface="Arial"/>
              </a:defRPr>
            </a:lvl1pPr>
            <a:lvl2pPr indent="-342900" lvl="1" marL="914400" marR="0" rtl="0" algn="l">
              <a:spcBef>
                <a:spcPts val="1000"/>
              </a:spcBef>
              <a:spcAft>
                <a:spcPts val="0"/>
              </a:spcAft>
              <a:buClr>
                <a:schemeClr val="dk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spcBef>
                <a:spcPts val="1000"/>
              </a:spcBef>
              <a:spcAft>
                <a:spcPts val="0"/>
              </a:spcAft>
              <a:buClr>
                <a:schemeClr val="dk1"/>
              </a:buClr>
              <a:buSzPts val="1600"/>
              <a:buFont typeface="Merriweather Sans"/>
              <a:buChar char="»"/>
              <a:defRPr b="0" i="0" sz="1600" u="none" cap="none" strike="noStrike">
                <a:solidFill>
                  <a:schemeClr val="dk2"/>
                </a:solidFill>
                <a:latin typeface="Arial"/>
                <a:ea typeface="Arial"/>
                <a:cs typeface="Arial"/>
                <a:sym typeface="Arial"/>
              </a:defRPr>
            </a:lvl3pPr>
            <a:lvl4pPr indent="-317500" lvl="3" marL="1828800" marR="0" rtl="0" algn="l">
              <a:spcBef>
                <a:spcPts val="1000"/>
              </a:spcBef>
              <a:spcAft>
                <a:spcPts val="0"/>
              </a:spcAft>
              <a:buClr>
                <a:schemeClr val="dk1"/>
              </a:buClr>
              <a:buSzPts val="1400"/>
              <a:buFont typeface="Arial"/>
              <a:buChar char="–"/>
              <a:defRPr b="0" i="0" sz="14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14"/>
          <p:cNvSpPr txBox="1"/>
          <p:nvPr>
            <p:ph idx="2" type="body"/>
          </p:nvPr>
        </p:nvSpPr>
        <p:spPr>
          <a:xfrm>
            <a:off x="4051300" y="1666307"/>
            <a:ext cx="4213225" cy="3720107"/>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10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1pPr>
            <a:lvl2pPr indent="-368300" lvl="1" marL="914400" marR="0" rtl="0" algn="l">
              <a:spcBef>
                <a:spcPts val="100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2pPr>
            <a:lvl3pPr indent="-355600" lvl="2" marL="1371600" marR="0" rtl="0" algn="l">
              <a:spcBef>
                <a:spcPts val="1000"/>
              </a:spcBef>
              <a:spcAft>
                <a:spcPts val="0"/>
              </a:spcAft>
              <a:buClr>
                <a:schemeClr val="dk2"/>
              </a:buClr>
              <a:buSzPts val="2000"/>
              <a:buFont typeface="Merriweather Sans"/>
              <a:buChar char="»"/>
              <a:defRPr b="0" i="0" sz="2000" u="none" cap="none" strike="noStrike">
                <a:solidFill>
                  <a:schemeClr val="dk2"/>
                </a:solidFill>
                <a:latin typeface="Arial"/>
                <a:ea typeface="Arial"/>
                <a:cs typeface="Arial"/>
                <a:sym typeface="Arial"/>
              </a:defRPr>
            </a:lvl3pPr>
            <a:lvl4pPr indent="-355600" lvl="3" marL="1828800" marR="0" rtl="0" algn="l">
              <a:spcBef>
                <a:spcPts val="10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for large illustrations">
  <p:cSld name="Blank slide for large illustrations">
    <p:spTree>
      <p:nvGrpSpPr>
        <p:cNvPr id="50" name="Shape 50"/>
        <p:cNvGrpSpPr/>
        <p:nvPr/>
      </p:nvGrpSpPr>
      <p:grpSpPr>
        <a:xfrm>
          <a:off x="0" y="0"/>
          <a:ext cx="0" cy="0"/>
          <a:chOff x="0" y="0"/>
          <a:chExt cx="0" cy="0"/>
        </a:xfrm>
      </p:grpSpPr>
      <p:sp>
        <p:nvSpPr>
          <p:cNvPr id="51" name="Google Shape;51;p15"/>
          <p:cNvSpPr/>
          <p:nvPr/>
        </p:nvSpPr>
        <p:spPr>
          <a:xfrm>
            <a:off x="0" y="0"/>
            <a:ext cx="9001125" cy="68405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2"/>
              </a:solidFill>
              <a:latin typeface="Arial"/>
              <a:ea typeface="Arial"/>
              <a:cs typeface="Arial"/>
              <a:sym typeface="Arial"/>
            </a:endParaRPr>
          </a:p>
        </p:txBody>
      </p:sp>
      <p:pic>
        <p:nvPicPr>
          <p:cNvPr descr="LundUniversity_C2line RGB 150.png" id="52" name="Google Shape;52;p15"/>
          <p:cNvPicPr preferRelativeResize="0"/>
          <p:nvPr/>
        </p:nvPicPr>
        <p:blipFill rotWithShape="1">
          <a:blip r:embed="rId2">
            <a:alphaModFix/>
          </a:blip>
          <a:srcRect b="0" l="0" r="0" t="0"/>
          <a:stretch/>
        </p:blipFill>
        <p:spPr>
          <a:xfrm>
            <a:off x="7867747" y="5584789"/>
            <a:ext cx="708740" cy="946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se sample slide 1">
  <p:cSld name="Use sample slide 1">
    <p:spTree>
      <p:nvGrpSpPr>
        <p:cNvPr id="53" name="Shape 53"/>
        <p:cNvGrpSpPr/>
        <p:nvPr/>
      </p:nvGrpSpPr>
      <p:grpSpPr>
        <a:xfrm>
          <a:off x="0" y="0"/>
          <a:ext cx="0" cy="0"/>
          <a:chOff x="0" y="0"/>
          <a:chExt cx="0" cy="0"/>
        </a:xfrm>
      </p:grpSpPr>
      <p:sp>
        <p:nvSpPr>
          <p:cNvPr id="54" name="Google Shape;54;p16"/>
          <p:cNvSpPr/>
          <p:nvPr/>
        </p:nvSpPr>
        <p:spPr>
          <a:xfrm>
            <a:off x="182563" y="182563"/>
            <a:ext cx="8647200" cy="649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5" name="Google Shape;55;p16"/>
          <p:cNvSpPr/>
          <p:nvPr/>
        </p:nvSpPr>
        <p:spPr>
          <a:xfrm>
            <a:off x="2655888" y="1516103"/>
            <a:ext cx="6178550" cy="128007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56" name="Google Shape;56;p16"/>
          <p:cNvSpPr txBox="1"/>
          <p:nvPr>
            <p:ph type="ctrTitle"/>
          </p:nvPr>
        </p:nvSpPr>
        <p:spPr>
          <a:xfrm>
            <a:off x="2942848" y="1523248"/>
            <a:ext cx="5734178" cy="714380"/>
          </a:xfrm>
          <a:prstGeom prst="rect">
            <a:avLst/>
          </a:prstGeom>
          <a:noFill/>
          <a:ln>
            <a:noFill/>
          </a:ln>
        </p:spPr>
        <p:txBody>
          <a:bodyPr anchorCtr="0" anchor="t" bIns="82800" lIns="0" spcFirstLastPara="1" rIns="0" wrap="square" tIns="97200">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000" u="none" cap="none" strike="noStrike">
                <a:solidFill>
                  <a:schemeClr val="dk1"/>
                </a:solidFill>
                <a:latin typeface="Arial"/>
                <a:ea typeface="Arial"/>
                <a:cs typeface="Arial"/>
                <a:sym typeface="Arial"/>
              </a:defRPr>
            </a:lvl9pPr>
          </a:lstStyle>
          <a:p/>
        </p:txBody>
      </p:sp>
      <p:sp>
        <p:nvSpPr>
          <p:cNvPr id="57" name="Google Shape;57;p16"/>
          <p:cNvSpPr txBox="1"/>
          <p:nvPr>
            <p:ph idx="1" type="subTitle"/>
          </p:nvPr>
        </p:nvSpPr>
        <p:spPr>
          <a:xfrm>
            <a:off x="2942848" y="2220953"/>
            <a:ext cx="5734178" cy="321507"/>
          </a:xfrm>
          <a:prstGeom prst="rect">
            <a:avLst/>
          </a:prstGeom>
          <a:noFill/>
          <a:ln>
            <a:noFill/>
          </a:ln>
        </p:spPr>
        <p:txBody>
          <a:bodyPr anchorCtr="0" anchor="t" bIns="45700" lIns="0" spcFirstLastPara="1" rIns="0" wrap="square" tIns="108000">
            <a:noAutofit/>
          </a:bodyPr>
          <a:lstStyle>
            <a:lvl1pPr lvl="0" marR="0" rtl="0" algn="l">
              <a:lnSpc>
                <a:spcPct val="100000"/>
              </a:lnSpc>
              <a:spcBef>
                <a:spcPts val="1000"/>
              </a:spcBef>
              <a:spcAft>
                <a:spcPts val="0"/>
              </a:spcAft>
              <a:buClr>
                <a:schemeClr val="dk2"/>
              </a:buClr>
              <a:buSzPts val="1200"/>
              <a:buFont typeface="Arial"/>
              <a:buNone/>
              <a:defRPr b="1" i="0" sz="1200" u="none" cap="none" strike="noStrike">
                <a:solidFill>
                  <a:schemeClr val="dk1"/>
                </a:solidFill>
                <a:latin typeface="Arial"/>
                <a:ea typeface="Arial"/>
                <a:cs typeface="Arial"/>
                <a:sym typeface="Arial"/>
              </a:defRPr>
            </a:lvl1pPr>
            <a:lvl2pPr lvl="1" marR="0" rtl="0" algn="ctr">
              <a:spcBef>
                <a:spcPts val="1000"/>
              </a:spcBef>
              <a:spcAft>
                <a:spcPts val="0"/>
              </a:spcAft>
              <a:buClr>
                <a:schemeClr val="dk1"/>
              </a:buClr>
              <a:buSzPts val="2200"/>
              <a:buFont typeface="Arial"/>
              <a:buNone/>
              <a:defRPr b="0" i="0" sz="2200" u="none" cap="none" strike="noStrike">
                <a:solidFill>
                  <a:schemeClr val="dk2"/>
                </a:solidFill>
                <a:latin typeface="Arial"/>
                <a:ea typeface="Arial"/>
                <a:cs typeface="Arial"/>
                <a:sym typeface="Arial"/>
              </a:defRPr>
            </a:lvl2pPr>
            <a:lvl3pPr lvl="2" marR="0" rtl="0" algn="ctr">
              <a:spcBef>
                <a:spcPts val="1000"/>
              </a:spcBef>
              <a:spcAft>
                <a:spcPts val="0"/>
              </a:spcAft>
              <a:buClr>
                <a:schemeClr val="dk1"/>
              </a:buClr>
              <a:buSzPts val="2000"/>
              <a:buFont typeface="Merriweather Sans"/>
              <a:buNone/>
              <a:defRPr b="0" i="0" sz="2000" u="none" cap="none" strike="noStrike">
                <a:solidFill>
                  <a:schemeClr val="dk2"/>
                </a:solidFill>
                <a:latin typeface="Arial"/>
                <a:ea typeface="Arial"/>
                <a:cs typeface="Arial"/>
                <a:sym typeface="Arial"/>
              </a:defRPr>
            </a:lvl3pPr>
            <a:lvl4pPr lvl="3" marR="0" rtl="0" algn="ctr">
              <a:spcBef>
                <a:spcPts val="1000"/>
              </a:spcBef>
              <a:spcAft>
                <a:spcPts val="0"/>
              </a:spcAft>
              <a:buClr>
                <a:schemeClr val="dk1"/>
              </a:buClr>
              <a:buSzPts val="2000"/>
              <a:buFont typeface="Arial"/>
              <a:buNone/>
              <a:defRPr b="0" i="0" sz="2000" u="none" cap="none" strike="noStrike">
                <a:solidFill>
                  <a:schemeClr val="dk2"/>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cxnSp>
        <p:nvCxnSpPr>
          <p:cNvPr id="58" name="Google Shape;58;p16"/>
          <p:cNvCxnSpPr/>
          <p:nvPr/>
        </p:nvCxnSpPr>
        <p:spPr>
          <a:xfrm>
            <a:off x="2939428" y="2212035"/>
            <a:ext cx="5881614" cy="0"/>
          </a:xfrm>
          <a:prstGeom prst="straightConnector1">
            <a:avLst/>
          </a:prstGeom>
          <a:solidFill>
            <a:schemeClr val="accent1"/>
          </a:solidFill>
          <a:ln cap="flat" cmpd="sng" w="9525">
            <a:solidFill>
              <a:schemeClr val="dk1"/>
            </a:solidFill>
            <a:prstDash val="solid"/>
            <a:round/>
            <a:headEnd len="sm" w="sm" type="none"/>
            <a:tailEnd len="sm" w="sm" type="none"/>
          </a:ln>
        </p:spPr>
      </p:cxnSp>
      <p:pic>
        <p:nvPicPr>
          <p:cNvPr descr="Lunds sigill RGB 150.png" id="59" name="Google Shape;59;p16"/>
          <p:cNvPicPr preferRelativeResize="0"/>
          <p:nvPr/>
        </p:nvPicPr>
        <p:blipFill rotWithShape="1">
          <a:blip r:embed="rId2">
            <a:alphaModFix/>
          </a:blip>
          <a:srcRect b="21541" l="0" r="17691" t="0"/>
          <a:stretch/>
        </p:blipFill>
        <p:spPr>
          <a:xfrm>
            <a:off x="6329104" y="4279056"/>
            <a:ext cx="2672021" cy="256148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14.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40.png"/><Relationship Id="rId5"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3.png"/><Relationship Id="rId5"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0.png"/><Relationship Id="rId4" Type="http://schemas.openxmlformats.org/officeDocument/2006/relationships/image" Target="../media/image31.png"/><Relationship Id="rId5"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6.png"/><Relationship Id="rId4" Type="http://schemas.openxmlformats.org/officeDocument/2006/relationships/image" Target="../media/image36.png"/><Relationship Id="rId5" Type="http://schemas.openxmlformats.org/officeDocument/2006/relationships/image" Target="../media/image31.png"/><Relationship Id="rId6"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8.png"/><Relationship Id="rId4" Type="http://schemas.openxmlformats.org/officeDocument/2006/relationships/image" Target="../media/image36.png"/><Relationship Id="rId5" Type="http://schemas.openxmlformats.org/officeDocument/2006/relationships/image" Target="../media/image35.png"/><Relationship Id="rId6" Type="http://schemas.openxmlformats.org/officeDocument/2006/relationships/image" Target="../media/image31.png"/><Relationship Id="rId7"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8.png"/><Relationship Id="rId4" Type="http://schemas.openxmlformats.org/officeDocument/2006/relationships/image" Target="../media/image11.png"/><Relationship Id="rId5"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8.pn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5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9.png"/><Relationship Id="rId4" Type="http://schemas.openxmlformats.org/officeDocument/2006/relationships/image" Target="../media/image5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9.png"/><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8.png"/><Relationship Id="rId4" Type="http://schemas.openxmlformats.org/officeDocument/2006/relationships/image" Target="../media/image41.png"/><Relationship Id="rId5"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1.png"/><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1.png"/><Relationship Id="rId4" Type="http://schemas.openxmlformats.org/officeDocument/2006/relationships/image" Target="../media/image45.png"/><Relationship Id="rId5"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3.png"/><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8.png"/><Relationship Id="rId4" Type="http://schemas.openxmlformats.org/officeDocument/2006/relationships/image" Target="../media/image62.png"/><Relationship Id="rId5" Type="http://schemas.openxmlformats.org/officeDocument/2006/relationships/image" Target="../media/image6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7.png"/><Relationship Id="rId4" Type="http://schemas.openxmlformats.org/officeDocument/2006/relationships/image" Target="../media/image66.png"/><Relationship Id="rId5" Type="http://schemas.openxmlformats.org/officeDocument/2006/relationships/image" Target="../media/image69.png"/><Relationship Id="rId6" Type="http://schemas.openxmlformats.org/officeDocument/2006/relationships/image" Target="../media/image7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4.png"/><Relationship Id="rId4" Type="http://schemas.openxmlformats.org/officeDocument/2006/relationships/image" Target="../media/image7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4.png"/><Relationship Id="rId4" Type="http://schemas.openxmlformats.org/officeDocument/2006/relationships/image" Target="../media/image70.png"/><Relationship Id="rId5" Type="http://schemas.openxmlformats.org/officeDocument/2006/relationships/image" Target="../media/image6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61.png"/><Relationship Id="rId4" Type="http://schemas.openxmlformats.org/officeDocument/2006/relationships/image" Target="../media/image72.png"/><Relationship Id="rId5" Type="http://schemas.openxmlformats.org/officeDocument/2006/relationships/image" Target="../media/image6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10.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
          <p:cNvPicPr preferRelativeResize="0"/>
          <p:nvPr/>
        </p:nvPicPr>
        <p:blipFill rotWithShape="1">
          <a:blip r:embed="rId3">
            <a:alphaModFix/>
          </a:blip>
          <a:srcRect b="9064" l="0" r="0" t="9055"/>
          <a:stretch/>
        </p:blipFill>
        <p:spPr>
          <a:xfrm>
            <a:off x="151375" y="1781175"/>
            <a:ext cx="8658001" cy="4902825"/>
          </a:xfrm>
          <a:prstGeom prst="rect">
            <a:avLst/>
          </a:prstGeom>
          <a:noFill/>
          <a:ln>
            <a:noFill/>
          </a:ln>
        </p:spPr>
      </p:pic>
      <p:sp>
        <p:nvSpPr>
          <p:cNvPr id="82" name="Google Shape;82;p1"/>
          <p:cNvSpPr/>
          <p:nvPr/>
        </p:nvSpPr>
        <p:spPr>
          <a:xfrm>
            <a:off x="1407475" y="312350"/>
            <a:ext cx="7287300" cy="136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83" name="Google Shape;83;p1"/>
          <p:cNvSpPr txBox="1"/>
          <p:nvPr/>
        </p:nvSpPr>
        <p:spPr>
          <a:xfrm>
            <a:off x="1407475" y="558050"/>
            <a:ext cx="7129800" cy="714300"/>
          </a:xfrm>
          <a:prstGeom prst="rect">
            <a:avLst/>
          </a:prstGeom>
          <a:noFill/>
          <a:ln>
            <a:noFill/>
          </a:ln>
        </p:spPr>
        <p:txBody>
          <a:bodyPr anchorCtr="0" anchor="t" bIns="82800" lIns="0" spcFirstLastPara="1" rIns="0" wrap="square" tIns="97200">
            <a:noAutofit/>
          </a:bodyPr>
          <a:lstStyle/>
          <a:p>
            <a:pPr indent="0" lvl="0" marL="0" marR="0" rtl="0" algn="l">
              <a:spcBef>
                <a:spcPts val="0"/>
              </a:spcBef>
              <a:spcAft>
                <a:spcPts val="0"/>
              </a:spcAft>
              <a:buNone/>
            </a:pPr>
            <a:r>
              <a:rPr lang="sv-SE" sz="3600">
                <a:solidFill>
                  <a:schemeClr val="dk1"/>
                </a:solidFill>
              </a:rPr>
              <a:t>Self-Adaptation in Neural Networks</a:t>
            </a:r>
            <a:endParaRPr/>
          </a:p>
        </p:txBody>
      </p:sp>
      <p:sp>
        <p:nvSpPr>
          <p:cNvPr id="84" name="Google Shape;84;p1"/>
          <p:cNvSpPr txBox="1"/>
          <p:nvPr/>
        </p:nvSpPr>
        <p:spPr>
          <a:xfrm>
            <a:off x="1407525" y="1255750"/>
            <a:ext cx="7129800" cy="321600"/>
          </a:xfrm>
          <a:prstGeom prst="rect">
            <a:avLst/>
          </a:prstGeom>
          <a:noFill/>
          <a:ln>
            <a:noFill/>
          </a:ln>
        </p:spPr>
        <p:txBody>
          <a:bodyPr anchorCtr="0" anchor="t" bIns="45700" lIns="0" spcFirstLastPara="1" rIns="0" wrap="square" tIns="108000">
            <a:noAutofit/>
          </a:bodyPr>
          <a:lstStyle/>
          <a:p>
            <a:pPr indent="0" lvl="0" marL="0" marR="0" rtl="0" algn="l">
              <a:spcBef>
                <a:spcPts val="0"/>
              </a:spcBef>
              <a:spcAft>
                <a:spcPts val="0"/>
              </a:spcAft>
              <a:buClr>
                <a:schemeClr val="dk2"/>
              </a:buClr>
              <a:buSzPts val="1200"/>
              <a:buFont typeface="Arial"/>
              <a:buNone/>
            </a:pPr>
            <a:r>
              <a:rPr b="1" lang="sv-SE" sz="1800">
                <a:solidFill>
                  <a:schemeClr val="dk1"/>
                </a:solidFill>
              </a:rPr>
              <a:t>Robin Emanuelsson </a:t>
            </a:r>
            <a:endParaRPr b="1" i="0" sz="1800" u="none" cap="none" strike="noStrike">
              <a:solidFill>
                <a:schemeClr val="dk1"/>
              </a:solidFill>
              <a:latin typeface="Arial"/>
              <a:ea typeface="Arial"/>
              <a:cs typeface="Arial"/>
              <a:sym typeface="Arial"/>
            </a:endParaRPr>
          </a:p>
        </p:txBody>
      </p:sp>
      <p:cxnSp>
        <p:nvCxnSpPr>
          <p:cNvPr id="85" name="Google Shape;85;p1"/>
          <p:cNvCxnSpPr/>
          <p:nvPr/>
        </p:nvCxnSpPr>
        <p:spPr>
          <a:xfrm>
            <a:off x="1437000" y="1190950"/>
            <a:ext cx="7086600" cy="0"/>
          </a:xfrm>
          <a:prstGeom prst="straightConnector1">
            <a:avLst/>
          </a:prstGeom>
          <a:solidFill>
            <a:schemeClr val="accent1"/>
          </a:solidFill>
          <a:ln cap="flat" cmpd="sng" w="9525">
            <a:solidFill>
              <a:schemeClr val="dk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85ebcd72cb_0_74"/>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Evolutionary Algorithm (EA)?</a:t>
            </a:r>
            <a:endParaRPr/>
          </a:p>
        </p:txBody>
      </p:sp>
      <p:sp>
        <p:nvSpPr>
          <p:cNvPr id="190" name="Google Shape;190;g85ebcd72cb_0_74"/>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91" name="Google Shape;191;g85ebcd72cb_0_74"/>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192" name="Google Shape;192;g85ebcd72cb_0_74"/>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193" name="Google Shape;193;g85ebcd72cb_0_74"/>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194" name="Google Shape;194;g85ebcd72cb_0_74"/>
          <p:cNvCxnSpPr/>
          <p:nvPr/>
        </p:nvCxnSpPr>
        <p:spPr>
          <a:xfrm flipH="1">
            <a:off x="3962200" y="2738600"/>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195" name="Google Shape;195;g85ebcd72cb_0_74"/>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g8612db4ff4_0_100"/>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Evolutionary Algorithm (EA)?</a:t>
            </a:r>
            <a:endParaRPr/>
          </a:p>
        </p:txBody>
      </p:sp>
      <p:sp>
        <p:nvSpPr>
          <p:cNvPr id="201" name="Google Shape;201;g8612db4ff4_0_100"/>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02" name="Google Shape;202;g8612db4ff4_0_100"/>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203" name="Google Shape;203;g8612db4ff4_0_100"/>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04" name="Google Shape;204;g8612db4ff4_0_100"/>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205" name="Google Shape;205;g8612db4ff4_0_100"/>
          <p:cNvCxnSpPr/>
          <p:nvPr/>
        </p:nvCxnSpPr>
        <p:spPr>
          <a:xfrm flipH="1">
            <a:off x="3962200" y="2738600"/>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206" name="Google Shape;206;g8612db4ff4_0_100"/>
          <p:cNvPicPr preferRelativeResize="0"/>
          <p:nvPr/>
        </p:nvPicPr>
        <p:blipFill>
          <a:blip r:embed="rId4">
            <a:alphaModFix/>
          </a:blip>
          <a:stretch>
            <a:fillRect/>
          </a:stretch>
        </p:blipFill>
        <p:spPr>
          <a:xfrm>
            <a:off x="4604650" y="2265874"/>
            <a:ext cx="3922401" cy="955375"/>
          </a:xfrm>
          <a:prstGeom prst="rect">
            <a:avLst/>
          </a:prstGeom>
          <a:noFill/>
          <a:ln>
            <a:noFill/>
          </a:ln>
        </p:spPr>
      </p:pic>
      <p:cxnSp>
        <p:nvCxnSpPr>
          <p:cNvPr id="207" name="Google Shape;207;g8612db4ff4_0_100"/>
          <p:cNvCxnSpPr/>
          <p:nvPr/>
        </p:nvCxnSpPr>
        <p:spPr>
          <a:xfrm rot="5400000">
            <a:off x="6290300" y="3491850"/>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208" name="Google Shape;208;g8612db4ff4_0_100"/>
          <p:cNvPicPr preferRelativeResize="0"/>
          <p:nvPr/>
        </p:nvPicPr>
        <p:blipFill rotWithShape="1">
          <a:blip r:embed="rId5">
            <a:alphaModFix/>
          </a:blip>
          <a:srcRect b="4759" l="0" r="0" t="4759"/>
          <a:stretch/>
        </p:blipFill>
        <p:spPr>
          <a:xfrm>
            <a:off x="4604650" y="3832438"/>
            <a:ext cx="3922401" cy="447512"/>
          </a:xfrm>
          <a:prstGeom prst="rect">
            <a:avLst/>
          </a:prstGeom>
          <a:noFill/>
          <a:ln>
            <a:noFill/>
          </a:ln>
        </p:spPr>
      </p:pic>
      <p:sp>
        <p:nvSpPr>
          <p:cNvPr id="209" name="Google Shape;209;g8612db4ff4_0_100"/>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8612db4ff4_0_113"/>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Evolutionary Algorithm (EA)?</a:t>
            </a:r>
            <a:endParaRPr/>
          </a:p>
        </p:txBody>
      </p:sp>
      <p:sp>
        <p:nvSpPr>
          <p:cNvPr id="215" name="Google Shape;215;g8612db4ff4_0_113"/>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16" name="Google Shape;216;g8612db4ff4_0_113"/>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217" name="Google Shape;217;g8612db4ff4_0_113"/>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18" name="Google Shape;218;g8612db4ff4_0_113"/>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219" name="Google Shape;219;g8612db4ff4_0_113"/>
          <p:cNvCxnSpPr/>
          <p:nvPr/>
        </p:nvCxnSpPr>
        <p:spPr>
          <a:xfrm flipH="1">
            <a:off x="3962200" y="2738600"/>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220" name="Google Shape;220;g8612db4ff4_0_113"/>
          <p:cNvPicPr preferRelativeResize="0"/>
          <p:nvPr/>
        </p:nvPicPr>
        <p:blipFill>
          <a:blip r:embed="rId4">
            <a:alphaModFix/>
          </a:blip>
          <a:stretch>
            <a:fillRect/>
          </a:stretch>
        </p:blipFill>
        <p:spPr>
          <a:xfrm>
            <a:off x="4604650" y="2265874"/>
            <a:ext cx="3922401" cy="955375"/>
          </a:xfrm>
          <a:prstGeom prst="rect">
            <a:avLst/>
          </a:prstGeom>
          <a:noFill/>
          <a:ln>
            <a:noFill/>
          </a:ln>
        </p:spPr>
      </p:pic>
      <p:cxnSp>
        <p:nvCxnSpPr>
          <p:cNvPr id="221" name="Google Shape;221;g8612db4ff4_0_113"/>
          <p:cNvCxnSpPr/>
          <p:nvPr/>
        </p:nvCxnSpPr>
        <p:spPr>
          <a:xfrm rot="5400000">
            <a:off x="6290300" y="3491850"/>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222" name="Google Shape;222;g8612db4ff4_0_113"/>
          <p:cNvPicPr preferRelativeResize="0"/>
          <p:nvPr/>
        </p:nvPicPr>
        <p:blipFill rotWithShape="1">
          <a:blip r:embed="rId5">
            <a:alphaModFix/>
          </a:blip>
          <a:srcRect b="4759" l="0" r="0" t="4759"/>
          <a:stretch/>
        </p:blipFill>
        <p:spPr>
          <a:xfrm>
            <a:off x="4604650" y="3832438"/>
            <a:ext cx="3922401" cy="447512"/>
          </a:xfrm>
          <a:prstGeom prst="rect">
            <a:avLst/>
          </a:prstGeom>
          <a:noFill/>
          <a:ln>
            <a:noFill/>
          </a:ln>
        </p:spPr>
      </p:pic>
      <p:pic>
        <p:nvPicPr>
          <p:cNvPr id="223" name="Google Shape;223;g8612db4ff4_0_113"/>
          <p:cNvPicPr preferRelativeResize="0"/>
          <p:nvPr/>
        </p:nvPicPr>
        <p:blipFill rotWithShape="1">
          <a:blip r:embed="rId6">
            <a:alphaModFix/>
          </a:blip>
          <a:srcRect b="0" l="0" r="0" t="0"/>
          <a:stretch/>
        </p:blipFill>
        <p:spPr>
          <a:xfrm>
            <a:off x="4654887" y="4340050"/>
            <a:ext cx="3821929" cy="2475900"/>
          </a:xfrm>
          <a:prstGeom prst="rect">
            <a:avLst/>
          </a:prstGeom>
          <a:noFill/>
          <a:ln>
            <a:noFill/>
          </a:ln>
        </p:spPr>
      </p:pic>
      <p:sp>
        <p:nvSpPr>
          <p:cNvPr id="224" name="Google Shape;224;g8612db4ff4_0_113"/>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g85ebcd72cb_0_94"/>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Evolutionary Algorithm (EA)?</a:t>
            </a:r>
            <a:endParaRPr/>
          </a:p>
        </p:txBody>
      </p:sp>
      <p:sp>
        <p:nvSpPr>
          <p:cNvPr id="230" name="Google Shape;230;g85ebcd72cb_0_94"/>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31" name="Google Shape;231;g85ebcd72cb_0_94"/>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232" name="Google Shape;232;g85ebcd72cb_0_94"/>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33" name="Google Shape;233;g85ebcd72cb_0_94"/>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234" name="Google Shape;234;g85ebcd72cb_0_94"/>
          <p:cNvCxnSpPr/>
          <p:nvPr/>
        </p:nvCxnSpPr>
        <p:spPr>
          <a:xfrm flipH="1">
            <a:off x="3962200" y="3415313"/>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235" name="Google Shape;235;g85ebcd72cb_0_94"/>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g8612db4ff4_0_127"/>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Evolutionary Algorithm (EA)?</a:t>
            </a:r>
            <a:endParaRPr/>
          </a:p>
        </p:txBody>
      </p:sp>
      <p:sp>
        <p:nvSpPr>
          <p:cNvPr id="241" name="Google Shape;241;g8612db4ff4_0_127"/>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42" name="Google Shape;242;g8612db4ff4_0_127"/>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243" name="Google Shape;243;g8612db4ff4_0_127"/>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44" name="Google Shape;244;g8612db4ff4_0_127"/>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245" name="Google Shape;245;g8612db4ff4_0_127"/>
          <p:cNvCxnSpPr/>
          <p:nvPr/>
        </p:nvCxnSpPr>
        <p:spPr>
          <a:xfrm flipH="1">
            <a:off x="3962200" y="3415313"/>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246" name="Google Shape;246;g8612db4ff4_0_127"/>
          <p:cNvPicPr preferRelativeResize="0"/>
          <p:nvPr/>
        </p:nvPicPr>
        <p:blipFill>
          <a:blip r:embed="rId4">
            <a:alphaModFix/>
          </a:blip>
          <a:stretch>
            <a:fillRect/>
          </a:stretch>
        </p:blipFill>
        <p:spPr>
          <a:xfrm>
            <a:off x="4560722" y="3072525"/>
            <a:ext cx="4273728" cy="695500"/>
          </a:xfrm>
          <a:prstGeom prst="rect">
            <a:avLst/>
          </a:prstGeom>
          <a:noFill/>
          <a:ln>
            <a:noFill/>
          </a:ln>
        </p:spPr>
      </p:pic>
      <p:sp>
        <p:nvSpPr>
          <p:cNvPr id="247" name="Google Shape;247;g8612db4ff4_0_127"/>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g85ebcd72cb_0_109"/>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Evolutionary Algorithm (EA)?</a:t>
            </a:r>
            <a:endParaRPr/>
          </a:p>
        </p:txBody>
      </p:sp>
      <p:sp>
        <p:nvSpPr>
          <p:cNvPr id="253" name="Google Shape;253;g85ebcd72cb_0_109"/>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54" name="Google Shape;254;g85ebcd72cb_0_109"/>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255" name="Google Shape;255;g85ebcd72cb_0_109"/>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56" name="Google Shape;256;g85ebcd72cb_0_109"/>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257" name="Google Shape;257;g85ebcd72cb_0_109"/>
          <p:cNvCxnSpPr/>
          <p:nvPr/>
        </p:nvCxnSpPr>
        <p:spPr>
          <a:xfrm flipH="1">
            <a:off x="3962200" y="4158263"/>
            <a:ext cx="551100" cy="9900"/>
          </a:xfrm>
          <a:prstGeom prst="straightConnector1">
            <a:avLst/>
          </a:prstGeom>
          <a:noFill/>
          <a:ln cap="flat" cmpd="sng" w="38100">
            <a:solidFill>
              <a:schemeClr val="dk2"/>
            </a:solidFill>
            <a:prstDash val="solid"/>
            <a:round/>
            <a:headEnd len="med" w="med" type="none"/>
            <a:tailEnd len="med" w="med" type="triangle"/>
          </a:ln>
        </p:spPr>
      </p:cxnSp>
      <p:cxnSp>
        <p:nvCxnSpPr>
          <p:cNvPr id="258" name="Google Shape;258;g85ebcd72cb_0_109"/>
          <p:cNvCxnSpPr/>
          <p:nvPr/>
        </p:nvCxnSpPr>
        <p:spPr>
          <a:xfrm flipH="1">
            <a:off x="3962200" y="4822463"/>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259" name="Google Shape;259;g85ebcd72cb_0_109"/>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8612db4ff4_0_137"/>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Evolutionary Algorithm (EA)?</a:t>
            </a:r>
            <a:endParaRPr/>
          </a:p>
        </p:txBody>
      </p:sp>
      <p:sp>
        <p:nvSpPr>
          <p:cNvPr id="265" name="Google Shape;265;g8612db4ff4_0_137"/>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66" name="Google Shape;266;g8612db4ff4_0_137"/>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267" name="Google Shape;267;g8612db4ff4_0_137"/>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68" name="Google Shape;268;g8612db4ff4_0_137"/>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269" name="Google Shape;269;g8612db4ff4_0_137"/>
          <p:cNvCxnSpPr/>
          <p:nvPr/>
        </p:nvCxnSpPr>
        <p:spPr>
          <a:xfrm flipH="1">
            <a:off x="3962200" y="4158263"/>
            <a:ext cx="551100" cy="9900"/>
          </a:xfrm>
          <a:prstGeom prst="straightConnector1">
            <a:avLst/>
          </a:prstGeom>
          <a:noFill/>
          <a:ln cap="flat" cmpd="sng" w="38100">
            <a:solidFill>
              <a:schemeClr val="dk2"/>
            </a:solidFill>
            <a:prstDash val="solid"/>
            <a:round/>
            <a:headEnd len="med" w="med" type="none"/>
            <a:tailEnd len="med" w="med" type="triangle"/>
          </a:ln>
        </p:spPr>
      </p:cxnSp>
      <p:cxnSp>
        <p:nvCxnSpPr>
          <p:cNvPr id="270" name="Google Shape;270;g8612db4ff4_0_137"/>
          <p:cNvCxnSpPr/>
          <p:nvPr/>
        </p:nvCxnSpPr>
        <p:spPr>
          <a:xfrm flipH="1">
            <a:off x="3962200" y="4822463"/>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271" name="Google Shape;271;g8612db4ff4_0_137"/>
          <p:cNvSpPr txBox="1"/>
          <p:nvPr/>
        </p:nvSpPr>
        <p:spPr>
          <a:xfrm>
            <a:off x="4763750" y="1663375"/>
            <a:ext cx="3671100" cy="300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Evaluate the individuals by running the ANN</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272" name="Google Shape;272;g8612db4ff4_0_137"/>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g8612db4ff4_0_159"/>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Evolutionary Algorithm (EA)?</a:t>
            </a:r>
            <a:endParaRPr/>
          </a:p>
        </p:txBody>
      </p:sp>
      <p:sp>
        <p:nvSpPr>
          <p:cNvPr id="278" name="Google Shape;278;g8612db4ff4_0_159"/>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79" name="Google Shape;279;g8612db4ff4_0_159"/>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280" name="Google Shape;280;g8612db4ff4_0_159"/>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81" name="Google Shape;281;g8612db4ff4_0_159"/>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282" name="Google Shape;282;g8612db4ff4_0_159"/>
          <p:cNvCxnSpPr/>
          <p:nvPr/>
        </p:nvCxnSpPr>
        <p:spPr>
          <a:xfrm flipH="1">
            <a:off x="3962200" y="4158263"/>
            <a:ext cx="551100" cy="9900"/>
          </a:xfrm>
          <a:prstGeom prst="straightConnector1">
            <a:avLst/>
          </a:prstGeom>
          <a:noFill/>
          <a:ln cap="flat" cmpd="sng" w="38100">
            <a:solidFill>
              <a:schemeClr val="dk2"/>
            </a:solidFill>
            <a:prstDash val="solid"/>
            <a:round/>
            <a:headEnd len="med" w="med" type="none"/>
            <a:tailEnd len="med" w="med" type="triangle"/>
          </a:ln>
        </p:spPr>
      </p:cxnSp>
      <p:cxnSp>
        <p:nvCxnSpPr>
          <p:cNvPr id="283" name="Google Shape;283;g8612db4ff4_0_159"/>
          <p:cNvCxnSpPr/>
          <p:nvPr/>
        </p:nvCxnSpPr>
        <p:spPr>
          <a:xfrm flipH="1">
            <a:off x="3962200" y="4822463"/>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284" name="Google Shape;284;g8612db4ff4_0_159"/>
          <p:cNvSpPr txBox="1"/>
          <p:nvPr/>
        </p:nvSpPr>
        <p:spPr>
          <a:xfrm>
            <a:off x="4763750" y="1663375"/>
            <a:ext cx="3671100" cy="300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Evaluate the individuals by running the ANN</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sv-SE" sz="1800"/>
              <a:t>Selecting in some manner which ones gets to survive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sv-SE" sz="1800"/>
              <a:t>Often letting some bad individuals survive to reduce the risk of getting stuck in local minima</a:t>
            </a:r>
            <a:endParaRPr sz="1800"/>
          </a:p>
        </p:txBody>
      </p:sp>
      <p:sp>
        <p:nvSpPr>
          <p:cNvPr id="285" name="Google Shape;285;g8612db4ff4_0_159"/>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g85ebcd72cb_0_125"/>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Evolutionary Algorithm (EA)?</a:t>
            </a:r>
            <a:endParaRPr/>
          </a:p>
        </p:txBody>
      </p:sp>
      <p:sp>
        <p:nvSpPr>
          <p:cNvPr id="291" name="Google Shape;291;g85ebcd72cb_0_125"/>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92" name="Google Shape;292;g85ebcd72cb_0_125"/>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293" name="Google Shape;293;g85ebcd72cb_0_125"/>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94" name="Google Shape;294;g85ebcd72cb_0_125"/>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295" name="Google Shape;295;g85ebcd72cb_0_125"/>
          <p:cNvCxnSpPr/>
          <p:nvPr/>
        </p:nvCxnSpPr>
        <p:spPr>
          <a:xfrm flipH="1">
            <a:off x="3962200" y="5777188"/>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296" name="Google Shape;296;g85ebcd72cb_0_125"/>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g8612db4ff4_0_170"/>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a:t>
            </a:r>
            <a:endParaRPr/>
          </a:p>
        </p:txBody>
      </p:sp>
      <p:sp>
        <p:nvSpPr>
          <p:cNvPr id="302" name="Google Shape;302;g8612db4ff4_0_170"/>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03" name="Google Shape;303;g8612db4ff4_0_170"/>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304" name="Google Shape;304;g8612db4ff4_0_170"/>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05" name="Google Shape;305;g8612db4ff4_0_170"/>
          <p:cNvPicPr preferRelativeResize="0"/>
          <p:nvPr/>
        </p:nvPicPr>
        <p:blipFill>
          <a:blip r:embed="rId3">
            <a:alphaModFix/>
          </a:blip>
          <a:stretch>
            <a:fillRect/>
          </a:stretch>
        </p:blipFill>
        <p:spPr>
          <a:xfrm>
            <a:off x="2017635" y="1781175"/>
            <a:ext cx="4273728" cy="695500"/>
          </a:xfrm>
          <a:prstGeom prst="rect">
            <a:avLst/>
          </a:prstGeom>
          <a:noFill/>
          <a:ln>
            <a:noFill/>
          </a:ln>
        </p:spPr>
      </p:pic>
      <p:cxnSp>
        <p:nvCxnSpPr>
          <p:cNvPr id="306" name="Google Shape;306;g8612db4ff4_0_170"/>
          <p:cNvCxnSpPr/>
          <p:nvPr/>
        </p:nvCxnSpPr>
        <p:spPr>
          <a:xfrm flipH="1" rot="5400000">
            <a:off x="4090150" y="2676813"/>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307" name="Google Shape;307;g8612db4ff4_0_170"/>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How do we choose σ?</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3"/>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Outline of the presentation</a:t>
            </a:r>
            <a:endParaRPr/>
          </a:p>
        </p:txBody>
      </p:sp>
      <p:sp>
        <p:nvSpPr>
          <p:cNvPr id="91" name="Google Shape;91;p3"/>
          <p:cNvSpPr txBox="1"/>
          <p:nvPr/>
        </p:nvSpPr>
        <p:spPr>
          <a:xfrm>
            <a:off x="4170362" y="3695700"/>
            <a:ext cx="28908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92" name="Google Shape;92;p3"/>
          <p:cNvSpPr txBox="1"/>
          <p:nvPr/>
        </p:nvSpPr>
        <p:spPr>
          <a:xfrm>
            <a:off x="5702312" y="3578536"/>
            <a:ext cx="2890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800">
                <a:solidFill>
                  <a:schemeClr val="dk2"/>
                </a:solidFill>
              </a:rPr>
              <a:t>Self-Adaptation</a:t>
            </a:r>
            <a:endParaRPr/>
          </a:p>
        </p:txBody>
      </p:sp>
      <p:sp>
        <p:nvSpPr>
          <p:cNvPr id="93" name="Google Shape;93;p3"/>
          <p:cNvSpPr txBox="1"/>
          <p:nvPr/>
        </p:nvSpPr>
        <p:spPr>
          <a:xfrm>
            <a:off x="435337" y="6162366"/>
            <a:ext cx="2890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800">
                <a:solidFill>
                  <a:schemeClr val="dk2"/>
                </a:solidFill>
              </a:rPr>
              <a:t>The Setup</a:t>
            </a:r>
            <a:endParaRPr/>
          </a:p>
        </p:txBody>
      </p:sp>
      <p:pic>
        <p:nvPicPr>
          <p:cNvPr id="94" name="Google Shape;94;p3"/>
          <p:cNvPicPr preferRelativeResize="0"/>
          <p:nvPr/>
        </p:nvPicPr>
        <p:blipFill rotWithShape="1">
          <a:blip r:embed="rId3">
            <a:alphaModFix/>
          </a:blip>
          <a:srcRect b="0" l="9023" r="9023" t="0"/>
          <a:stretch/>
        </p:blipFill>
        <p:spPr>
          <a:xfrm>
            <a:off x="435324" y="1730374"/>
            <a:ext cx="2074941" cy="1483363"/>
          </a:xfrm>
          <a:prstGeom prst="rect">
            <a:avLst/>
          </a:prstGeom>
          <a:noFill/>
          <a:ln>
            <a:noFill/>
          </a:ln>
        </p:spPr>
      </p:pic>
      <p:sp>
        <p:nvSpPr>
          <p:cNvPr id="95" name="Google Shape;95;p3"/>
          <p:cNvSpPr txBox="1"/>
          <p:nvPr/>
        </p:nvSpPr>
        <p:spPr>
          <a:xfrm>
            <a:off x="5702300" y="6403904"/>
            <a:ext cx="17272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96" name="Google Shape;96;p3"/>
          <p:cNvSpPr txBox="1"/>
          <p:nvPr/>
        </p:nvSpPr>
        <p:spPr>
          <a:xfrm>
            <a:off x="5702300" y="6162375"/>
            <a:ext cx="34317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Results</a:t>
            </a:r>
            <a:endParaRPr sz="1800"/>
          </a:p>
        </p:txBody>
      </p:sp>
      <p:pic>
        <p:nvPicPr>
          <p:cNvPr id="97" name="Google Shape;97;p3"/>
          <p:cNvPicPr preferRelativeResize="0"/>
          <p:nvPr/>
        </p:nvPicPr>
        <p:blipFill>
          <a:blip r:embed="rId4">
            <a:alphaModFix/>
          </a:blip>
          <a:stretch>
            <a:fillRect/>
          </a:stretch>
        </p:blipFill>
        <p:spPr>
          <a:xfrm>
            <a:off x="2552122" y="1504575"/>
            <a:ext cx="1382958" cy="2234250"/>
          </a:xfrm>
          <a:prstGeom prst="rect">
            <a:avLst/>
          </a:prstGeom>
          <a:noFill/>
          <a:ln>
            <a:noFill/>
          </a:ln>
        </p:spPr>
      </p:pic>
      <p:sp>
        <p:nvSpPr>
          <p:cNvPr id="98" name="Google Shape;98;p3"/>
          <p:cNvSpPr txBox="1"/>
          <p:nvPr/>
        </p:nvSpPr>
        <p:spPr>
          <a:xfrm>
            <a:off x="435332" y="3578525"/>
            <a:ext cx="5795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800">
                <a:solidFill>
                  <a:schemeClr val="dk2"/>
                </a:solidFill>
              </a:rPr>
              <a:t>Neural Network &amp; </a:t>
            </a:r>
            <a:r>
              <a:rPr lang="sv-SE" sz="1800">
                <a:solidFill>
                  <a:schemeClr val="dk2"/>
                </a:solidFill>
              </a:rPr>
              <a:t>Evolutionary Algorithms</a:t>
            </a:r>
            <a:endParaRPr/>
          </a:p>
        </p:txBody>
      </p:sp>
      <p:pic>
        <p:nvPicPr>
          <p:cNvPr id="99" name="Google Shape;99;p3"/>
          <p:cNvPicPr preferRelativeResize="0"/>
          <p:nvPr/>
        </p:nvPicPr>
        <p:blipFill>
          <a:blip r:embed="rId5">
            <a:alphaModFix/>
          </a:blip>
          <a:stretch>
            <a:fillRect/>
          </a:stretch>
        </p:blipFill>
        <p:spPr>
          <a:xfrm>
            <a:off x="5389568" y="1621436"/>
            <a:ext cx="3063576" cy="2000552"/>
          </a:xfrm>
          <a:prstGeom prst="rect">
            <a:avLst/>
          </a:prstGeom>
          <a:noFill/>
          <a:ln>
            <a:noFill/>
          </a:ln>
        </p:spPr>
      </p:pic>
      <p:pic>
        <p:nvPicPr>
          <p:cNvPr id="100" name="Google Shape;100;p3"/>
          <p:cNvPicPr preferRelativeResize="0"/>
          <p:nvPr/>
        </p:nvPicPr>
        <p:blipFill>
          <a:blip r:embed="rId6">
            <a:alphaModFix/>
          </a:blip>
          <a:stretch>
            <a:fillRect/>
          </a:stretch>
        </p:blipFill>
        <p:spPr>
          <a:xfrm>
            <a:off x="435325" y="4162999"/>
            <a:ext cx="3063575" cy="1999374"/>
          </a:xfrm>
          <a:prstGeom prst="rect">
            <a:avLst/>
          </a:prstGeom>
          <a:noFill/>
          <a:ln>
            <a:noFill/>
          </a:ln>
        </p:spPr>
      </p:pic>
      <p:pic>
        <p:nvPicPr>
          <p:cNvPr id="101" name="Google Shape;101;p3"/>
          <p:cNvPicPr preferRelativeResize="0"/>
          <p:nvPr/>
        </p:nvPicPr>
        <p:blipFill>
          <a:blip r:embed="rId7">
            <a:alphaModFix/>
          </a:blip>
          <a:stretch>
            <a:fillRect/>
          </a:stretch>
        </p:blipFill>
        <p:spPr>
          <a:xfrm>
            <a:off x="5368987" y="4158832"/>
            <a:ext cx="3104754" cy="20225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g8612db4ff4_0_181"/>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a:t>
            </a:r>
            <a:endParaRPr/>
          </a:p>
        </p:txBody>
      </p:sp>
      <p:sp>
        <p:nvSpPr>
          <p:cNvPr id="313" name="Google Shape;313;g8612db4ff4_0_181"/>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14" name="Google Shape;314;g8612db4ff4_0_181"/>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315" name="Google Shape;315;g8612db4ff4_0_181"/>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16" name="Google Shape;316;g8612db4ff4_0_181"/>
          <p:cNvPicPr preferRelativeResize="0"/>
          <p:nvPr/>
        </p:nvPicPr>
        <p:blipFill>
          <a:blip r:embed="rId3">
            <a:alphaModFix/>
          </a:blip>
          <a:stretch>
            <a:fillRect/>
          </a:stretch>
        </p:blipFill>
        <p:spPr>
          <a:xfrm>
            <a:off x="2017635" y="1781175"/>
            <a:ext cx="4273728" cy="695500"/>
          </a:xfrm>
          <a:prstGeom prst="rect">
            <a:avLst/>
          </a:prstGeom>
          <a:noFill/>
          <a:ln>
            <a:noFill/>
          </a:ln>
        </p:spPr>
      </p:pic>
      <p:cxnSp>
        <p:nvCxnSpPr>
          <p:cNvPr id="317" name="Google Shape;317;g8612db4ff4_0_181"/>
          <p:cNvCxnSpPr/>
          <p:nvPr/>
        </p:nvCxnSpPr>
        <p:spPr>
          <a:xfrm flipH="1" rot="5400000">
            <a:off x="4090150" y="2676813"/>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318" name="Google Shape;318;g8612db4ff4_0_181"/>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How do we choose σ?</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t>We let </a:t>
            </a:r>
            <a:r>
              <a:rPr lang="sv-SE" sz="1800">
                <a:solidFill>
                  <a:schemeClr val="dk2"/>
                </a:solidFill>
              </a:rPr>
              <a:t>σ self adapt!</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g8612db4ff4_0_200"/>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a:t>
            </a:r>
            <a:endParaRPr/>
          </a:p>
        </p:txBody>
      </p:sp>
      <p:sp>
        <p:nvSpPr>
          <p:cNvPr id="324" name="Google Shape;324;g8612db4ff4_0_200"/>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25" name="Google Shape;325;g8612db4ff4_0_200"/>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326" name="Google Shape;326;g8612db4ff4_0_200"/>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27" name="Google Shape;327;g8612db4ff4_0_200"/>
          <p:cNvPicPr preferRelativeResize="0"/>
          <p:nvPr/>
        </p:nvPicPr>
        <p:blipFill>
          <a:blip r:embed="rId3">
            <a:alphaModFix/>
          </a:blip>
          <a:stretch>
            <a:fillRect/>
          </a:stretch>
        </p:blipFill>
        <p:spPr>
          <a:xfrm>
            <a:off x="2017635" y="1781175"/>
            <a:ext cx="4273728" cy="695500"/>
          </a:xfrm>
          <a:prstGeom prst="rect">
            <a:avLst/>
          </a:prstGeom>
          <a:noFill/>
          <a:ln>
            <a:noFill/>
          </a:ln>
        </p:spPr>
      </p:pic>
      <p:cxnSp>
        <p:nvCxnSpPr>
          <p:cNvPr id="328" name="Google Shape;328;g8612db4ff4_0_200"/>
          <p:cNvCxnSpPr/>
          <p:nvPr/>
        </p:nvCxnSpPr>
        <p:spPr>
          <a:xfrm flipH="1" rot="5400000">
            <a:off x="4090150" y="2676813"/>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329" name="Google Shape;329;g8612db4ff4_0_200"/>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How do we choose σ?</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t>We let </a:t>
            </a:r>
            <a:r>
              <a:rPr lang="sv-SE" sz="1800">
                <a:solidFill>
                  <a:schemeClr val="dk2"/>
                </a:solidFill>
              </a:rPr>
              <a:t>σ self adapt!</a:t>
            </a:r>
            <a:endParaRPr sz="1800"/>
          </a:p>
        </p:txBody>
      </p:sp>
      <p:sp>
        <p:nvSpPr>
          <p:cNvPr id="330" name="Google Shape;330;g8612db4ff4_0_200"/>
          <p:cNvSpPr txBox="1"/>
          <p:nvPr/>
        </p:nvSpPr>
        <p:spPr>
          <a:xfrm>
            <a:off x="698075" y="4300800"/>
            <a:ext cx="5895600" cy="23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sv-SE" sz="1800">
                <a:solidFill>
                  <a:schemeClr val="dk2"/>
                </a:solidFill>
              </a:rPr>
              <a:t>Two methods of self-adaptation are:</a:t>
            </a:r>
            <a:endParaRPr sz="1800">
              <a:solidFill>
                <a:schemeClr val="dk2"/>
              </a:solidFill>
            </a:endParaRPr>
          </a:p>
          <a:p>
            <a:pPr indent="0" lvl="0" marL="0" rtl="0" algn="l">
              <a:spcBef>
                <a:spcPts val="0"/>
              </a:spcBef>
              <a:spcAft>
                <a:spcPts val="0"/>
              </a:spcAft>
              <a:buClr>
                <a:schemeClr val="dk2"/>
              </a:buClr>
              <a:buSzPts val="1100"/>
              <a:buFont typeface="Arial"/>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sv-SE" sz="1800">
                <a:solidFill>
                  <a:schemeClr val="dk2"/>
                </a:solidFill>
              </a:rPr>
              <a:t>The 1/5th rule</a:t>
            </a:r>
            <a:endParaRPr sz="1800">
              <a:solidFill>
                <a:schemeClr val="dk2"/>
              </a:solidFill>
            </a:endParaRPr>
          </a:p>
          <a:p>
            <a:pPr indent="0" lvl="0" marL="0" rtl="0" algn="l">
              <a:spcBef>
                <a:spcPts val="0"/>
              </a:spcBef>
              <a:spcAft>
                <a:spcPts val="0"/>
              </a:spcAft>
              <a:buClr>
                <a:schemeClr val="dk2"/>
              </a:buClr>
              <a:buSzPts val="1100"/>
              <a:buFont typeface="Arial"/>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sv-SE" sz="1800">
                <a:solidFill>
                  <a:schemeClr val="dk2"/>
                </a:solidFill>
              </a:rPr>
              <a:t>Random mutation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g85ebcd72cb_0_142"/>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The 1/5th-Rule</a:t>
            </a:r>
            <a:endParaRPr/>
          </a:p>
        </p:txBody>
      </p:sp>
      <p:sp>
        <p:nvSpPr>
          <p:cNvPr id="336" name="Google Shape;336;g85ebcd72cb_0_142"/>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37" name="Google Shape;337;g85ebcd72cb_0_142"/>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338" name="Google Shape;338;g85ebcd72cb_0_142"/>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339" name="Google Shape;339;g85ebcd72cb_0_142"/>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40" name="Google Shape;340;g85ebcd72cb_0_142"/>
          <p:cNvPicPr preferRelativeResize="0"/>
          <p:nvPr/>
        </p:nvPicPr>
        <p:blipFill rotWithShape="1">
          <a:blip r:embed="rId3">
            <a:alphaModFix/>
          </a:blip>
          <a:srcRect b="768" l="0" r="0" t="768"/>
          <a:stretch/>
        </p:blipFill>
        <p:spPr>
          <a:xfrm>
            <a:off x="698075" y="1781175"/>
            <a:ext cx="5397501" cy="1947970"/>
          </a:xfrm>
          <a:prstGeom prst="rect">
            <a:avLst/>
          </a:prstGeom>
          <a:noFill/>
          <a:ln>
            <a:noFill/>
          </a:ln>
        </p:spPr>
      </p:pic>
      <p:sp>
        <p:nvSpPr>
          <p:cNvPr id="341" name="Google Shape;341;g85ebcd72cb_0_142"/>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g880629d223_1_1"/>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The 1/5th-Rule</a:t>
            </a:r>
            <a:endParaRPr/>
          </a:p>
        </p:txBody>
      </p:sp>
      <p:sp>
        <p:nvSpPr>
          <p:cNvPr id="347" name="Google Shape;347;g880629d223_1_1"/>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48" name="Google Shape;348;g880629d223_1_1"/>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349" name="Google Shape;349;g880629d223_1_1"/>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350" name="Google Shape;350;g880629d223_1_1"/>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51" name="Google Shape;351;g880629d223_1_1"/>
          <p:cNvPicPr preferRelativeResize="0"/>
          <p:nvPr/>
        </p:nvPicPr>
        <p:blipFill rotWithShape="1">
          <a:blip r:embed="rId3">
            <a:alphaModFix/>
          </a:blip>
          <a:srcRect b="768" l="0" r="0" t="768"/>
          <a:stretch/>
        </p:blipFill>
        <p:spPr>
          <a:xfrm>
            <a:off x="698075" y="1781175"/>
            <a:ext cx="5397501" cy="1947970"/>
          </a:xfrm>
          <a:prstGeom prst="rect">
            <a:avLst/>
          </a:prstGeom>
          <a:noFill/>
          <a:ln>
            <a:noFill/>
          </a:ln>
        </p:spPr>
      </p:pic>
      <p:sp>
        <p:nvSpPr>
          <p:cNvPr id="352" name="Google Shape;352;g880629d223_1_1"/>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353" name="Google Shape;353;g880629d223_1_1"/>
          <p:cNvPicPr preferRelativeResize="0"/>
          <p:nvPr/>
        </p:nvPicPr>
        <p:blipFill>
          <a:blip r:embed="rId4">
            <a:alphaModFix/>
          </a:blip>
          <a:stretch>
            <a:fillRect/>
          </a:stretch>
        </p:blipFill>
        <p:spPr>
          <a:xfrm>
            <a:off x="2094890" y="4010900"/>
            <a:ext cx="4119221" cy="2775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g880629d223_1_42"/>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The 1/5th-Rule</a:t>
            </a:r>
            <a:endParaRPr/>
          </a:p>
        </p:txBody>
      </p:sp>
      <p:sp>
        <p:nvSpPr>
          <p:cNvPr id="359" name="Google Shape;359;g880629d223_1_42"/>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60" name="Google Shape;360;g880629d223_1_42"/>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361" name="Google Shape;361;g880629d223_1_42"/>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362" name="Google Shape;362;g880629d223_1_42"/>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63" name="Google Shape;363;g880629d223_1_42"/>
          <p:cNvPicPr preferRelativeResize="0"/>
          <p:nvPr/>
        </p:nvPicPr>
        <p:blipFill rotWithShape="1">
          <a:blip r:embed="rId3">
            <a:alphaModFix/>
          </a:blip>
          <a:srcRect b="768" l="0" r="0" t="768"/>
          <a:stretch/>
        </p:blipFill>
        <p:spPr>
          <a:xfrm>
            <a:off x="698075" y="1781175"/>
            <a:ext cx="5397501" cy="1947970"/>
          </a:xfrm>
          <a:prstGeom prst="rect">
            <a:avLst/>
          </a:prstGeom>
          <a:noFill/>
          <a:ln>
            <a:noFill/>
          </a:ln>
        </p:spPr>
      </p:pic>
      <p:sp>
        <p:nvSpPr>
          <p:cNvPr id="364" name="Google Shape;364;g880629d223_1_42"/>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365" name="Google Shape;365;g880629d223_1_42"/>
          <p:cNvPicPr preferRelativeResize="0"/>
          <p:nvPr/>
        </p:nvPicPr>
        <p:blipFill rotWithShape="1">
          <a:blip r:embed="rId4">
            <a:alphaModFix/>
          </a:blip>
          <a:srcRect b="0" l="0" r="0" t="0"/>
          <a:stretch/>
        </p:blipFill>
        <p:spPr>
          <a:xfrm>
            <a:off x="2094890" y="4010900"/>
            <a:ext cx="4119221" cy="2775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g880629d223_1_53"/>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The 1/5th-Rule</a:t>
            </a:r>
            <a:endParaRPr/>
          </a:p>
        </p:txBody>
      </p:sp>
      <p:sp>
        <p:nvSpPr>
          <p:cNvPr id="371" name="Google Shape;371;g880629d223_1_53"/>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72" name="Google Shape;372;g880629d223_1_53"/>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373" name="Google Shape;373;g880629d223_1_53"/>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374" name="Google Shape;374;g880629d223_1_53"/>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75" name="Google Shape;375;g880629d223_1_53"/>
          <p:cNvPicPr preferRelativeResize="0"/>
          <p:nvPr/>
        </p:nvPicPr>
        <p:blipFill rotWithShape="1">
          <a:blip r:embed="rId3">
            <a:alphaModFix/>
          </a:blip>
          <a:srcRect b="768" l="0" r="0" t="768"/>
          <a:stretch/>
        </p:blipFill>
        <p:spPr>
          <a:xfrm>
            <a:off x="698075" y="1781175"/>
            <a:ext cx="5397501" cy="1947970"/>
          </a:xfrm>
          <a:prstGeom prst="rect">
            <a:avLst/>
          </a:prstGeom>
          <a:noFill/>
          <a:ln>
            <a:noFill/>
          </a:ln>
        </p:spPr>
      </p:pic>
      <p:sp>
        <p:nvSpPr>
          <p:cNvPr id="376" name="Google Shape;376;g880629d223_1_53"/>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377" name="Google Shape;377;g880629d223_1_53"/>
          <p:cNvPicPr preferRelativeResize="0"/>
          <p:nvPr/>
        </p:nvPicPr>
        <p:blipFill rotWithShape="1">
          <a:blip r:embed="rId4">
            <a:alphaModFix/>
          </a:blip>
          <a:srcRect b="0" l="0" r="0" t="0"/>
          <a:stretch/>
        </p:blipFill>
        <p:spPr>
          <a:xfrm>
            <a:off x="2094890" y="4010900"/>
            <a:ext cx="4119221" cy="2775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g880629d223_1_64"/>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The 1/5th-Rule</a:t>
            </a:r>
            <a:endParaRPr/>
          </a:p>
        </p:txBody>
      </p:sp>
      <p:sp>
        <p:nvSpPr>
          <p:cNvPr id="383" name="Google Shape;383;g880629d223_1_64"/>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84" name="Google Shape;384;g880629d223_1_64"/>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385" name="Google Shape;385;g880629d223_1_64"/>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386" name="Google Shape;386;g880629d223_1_64"/>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87" name="Google Shape;387;g880629d223_1_64"/>
          <p:cNvPicPr preferRelativeResize="0"/>
          <p:nvPr/>
        </p:nvPicPr>
        <p:blipFill rotWithShape="1">
          <a:blip r:embed="rId3">
            <a:alphaModFix/>
          </a:blip>
          <a:srcRect b="768" l="0" r="0" t="768"/>
          <a:stretch/>
        </p:blipFill>
        <p:spPr>
          <a:xfrm>
            <a:off x="698075" y="1781175"/>
            <a:ext cx="5397501" cy="1947970"/>
          </a:xfrm>
          <a:prstGeom prst="rect">
            <a:avLst/>
          </a:prstGeom>
          <a:noFill/>
          <a:ln>
            <a:noFill/>
          </a:ln>
        </p:spPr>
      </p:pic>
      <p:sp>
        <p:nvSpPr>
          <p:cNvPr id="388" name="Google Shape;388;g880629d223_1_64"/>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389" name="Google Shape;389;g880629d223_1_64"/>
          <p:cNvPicPr preferRelativeResize="0"/>
          <p:nvPr/>
        </p:nvPicPr>
        <p:blipFill rotWithShape="1">
          <a:blip r:embed="rId4">
            <a:alphaModFix/>
          </a:blip>
          <a:srcRect b="0" l="0" r="0" t="0"/>
          <a:stretch/>
        </p:blipFill>
        <p:spPr>
          <a:xfrm>
            <a:off x="2094890" y="4010900"/>
            <a:ext cx="4119221" cy="2775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g8612db4ff4_0_221"/>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The 1/5th-Rule</a:t>
            </a:r>
            <a:endParaRPr/>
          </a:p>
        </p:txBody>
      </p:sp>
      <p:sp>
        <p:nvSpPr>
          <p:cNvPr id="395" name="Google Shape;395;g8612db4ff4_0_221"/>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96" name="Google Shape;396;g8612db4ff4_0_221"/>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397" name="Google Shape;397;g8612db4ff4_0_221"/>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398" name="Google Shape;398;g8612db4ff4_0_221"/>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99" name="Google Shape;399;g8612db4ff4_0_221"/>
          <p:cNvPicPr preferRelativeResize="0"/>
          <p:nvPr/>
        </p:nvPicPr>
        <p:blipFill rotWithShape="1">
          <a:blip r:embed="rId3">
            <a:alphaModFix/>
          </a:blip>
          <a:srcRect b="768" l="0" r="0" t="768"/>
          <a:stretch/>
        </p:blipFill>
        <p:spPr>
          <a:xfrm>
            <a:off x="698075" y="1781175"/>
            <a:ext cx="5397501" cy="1947970"/>
          </a:xfrm>
          <a:prstGeom prst="rect">
            <a:avLst/>
          </a:prstGeom>
          <a:noFill/>
          <a:ln>
            <a:noFill/>
          </a:ln>
        </p:spPr>
      </p:pic>
      <p:sp>
        <p:nvSpPr>
          <p:cNvPr id="400" name="Google Shape;400;g8612db4ff4_0_221"/>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Developed for optimal progress rate of two specific functions with a </a:t>
            </a:r>
            <a:r>
              <a:rPr lang="sv-SE" sz="1800">
                <a:solidFill>
                  <a:schemeClr val="dk2"/>
                </a:solidFill>
              </a:rPr>
              <a:t>specific type of EA</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sv-SE" sz="1800">
                <a:solidFill>
                  <a:schemeClr val="dk2"/>
                </a:solidFill>
              </a:rPr>
              <a:t>Have shown itself to be perform well for other problems</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g8612db4ff4_0_211"/>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The 1/5th-Rule</a:t>
            </a:r>
            <a:endParaRPr/>
          </a:p>
        </p:txBody>
      </p:sp>
      <p:sp>
        <p:nvSpPr>
          <p:cNvPr id="406" name="Google Shape;406;g8612db4ff4_0_211"/>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07" name="Google Shape;407;g8612db4ff4_0_211"/>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408" name="Google Shape;408;g8612db4ff4_0_211"/>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09" name="Google Shape;409;g8612db4ff4_0_211"/>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410" name="Google Shape;410;g8612db4ff4_0_211"/>
          <p:cNvPicPr preferRelativeResize="0"/>
          <p:nvPr/>
        </p:nvPicPr>
        <p:blipFill rotWithShape="1">
          <a:blip r:embed="rId3">
            <a:alphaModFix/>
          </a:blip>
          <a:srcRect b="768" l="0" r="0" t="768"/>
          <a:stretch/>
        </p:blipFill>
        <p:spPr>
          <a:xfrm>
            <a:off x="698075" y="1781175"/>
            <a:ext cx="5397501" cy="1947970"/>
          </a:xfrm>
          <a:prstGeom prst="rect">
            <a:avLst/>
          </a:prstGeom>
          <a:noFill/>
          <a:ln>
            <a:noFill/>
          </a:ln>
        </p:spPr>
      </p:pic>
      <p:sp>
        <p:nvSpPr>
          <p:cNvPr id="411" name="Google Shape;411;g8612db4ff4_0_211"/>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Developed for optimal progress rate of two specific functions with a </a:t>
            </a:r>
            <a:r>
              <a:rPr lang="sv-SE" sz="1800">
                <a:solidFill>
                  <a:schemeClr val="dk2"/>
                </a:solidFill>
              </a:rPr>
              <a:t>specific type of EA</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sv-SE" sz="1800">
                <a:solidFill>
                  <a:schemeClr val="dk2"/>
                </a:solidFill>
              </a:rPr>
              <a:t>Have shown itself to be perform well for other problems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sv-SE" sz="1800">
                <a:solidFill>
                  <a:schemeClr val="dk2"/>
                </a:solidFill>
              </a:rPr>
              <a:t>Desirable: Adapt based on offspring success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sv-SE" sz="1800">
                <a:solidFill>
                  <a:schemeClr val="dk2"/>
                </a:solidFill>
              </a:rPr>
              <a:t>Und</a:t>
            </a:r>
            <a:r>
              <a:rPr lang="sv-SE" sz="1800">
                <a:solidFill>
                  <a:schemeClr val="dk2"/>
                </a:solidFill>
              </a:rPr>
              <a:t>esirable</a:t>
            </a:r>
            <a:r>
              <a:rPr lang="sv-SE" sz="1800">
                <a:solidFill>
                  <a:schemeClr val="dk2"/>
                </a:solidFill>
              </a:rPr>
              <a:t>: Treats the individuals collectively</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g85ebcd72cb_0_157"/>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Random Mutation</a:t>
            </a:r>
            <a:endParaRPr/>
          </a:p>
        </p:txBody>
      </p:sp>
      <p:sp>
        <p:nvSpPr>
          <p:cNvPr id="417" name="Google Shape;417;g85ebcd72cb_0_157"/>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18" name="Google Shape;418;g85ebcd72cb_0_157"/>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419" name="Google Shape;419;g85ebcd72cb_0_157"/>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20" name="Google Shape;420;g85ebcd72cb_0_157"/>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21" name="Google Shape;421;g85ebcd72cb_0_157"/>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422" name="Google Shape;422;g85ebcd72cb_0_157"/>
          <p:cNvPicPr preferRelativeResize="0"/>
          <p:nvPr/>
        </p:nvPicPr>
        <p:blipFill>
          <a:blip r:embed="rId3">
            <a:alphaModFix/>
          </a:blip>
          <a:stretch>
            <a:fillRect/>
          </a:stretch>
        </p:blipFill>
        <p:spPr>
          <a:xfrm>
            <a:off x="1916154" y="1832502"/>
            <a:ext cx="4629346" cy="635500"/>
          </a:xfrm>
          <a:prstGeom prst="rect">
            <a:avLst/>
          </a:prstGeom>
          <a:noFill/>
          <a:ln>
            <a:noFill/>
          </a:ln>
        </p:spPr>
      </p:pic>
      <p:sp>
        <p:nvSpPr>
          <p:cNvPr id="423" name="Google Shape;423;g85ebcd72cb_0_157"/>
          <p:cNvSpPr txBox="1"/>
          <p:nvPr/>
        </p:nvSpPr>
        <p:spPr>
          <a:xfrm>
            <a:off x="698075" y="3364000"/>
            <a:ext cx="6791400" cy="3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g85ebcd72cb_0_8"/>
          <p:cNvSpPr txBox="1"/>
          <p:nvPr>
            <p:ph type="title"/>
          </p:nvPr>
        </p:nvSpPr>
        <p:spPr>
          <a:xfrm>
            <a:off x="511800" y="680975"/>
            <a:ext cx="80709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Artificial Neural Network (ANN)?</a:t>
            </a:r>
            <a:endParaRPr/>
          </a:p>
        </p:txBody>
      </p:sp>
      <p:sp>
        <p:nvSpPr>
          <p:cNvPr id="107" name="Google Shape;107;g85ebcd72cb_0_8"/>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08" name="Google Shape;108;g85ebcd72cb_0_8"/>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109" name="Google Shape;109;g85ebcd72cb_0_8"/>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110" name="Google Shape;110;g85ebcd72cb_0_8"/>
          <p:cNvPicPr preferRelativeResize="0"/>
          <p:nvPr/>
        </p:nvPicPr>
        <p:blipFill>
          <a:blip r:embed="rId3">
            <a:alphaModFix/>
          </a:blip>
          <a:stretch>
            <a:fillRect/>
          </a:stretch>
        </p:blipFill>
        <p:spPr>
          <a:xfrm>
            <a:off x="511800" y="2522688"/>
            <a:ext cx="3558359" cy="2084775"/>
          </a:xfrm>
          <a:prstGeom prst="rect">
            <a:avLst/>
          </a:prstGeom>
          <a:noFill/>
          <a:ln>
            <a:noFill/>
          </a:ln>
        </p:spPr>
      </p:pic>
      <p:sp>
        <p:nvSpPr>
          <p:cNvPr id="111" name="Google Shape;111;g85ebcd72cb_0_8"/>
          <p:cNvSpPr txBox="1"/>
          <p:nvPr/>
        </p:nvSpPr>
        <p:spPr>
          <a:xfrm>
            <a:off x="511800" y="4600400"/>
            <a:ext cx="28650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F. Bre, et 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g860edb4b35_1_2"/>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Random Mutation</a:t>
            </a:r>
            <a:endParaRPr/>
          </a:p>
        </p:txBody>
      </p:sp>
      <p:sp>
        <p:nvSpPr>
          <p:cNvPr id="429" name="Google Shape;429;g860edb4b35_1_2"/>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30" name="Google Shape;430;g860edb4b35_1_2"/>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431" name="Google Shape;431;g860edb4b35_1_2"/>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32" name="Google Shape;432;g860edb4b35_1_2"/>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33" name="Google Shape;433;g860edb4b35_1_2"/>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434" name="Google Shape;434;g860edb4b35_1_2"/>
          <p:cNvPicPr preferRelativeResize="0"/>
          <p:nvPr/>
        </p:nvPicPr>
        <p:blipFill>
          <a:blip r:embed="rId3">
            <a:alphaModFix/>
          </a:blip>
          <a:stretch>
            <a:fillRect/>
          </a:stretch>
        </p:blipFill>
        <p:spPr>
          <a:xfrm>
            <a:off x="1916154" y="1832502"/>
            <a:ext cx="4629346" cy="635500"/>
          </a:xfrm>
          <a:prstGeom prst="rect">
            <a:avLst/>
          </a:prstGeom>
          <a:noFill/>
          <a:ln>
            <a:noFill/>
          </a:ln>
        </p:spPr>
      </p:pic>
      <p:sp>
        <p:nvSpPr>
          <p:cNvPr id="435" name="Google Shape;435;g860edb4b35_1_2"/>
          <p:cNvSpPr txBox="1"/>
          <p:nvPr/>
        </p:nvSpPr>
        <p:spPr>
          <a:xfrm>
            <a:off x="698075" y="3364000"/>
            <a:ext cx="6791400" cy="3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Intended to be more universal than the 1/5th rule. Its general philosophy is that a good parent should produce good offspring</a:t>
            </a:r>
            <a:endParaRPr sz="1800"/>
          </a:p>
          <a:p>
            <a:pPr indent="0" lvl="0" marL="0" rtl="0" algn="l">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g860edb4b35_1_15"/>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Random Mutation</a:t>
            </a:r>
            <a:endParaRPr/>
          </a:p>
        </p:txBody>
      </p:sp>
      <p:sp>
        <p:nvSpPr>
          <p:cNvPr id="441" name="Google Shape;441;g860edb4b35_1_15"/>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42" name="Google Shape;442;g860edb4b35_1_15"/>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443" name="Google Shape;443;g860edb4b35_1_15"/>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44" name="Google Shape;444;g860edb4b35_1_15"/>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45" name="Google Shape;445;g860edb4b35_1_15"/>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446" name="Google Shape;446;g860edb4b35_1_15"/>
          <p:cNvPicPr preferRelativeResize="0"/>
          <p:nvPr/>
        </p:nvPicPr>
        <p:blipFill>
          <a:blip r:embed="rId3">
            <a:alphaModFix/>
          </a:blip>
          <a:stretch>
            <a:fillRect/>
          </a:stretch>
        </p:blipFill>
        <p:spPr>
          <a:xfrm>
            <a:off x="1916154" y="1832502"/>
            <a:ext cx="4629346" cy="635500"/>
          </a:xfrm>
          <a:prstGeom prst="rect">
            <a:avLst/>
          </a:prstGeom>
          <a:noFill/>
          <a:ln>
            <a:noFill/>
          </a:ln>
        </p:spPr>
      </p:pic>
      <p:sp>
        <p:nvSpPr>
          <p:cNvPr id="447" name="Google Shape;447;g860edb4b35_1_15"/>
          <p:cNvSpPr txBox="1"/>
          <p:nvPr/>
        </p:nvSpPr>
        <p:spPr>
          <a:xfrm>
            <a:off x="698075" y="3364000"/>
            <a:ext cx="6791400" cy="3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Intended to be more universal than the 1/5th rule. Its general philosophy is that a good parent should produce good offspring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solidFill>
                  <a:schemeClr val="dk2"/>
                </a:solidFill>
              </a:rPr>
              <a:t>Desirable:</a:t>
            </a:r>
            <a:r>
              <a:rPr lang="sv-SE" sz="1800"/>
              <a:t> Individual inheritance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solidFill>
                  <a:schemeClr val="dk2"/>
                </a:solidFill>
              </a:rPr>
              <a:t>Undesirable:</a:t>
            </a:r>
            <a:r>
              <a:rPr lang="sv-SE" sz="1800"/>
              <a:t> Introduces more randomness. Does not take into consideration the success of offspring</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g85ebcd72cb_0_171"/>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Combining the Aspects</a:t>
            </a:r>
            <a:endParaRPr/>
          </a:p>
        </p:txBody>
      </p:sp>
      <p:sp>
        <p:nvSpPr>
          <p:cNvPr id="453" name="Google Shape;453;g85ebcd72cb_0_171"/>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54" name="Google Shape;454;g85ebcd72cb_0_171"/>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455" name="Google Shape;455;g85ebcd72cb_0_171"/>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56" name="Google Shape;456;g85ebcd72cb_0_171"/>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57" name="Google Shape;457;g85ebcd72cb_0_171"/>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458" name="Google Shape;458;g85ebcd72cb_0_171"/>
          <p:cNvSpPr txBox="1"/>
          <p:nvPr/>
        </p:nvSpPr>
        <p:spPr>
          <a:xfrm>
            <a:off x="698075" y="3364000"/>
            <a:ext cx="6791400" cy="3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459" name="Google Shape;459;g85ebcd72cb_0_171"/>
          <p:cNvPicPr preferRelativeResize="0"/>
          <p:nvPr/>
        </p:nvPicPr>
        <p:blipFill>
          <a:blip r:embed="rId3">
            <a:alphaModFix/>
          </a:blip>
          <a:stretch>
            <a:fillRect/>
          </a:stretch>
        </p:blipFill>
        <p:spPr>
          <a:xfrm>
            <a:off x="2181826" y="1668325"/>
            <a:ext cx="4637451" cy="592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g860edb4b35_1_26"/>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Combining the Aspects</a:t>
            </a:r>
            <a:endParaRPr/>
          </a:p>
        </p:txBody>
      </p:sp>
      <p:sp>
        <p:nvSpPr>
          <p:cNvPr id="465" name="Google Shape;465;g860edb4b35_1_26"/>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66" name="Google Shape;466;g860edb4b35_1_26"/>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467" name="Google Shape;467;g860edb4b35_1_26"/>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68" name="Google Shape;468;g860edb4b35_1_26"/>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69" name="Google Shape;469;g860edb4b35_1_26"/>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470" name="Google Shape;470;g860edb4b35_1_26"/>
          <p:cNvSpPr txBox="1"/>
          <p:nvPr/>
        </p:nvSpPr>
        <p:spPr>
          <a:xfrm>
            <a:off x="698075" y="3364000"/>
            <a:ext cx="6791400" cy="3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471" name="Google Shape;471;g860edb4b35_1_26"/>
          <p:cNvPicPr preferRelativeResize="0"/>
          <p:nvPr/>
        </p:nvPicPr>
        <p:blipFill>
          <a:blip r:embed="rId3">
            <a:alphaModFix/>
          </a:blip>
          <a:stretch>
            <a:fillRect/>
          </a:stretch>
        </p:blipFill>
        <p:spPr>
          <a:xfrm>
            <a:off x="2181826" y="1668325"/>
            <a:ext cx="4637451" cy="592200"/>
          </a:xfrm>
          <a:prstGeom prst="rect">
            <a:avLst/>
          </a:prstGeom>
          <a:noFill/>
          <a:ln>
            <a:noFill/>
          </a:ln>
        </p:spPr>
      </p:pic>
      <p:pic>
        <p:nvPicPr>
          <p:cNvPr id="472" name="Google Shape;472;g860edb4b35_1_26"/>
          <p:cNvPicPr preferRelativeResize="0"/>
          <p:nvPr/>
        </p:nvPicPr>
        <p:blipFill>
          <a:blip r:embed="rId4">
            <a:alphaModFix/>
          </a:blip>
          <a:stretch>
            <a:fillRect/>
          </a:stretch>
        </p:blipFill>
        <p:spPr>
          <a:xfrm>
            <a:off x="1801225" y="2430183"/>
            <a:ext cx="5398683" cy="1634812"/>
          </a:xfrm>
          <a:prstGeom prst="rect">
            <a:avLst/>
          </a:prstGeom>
          <a:noFill/>
          <a:ln>
            <a:noFill/>
          </a:ln>
        </p:spPr>
      </p:pic>
      <p:pic>
        <p:nvPicPr>
          <p:cNvPr id="473" name="Google Shape;473;g860edb4b35_1_26"/>
          <p:cNvPicPr preferRelativeResize="0"/>
          <p:nvPr/>
        </p:nvPicPr>
        <p:blipFill>
          <a:blip r:embed="rId5">
            <a:alphaModFix/>
          </a:blip>
          <a:stretch>
            <a:fillRect/>
          </a:stretch>
        </p:blipFill>
        <p:spPr>
          <a:xfrm>
            <a:off x="3169970" y="4030363"/>
            <a:ext cx="2661152" cy="592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g860edb4b35_1_39"/>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Combining the Aspects</a:t>
            </a:r>
            <a:endParaRPr/>
          </a:p>
        </p:txBody>
      </p:sp>
      <p:sp>
        <p:nvSpPr>
          <p:cNvPr id="479" name="Google Shape;479;g860edb4b35_1_39"/>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80" name="Google Shape;480;g860edb4b35_1_39"/>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481" name="Google Shape;481;g860edb4b35_1_39"/>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82" name="Google Shape;482;g860edb4b35_1_39"/>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83" name="Google Shape;483;g860edb4b35_1_39"/>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484" name="Google Shape;484;g860edb4b35_1_39"/>
          <p:cNvSpPr txBox="1"/>
          <p:nvPr/>
        </p:nvSpPr>
        <p:spPr>
          <a:xfrm>
            <a:off x="698075" y="3364000"/>
            <a:ext cx="6791400" cy="3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485" name="Google Shape;485;g860edb4b35_1_39"/>
          <p:cNvPicPr preferRelativeResize="0"/>
          <p:nvPr/>
        </p:nvPicPr>
        <p:blipFill>
          <a:blip r:embed="rId3">
            <a:alphaModFix/>
          </a:blip>
          <a:stretch>
            <a:fillRect/>
          </a:stretch>
        </p:blipFill>
        <p:spPr>
          <a:xfrm>
            <a:off x="2181826" y="1668325"/>
            <a:ext cx="4637451" cy="592200"/>
          </a:xfrm>
          <a:prstGeom prst="rect">
            <a:avLst/>
          </a:prstGeom>
          <a:noFill/>
          <a:ln>
            <a:noFill/>
          </a:ln>
        </p:spPr>
      </p:pic>
      <p:sp>
        <p:nvSpPr>
          <p:cNvPr id="486" name="Google Shape;486;g860edb4b35_1_39"/>
          <p:cNvSpPr txBox="1"/>
          <p:nvPr/>
        </p:nvSpPr>
        <p:spPr>
          <a:xfrm>
            <a:off x="698075" y="4960725"/>
            <a:ext cx="5118000" cy="187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The individuals are treated individually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sv-SE" sz="1800"/>
              <a:t>The mutation width is updated based on the offspring survival</a:t>
            </a:r>
            <a:endParaRPr sz="1800"/>
          </a:p>
        </p:txBody>
      </p:sp>
      <p:pic>
        <p:nvPicPr>
          <p:cNvPr id="487" name="Google Shape;487;g860edb4b35_1_39"/>
          <p:cNvPicPr preferRelativeResize="0"/>
          <p:nvPr/>
        </p:nvPicPr>
        <p:blipFill>
          <a:blip r:embed="rId4">
            <a:alphaModFix/>
          </a:blip>
          <a:stretch>
            <a:fillRect/>
          </a:stretch>
        </p:blipFill>
        <p:spPr>
          <a:xfrm>
            <a:off x="1801225" y="2430183"/>
            <a:ext cx="5398683" cy="1634812"/>
          </a:xfrm>
          <a:prstGeom prst="rect">
            <a:avLst/>
          </a:prstGeom>
          <a:noFill/>
          <a:ln>
            <a:noFill/>
          </a:ln>
        </p:spPr>
      </p:pic>
      <p:pic>
        <p:nvPicPr>
          <p:cNvPr id="488" name="Google Shape;488;g860edb4b35_1_39"/>
          <p:cNvPicPr preferRelativeResize="0"/>
          <p:nvPr/>
        </p:nvPicPr>
        <p:blipFill>
          <a:blip r:embed="rId5">
            <a:alphaModFix/>
          </a:blip>
          <a:stretch>
            <a:fillRect/>
          </a:stretch>
        </p:blipFill>
        <p:spPr>
          <a:xfrm>
            <a:off x="3169991" y="4030362"/>
            <a:ext cx="2661171" cy="592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g85f856ba1f_0_35"/>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Combining the Aspects</a:t>
            </a:r>
            <a:endParaRPr/>
          </a:p>
        </p:txBody>
      </p:sp>
      <p:sp>
        <p:nvSpPr>
          <p:cNvPr id="494" name="Google Shape;494;g85f856ba1f_0_35"/>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95" name="Google Shape;495;g85f856ba1f_0_35"/>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496" name="Google Shape;496;g85f856ba1f_0_35"/>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97" name="Google Shape;497;g85f856ba1f_0_35"/>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498" name="Google Shape;498;g85f856ba1f_0_35"/>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499" name="Google Shape;499;g85f856ba1f_0_35"/>
          <p:cNvPicPr preferRelativeResize="0"/>
          <p:nvPr/>
        </p:nvPicPr>
        <p:blipFill>
          <a:blip r:embed="rId3">
            <a:alphaModFix/>
          </a:blip>
          <a:stretch>
            <a:fillRect/>
          </a:stretch>
        </p:blipFill>
        <p:spPr>
          <a:xfrm>
            <a:off x="1241827" y="1781175"/>
            <a:ext cx="6245124" cy="592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g860edb4b35_1_52"/>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Combining the Aspects</a:t>
            </a:r>
            <a:endParaRPr/>
          </a:p>
        </p:txBody>
      </p:sp>
      <p:sp>
        <p:nvSpPr>
          <p:cNvPr id="505" name="Google Shape;505;g860edb4b35_1_52"/>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506" name="Google Shape;506;g860edb4b35_1_52"/>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507" name="Google Shape;507;g860edb4b35_1_52"/>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508" name="Google Shape;508;g860edb4b35_1_52"/>
          <p:cNvSpPr txBox="1"/>
          <p:nvPr/>
        </p:nvSpPr>
        <p:spPr>
          <a:xfrm>
            <a:off x="2785425" y="3149600"/>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509" name="Google Shape;509;g860edb4b35_1_52"/>
          <p:cNvSpPr txBox="1"/>
          <p:nvPr/>
        </p:nvSpPr>
        <p:spPr>
          <a:xfrm>
            <a:off x="698075" y="4065000"/>
            <a:ext cx="7332600" cy="26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510" name="Google Shape;510;g860edb4b35_1_52"/>
          <p:cNvPicPr preferRelativeResize="0"/>
          <p:nvPr/>
        </p:nvPicPr>
        <p:blipFill>
          <a:blip r:embed="rId3">
            <a:alphaModFix/>
          </a:blip>
          <a:stretch>
            <a:fillRect/>
          </a:stretch>
        </p:blipFill>
        <p:spPr>
          <a:xfrm>
            <a:off x="1241827" y="1781175"/>
            <a:ext cx="6245124" cy="592200"/>
          </a:xfrm>
          <a:prstGeom prst="rect">
            <a:avLst/>
          </a:prstGeom>
          <a:noFill/>
          <a:ln>
            <a:noFill/>
          </a:ln>
        </p:spPr>
      </p:pic>
      <p:pic>
        <p:nvPicPr>
          <p:cNvPr id="511" name="Google Shape;511;g860edb4b35_1_52"/>
          <p:cNvPicPr preferRelativeResize="0"/>
          <p:nvPr/>
        </p:nvPicPr>
        <p:blipFill>
          <a:blip r:embed="rId4">
            <a:alphaModFix/>
          </a:blip>
          <a:stretch>
            <a:fillRect/>
          </a:stretch>
        </p:blipFill>
        <p:spPr>
          <a:xfrm>
            <a:off x="2178050" y="2881375"/>
            <a:ext cx="3952875" cy="2581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g85ebcd72cb_0_192"/>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Directed Mutation</a:t>
            </a:r>
            <a:endParaRPr/>
          </a:p>
        </p:txBody>
      </p:sp>
      <p:sp>
        <p:nvSpPr>
          <p:cNvPr id="517" name="Google Shape;517;g85ebcd72cb_0_192"/>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518" name="Google Shape;518;g85ebcd72cb_0_192"/>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519" name="Google Shape;519;g85ebcd72cb_0_192"/>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520" name="Google Shape;520;g85ebcd72cb_0_192"/>
          <p:cNvPicPr preferRelativeResize="0"/>
          <p:nvPr/>
        </p:nvPicPr>
        <p:blipFill>
          <a:blip r:embed="rId3">
            <a:alphaModFix/>
          </a:blip>
          <a:stretch>
            <a:fillRect/>
          </a:stretch>
        </p:blipFill>
        <p:spPr>
          <a:xfrm>
            <a:off x="2017635" y="1781175"/>
            <a:ext cx="4273728" cy="695500"/>
          </a:xfrm>
          <a:prstGeom prst="rect">
            <a:avLst/>
          </a:prstGeom>
          <a:noFill/>
          <a:ln>
            <a:noFill/>
          </a:ln>
        </p:spPr>
      </p:pic>
      <p:cxnSp>
        <p:nvCxnSpPr>
          <p:cNvPr id="521" name="Google Shape;521;g85ebcd72cb_0_192"/>
          <p:cNvCxnSpPr/>
          <p:nvPr/>
        </p:nvCxnSpPr>
        <p:spPr>
          <a:xfrm flipH="1" rot="5400000">
            <a:off x="5340200" y="2676813"/>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522" name="Google Shape;522;g85ebcd72cb_0_192"/>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How do we choose distribution?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g860edb4b35_1_78"/>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Directed Mutation</a:t>
            </a:r>
            <a:endParaRPr/>
          </a:p>
        </p:txBody>
      </p:sp>
      <p:sp>
        <p:nvSpPr>
          <p:cNvPr id="528" name="Google Shape;528;g860edb4b35_1_78"/>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529" name="Google Shape;529;g860edb4b35_1_78"/>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530" name="Google Shape;530;g860edb4b35_1_78"/>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531" name="Google Shape;531;g860edb4b35_1_78"/>
          <p:cNvPicPr preferRelativeResize="0"/>
          <p:nvPr/>
        </p:nvPicPr>
        <p:blipFill>
          <a:blip r:embed="rId3">
            <a:alphaModFix/>
          </a:blip>
          <a:stretch>
            <a:fillRect/>
          </a:stretch>
        </p:blipFill>
        <p:spPr>
          <a:xfrm>
            <a:off x="2017635" y="1781175"/>
            <a:ext cx="4273728" cy="695500"/>
          </a:xfrm>
          <a:prstGeom prst="rect">
            <a:avLst/>
          </a:prstGeom>
          <a:noFill/>
          <a:ln>
            <a:noFill/>
          </a:ln>
        </p:spPr>
      </p:pic>
      <p:cxnSp>
        <p:nvCxnSpPr>
          <p:cNvPr id="532" name="Google Shape;532;g860edb4b35_1_78"/>
          <p:cNvCxnSpPr/>
          <p:nvPr/>
        </p:nvCxnSpPr>
        <p:spPr>
          <a:xfrm flipH="1" rot="5400000">
            <a:off x="5340200" y="2671938"/>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533" name="Google Shape;533;g860edb4b35_1_78"/>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How do we choose </a:t>
            </a:r>
            <a:r>
              <a:rPr lang="sv-SE" sz="1800">
                <a:solidFill>
                  <a:srgbClr val="202122"/>
                </a:solidFill>
                <a:highlight>
                  <a:srgbClr val="FFFFFF"/>
                </a:highlight>
              </a:rPr>
              <a:t>distribution</a:t>
            </a:r>
            <a:r>
              <a:rPr lang="sv-SE"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t>We let </a:t>
            </a:r>
            <a:r>
              <a:rPr lang="sv-SE" sz="1800">
                <a:solidFill>
                  <a:srgbClr val="202122"/>
                </a:solidFill>
                <a:highlight>
                  <a:srgbClr val="FFFFFF"/>
                </a:highlight>
              </a:rPr>
              <a:t>the distribution </a:t>
            </a:r>
            <a:r>
              <a:rPr lang="sv-SE" sz="1800">
                <a:solidFill>
                  <a:schemeClr val="dk2"/>
                </a:solidFill>
              </a:rPr>
              <a:t>self adapt!</a:t>
            </a:r>
            <a:endParaRPr sz="1800"/>
          </a:p>
        </p:txBody>
      </p:sp>
      <p:sp>
        <p:nvSpPr>
          <p:cNvPr id="534" name="Google Shape;534;g860edb4b35_1_78"/>
          <p:cNvSpPr txBox="1"/>
          <p:nvPr/>
        </p:nvSpPr>
        <p:spPr>
          <a:xfrm>
            <a:off x="698075" y="4300800"/>
            <a:ext cx="5895600" cy="23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g860edb4b35_1_64"/>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Directed Mutation</a:t>
            </a:r>
            <a:endParaRPr/>
          </a:p>
        </p:txBody>
      </p:sp>
      <p:sp>
        <p:nvSpPr>
          <p:cNvPr id="540" name="Google Shape;540;g860edb4b35_1_64"/>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541" name="Google Shape;541;g860edb4b35_1_64"/>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542" name="Google Shape;542;g860edb4b35_1_64"/>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543" name="Google Shape;543;g860edb4b35_1_64"/>
          <p:cNvPicPr preferRelativeResize="0"/>
          <p:nvPr/>
        </p:nvPicPr>
        <p:blipFill>
          <a:blip r:embed="rId3">
            <a:alphaModFix/>
          </a:blip>
          <a:stretch>
            <a:fillRect/>
          </a:stretch>
        </p:blipFill>
        <p:spPr>
          <a:xfrm>
            <a:off x="2017635" y="1781175"/>
            <a:ext cx="4273728" cy="695500"/>
          </a:xfrm>
          <a:prstGeom prst="rect">
            <a:avLst/>
          </a:prstGeom>
          <a:noFill/>
          <a:ln>
            <a:noFill/>
          </a:ln>
        </p:spPr>
      </p:pic>
      <p:cxnSp>
        <p:nvCxnSpPr>
          <p:cNvPr id="544" name="Google Shape;544;g860edb4b35_1_64"/>
          <p:cNvCxnSpPr/>
          <p:nvPr/>
        </p:nvCxnSpPr>
        <p:spPr>
          <a:xfrm flipH="1" rot="5400000">
            <a:off x="5340200" y="2676813"/>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545" name="Google Shape;545;g860edb4b35_1_64"/>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How do we choose </a:t>
            </a:r>
            <a:r>
              <a:rPr lang="sv-SE" sz="1800">
                <a:solidFill>
                  <a:srgbClr val="202122"/>
                </a:solidFill>
                <a:highlight>
                  <a:srgbClr val="FFFFFF"/>
                </a:highlight>
              </a:rPr>
              <a:t>distribution</a:t>
            </a:r>
            <a:r>
              <a:rPr lang="sv-SE"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t>We let </a:t>
            </a:r>
            <a:r>
              <a:rPr lang="sv-SE" sz="1800">
                <a:solidFill>
                  <a:srgbClr val="202122"/>
                </a:solidFill>
                <a:highlight>
                  <a:srgbClr val="FFFFFF"/>
                </a:highlight>
              </a:rPr>
              <a:t>the distribution</a:t>
            </a:r>
            <a:r>
              <a:rPr lang="sv-SE" sz="1800">
                <a:solidFill>
                  <a:schemeClr val="dk2"/>
                </a:solidFill>
              </a:rPr>
              <a:t> self adapt!</a:t>
            </a:r>
            <a:endParaRPr sz="1800"/>
          </a:p>
        </p:txBody>
      </p:sp>
      <p:sp>
        <p:nvSpPr>
          <p:cNvPr id="546" name="Google Shape;546;g860edb4b35_1_64"/>
          <p:cNvSpPr txBox="1"/>
          <p:nvPr/>
        </p:nvSpPr>
        <p:spPr>
          <a:xfrm>
            <a:off x="698075" y="4300800"/>
            <a:ext cx="5895600" cy="23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47" name="Google Shape;547;g860edb4b35_1_64"/>
          <p:cNvPicPr preferRelativeResize="0"/>
          <p:nvPr/>
        </p:nvPicPr>
        <p:blipFill>
          <a:blip r:embed="rId4">
            <a:alphaModFix/>
          </a:blip>
          <a:stretch>
            <a:fillRect/>
          </a:stretch>
        </p:blipFill>
        <p:spPr>
          <a:xfrm>
            <a:off x="781038" y="4437736"/>
            <a:ext cx="2157684" cy="2117727"/>
          </a:xfrm>
          <a:prstGeom prst="rect">
            <a:avLst/>
          </a:prstGeom>
          <a:noFill/>
          <a:ln>
            <a:noFill/>
          </a:ln>
        </p:spPr>
      </p:pic>
      <p:cxnSp>
        <p:nvCxnSpPr>
          <p:cNvPr id="548" name="Google Shape;548;g860edb4b35_1_64"/>
          <p:cNvCxnSpPr/>
          <p:nvPr/>
        </p:nvCxnSpPr>
        <p:spPr>
          <a:xfrm flipH="1" rot="10800000">
            <a:off x="3580913" y="5491638"/>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549" name="Google Shape;549;g860edb4b35_1_64"/>
          <p:cNvPicPr preferRelativeResize="0"/>
          <p:nvPr/>
        </p:nvPicPr>
        <p:blipFill>
          <a:blip r:embed="rId5">
            <a:alphaModFix/>
          </a:blip>
          <a:stretch>
            <a:fillRect/>
          </a:stretch>
        </p:blipFill>
        <p:spPr>
          <a:xfrm>
            <a:off x="4774188" y="4437736"/>
            <a:ext cx="2157684" cy="21177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8612db4ff4_0_0"/>
          <p:cNvSpPr txBox="1"/>
          <p:nvPr>
            <p:ph type="title"/>
          </p:nvPr>
        </p:nvSpPr>
        <p:spPr>
          <a:xfrm>
            <a:off x="511800" y="680975"/>
            <a:ext cx="80709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an Artificial Neural Network (ANN)?</a:t>
            </a:r>
            <a:endParaRPr/>
          </a:p>
        </p:txBody>
      </p:sp>
      <p:sp>
        <p:nvSpPr>
          <p:cNvPr id="117" name="Google Shape;117;g8612db4ff4_0_0"/>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18" name="Google Shape;118;g8612db4ff4_0_0"/>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119" name="Google Shape;119;g8612db4ff4_0_0"/>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120" name="Google Shape;120;g8612db4ff4_0_0"/>
          <p:cNvSpPr txBox="1"/>
          <p:nvPr/>
        </p:nvSpPr>
        <p:spPr>
          <a:xfrm>
            <a:off x="1013775" y="1820850"/>
            <a:ext cx="6614100" cy="3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g8612db4ff4_0_0"/>
          <p:cNvPicPr preferRelativeResize="0"/>
          <p:nvPr/>
        </p:nvPicPr>
        <p:blipFill>
          <a:blip r:embed="rId3">
            <a:alphaModFix/>
          </a:blip>
          <a:stretch>
            <a:fillRect/>
          </a:stretch>
        </p:blipFill>
        <p:spPr>
          <a:xfrm>
            <a:off x="511800" y="2515613"/>
            <a:ext cx="3558359" cy="2084775"/>
          </a:xfrm>
          <a:prstGeom prst="rect">
            <a:avLst/>
          </a:prstGeom>
          <a:noFill/>
          <a:ln>
            <a:noFill/>
          </a:ln>
        </p:spPr>
      </p:pic>
      <p:pic>
        <p:nvPicPr>
          <p:cNvPr id="122" name="Google Shape;122;g8612db4ff4_0_0"/>
          <p:cNvPicPr preferRelativeResize="0"/>
          <p:nvPr/>
        </p:nvPicPr>
        <p:blipFill>
          <a:blip r:embed="rId4">
            <a:alphaModFix/>
          </a:blip>
          <a:stretch>
            <a:fillRect/>
          </a:stretch>
        </p:blipFill>
        <p:spPr>
          <a:xfrm>
            <a:off x="4391800" y="3695700"/>
            <a:ext cx="3857625" cy="2581275"/>
          </a:xfrm>
          <a:prstGeom prst="rect">
            <a:avLst/>
          </a:prstGeom>
          <a:noFill/>
          <a:ln>
            <a:noFill/>
          </a:ln>
        </p:spPr>
      </p:pic>
      <p:pic>
        <p:nvPicPr>
          <p:cNvPr id="123" name="Google Shape;123;g8612db4ff4_0_0"/>
          <p:cNvPicPr preferRelativeResize="0"/>
          <p:nvPr/>
        </p:nvPicPr>
        <p:blipFill>
          <a:blip r:embed="rId5">
            <a:alphaModFix/>
          </a:blip>
          <a:stretch>
            <a:fillRect/>
          </a:stretch>
        </p:blipFill>
        <p:spPr>
          <a:xfrm>
            <a:off x="4691075" y="2196954"/>
            <a:ext cx="3558350" cy="912721"/>
          </a:xfrm>
          <a:prstGeom prst="rect">
            <a:avLst/>
          </a:prstGeom>
          <a:noFill/>
          <a:ln>
            <a:noFill/>
          </a:ln>
        </p:spPr>
      </p:pic>
      <p:sp>
        <p:nvSpPr>
          <p:cNvPr id="124" name="Google Shape;124;g8612db4ff4_0_0"/>
          <p:cNvSpPr txBox="1"/>
          <p:nvPr/>
        </p:nvSpPr>
        <p:spPr>
          <a:xfrm>
            <a:off x="511800" y="4600400"/>
            <a:ext cx="28650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F. Bre, et 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g85ebcd72cb_0_208"/>
          <p:cNvSpPr txBox="1"/>
          <p:nvPr>
            <p:ph type="title"/>
          </p:nvPr>
        </p:nvSpPr>
        <p:spPr>
          <a:xfrm>
            <a:off x="624750" y="680975"/>
            <a:ext cx="78465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Pseudo-Gradient</a:t>
            </a:r>
            <a:endParaRPr/>
          </a:p>
        </p:txBody>
      </p:sp>
      <p:sp>
        <p:nvSpPr>
          <p:cNvPr id="555" name="Google Shape;555;g85ebcd72cb_0_208"/>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556" name="Google Shape;556;g85ebcd72cb_0_208"/>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557" name="Google Shape;557;g85ebcd72cb_0_208"/>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558" name="Google Shape;558;g85ebcd72cb_0_208"/>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559" name="Google Shape;559;g85ebcd72cb_0_208"/>
          <p:cNvPicPr preferRelativeResize="0"/>
          <p:nvPr/>
        </p:nvPicPr>
        <p:blipFill>
          <a:blip r:embed="rId3">
            <a:alphaModFix/>
          </a:blip>
          <a:stretch>
            <a:fillRect/>
          </a:stretch>
        </p:blipFill>
        <p:spPr>
          <a:xfrm>
            <a:off x="624750" y="1781163"/>
            <a:ext cx="3459065" cy="223981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g860edb4b35_1_148"/>
          <p:cNvSpPr txBox="1"/>
          <p:nvPr>
            <p:ph type="title"/>
          </p:nvPr>
        </p:nvSpPr>
        <p:spPr>
          <a:xfrm>
            <a:off x="624750" y="680975"/>
            <a:ext cx="78465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Pseudo-Gradient</a:t>
            </a:r>
            <a:endParaRPr/>
          </a:p>
        </p:txBody>
      </p:sp>
      <p:sp>
        <p:nvSpPr>
          <p:cNvPr id="565" name="Google Shape;565;g860edb4b35_1_148"/>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566" name="Google Shape;566;g860edb4b35_1_148"/>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567" name="Google Shape;567;g860edb4b35_1_148"/>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568" name="Google Shape;568;g860edb4b35_1_148"/>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569" name="Google Shape;569;g860edb4b35_1_148"/>
          <p:cNvPicPr preferRelativeResize="0"/>
          <p:nvPr/>
        </p:nvPicPr>
        <p:blipFill rotWithShape="1">
          <a:blip r:embed="rId3">
            <a:alphaModFix/>
          </a:blip>
          <a:srcRect b="0" l="0" r="0" t="0"/>
          <a:stretch/>
        </p:blipFill>
        <p:spPr>
          <a:xfrm>
            <a:off x="624738" y="1781175"/>
            <a:ext cx="3459065" cy="22398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g860edb4b35_1_134"/>
          <p:cNvSpPr txBox="1"/>
          <p:nvPr>
            <p:ph type="title"/>
          </p:nvPr>
        </p:nvSpPr>
        <p:spPr>
          <a:xfrm>
            <a:off x="624750" y="680975"/>
            <a:ext cx="78465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Pseudo-Gradient</a:t>
            </a:r>
            <a:endParaRPr/>
          </a:p>
        </p:txBody>
      </p:sp>
      <p:sp>
        <p:nvSpPr>
          <p:cNvPr id="575" name="Google Shape;575;g860edb4b35_1_134"/>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576" name="Google Shape;576;g860edb4b35_1_134"/>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577" name="Google Shape;577;g860edb4b35_1_134"/>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578" name="Google Shape;578;g860edb4b35_1_134"/>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579" name="Google Shape;579;g860edb4b35_1_134"/>
          <p:cNvPicPr preferRelativeResize="0"/>
          <p:nvPr/>
        </p:nvPicPr>
        <p:blipFill rotWithShape="1">
          <a:blip r:embed="rId3">
            <a:alphaModFix/>
          </a:blip>
          <a:srcRect b="0" l="0" r="0" t="0"/>
          <a:stretch/>
        </p:blipFill>
        <p:spPr>
          <a:xfrm>
            <a:off x="624738" y="1781163"/>
            <a:ext cx="3459065" cy="223981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g860edb4b35_1_120"/>
          <p:cNvSpPr txBox="1"/>
          <p:nvPr>
            <p:ph type="title"/>
          </p:nvPr>
        </p:nvSpPr>
        <p:spPr>
          <a:xfrm>
            <a:off x="624750" y="680975"/>
            <a:ext cx="78465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Pseudo-Gradient</a:t>
            </a:r>
            <a:endParaRPr/>
          </a:p>
        </p:txBody>
      </p:sp>
      <p:sp>
        <p:nvSpPr>
          <p:cNvPr id="585" name="Google Shape;585;g860edb4b35_1_120"/>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586" name="Google Shape;586;g860edb4b35_1_120"/>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587" name="Google Shape;587;g860edb4b35_1_120"/>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588" name="Google Shape;588;g860edb4b35_1_120"/>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589" name="Google Shape;589;g860edb4b35_1_120"/>
          <p:cNvPicPr preferRelativeResize="0"/>
          <p:nvPr/>
        </p:nvPicPr>
        <p:blipFill rotWithShape="1">
          <a:blip r:embed="rId3">
            <a:alphaModFix/>
          </a:blip>
          <a:srcRect b="0" l="0" r="0" t="0"/>
          <a:stretch/>
        </p:blipFill>
        <p:spPr>
          <a:xfrm>
            <a:off x="624738" y="1781163"/>
            <a:ext cx="3459065" cy="2239813"/>
          </a:xfrm>
          <a:prstGeom prst="rect">
            <a:avLst/>
          </a:prstGeom>
          <a:noFill/>
          <a:ln>
            <a:noFill/>
          </a:ln>
        </p:spPr>
      </p:pic>
      <p:pic>
        <p:nvPicPr>
          <p:cNvPr id="590" name="Google Shape;590;g860edb4b35_1_120"/>
          <p:cNvPicPr preferRelativeResize="0"/>
          <p:nvPr/>
        </p:nvPicPr>
        <p:blipFill>
          <a:blip r:embed="rId4">
            <a:alphaModFix/>
          </a:blip>
          <a:stretch>
            <a:fillRect/>
          </a:stretch>
        </p:blipFill>
        <p:spPr>
          <a:xfrm>
            <a:off x="182563" y="4120813"/>
            <a:ext cx="6038850" cy="781050"/>
          </a:xfrm>
          <a:prstGeom prst="rect">
            <a:avLst/>
          </a:prstGeom>
          <a:noFill/>
          <a:ln>
            <a:noFill/>
          </a:ln>
        </p:spPr>
      </p:pic>
      <p:pic>
        <p:nvPicPr>
          <p:cNvPr id="591" name="Google Shape;591;g860edb4b35_1_120"/>
          <p:cNvPicPr preferRelativeResize="0"/>
          <p:nvPr/>
        </p:nvPicPr>
        <p:blipFill>
          <a:blip r:embed="rId5">
            <a:alphaModFix/>
          </a:blip>
          <a:stretch>
            <a:fillRect/>
          </a:stretch>
        </p:blipFill>
        <p:spPr>
          <a:xfrm>
            <a:off x="152400" y="4161563"/>
            <a:ext cx="8696325" cy="74030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g860edb4b35_1_106"/>
          <p:cNvSpPr txBox="1"/>
          <p:nvPr>
            <p:ph type="title"/>
          </p:nvPr>
        </p:nvSpPr>
        <p:spPr>
          <a:xfrm>
            <a:off x="624750" y="680975"/>
            <a:ext cx="78465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Pseudo-Gradient</a:t>
            </a:r>
            <a:endParaRPr/>
          </a:p>
        </p:txBody>
      </p:sp>
      <p:sp>
        <p:nvSpPr>
          <p:cNvPr id="597" name="Google Shape;597;g860edb4b35_1_106"/>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598" name="Google Shape;598;g860edb4b35_1_106"/>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599" name="Google Shape;599;g860edb4b35_1_106"/>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600" name="Google Shape;600;g860edb4b35_1_106"/>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01" name="Google Shape;601;g860edb4b35_1_106"/>
          <p:cNvPicPr preferRelativeResize="0"/>
          <p:nvPr/>
        </p:nvPicPr>
        <p:blipFill rotWithShape="1">
          <a:blip r:embed="rId3">
            <a:alphaModFix/>
          </a:blip>
          <a:srcRect b="0" l="0" r="0" t="0"/>
          <a:stretch/>
        </p:blipFill>
        <p:spPr>
          <a:xfrm>
            <a:off x="624738" y="1781163"/>
            <a:ext cx="3459065" cy="2239813"/>
          </a:xfrm>
          <a:prstGeom prst="rect">
            <a:avLst/>
          </a:prstGeom>
          <a:noFill/>
          <a:ln>
            <a:noFill/>
          </a:ln>
        </p:spPr>
      </p:pic>
      <p:pic>
        <p:nvPicPr>
          <p:cNvPr id="602" name="Google Shape;602;g860edb4b35_1_106"/>
          <p:cNvPicPr preferRelativeResize="0"/>
          <p:nvPr/>
        </p:nvPicPr>
        <p:blipFill>
          <a:blip r:embed="rId4">
            <a:alphaModFix/>
          </a:blip>
          <a:stretch>
            <a:fillRect/>
          </a:stretch>
        </p:blipFill>
        <p:spPr>
          <a:xfrm>
            <a:off x="152400" y="4957690"/>
            <a:ext cx="4038600" cy="819150"/>
          </a:xfrm>
          <a:prstGeom prst="rect">
            <a:avLst/>
          </a:prstGeom>
          <a:noFill/>
          <a:ln>
            <a:noFill/>
          </a:ln>
        </p:spPr>
      </p:pic>
      <p:pic>
        <p:nvPicPr>
          <p:cNvPr id="603" name="Google Shape;603;g860edb4b35_1_106"/>
          <p:cNvPicPr preferRelativeResize="0"/>
          <p:nvPr/>
        </p:nvPicPr>
        <p:blipFill>
          <a:blip r:embed="rId5">
            <a:alphaModFix/>
          </a:blip>
          <a:stretch>
            <a:fillRect/>
          </a:stretch>
        </p:blipFill>
        <p:spPr>
          <a:xfrm>
            <a:off x="182563" y="4120813"/>
            <a:ext cx="6038850" cy="781050"/>
          </a:xfrm>
          <a:prstGeom prst="rect">
            <a:avLst/>
          </a:prstGeom>
          <a:noFill/>
          <a:ln>
            <a:noFill/>
          </a:ln>
        </p:spPr>
      </p:pic>
      <p:pic>
        <p:nvPicPr>
          <p:cNvPr id="604" name="Google Shape;604;g860edb4b35_1_106"/>
          <p:cNvPicPr preferRelativeResize="0"/>
          <p:nvPr/>
        </p:nvPicPr>
        <p:blipFill>
          <a:blip r:embed="rId6">
            <a:alphaModFix/>
          </a:blip>
          <a:stretch>
            <a:fillRect/>
          </a:stretch>
        </p:blipFill>
        <p:spPr>
          <a:xfrm>
            <a:off x="152400" y="4161563"/>
            <a:ext cx="8696325" cy="74030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g860edb4b35_1_92"/>
          <p:cNvSpPr txBox="1"/>
          <p:nvPr>
            <p:ph type="title"/>
          </p:nvPr>
        </p:nvSpPr>
        <p:spPr>
          <a:xfrm>
            <a:off x="624750" y="680975"/>
            <a:ext cx="78465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Self-Adaptation: Pseudo-Gradient</a:t>
            </a:r>
            <a:endParaRPr/>
          </a:p>
        </p:txBody>
      </p:sp>
      <p:sp>
        <p:nvSpPr>
          <p:cNvPr id="610" name="Google Shape;610;g860edb4b35_1_92"/>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611" name="Google Shape;611;g860edb4b35_1_92"/>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612" name="Google Shape;612;g860edb4b35_1_92"/>
          <p:cNvSpPr txBox="1"/>
          <p:nvPr/>
        </p:nvSpPr>
        <p:spPr>
          <a:xfrm>
            <a:off x="2920300" y="2957313"/>
            <a:ext cx="28908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13" name="Google Shape;613;g860edb4b35_1_92"/>
          <p:cNvPicPr preferRelativeResize="0"/>
          <p:nvPr/>
        </p:nvPicPr>
        <p:blipFill rotWithShape="1">
          <a:blip r:embed="rId3">
            <a:alphaModFix/>
          </a:blip>
          <a:srcRect b="0" l="0" r="0" t="0"/>
          <a:stretch/>
        </p:blipFill>
        <p:spPr>
          <a:xfrm>
            <a:off x="624738" y="1781163"/>
            <a:ext cx="3459065" cy="2239813"/>
          </a:xfrm>
          <a:prstGeom prst="rect">
            <a:avLst/>
          </a:prstGeom>
          <a:noFill/>
          <a:ln>
            <a:noFill/>
          </a:ln>
        </p:spPr>
      </p:pic>
      <p:pic>
        <p:nvPicPr>
          <p:cNvPr id="614" name="Google Shape;614;g860edb4b35_1_92"/>
          <p:cNvPicPr preferRelativeResize="0"/>
          <p:nvPr/>
        </p:nvPicPr>
        <p:blipFill>
          <a:blip r:embed="rId4">
            <a:alphaModFix/>
          </a:blip>
          <a:stretch>
            <a:fillRect/>
          </a:stretch>
        </p:blipFill>
        <p:spPr>
          <a:xfrm>
            <a:off x="152400" y="4957690"/>
            <a:ext cx="4038600" cy="819150"/>
          </a:xfrm>
          <a:prstGeom prst="rect">
            <a:avLst/>
          </a:prstGeom>
          <a:noFill/>
          <a:ln>
            <a:noFill/>
          </a:ln>
        </p:spPr>
      </p:pic>
      <p:pic>
        <p:nvPicPr>
          <p:cNvPr id="615" name="Google Shape;615;g860edb4b35_1_92"/>
          <p:cNvPicPr preferRelativeResize="0"/>
          <p:nvPr/>
        </p:nvPicPr>
        <p:blipFill>
          <a:blip r:embed="rId5">
            <a:alphaModFix/>
          </a:blip>
          <a:stretch>
            <a:fillRect/>
          </a:stretch>
        </p:blipFill>
        <p:spPr>
          <a:xfrm>
            <a:off x="152400" y="5929240"/>
            <a:ext cx="4561383" cy="758885"/>
          </a:xfrm>
          <a:prstGeom prst="rect">
            <a:avLst/>
          </a:prstGeom>
          <a:noFill/>
          <a:ln>
            <a:noFill/>
          </a:ln>
        </p:spPr>
      </p:pic>
      <p:pic>
        <p:nvPicPr>
          <p:cNvPr id="616" name="Google Shape;616;g860edb4b35_1_92"/>
          <p:cNvPicPr preferRelativeResize="0"/>
          <p:nvPr/>
        </p:nvPicPr>
        <p:blipFill>
          <a:blip r:embed="rId6">
            <a:alphaModFix/>
          </a:blip>
          <a:stretch>
            <a:fillRect/>
          </a:stretch>
        </p:blipFill>
        <p:spPr>
          <a:xfrm>
            <a:off x="182563" y="4120813"/>
            <a:ext cx="6038850" cy="781050"/>
          </a:xfrm>
          <a:prstGeom prst="rect">
            <a:avLst/>
          </a:prstGeom>
          <a:noFill/>
          <a:ln>
            <a:noFill/>
          </a:ln>
        </p:spPr>
      </p:pic>
      <p:pic>
        <p:nvPicPr>
          <p:cNvPr id="617" name="Google Shape;617;g860edb4b35_1_92"/>
          <p:cNvPicPr preferRelativeResize="0"/>
          <p:nvPr/>
        </p:nvPicPr>
        <p:blipFill>
          <a:blip r:embed="rId7">
            <a:alphaModFix/>
          </a:blip>
          <a:stretch>
            <a:fillRect/>
          </a:stretch>
        </p:blipFill>
        <p:spPr>
          <a:xfrm>
            <a:off x="152400" y="4161563"/>
            <a:ext cx="8696325" cy="74030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g85ebcd72cb_0_50"/>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Summary</a:t>
            </a:r>
            <a:r>
              <a:rPr lang="sv-SE"/>
              <a:t> of the theory</a:t>
            </a:r>
            <a:endParaRPr/>
          </a:p>
        </p:txBody>
      </p:sp>
      <p:sp>
        <p:nvSpPr>
          <p:cNvPr id="623" name="Google Shape;623;g85ebcd72cb_0_50"/>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624" name="Google Shape;624;g85ebcd72cb_0_50"/>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625" name="Google Shape;625;g85ebcd72cb_0_50"/>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26" name="Google Shape;626;g85ebcd72cb_0_50"/>
          <p:cNvPicPr preferRelativeResize="0"/>
          <p:nvPr/>
        </p:nvPicPr>
        <p:blipFill>
          <a:blip r:embed="rId3">
            <a:alphaModFix/>
          </a:blip>
          <a:stretch>
            <a:fillRect/>
          </a:stretch>
        </p:blipFill>
        <p:spPr>
          <a:xfrm>
            <a:off x="698075" y="2673331"/>
            <a:ext cx="3127900" cy="183256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g862e73b248_2_10"/>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Summary of the theory</a:t>
            </a:r>
            <a:endParaRPr/>
          </a:p>
        </p:txBody>
      </p:sp>
      <p:sp>
        <p:nvSpPr>
          <p:cNvPr id="632" name="Google Shape;632;g862e73b248_2_10"/>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633" name="Google Shape;633;g862e73b248_2_10"/>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634" name="Google Shape;634;g862e73b248_2_10"/>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35" name="Google Shape;635;g862e73b248_2_10"/>
          <p:cNvPicPr preferRelativeResize="0"/>
          <p:nvPr/>
        </p:nvPicPr>
        <p:blipFill>
          <a:blip r:embed="rId3">
            <a:alphaModFix/>
          </a:blip>
          <a:stretch>
            <a:fillRect/>
          </a:stretch>
        </p:blipFill>
        <p:spPr>
          <a:xfrm>
            <a:off x="698075" y="2673331"/>
            <a:ext cx="3127900" cy="1832569"/>
          </a:xfrm>
          <a:prstGeom prst="rect">
            <a:avLst/>
          </a:prstGeom>
          <a:noFill/>
          <a:ln>
            <a:noFill/>
          </a:ln>
        </p:spPr>
      </p:pic>
      <p:pic>
        <p:nvPicPr>
          <p:cNvPr id="636" name="Google Shape;636;g862e73b248_2_10"/>
          <p:cNvPicPr preferRelativeResize="0"/>
          <p:nvPr/>
        </p:nvPicPr>
        <p:blipFill>
          <a:blip r:embed="rId4">
            <a:alphaModFix/>
          </a:blip>
          <a:stretch>
            <a:fillRect/>
          </a:stretch>
        </p:blipFill>
        <p:spPr>
          <a:xfrm>
            <a:off x="3959037" y="2877225"/>
            <a:ext cx="1666650" cy="10860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g862e73b248_2_21"/>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Summary of the theory</a:t>
            </a:r>
            <a:endParaRPr/>
          </a:p>
        </p:txBody>
      </p:sp>
      <p:sp>
        <p:nvSpPr>
          <p:cNvPr id="642" name="Google Shape;642;g862e73b248_2_21"/>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643" name="Google Shape;643;g862e73b248_2_21"/>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644" name="Google Shape;644;g862e73b248_2_21"/>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45" name="Google Shape;645;g862e73b248_2_21"/>
          <p:cNvPicPr preferRelativeResize="0"/>
          <p:nvPr/>
        </p:nvPicPr>
        <p:blipFill>
          <a:blip r:embed="rId3">
            <a:alphaModFix/>
          </a:blip>
          <a:stretch>
            <a:fillRect/>
          </a:stretch>
        </p:blipFill>
        <p:spPr>
          <a:xfrm>
            <a:off x="6368075" y="1781175"/>
            <a:ext cx="2113747" cy="3414874"/>
          </a:xfrm>
          <a:prstGeom prst="rect">
            <a:avLst/>
          </a:prstGeom>
          <a:noFill/>
          <a:ln>
            <a:noFill/>
          </a:ln>
        </p:spPr>
      </p:pic>
      <p:cxnSp>
        <p:nvCxnSpPr>
          <p:cNvPr id="646" name="Google Shape;646;g862e73b248_2_21"/>
          <p:cNvCxnSpPr/>
          <p:nvPr/>
        </p:nvCxnSpPr>
        <p:spPr>
          <a:xfrm>
            <a:off x="5758750" y="3415313"/>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647" name="Google Shape;647;g862e73b248_2_21"/>
          <p:cNvPicPr preferRelativeResize="0"/>
          <p:nvPr/>
        </p:nvPicPr>
        <p:blipFill>
          <a:blip r:embed="rId4">
            <a:alphaModFix/>
          </a:blip>
          <a:stretch>
            <a:fillRect/>
          </a:stretch>
        </p:blipFill>
        <p:spPr>
          <a:xfrm>
            <a:off x="698075" y="2673331"/>
            <a:ext cx="3127900" cy="1832569"/>
          </a:xfrm>
          <a:prstGeom prst="rect">
            <a:avLst/>
          </a:prstGeom>
          <a:noFill/>
          <a:ln>
            <a:noFill/>
          </a:ln>
        </p:spPr>
      </p:pic>
      <p:pic>
        <p:nvPicPr>
          <p:cNvPr id="648" name="Google Shape;648;g862e73b248_2_21"/>
          <p:cNvPicPr preferRelativeResize="0"/>
          <p:nvPr/>
        </p:nvPicPr>
        <p:blipFill>
          <a:blip r:embed="rId5">
            <a:alphaModFix/>
          </a:blip>
          <a:stretch>
            <a:fillRect/>
          </a:stretch>
        </p:blipFill>
        <p:spPr>
          <a:xfrm>
            <a:off x="3959037" y="2877225"/>
            <a:ext cx="1666650" cy="108607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g85f856ba1f_0_67"/>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Summary of the theory</a:t>
            </a:r>
            <a:endParaRPr/>
          </a:p>
        </p:txBody>
      </p:sp>
      <p:sp>
        <p:nvSpPr>
          <p:cNvPr id="654" name="Google Shape;654;g85f856ba1f_0_67"/>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655" name="Google Shape;655;g85f856ba1f_0_67"/>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656" name="Google Shape;656;g85f856ba1f_0_67"/>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57" name="Google Shape;657;g85f856ba1f_0_67"/>
          <p:cNvPicPr preferRelativeResize="0"/>
          <p:nvPr/>
        </p:nvPicPr>
        <p:blipFill>
          <a:blip r:embed="rId3">
            <a:alphaModFix/>
          </a:blip>
          <a:stretch>
            <a:fillRect/>
          </a:stretch>
        </p:blipFill>
        <p:spPr>
          <a:xfrm>
            <a:off x="781050" y="1528612"/>
            <a:ext cx="1727100" cy="2790212"/>
          </a:xfrm>
          <a:prstGeom prst="rect">
            <a:avLst/>
          </a:prstGeom>
          <a:noFill/>
          <a:ln>
            <a:noFill/>
          </a:ln>
        </p:spPr>
      </p:pic>
      <p:cxnSp>
        <p:nvCxnSpPr>
          <p:cNvPr id="658" name="Google Shape;658;g85f856ba1f_0_67"/>
          <p:cNvCxnSpPr/>
          <p:nvPr/>
        </p:nvCxnSpPr>
        <p:spPr>
          <a:xfrm flipH="1">
            <a:off x="2604275" y="2479488"/>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659" name="Google Shape;659;g85f856ba1f_0_67"/>
          <p:cNvPicPr preferRelativeResize="0"/>
          <p:nvPr/>
        </p:nvPicPr>
        <p:blipFill>
          <a:blip r:embed="rId4">
            <a:alphaModFix/>
          </a:blip>
          <a:stretch>
            <a:fillRect/>
          </a:stretch>
        </p:blipFill>
        <p:spPr>
          <a:xfrm>
            <a:off x="3251500" y="2268913"/>
            <a:ext cx="3375301" cy="431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85ebcd72cb_0_26"/>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Evolutionary Algorithms</a:t>
            </a:r>
            <a:r>
              <a:rPr lang="sv-SE"/>
              <a:t> (EA)</a:t>
            </a:r>
            <a:r>
              <a:rPr lang="sv-SE"/>
              <a:t>?</a:t>
            </a:r>
            <a:endParaRPr/>
          </a:p>
        </p:txBody>
      </p:sp>
      <p:sp>
        <p:nvSpPr>
          <p:cNvPr id="130" name="Google Shape;130;g85ebcd72cb_0_26"/>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31" name="Google Shape;131;g85ebcd72cb_0_26"/>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132" name="Google Shape;132;g85ebcd72cb_0_26"/>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133" name="Google Shape;133;g85ebcd72cb_0_26"/>
          <p:cNvPicPr preferRelativeResize="0"/>
          <p:nvPr/>
        </p:nvPicPr>
        <p:blipFill>
          <a:blip r:embed="rId3">
            <a:alphaModFix/>
          </a:blip>
          <a:stretch>
            <a:fillRect/>
          </a:stretch>
        </p:blipFill>
        <p:spPr>
          <a:xfrm>
            <a:off x="698075" y="1567175"/>
            <a:ext cx="3264125" cy="5273350"/>
          </a:xfrm>
          <a:prstGeom prst="rect">
            <a:avLst/>
          </a:prstGeom>
          <a:noFill/>
          <a:ln>
            <a:noFill/>
          </a:ln>
        </p:spPr>
      </p:pic>
      <p:sp>
        <p:nvSpPr>
          <p:cNvPr id="134" name="Google Shape;134;g85ebcd72cb_0_26"/>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g862e73b248_2_32"/>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Summary of the theory</a:t>
            </a:r>
            <a:endParaRPr/>
          </a:p>
        </p:txBody>
      </p:sp>
      <p:sp>
        <p:nvSpPr>
          <p:cNvPr id="665" name="Google Shape;665;g862e73b248_2_32"/>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666" name="Google Shape;666;g862e73b248_2_32"/>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667" name="Google Shape;667;g862e73b248_2_32"/>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68" name="Google Shape;668;g862e73b248_2_32"/>
          <p:cNvPicPr preferRelativeResize="0"/>
          <p:nvPr/>
        </p:nvPicPr>
        <p:blipFill>
          <a:blip r:embed="rId3">
            <a:alphaModFix/>
          </a:blip>
          <a:stretch>
            <a:fillRect/>
          </a:stretch>
        </p:blipFill>
        <p:spPr>
          <a:xfrm>
            <a:off x="781050" y="1528612"/>
            <a:ext cx="1727100" cy="2790212"/>
          </a:xfrm>
          <a:prstGeom prst="rect">
            <a:avLst/>
          </a:prstGeom>
          <a:noFill/>
          <a:ln>
            <a:noFill/>
          </a:ln>
        </p:spPr>
      </p:pic>
      <p:cxnSp>
        <p:nvCxnSpPr>
          <p:cNvPr id="669" name="Google Shape;669;g862e73b248_2_32"/>
          <p:cNvCxnSpPr/>
          <p:nvPr/>
        </p:nvCxnSpPr>
        <p:spPr>
          <a:xfrm flipH="1">
            <a:off x="2604275" y="2479488"/>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670" name="Google Shape;670;g862e73b248_2_32"/>
          <p:cNvPicPr preferRelativeResize="0"/>
          <p:nvPr/>
        </p:nvPicPr>
        <p:blipFill>
          <a:blip r:embed="rId4">
            <a:alphaModFix/>
          </a:blip>
          <a:stretch>
            <a:fillRect/>
          </a:stretch>
        </p:blipFill>
        <p:spPr>
          <a:xfrm>
            <a:off x="3251500" y="2268913"/>
            <a:ext cx="3375301" cy="431024"/>
          </a:xfrm>
          <a:prstGeom prst="rect">
            <a:avLst/>
          </a:prstGeom>
          <a:noFill/>
          <a:ln>
            <a:noFill/>
          </a:ln>
        </p:spPr>
      </p:pic>
      <p:cxnSp>
        <p:nvCxnSpPr>
          <p:cNvPr id="671" name="Google Shape;671;g862e73b248_2_32"/>
          <p:cNvCxnSpPr/>
          <p:nvPr/>
        </p:nvCxnSpPr>
        <p:spPr>
          <a:xfrm flipH="1" rot="5400000">
            <a:off x="4919788" y="3096025"/>
            <a:ext cx="551100" cy="9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g862e73b248_2_45"/>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Summary of the theory</a:t>
            </a:r>
            <a:endParaRPr/>
          </a:p>
        </p:txBody>
      </p:sp>
      <p:sp>
        <p:nvSpPr>
          <p:cNvPr id="677" name="Google Shape;677;g862e73b248_2_45"/>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678" name="Google Shape;678;g862e73b248_2_45"/>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679" name="Google Shape;679;g862e73b248_2_45"/>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80" name="Google Shape;680;g862e73b248_2_45"/>
          <p:cNvPicPr preferRelativeResize="0"/>
          <p:nvPr/>
        </p:nvPicPr>
        <p:blipFill>
          <a:blip r:embed="rId3">
            <a:alphaModFix/>
          </a:blip>
          <a:stretch>
            <a:fillRect/>
          </a:stretch>
        </p:blipFill>
        <p:spPr>
          <a:xfrm>
            <a:off x="781050" y="1528612"/>
            <a:ext cx="1727100" cy="2790212"/>
          </a:xfrm>
          <a:prstGeom prst="rect">
            <a:avLst/>
          </a:prstGeom>
          <a:noFill/>
          <a:ln>
            <a:noFill/>
          </a:ln>
        </p:spPr>
      </p:pic>
      <p:cxnSp>
        <p:nvCxnSpPr>
          <p:cNvPr id="681" name="Google Shape;681;g862e73b248_2_45"/>
          <p:cNvCxnSpPr/>
          <p:nvPr/>
        </p:nvCxnSpPr>
        <p:spPr>
          <a:xfrm flipH="1">
            <a:off x="2604275" y="2479488"/>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682" name="Google Shape;682;g862e73b248_2_45"/>
          <p:cNvPicPr preferRelativeResize="0"/>
          <p:nvPr/>
        </p:nvPicPr>
        <p:blipFill>
          <a:blip r:embed="rId4">
            <a:alphaModFix/>
          </a:blip>
          <a:stretch>
            <a:fillRect/>
          </a:stretch>
        </p:blipFill>
        <p:spPr>
          <a:xfrm>
            <a:off x="3251500" y="2268913"/>
            <a:ext cx="3375301" cy="431024"/>
          </a:xfrm>
          <a:prstGeom prst="rect">
            <a:avLst/>
          </a:prstGeom>
          <a:noFill/>
          <a:ln>
            <a:noFill/>
          </a:ln>
        </p:spPr>
      </p:pic>
      <p:cxnSp>
        <p:nvCxnSpPr>
          <p:cNvPr id="683" name="Google Shape;683;g862e73b248_2_45"/>
          <p:cNvCxnSpPr/>
          <p:nvPr/>
        </p:nvCxnSpPr>
        <p:spPr>
          <a:xfrm flipH="1" rot="5400000">
            <a:off x="4919788" y="3096025"/>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684" name="Google Shape;684;g862e73b248_2_45"/>
          <p:cNvPicPr preferRelativeResize="0"/>
          <p:nvPr/>
        </p:nvPicPr>
        <p:blipFill>
          <a:blip r:embed="rId5">
            <a:alphaModFix/>
          </a:blip>
          <a:stretch>
            <a:fillRect/>
          </a:stretch>
        </p:blipFill>
        <p:spPr>
          <a:xfrm>
            <a:off x="3856154" y="3600435"/>
            <a:ext cx="2678375" cy="811075"/>
          </a:xfrm>
          <a:prstGeom prst="rect">
            <a:avLst/>
          </a:prstGeom>
          <a:noFill/>
          <a:ln>
            <a:noFill/>
          </a:ln>
        </p:spPr>
      </p:pic>
      <p:pic>
        <p:nvPicPr>
          <p:cNvPr id="685" name="Google Shape;685;g862e73b248_2_45"/>
          <p:cNvPicPr preferRelativeResize="0"/>
          <p:nvPr/>
        </p:nvPicPr>
        <p:blipFill>
          <a:blip r:embed="rId6">
            <a:alphaModFix/>
          </a:blip>
          <a:stretch>
            <a:fillRect/>
          </a:stretch>
        </p:blipFill>
        <p:spPr>
          <a:xfrm>
            <a:off x="2604286" y="4571400"/>
            <a:ext cx="3248039" cy="2121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g85f856ba1f_0_84"/>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Summary of the theory</a:t>
            </a:r>
            <a:endParaRPr/>
          </a:p>
        </p:txBody>
      </p:sp>
      <p:sp>
        <p:nvSpPr>
          <p:cNvPr id="691" name="Google Shape;691;g85f856ba1f_0_84"/>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692" name="Google Shape;692;g85f856ba1f_0_84"/>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693" name="Google Shape;693;g85f856ba1f_0_84"/>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694" name="Google Shape;694;g85f856ba1f_0_84"/>
          <p:cNvPicPr preferRelativeResize="0"/>
          <p:nvPr/>
        </p:nvPicPr>
        <p:blipFill>
          <a:blip r:embed="rId3">
            <a:alphaModFix/>
          </a:blip>
          <a:stretch>
            <a:fillRect/>
          </a:stretch>
        </p:blipFill>
        <p:spPr>
          <a:xfrm>
            <a:off x="781050" y="1528612"/>
            <a:ext cx="1727100" cy="2790212"/>
          </a:xfrm>
          <a:prstGeom prst="rect">
            <a:avLst/>
          </a:prstGeom>
          <a:noFill/>
          <a:ln>
            <a:noFill/>
          </a:ln>
        </p:spPr>
      </p:pic>
      <p:cxnSp>
        <p:nvCxnSpPr>
          <p:cNvPr id="695" name="Google Shape;695;g85f856ba1f_0_84"/>
          <p:cNvCxnSpPr/>
          <p:nvPr/>
        </p:nvCxnSpPr>
        <p:spPr>
          <a:xfrm flipH="1">
            <a:off x="2604275" y="2479488"/>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696" name="Google Shape;696;g85f856ba1f_0_84"/>
          <p:cNvPicPr preferRelativeResize="0"/>
          <p:nvPr/>
        </p:nvPicPr>
        <p:blipFill>
          <a:blip r:embed="rId4">
            <a:alphaModFix/>
          </a:blip>
          <a:stretch>
            <a:fillRect/>
          </a:stretch>
        </p:blipFill>
        <p:spPr>
          <a:xfrm>
            <a:off x="3251500" y="2268913"/>
            <a:ext cx="3375301" cy="431024"/>
          </a:xfrm>
          <a:prstGeom prst="rect">
            <a:avLst/>
          </a:prstGeom>
          <a:noFill/>
          <a:ln>
            <a:noFill/>
          </a:ln>
        </p:spPr>
      </p:pic>
      <p:cxnSp>
        <p:nvCxnSpPr>
          <p:cNvPr id="697" name="Google Shape;697;g85f856ba1f_0_84"/>
          <p:cNvCxnSpPr/>
          <p:nvPr/>
        </p:nvCxnSpPr>
        <p:spPr>
          <a:xfrm flipH="1" rot="5400000">
            <a:off x="5861125" y="3036363"/>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698" name="Google Shape;698;g85f856ba1f_0_84"/>
          <p:cNvPicPr preferRelativeResize="0"/>
          <p:nvPr/>
        </p:nvPicPr>
        <p:blipFill rotWithShape="1">
          <a:blip r:embed="rId5">
            <a:alphaModFix/>
          </a:blip>
          <a:srcRect b="0" l="0" r="0" t="0"/>
          <a:stretch/>
        </p:blipFill>
        <p:spPr>
          <a:xfrm>
            <a:off x="4104800" y="3567788"/>
            <a:ext cx="3021917" cy="1956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4"/>
          <p:cNvSpPr txBox="1"/>
          <p:nvPr>
            <p:ph type="title"/>
          </p:nvPr>
        </p:nvSpPr>
        <p:spPr>
          <a:xfrm>
            <a:off x="643263" y="283771"/>
            <a:ext cx="7605109"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The </a:t>
            </a:r>
            <a:r>
              <a:rPr lang="sv-SE"/>
              <a:t>Experimental Setup</a:t>
            </a:r>
            <a:endParaRPr/>
          </a:p>
        </p:txBody>
      </p:sp>
      <p:pic>
        <p:nvPicPr>
          <p:cNvPr id="704" name="Google Shape;704;p4"/>
          <p:cNvPicPr preferRelativeResize="0"/>
          <p:nvPr/>
        </p:nvPicPr>
        <p:blipFill>
          <a:blip r:embed="rId3">
            <a:alphaModFix/>
          </a:blip>
          <a:stretch>
            <a:fillRect/>
          </a:stretch>
        </p:blipFill>
        <p:spPr>
          <a:xfrm>
            <a:off x="643277" y="1781175"/>
            <a:ext cx="2230325" cy="3046401"/>
          </a:xfrm>
          <a:prstGeom prst="rect">
            <a:avLst/>
          </a:prstGeom>
          <a:noFill/>
          <a:ln>
            <a:noFill/>
          </a:ln>
        </p:spPr>
      </p:pic>
      <p:sp>
        <p:nvSpPr>
          <p:cNvPr id="705" name="Google Shape;705;p4"/>
          <p:cNvSpPr txBox="1"/>
          <p:nvPr/>
        </p:nvSpPr>
        <p:spPr>
          <a:xfrm>
            <a:off x="620075" y="4990150"/>
            <a:ext cx="4222500" cy="174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ReLu function for hidden layers</a:t>
            </a:r>
            <a:endParaRPr sz="1800"/>
          </a:p>
          <a:p>
            <a:pPr indent="-342900" lvl="0" marL="457200" rtl="0" algn="l">
              <a:spcBef>
                <a:spcPts val="0"/>
              </a:spcBef>
              <a:spcAft>
                <a:spcPts val="0"/>
              </a:spcAft>
              <a:buSzPts val="1800"/>
              <a:buChar char="●"/>
            </a:pPr>
            <a:r>
              <a:rPr lang="sv-SE" sz="1800"/>
              <a:t>Sigmoid function for output layer</a:t>
            </a:r>
            <a:endParaRPr sz="1800"/>
          </a:p>
          <a:p>
            <a:pPr indent="-342900" lvl="0" marL="457200" rtl="0" algn="l">
              <a:spcBef>
                <a:spcPts val="0"/>
              </a:spcBef>
              <a:spcAft>
                <a:spcPts val="0"/>
              </a:spcAft>
              <a:buSzPts val="1800"/>
              <a:buChar char="●"/>
            </a:pPr>
            <a:r>
              <a:rPr lang="sv-SE" sz="1800"/>
              <a:t>Binary </a:t>
            </a:r>
            <a:r>
              <a:rPr lang="sv-SE" sz="1800"/>
              <a:t>crossentropy</a:t>
            </a:r>
            <a:r>
              <a:rPr lang="sv-SE" sz="1800"/>
              <a:t> error function</a:t>
            </a:r>
            <a:endParaRPr sz="1800"/>
          </a:p>
          <a:p>
            <a:pPr indent="-342900" lvl="0" marL="457200" rtl="0" algn="l">
              <a:spcBef>
                <a:spcPts val="0"/>
              </a:spcBef>
              <a:spcAft>
                <a:spcPts val="0"/>
              </a:spcAft>
              <a:buSzPts val="1800"/>
              <a:buChar char="●"/>
            </a:pPr>
            <a:r>
              <a:rPr lang="sv-SE" sz="1800"/>
              <a:t>L2-regularization</a:t>
            </a:r>
            <a:endParaRPr sz="1800"/>
          </a:p>
        </p:txBody>
      </p:sp>
      <p:pic>
        <p:nvPicPr>
          <p:cNvPr id="706" name="Google Shape;706;p4"/>
          <p:cNvPicPr preferRelativeResize="0"/>
          <p:nvPr/>
        </p:nvPicPr>
        <p:blipFill rotWithShape="1">
          <a:blip r:embed="rId4">
            <a:alphaModFix/>
          </a:blip>
          <a:srcRect b="0" l="0" r="0" t="0"/>
          <a:stretch/>
        </p:blipFill>
        <p:spPr>
          <a:xfrm>
            <a:off x="4889100" y="2239159"/>
            <a:ext cx="3619500" cy="2362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g861a188b84_0_0"/>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The Experimental Setup</a:t>
            </a:r>
            <a:endParaRPr/>
          </a:p>
        </p:txBody>
      </p:sp>
      <p:pic>
        <p:nvPicPr>
          <p:cNvPr id="712" name="Google Shape;712;g861a188b84_0_0"/>
          <p:cNvPicPr preferRelativeResize="0"/>
          <p:nvPr/>
        </p:nvPicPr>
        <p:blipFill>
          <a:blip r:embed="rId3">
            <a:alphaModFix/>
          </a:blip>
          <a:stretch>
            <a:fillRect/>
          </a:stretch>
        </p:blipFill>
        <p:spPr>
          <a:xfrm>
            <a:off x="643277" y="1781175"/>
            <a:ext cx="2230325" cy="3046401"/>
          </a:xfrm>
          <a:prstGeom prst="rect">
            <a:avLst/>
          </a:prstGeom>
          <a:noFill/>
          <a:ln>
            <a:noFill/>
          </a:ln>
        </p:spPr>
      </p:pic>
      <p:sp>
        <p:nvSpPr>
          <p:cNvPr id="713" name="Google Shape;713;g861a188b84_0_0"/>
          <p:cNvSpPr txBox="1"/>
          <p:nvPr/>
        </p:nvSpPr>
        <p:spPr>
          <a:xfrm>
            <a:off x="620075" y="4990150"/>
            <a:ext cx="4222500" cy="174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ReLu function for hidden layers</a:t>
            </a:r>
            <a:endParaRPr sz="1800"/>
          </a:p>
          <a:p>
            <a:pPr indent="-342900" lvl="0" marL="457200" rtl="0" algn="l">
              <a:spcBef>
                <a:spcPts val="0"/>
              </a:spcBef>
              <a:spcAft>
                <a:spcPts val="0"/>
              </a:spcAft>
              <a:buSzPts val="1800"/>
              <a:buChar char="●"/>
            </a:pPr>
            <a:r>
              <a:rPr lang="sv-SE" sz="1800"/>
              <a:t>Sigmoid function for output layer</a:t>
            </a:r>
            <a:endParaRPr sz="1800"/>
          </a:p>
          <a:p>
            <a:pPr indent="-342900" lvl="0" marL="457200" rtl="0" algn="l">
              <a:spcBef>
                <a:spcPts val="0"/>
              </a:spcBef>
              <a:spcAft>
                <a:spcPts val="0"/>
              </a:spcAft>
              <a:buSzPts val="1800"/>
              <a:buChar char="●"/>
            </a:pPr>
            <a:r>
              <a:rPr lang="sv-SE" sz="1800"/>
              <a:t>Binary crossentropy error function</a:t>
            </a:r>
            <a:endParaRPr sz="1800"/>
          </a:p>
          <a:p>
            <a:pPr indent="-342900" lvl="0" marL="457200" rtl="0" algn="l">
              <a:spcBef>
                <a:spcPts val="0"/>
              </a:spcBef>
              <a:spcAft>
                <a:spcPts val="0"/>
              </a:spcAft>
              <a:buSzPts val="1800"/>
              <a:buChar char="●"/>
            </a:pPr>
            <a:r>
              <a:rPr lang="sv-SE" sz="1800"/>
              <a:t>L2-regularization</a:t>
            </a:r>
            <a:endParaRPr sz="1800"/>
          </a:p>
        </p:txBody>
      </p:sp>
      <p:pic>
        <p:nvPicPr>
          <p:cNvPr id="714" name="Google Shape;714;g861a188b84_0_0"/>
          <p:cNvPicPr preferRelativeResize="0"/>
          <p:nvPr/>
        </p:nvPicPr>
        <p:blipFill>
          <a:blip r:embed="rId4">
            <a:alphaModFix/>
          </a:blip>
          <a:stretch>
            <a:fillRect/>
          </a:stretch>
        </p:blipFill>
        <p:spPr>
          <a:xfrm>
            <a:off x="4889100" y="2239159"/>
            <a:ext cx="3619500" cy="2362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g86414db2c8_0_5"/>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The Experimental Setup</a:t>
            </a:r>
            <a:endParaRPr/>
          </a:p>
        </p:txBody>
      </p:sp>
      <p:sp>
        <p:nvSpPr>
          <p:cNvPr id="720" name="Google Shape;720;g86414db2c8_0_5"/>
          <p:cNvSpPr txBox="1"/>
          <p:nvPr/>
        </p:nvSpPr>
        <p:spPr>
          <a:xfrm>
            <a:off x="643275" y="1781175"/>
            <a:ext cx="4538400" cy="17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Optimize the parameters:</a:t>
            </a:r>
            <a:endParaRPr sz="1800"/>
          </a:p>
          <a:p>
            <a:pPr indent="0" lvl="0" marL="0" rtl="0" algn="l">
              <a:spcBef>
                <a:spcPts val="0"/>
              </a:spcBef>
              <a:spcAft>
                <a:spcPts val="0"/>
              </a:spcAft>
              <a:buNone/>
            </a:pPr>
            <a:r>
              <a:rPr lang="sv-SE" sz="1800"/>
              <a:t>Initial σ, γ, fraction of certain survivors, λ</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t>Calculate B:</a:t>
            </a:r>
            <a:endParaRPr sz="1800"/>
          </a:p>
          <a:p>
            <a:pPr indent="0" lvl="0" marL="0" rtl="0" algn="l">
              <a:spcBef>
                <a:spcPts val="0"/>
              </a:spcBef>
              <a:spcAft>
                <a:spcPts val="0"/>
              </a:spcAft>
              <a:buNone/>
            </a:pPr>
            <a:r>
              <a:t/>
            </a:r>
            <a:endParaRPr sz="1800"/>
          </a:p>
        </p:txBody>
      </p:sp>
      <p:pic>
        <p:nvPicPr>
          <p:cNvPr id="721" name="Google Shape;721;g86414db2c8_0_5"/>
          <p:cNvPicPr preferRelativeResize="0"/>
          <p:nvPr/>
        </p:nvPicPr>
        <p:blipFill>
          <a:blip r:embed="rId3">
            <a:alphaModFix/>
          </a:blip>
          <a:stretch>
            <a:fillRect/>
          </a:stretch>
        </p:blipFill>
        <p:spPr>
          <a:xfrm>
            <a:off x="643275" y="2971250"/>
            <a:ext cx="5347326" cy="8629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g86414db2c8_0_14"/>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The Experimental Setup</a:t>
            </a:r>
            <a:endParaRPr/>
          </a:p>
        </p:txBody>
      </p:sp>
      <p:sp>
        <p:nvSpPr>
          <p:cNvPr id="727" name="Google Shape;727;g86414db2c8_0_14"/>
          <p:cNvSpPr txBox="1"/>
          <p:nvPr/>
        </p:nvSpPr>
        <p:spPr>
          <a:xfrm>
            <a:off x="643275" y="1781175"/>
            <a:ext cx="4538400" cy="17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Optimize the parameters:</a:t>
            </a:r>
            <a:endParaRPr sz="1800"/>
          </a:p>
          <a:p>
            <a:pPr indent="0" lvl="0" marL="0" rtl="0" algn="l">
              <a:spcBef>
                <a:spcPts val="0"/>
              </a:spcBef>
              <a:spcAft>
                <a:spcPts val="0"/>
              </a:spcAft>
              <a:buNone/>
            </a:pPr>
            <a:r>
              <a:rPr lang="sv-SE" sz="1800"/>
              <a:t>Initial σ, γ, fraction of certain survivors, λ</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t>Calculate B:</a:t>
            </a:r>
            <a:endParaRPr sz="1800"/>
          </a:p>
          <a:p>
            <a:pPr indent="0" lvl="0" marL="0" rtl="0" algn="l">
              <a:spcBef>
                <a:spcPts val="0"/>
              </a:spcBef>
              <a:spcAft>
                <a:spcPts val="0"/>
              </a:spcAft>
              <a:buNone/>
            </a:pPr>
            <a:r>
              <a:t/>
            </a:r>
            <a:endParaRPr sz="1800"/>
          </a:p>
        </p:txBody>
      </p:sp>
      <p:pic>
        <p:nvPicPr>
          <p:cNvPr id="728" name="Google Shape;728;g86414db2c8_0_14"/>
          <p:cNvPicPr preferRelativeResize="0"/>
          <p:nvPr/>
        </p:nvPicPr>
        <p:blipFill>
          <a:blip r:embed="rId3">
            <a:alphaModFix/>
          </a:blip>
          <a:stretch>
            <a:fillRect/>
          </a:stretch>
        </p:blipFill>
        <p:spPr>
          <a:xfrm>
            <a:off x="643275" y="2971250"/>
            <a:ext cx="5347326" cy="862975"/>
          </a:xfrm>
          <a:prstGeom prst="rect">
            <a:avLst/>
          </a:prstGeom>
          <a:noFill/>
          <a:ln>
            <a:noFill/>
          </a:ln>
        </p:spPr>
      </p:pic>
      <p:sp>
        <p:nvSpPr>
          <p:cNvPr id="729" name="Google Shape;729;g86414db2c8_0_14"/>
          <p:cNvSpPr txBox="1"/>
          <p:nvPr/>
        </p:nvSpPr>
        <p:spPr>
          <a:xfrm>
            <a:off x="643275" y="3880975"/>
            <a:ext cx="3948000" cy="17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Not optimized:</a:t>
            </a:r>
            <a:endParaRPr sz="1800"/>
          </a:p>
          <a:p>
            <a:pPr indent="0" lvl="0" marL="0" rtl="0" algn="l">
              <a:spcBef>
                <a:spcPts val="0"/>
              </a:spcBef>
              <a:spcAft>
                <a:spcPts val="0"/>
              </a:spcAft>
              <a:buNone/>
            </a:pPr>
            <a:r>
              <a:rPr lang="sv-SE" sz="1800"/>
              <a:t>    </a:t>
            </a:r>
            <a:endParaRPr sz="1800"/>
          </a:p>
          <a:p>
            <a:pPr indent="0" lvl="0" marL="0" rtl="0" algn="l">
              <a:spcBef>
                <a:spcPts val="0"/>
              </a:spcBef>
              <a:spcAft>
                <a:spcPts val="0"/>
              </a:spcAft>
              <a:buNone/>
            </a:pPr>
            <a:r>
              <a:rPr lang="sv-SE" sz="1800"/>
              <a:t>    -rule</a:t>
            </a:r>
            <a:endParaRPr sz="1800"/>
          </a:p>
        </p:txBody>
      </p:sp>
      <p:pic>
        <p:nvPicPr>
          <p:cNvPr id="730" name="Google Shape;730;g86414db2c8_0_14"/>
          <p:cNvPicPr preferRelativeResize="0"/>
          <p:nvPr/>
        </p:nvPicPr>
        <p:blipFill>
          <a:blip r:embed="rId4">
            <a:alphaModFix/>
          </a:blip>
          <a:stretch>
            <a:fillRect/>
          </a:stretch>
        </p:blipFill>
        <p:spPr>
          <a:xfrm>
            <a:off x="712500" y="4374498"/>
            <a:ext cx="275800" cy="562025"/>
          </a:xfrm>
          <a:prstGeom prst="rect">
            <a:avLst/>
          </a:prstGeom>
          <a:noFill/>
          <a:ln>
            <a:noFill/>
          </a:ln>
        </p:spPr>
      </p:pic>
      <p:pic>
        <p:nvPicPr>
          <p:cNvPr id="731" name="Google Shape;731;g86414db2c8_0_14"/>
          <p:cNvPicPr preferRelativeResize="0"/>
          <p:nvPr/>
        </p:nvPicPr>
        <p:blipFill>
          <a:blip r:embed="rId5">
            <a:alphaModFix/>
          </a:blip>
          <a:stretch>
            <a:fillRect/>
          </a:stretch>
        </p:blipFill>
        <p:spPr>
          <a:xfrm>
            <a:off x="712496" y="5018800"/>
            <a:ext cx="1827553" cy="304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g85ebcd72cb_0_58"/>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Results: Error Evolution</a:t>
            </a:r>
            <a:endParaRPr/>
          </a:p>
        </p:txBody>
      </p:sp>
      <p:pic>
        <p:nvPicPr>
          <p:cNvPr id="737" name="Google Shape;737;g85ebcd72cb_0_58"/>
          <p:cNvPicPr preferRelativeResize="0"/>
          <p:nvPr/>
        </p:nvPicPr>
        <p:blipFill>
          <a:blip r:embed="rId3">
            <a:alphaModFix/>
          </a:blip>
          <a:stretch>
            <a:fillRect/>
          </a:stretch>
        </p:blipFill>
        <p:spPr>
          <a:xfrm>
            <a:off x="643275" y="3050839"/>
            <a:ext cx="3511225" cy="2372921"/>
          </a:xfrm>
          <a:prstGeom prst="rect">
            <a:avLst/>
          </a:prstGeom>
          <a:noFill/>
          <a:ln>
            <a:noFill/>
          </a:ln>
        </p:spPr>
      </p:pic>
      <p:sp>
        <p:nvSpPr>
          <p:cNvPr id="738" name="Google Shape;738;g85ebcd72cb_0_58"/>
          <p:cNvSpPr txBox="1"/>
          <p:nvPr/>
        </p:nvSpPr>
        <p:spPr>
          <a:xfrm>
            <a:off x="4576750" y="1820850"/>
            <a:ext cx="3671400" cy="494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Random </a:t>
            </a:r>
            <a:r>
              <a:rPr lang="sv-SE" sz="1800"/>
              <a:t>mutation</a:t>
            </a:r>
            <a:r>
              <a:rPr lang="sv-SE" sz="1800"/>
              <a:t> performed the worst and the 1/5-rule the best.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sv-SE" sz="1800"/>
              <a:t>Our algorithms were performed intermediately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sv-SE" sz="1800"/>
              <a:t>Adding the pseudo-</a:t>
            </a:r>
            <a:r>
              <a:rPr lang="sv-SE" sz="1800"/>
              <a:t>gradient</a:t>
            </a:r>
            <a:r>
              <a:rPr lang="sv-SE" sz="1800"/>
              <a:t> seems to make it worse</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g861a188b84_0_20"/>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Results: Error Evolution</a:t>
            </a:r>
            <a:endParaRPr/>
          </a:p>
        </p:txBody>
      </p:sp>
      <p:pic>
        <p:nvPicPr>
          <p:cNvPr id="744" name="Google Shape;744;g861a188b84_0_20"/>
          <p:cNvPicPr preferRelativeResize="0"/>
          <p:nvPr/>
        </p:nvPicPr>
        <p:blipFill>
          <a:blip r:embed="rId3">
            <a:alphaModFix/>
          </a:blip>
          <a:stretch>
            <a:fillRect/>
          </a:stretch>
        </p:blipFill>
        <p:spPr>
          <a:xfrm>
            <a:off x="643275" y="1820839"/>
            <a:ext cx="3511225" cy="2372921"/>
          </a:xfrm>
          <a:prstGeom prst="rect">
            <a:avLst/>
          </a:prstGeom>
          <a:noFill/>
          <a:ln>
            <a:noFill/>
          </a:ln>
        </p:spPr>
      </p:pic>
      <p:sp>
        <p:nvSpPr>
          <p:cNvPr id="745" name="Google Shape;745;g861a188b84_0_20"/>
          <p:cNvSpPr txBox="1"/>
          <p:nvPr/>
        </p:nvSpPr>
        <p:spPr>
          <a:xfrm>
            <a:off x="4576750" y="1820850"/>
            <a:ext cx="3671400" cy="494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Random mutation performed the worst and the 1/5-rule the best.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sv-SE" sz="1800"/>
              <a:t>Our algorithms were performed intermediately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sv-SE" sz="1800"/>
              <a:t>Adding the pseudo-gradient seems to make it worse</a:t>
            </a:r>
            <a:endParaRPr sz="1800"/>
          </a:p>
        </p:txBody>
      </p:sp>
      <p:pic>
        <p:nvPicPr>
          <p:cNvPr id="746" name="Google Shape;746;g861a188b84_0_20"/>
          <p:cNvPicPr preferRelativeResize="0"/>
          <p:nvPr/>
        </p:nvPicPr>
        <p:blipFill>
          <a:blip r:embed="rId4">
            <a:alphaModFix/>
          </a:blip>
          <a:stretch>
            <a:fillRect/>
          </a:stretch>
        </p:blipFill>
        <p:spPr>
          <a:xfrm>
            <a:off x="643275" y="4725400"/>
            <a:ext cx="1908188" cy="8726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g861a188b84_0_29"/>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Results: Error Evolution</a:t>
            </a:r>
            <a:endParaRPr/>
          </a:p>
        </p:txBody>
      </p:sp>
      <p:pic>
        <p:nvPicPr>
          <p:cNvPr id="752" name="Google Shape;752;g861a188b84_0_29"/>
          <p:cNvPicPr preferRelativeResize="0"/>
          <p:nvPr/>
        </p:nvPicPr>
        <p:blipFill>
          <a:blip r:embed="rId3">
            <a:alphaModFix/>
          </a:blip>
          <a:stretch>
            <a:fillRect/>
          </a:stretch>
        </p:blipFill>
        <p:spPr>
          <a:xfrm>
            <a:off x="643275" y="1820839"/>
            <a:ext cx="3511225" cy="2372921"/>
          </a:xfrm>
          <a:prstGeom prst="rect">
            <a:avLst/>
          </a:prstGeom>
          <a:noFill/>
          <a:ln>
            <a:noFill/>
          </a:ln>
        </p:spPr>
      </p:pic>
      <p:sp>
        <p:nvSpPr>
          <p:cNvPr id="753" name="Google Shape;753;g861a188b84_0_29"/>
          <p:cNvSpPr txBox="1"/>
          <p:nvPr/>
        </p:nvSpPr>
        <p:spPr>
          <a:xfrm>
            <a:off x="4576750" y="1820850"/>
            <a:ext cx="3671400" cy="494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Random mutation performed the worst and the 1/5-rule the best.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sv-SE" sz="1800"/>
              <a:t>Our algorithms were performed intermediately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sv-SE" sz="1800"/>
              <a:t>Adding the pseudo-gradient seems to make it worse</a:t>
            </a:r>
            <a:endParaRPr sz="1800"/>
          </a:p>
        </p:txBody>
      </p:sp>
      <p:pic>
        <p:nvPicPr>
          <p:cNvPr id="754" name="Google Shape;754;g861a188b84_0_29"/>
          <p:cNvPicPr preferRelativeResize="0"/>
          <p:nvPr/>
        </p:nvPicPr>
        <p:blipFill>
          <a:blip r:embed="rId4">
            <a:alphaModFix/>
          </a:blip>
          <a:stretch>
            <a:fillRect/>
          </a:stretch>
        </p:blipFill>
        <p:spPr>
          <a:xfrm>
            <a:off x="643275" y="4725400"/>
            <a:ext cx="1908188" cy="872650"/>
          </a:xfrm>
          <a:prstGeom prst="rect">
            <a:avLst/>
          </a:prstGeom>
          <a:noFill/>
          <a:ln>
            <a:noFill/>
          </a:ln>
        </p:spPr>
      </p:pic>
      <p:pic>
        <p:nvPicPr>
          <p:cNvPr id="755" name="Google Shape;755;g861a188b84_0_29"/>
          <p:cNvPicPr preferRelativeResize="0"/>
          <p:nvPr/>
        </p:nvPicPr>
        <p:blipFill>
          <a:blip r:embed="rId5">
            <a:alphaModFix/>
          </a:blip>
          <a:stretch>
            <a:fillRect/>
          </a:stretch>
        </p:blipFill>
        <p:spPr>
          <a:xfrm>
            <a:off x="3199662" y="4591135"/>
            <a:ext cx="2492236" cy="8726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8612db4ff4_0_40"/>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Evolutionary Algorithms (EA)?</a:t>
            </a:r>
            <a:endParaRPr/>
          </a:p>
        </p:txBody>
      </p:sp>
      <p:sp>
        <p:nvSpPr>
          <p:cNvPr id="140" name="Google Shape;140;g8612db4ff4_0_40"/>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41" name="Google Shape;141;g8612db4ff4_0_40"/>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142" name="Google Shape;142;g8612db4ff4_0_40"/>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143" name="Google Shape;143;g8612db4ff4_0_40"/>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144" name="Google Shape;144;g8612db4ff4_0_40"/>
          <p:cNvCxnSpPr/>
          <p:nvPr/>
        </p:nvCxnSpPr>
        <p:spPr>
          <a:xfrm flipH="1">
            <a:off x="3956675" y="1781500"/>
            <a:ext cx="551100" cy="9900"/>
          </a:xfrm>
          <a:prstGeom prst="straightConnector1">
            <a:avLst/>
          </a:prstGeom>
          <a:noFill/>
          <a:ln cap="flat" cmpd="sng" w="38100">
            <a:solidFill>
              <a:schemeClr val="dk2"/>
            </a:solidFill>
            <a:prstDash val="solid"/>
            <a:round/>
            <a:headEnd len="med" w="med" type="none"/>
            <a:tailEnd len="med" w="med" type="triangle"/>
          </a:ln>
        </p:spPr>
      </p:cxnSp>
      <p:sp>
        <p:nvSpPr>
          <p:cNvPr id="145" name="Google Shape;145;g8612db4ff4_0_40"/>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g861a188b84_0_7"/>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Results: Error Evolution</a:t>
            </a:r>
            <a:endParaRPr/>
          </a:p>
        </p:txBody>
      </p:sp>
      <p:pic>
        <p:nvPicPr>
          <p:cNvPr id="761" name="Google Shape;761;g861a188b84_0_7"/>
          <p:cNvPicPr preferRelativeResize="0"/>
          <p:nvPr/>
        </p:nvPicPr>
        <p:blipFill rotWithShape="1">
          <a:blip r:embed="rId3">
            <a:alphaModFix/>
          </a:blip>
          <a:srcRect b="0" l="0" r="0" t="0"/>
          <a:stretch/>
        </p:blipFill>
        <p:spPr>
          <a:xfrm>
            <a:off x="643275" y="1781174"/>
            <a:ext cx="2880650" cy="1976350"/>
          </a:xfrm>
          <a:prstGeom prst="rect">
            <a:avLst/>
          </a:prstGeom>
          <a:noFill/>
          <a:ln>
            <a:noFill/>
          </a:ln>
        </p:spPr>
      </p:pic>
      <p:pic>
        <p:nvPicPr>
          <p:cNvPr id="762" name="Google Shape;762;g861a188b84_0_7"/>
          <p:cNvPicPr preferRelativeResize="0"/>
          <p:nvPr/>
        </p:nvPicPr>
        <p:blipFill rotWithShape="1">
          <a:blip r:embed="rId4">
            <a:alphaModFix/>
          </a:blip>
          <a:srcRect b="0" l="0" r="0" t="0"/>
          <a:stretch/>
        </p:blipFill>
        <p:spPr>
          <a:xfrm>
            <a:off x="782817" y="4283375"/>
            <a:ext cx="2880658" cy="1976350"/>
          </a:xfrm>
          <a:prstGeom prst="rect">
            <a:avLst/>
          </a:prstGeom>
          <a:noFill/>
          <a:ln>
            <a:noFill/>
          </a:ln>
        </p:spPr>
      </p:pic>
      <p:sp>
        <p:nvSpPr>
          <p:cNvPr id="763" name="Google Shape;763;g861a188b84_0_7"/>
          <p:cNvSpPr txBox="1"/>
          <p:nvPr/>
        </p:nvSpPr>
        <p:spPr>
          <a:xfrm>
            <a:off x="781050" y="3702563"/>
            <a:ext cx="28842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Random Walk</a:t>
            </a:r>
            <a:endParaRPr sz="1800"/>
          </a:p>
          <a:p>
            <a:pPr indent="0" lvl="0" marL="0" rtl="0" algn="l">
              <a:spcBef>
                <a:spcPts val="0"/>
              </a:spcBef>
              <a:spcAft>
                <a:spcPts val="0"/>
              </a:spcAft>
              <a:buNone/>
            </a:pPr>
            <a:r>
              <a:t/>
            </a:r>
            <a:endParaRPr sz="1800"/>
          </a:p>
        </p:txBody>
      </p:sp>
      <p:sp>
        <p:nvSpPr>
          <p:cNvPr id="764" name="Google Shape;764;g861a188b84_0_7"/>
          <p:cNvSpPr txBox="1"/>
          <p:nvPr/>
        </p:nvSpPr>
        <p:spPr>
          <a:xfrm>
            <a:off x="781050" y="6105738"/>
            <a:ext cx="28842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Dynamic Walk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g861a188b84_0_37"/>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Results: Error Evolution</a:t>
            </a:r>
            <a:endParaRPr/>
          </a:p>
        </p:txBody>
      </p:sp>
      <p:pic>
        <p:nvPicPr>
          <p:cNvPr id="770" name="Google Shape;770;g861a188b84_0_37"/>
          <p:cNvPicPr preferRelativeResize="0"/>
          <p:nvPr/>
        </p:nvPicPr>
        <p:blipFill rotWithShape="1">
          <a:blip r:embed="rId3">
            <a:alphaModFix/>
          </a:blip>
          <a:srcRect b="0" l="0" r="0" t="0"/>
          <a:stretch/>
        </p:blipFill>
        <p:spPr>
          <a:xfrm>
            <a:off x="643275" y="1781174"/>
            <a:ext cx="2880650" cy="1976350"/>
          </a:xfrm>
          <a:prstGeom prst="rect">
            <a:avLst/>
          </a:prstGeom>
          <a:noFill/>
          <a:ln>
            <a:noFill/>
          </a:ln>
        </p:spPr>
      </p:pic>
      <p:pic>
        <p:nvPicPr>
          <p:cNvPr id="771" name="Google Shape;771;g861a188b84_0_37"/>
          <p:cNvPicPr preferRelativeResize="0"/>
          <p:nvPr/>
        </p:nvPicPr>
        <p:blipFill rotWithShape="1">
          <a:blip r:embed="rId4">
            <a:alphaModFix/>
          </a:blip>
          <a:srcRect b="0" l="0" r="0" t="0"/>
          <a:stretch/>
        </p:blipFill>
        <p:spPr>
          <a:xfrm>
            <a:off x="782817" y="4283375"/>
            <a:ext cx="2880658" cy="1976350"/>
          </a:xfrm>
          <a:prstGeom prst="rect">
            <a:avLst/>
          </a:prstGeom>
          <a:noFill/>
          <a:ln>
            <a:noFill/>
          </a:ln>
        </p:spPr>
      </p:pic>
      <p:sp>
        <p:nvSpPr>
          <p:cNvPr id="772" name="Google Shape;772;g861a188b84_0_37"/>
          <p:cNvSpPr txBox="1"/>
          <p:nvPr/>
        </p:nvSpPr>
        <p:spPr>
          <a:xfrm>
            <a:off x="781050" y="3702563"/>
            <a:ext cx="28842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Random Walk</a:t>
            </a:r>
            <a:endParaRPr sz="1800"/>
          </a:p>
          <a:p>
            <a:pPr indent="0" lvl="0" marL="0" rtl="0" algn="l">
              <a:spcBef>
                <a:spcPts val="0"/>
              </a:spcBef>
              <a:spcAft>
                <a:spcPts val="0"/>
              </a:spcAft>
              <a:buNone/>
            </a:pPr>
            <a:r>
              <a:t/>
            </a:r>
            <a:endParaRPr sz="1800"/>
          </a:p>
        </p:txBody>
      </p:sp>
      <p:sp>
        <p:nvSpPr>
          <p:cNvPr id="773" name="Google Shape;773;g861a188b84_0_37"/>
          <p:cNvSpPr txBox="1"/>
          <p:nvPr/>
        </p:nvSpPr>
        <p:spPr>
          <a:xfrm>
            <a:off x="781050" y="6105738"/>
            <a:ext cx="28842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Dynamic Walk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774" name="Google Shape;774;g861a188b84_0_37"/>
          <p:cNvPicPr preferRelativeResize="0"/>
          <p:nvPr/>
        </p:nvPicPr>
        <p:blipFill>
          <a:blip r:embed="rId5">
            <a:alphaModFix/>
          </a:blip>
          <a:stretch>
            <a:fillRect/>
          </a:stretch>
        </p:blipFill>
        <p:spPr>
          <a:xfrm>
            <a:off x="5367625" y="1749263"/>
            <a:ext cx="2880650" cy="204016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g861a188b84_0_49"/>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Results: Error Evolution</a:t>
            </a:r>
            <a:endParaRPr/>
          </a:p>
        </p:txBody>
      </p:sp>
      <p:pic>
        <p:nvPicPr>
          <p:cNvPr id="780" name="Google Shape;780;g861a188b84_0_49"/>
          <p:cNvPicPr preferRelativeResize="0"/>
          <p:nvPr/>
        </p:nvPicPr>
        <p:blipFill rotWithShape="1">
          <a:blip r:embed="rId3">
            <a:alphaModFix/>
          </a:blip>
          <a:srcRect b="0" l="0" r="0" t="0"/>
          <a:stretch/>
        </p:blipFill>
        <p:spPr>
          <a:xfrm>
            <a:off x="643275" y="1781174"/>
            <a:ext cx="2880650" cy="1976350"/>
          </a:xfrm>
          <a:prstGeom prst="rect">
            <a:avLst/>
          </a:prstGeom>
          <a:noFill/>
          <a:ln>
            <a:noFill/>
          </a:ln>
        </p:spPr>
      </p:pic>
      <p:pic>
        <p:nvPicPr>
          <p:cNvPr id="781" name="Google Shape;781;g861a188b84_0_49"/>
          <p:cNvPicPr preferRelativeResize="0"/>
          <p:nvPr/>
        </p:nvPicPr>
        <p:blipFill rotWithShape="1">
          <a:blip r:embed="rId4">
            <a:alphaModFix/>
          </a:blip>
          <a:srcRect b="0" l="0" r="0" t="0"/>
          <a:stretch/>
        </p:blipFill>
        <p:spPr>
          <a:xfrm>
            <a:off x="782817" y="4283375"/>
            <a:ext cx="2880658" cy="1976350"/>
          </a:xfrm>
          <a:prstGeom prst="rect">
            <a:avLst/>
          </a:prstGeom>
          <a:noFill/>
          <a:ln>
            <a:noFill/>
          </a:ln>
        </p:spPr>
      </p:pic>
      <p:sp>
        <p:nvSpPr>
          <p:cNvPr id="782" name="Google Shape;782;g861a188b84_0_49"/>
          <p:cNvSpPr txBox="1"/>
          <p:nvPr/>
        </p:nvSpPr>
        <p:spPr>
          <a:xfrm>
            <a:off x="781050" y="3702563"/>
            <a:ext cx="28842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Random Walk</a:t>
            </a:r>
            <a:endParaRPr sz="1800"/>
          </a:p>
          <a:p>
            <a:pPr indent="0" lvl="0" marL="0" rtl="0" algn="l">
              <a:spcBef>
                <a:spcPts val="0"/>
              </a:spcBef>
              <a:spcAft>
                <a:spcPts val="0"/>
              </a:spcAft>
              <a:buNone/>
            </a:pPr>
            <a:r>
              <a:t/>
            </a:r>
            <a:endParaRPr sz="1800"/>
          </a:p>
        </p:txBody>
      </p:sp>
      <p:sp>
        <p:nvSpPr>
          <p:cNvPr id="783" name="Google Shape;783;g861a188b84_0_49"/>
          <p:cNvSpPr txBox="1"/>
          <p:nvPr/>
        </p:nvSpPr>
        <p:spPr>
          <a:xfrm>
            <a:off x="781050" y="6105738"/>
            <a:ext cx="28842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Dynamic Walk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784" name="Google Shape;784;g861a188b84_0_49"/>
          <p:cNvPicPr preferRelativeResize="0"/>
          <p:nvPr/>
        </p:nvPicPr>
        <p:blipFill>
          <a:blip r:embed="rId5">
            <a:alphaModFix/>
          </a:blip>
          <a:stretch>
            <a:fillRect/>
          </a:stretch>
        </p:blipFill>
        <p:spPr>
          <a:xfrm>
            <a:off x="5367625" y="1749263"/>
            <a:ext cx="2880650" cy="2040161"/>
          </a:xfrm>
          <a:prstGeom prst="rect">
            <a:avLst/>
          </a:prstGeom>
          <a:noFill/>
          <a:ln>
            <a:noFill/>
          </a:ln>
        </p:spPr>
      </p:pic>
      <p:pic>
        <p:nvPicPr>
          <p:cNvPr id="785" name="Google Shape;785;g861a188b84_0_49"/>
          <p:cNvPicPr preferRelativeResize="0"/>
          <p:nvPr/>
        </p:nvPicPr>
        <p:blipFill rotWithShape="1">
          <a:blip r:embed="rId6">
            <a:alphaModFix/>
          </a:blip>
          <a:srcRect b="169" l="0" r="0" t="179"/>
          <a:stretch/>
        </p:blipFill>
        <p:spPr>
          <a:xfrm>
            <a:off x="5367625" y="4065588"/>
            <a:ext cx="2880650" cy="204016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g85f856ba1f_0_109"/>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Results: Comparing to theory</a:t>
            </a:r>
            <a:endParaRPr/>
          </a:p>
        </p:txBody>
      </p:sp>
      <p:pic>
        <p:nvPicPr>
          <p:cNvPr id="791" name="Google Shape;791;g85f856ba1f_0_109"/>
          <p:cNvPicPr preferRelativeResize="0"/>
          <p:nvPr/>
        </p:nvPicPr>
        <p:blipFill>
          <a:blip r:embed="rId3">
            <a:alphaModFix/>
          </a:blip>
          <a:stretch>
            <a:fillRect/>
          </a:stretch>
        </p:blipFill>
        <p:spPr>
          <a:xfrm>
            <a:off x="643275" y="2271025"/>
            <a:ext cx="3579150" cy="2298475"/>
          </a:xfrm>
          <a:prstGeom prst="rect">
            <a:avLst/>
          </a:prstGeom>
          <a:noFill/>
          <a:ln>
            <a:noFill/>
          </a:ln>
        </p:spPr>
      </p:pic>
      <p:pic>
        <p:nvPicPr>
          <p:cNvPr id="792" name="Google Shape;792;g85f856ba1f_0_109"/>
          <p:cNvPicPr preferRelativeResize="0"/>
          <p:nvPr/>
        </p:nvPicPr>
        <p:blipFill>
          <a:blip r:embed="rId4">
            <a:alphaModFix/>
          </a:blip>
          <a:stretch>
            <a:fillRect/>
          </a:stretch>
        </p:blipFill>
        <p:spPr>
          <a:xfrm>
            <a:off x="4720000" y="2271025"/>
            <a:ext cx="3528286" cy="2298475"/>
          </a:xfrm>
          <a:prstGeom prst="rect">
            <a:avLst/>
          </a:prstGeom>
          <a:noFill/>
          <a:ln>
            <a:noFill/>
          </a:ln>
        </p:spPr>
      </p:pic>
      <p:sp>
        <p:nvSpPr>
          <p:cNvPr id="793" name="Google Shape;793;g85f856ba1f_0_109"/>
          <p:cNvSpPr txBox="1"/>
          <p:nvPr/>
        </p:nvSpPr>
        <p:spPr>
          <a:xfrm>
            <a:off x="4720000" y="4569500"/>
            <a:ext cx="30906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Genetic </a:t>
            </a:r>
            <a:r>
              <a:rPr lang="sv-SE" sz="1800"/>
              <a:t>Memory</a:t>
            </a:r>
            <a:endParaRPr sz="1800"/>
          </a:p>
        </p:txBody>
      </p:sp>
      <p:sp>
        <p:nvSpPr>
          <p:cNvPr id="794" name="Google Shape;794;g85f856ba1f_0_109"/>
          <p:cNvSpPr txBox="1"/>
          <p:nvPr/>
        </p:nvSpPr>
        <p:spPr>
          <a:xfrm>
            <a:off x="643275" y="4569500"/>
            <a:ext cx="30906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Dynamic Walk</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g862e73b248_2_0"/>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Results: Comparing to theory</a:t>
            </a:r>
            <a:endParaRPr/>
          </a:p>
        </p:txBody>
      </p:sp>
      <p:pic>
        <p:nvPicPr>
          <p:cNvPr id="800" name="Google Shape;800;g862e73b248_2_0"/>
          <p:cNvPicPr preferRelativeResize="0"/>
          <p:nvPr/>
        </p:nvPicPr>
        <p:blipFill>
          <a:blip r:embed="rId3">
            <a:alphaModFix/>
          </a:blip>
          <a:stretch>
            <a:fillRect/>
          </a:stretch>
        </p:blipFill>
        <p:spPr>
          <a:xfrm>
            <a:off x="643275" y="2271025"/>
            <a:ext cx="3579150" cy="2298475"/>
          </a:xfrm>
          <a:prstGeom prst="rect">
            <a:avLst/>
          </a:prstGeom>
          <a:noFill/>
          <a:ln>
            <a:noFill/>
          </a:ln>
        </p:spPr>
      </p:pic>
      <p:pic>
        <p:nvPicPr>
          <p:cNvPr id="801" name="Google Shape;801;g862e73b248_2_0"/>
          <p:cNvPicPr preferRelativeResize="0"/>
          <p:nvPr/>
        </p:nvPicPr>
        <p:blipFill>
          <a:blip r:embed="rId4">
            <a:alphaModFix/>
          </a:blip>
          <a:stretch>
            <a:fillRect/>
          </a:stretch>
        </p:blipFill>
        <p:spPr>
          <a:xfrm>
            <a:off x="4720000" y="2271025"/>
            <a:ext cx="3528286" cy="2298475"/>
          </a:xfrm>
          <a:prstGeom prst="rect">
            <a:avLst/>
          </a:prstGeom>
          <a:noFill/>
          <a:ln>
            <a:noFill/>
          </a:ln>
        </p:spPr>
      </p:pic>
      <p:pic>
        <p:nvPicPr>
          <p:cNvPr id="802" name="Google Shape;802;g862e73b248_2_0"/>
          <p:cNvPicPr preferRelativeResize="0"/>
          <p:nvPr/>
        </p:nvPicPr>
        <p:blipFill>
          <a:blip r:embed="rId5">
            <a:alphaModFix/>
          </a:blip>
          <a:stretch>
            <a:fillRect/>
          </a:stretch>
        </p:blipFill>
        <p:spPr>
          <a:xfrm>
            <a:off x="3335525" y="4542050"/>
            <a:ext cx="2330086" cy="22984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5"/>
          <p:cNvSpPr txBox="1"/>
          <p:nvPr>
            <p:ph type="title"/>
          </p:nvPr>
        </p:nvSpPr>
        <p:spPr>
          <a:xfrm>
            <a:off x="643263" y="283771"/>
            <a:ext cx="7605109"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Conclusion</a:t>
            </a:r>
            <a:endParaRPr/>
          </a:p>
        </p:txBody>
      </p:sp>
      <p:sp>
        <p:nvSpPr>
          <p:cNvPr id="808" name="Google Shape;808;p5"/>
          <p:cNvSpPr txBox="1"/>
          <p:nvPr/>
        </p:nvSpPr>
        <p:spPr>
          <a:xfrm>
            <a:off x="643275" y="1885825"/>
            <a:ext cx="4268100" cy="48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2"/>
              </a:solidFill>
            </a:endParaRPr>
          </a:p>
          <a:p>
            <a:pPr indent="-355600" lvl="0" marL="457200" marR="0" rtl="0" algn="l">
              <a:spcBef>
                <a:spcPts val="0"/>
              </a:spcBef>
              <a:spcAft>
                <a:spcPts val="0"/>
              </a:spcAft>
              <a:buClr>
                <a:schemeClr val="dk2"/>
              </a:buClr>
              <a:buSzPts val="2000"/>
              <a:buChar char="●"/>
            </a:pPr>
            <a:r>
              <a:rPr lang="sv-SE" sz="2000">
                <a:solidFill>
                  <a:schemeClr val="dk2"/>
                </a:solidFill>
              </a:rPr>
              <a:t>The proposed algorithms had a </a:t>
            </a:r>
            <a:r>
              <a:rPr lang="sv-SE" sz="2000">
                <a:solidFill>
                  <a:schemeClr val="dk2"/>
                </a:solidFill>
              </a:rPr>
              <a:t>performance</a:t>
            </a:r>
            <a:r>
              <a:rPr lang="sv-SE" sz="2000">
                <a:solidFill>
                  <a:schemeClr val="dk2"/>
                </a:solidFill>
              </a:rPr>
              <a:t> that were in between the inspirational algorithms</a:t>
            </a:r>
            <a:endParaRPr sz="2000">
              <a:solidFill>
                <a:schemeClr val="dk2"/>
              </a:solidFill>
            </a:endParaRPr>
          </a:p>
          <a:p>
            <a:pPr indent="0" lvl="0" marL="457200" marR="0" rtl="0" algn="l">
              <a:spcBef>
                <a:spcPts val="0"/>
              </a:spcBef>
              <a:spcAft>
                <a:spcPts val="0"/>
              </a:spcAft>
              <a:buNone/>
            </a:pPr>
            <a:r>
              <a:t/>
            </a:r>
            <a:endParaRPr sz="2000">
              <a:solidFill>
                <a:schemeClr val="dk2"/>
              </a:solidFill>
            </a:endParaRPr>
          </a:p>
          <a:p>
            <a:pPr indent="-355600" lvl="0" marL="457200" marR="0" rtl="0" algn="l">
              <a:spcBef>
                <a:spcPts val="0"/>
              </a:spcBef>
              <a:spcAft>
                <a:spcPts val="0"/>
              </a:spcAft>
              <a:buClr>
                <a:schemeClr val="dk2"/>
              </a:buClr>
              <a:buSzPts val="2000"/>
              <a:buChar char="●"/>
            </a:pPr>
            <a:r>
              <a:rPr lang="sv-SE" sz="2000">
                <a:solidFill>
                  <a:schemeClr val="dk2"/>
                </a:solidFill>
              </a:rPr>
              <a:t>The proposed genetic memory seemed to be a deterioration</a:t>
            </a:r>
            <a:endParaRPr sz="2000">
              <a:solidFill>
                <a:schemeClr val="dk2"/>
              </a:solidFill>
            </a:endParaRPr>
          </a:p>
          <a:p>
            <a:pPr indent="0" lvl="0" marL="0" marR="0" rtl="0" algn="l">
              <a:spcBef>
                <a:spcPts val="0"/>
              </a:spcBef>
              <a:spcAft>
                <a:spcPts val="0"/>
              </a:spcAft>
              <a:buNone/>
            </a:pPr>
            <a:r>
              <a:t/>
            </a:r>
            <a:endParaRPr sz="2000">
              <a:solidFill>
                <a:schemeClr val="dk2"/>
              </a:solidFill>
            </a:endParaRPr>
          </a:p>
          <a:p>
            <a:pPr indent="-355600" lvl="0" marL="457200" marR="0" rtl="0" algn="l">
              <a:spcBef>
                <a:spcPts val="0"/>
              </a:spcBef>
              <a:spcAft>
                <a:spcPts val="0"/>
              </a:spcAft>
              <a:buClr>
                <a:schemeClr val="dk2"/>
              </a:buClr>
              <a:buSzPts val="2000"/>
              <a:buChar char="●"/>
            </a:pPr>
            <a:r>
              <a:rPr lang="sv-SE" sz="2000">
                <a:solidFill>
                  <a:schemeClr val="dk2"/>
                </a:solidFill>
              </a:rPr>
              <a:t>Showed robustness for different initial values</a:t>
            </a:r>
            <a:endParaRPr sz="2000">
              <a:solidFill>
                <a:schemeClr val="dk2"/>
              </a:solidFill>
            </a:endParaRPr>
          </a:p>
          <a:p>
            <a:pPr indent="0" lvl="0" marL="0" marR="0" rtl="0" algn="l">
              <a:spcBef>
                <a:spcPts val="0"/>
              </a:spcBef>
              <a:spcAft>
                <a:spcPts val="0"/>
              </a:spcAft>
              <a:buNone/>
            </a:pPr>
            <a:r>
              <a:t/>
            </a:r>
            <a:endParaRPr sz="2000">
              <a:solidFill>
                <a:schemeClr val="dk2"/>
              </a:solidFill>
            </a:endParaRPr>
          </a:p>
          <a:p>
            <a:pPr indent="-355600" lvl="0" marL="457200" rtl="0" algn="l">
              <a:spcBef>
                <a:spcPts val="0"/>
              </a:spcBef>
              <a:spcAft>
                <a:spcPts val="0"/>
              </a:spcAft>
              <a:buClr>
                <a:schemeClr val="dk2"/>
              </a:buClr>
              <a:buSzPts val="2000"/>
              <a:buChar char="●"/>
            </a:pPr>
            <a:r>
              <a:rPr lang="sv-SE" sz="2000">
                <a:solidFill>
                  <a:schemeClr val="dk2"/>
                </a:solidFill>
              </a:rPr>
              <a:t>Wanted an algorithm that combined offspring survival rate and individuality</a:t>
            </a:r>
            <a:endParaRPr sz="2000">
              <a:solidFill>
                <a:schemeClr val="dk2"/>
              </a:solidFill>
            </a:endParaRPr>
          </a:p>
          <a:p>
            <a:pPr indent="0" lvl="0" marL="0" marR="0" rtl="0" algn="l">
              <a:spcBef>
                <a:spcPts val="0"/>
              </a:spcBef>
              <a:spcAft>
                <a:spcPts val="0"/>
              </a:spcAft>
              <a:buNone/>
            </a:pPr>
            <a:r>
              <a:t/>
            </a:r>
            <a:endParaRPr sz="2000">
              <a:solidFill>
                <a:schemeClr val="dk2"/>
              </a:solidFill>
            </a:endParaRPr>
          </a:p>
        </p:txBody>
      </p:sp>
      <p:pic>
        <p:nvPicPr>
          <p:cNvPr id="809" name="Google Shape;809;p5"/>
          <p:cNvPicPr preferRelativeResize="0"/>
          <p:nvPr/>
        </p:nvPicPr>
        <p:blipFill>
          <a:blip r:embed="rId3">
            <a:alphaModFix/>
          </a:blip>
          <a:stretch>
            <a:fillRect/>
          </a:stretch>
        </p:blipFill>
        <p:spPr>
          <a:xfrm>
            <a:off x="5693825" y="1885828"/>
            <a:ext cx="2554550" cy="1726375"/>
          </a:xfrm>
          <a:prstGeom prst="rect">
            <a:avLst/>
          </a:prstGeom>
          <a:noFill/>
          <a:ln>
            <a:noFill/>
          </a:ln>
        </p:spPr>
      </p:pic>
      <p:pic>
        <p:nvPicPr>
          <p:cNvPr id="810" name="Google Shape;810;p5"/>
          <p:cNvPicPr preferRelativeResize="0"/>
          <p:nvPr/>
        </p:nvPicPr>
        <p:blipFill rotWithShape="1">
          <a:blip r:embed="rId4">
            <a:alphaModFix/>
          </a:blip>
          <a:srcRect b="0" l="0" r="0" t="0"/>
          <a:stretch/>
        </p:blipFill>
        <p:spPr>
          <a:xfrm>
            <a:off x="5732101" y="3422925"/>
            <a:ext cx="2516285" cy="1726375"/>
          </a:xfrm>
          <a:prstGeom prst="rect">
            <a:avLst/>
          </a:prstGeom>
          <a:noFill/>
          <a:ln>
            <a:noFill/>
          </a:ln>
        </p:spPr>
      </p:pic>
      <p:pic>
        <p:nvPicPr>
          <p:cNvPr id="811" name="Google Shape;811;p5"/>
          <p:cNvPicPr preferRelativeResize="0"/>
          <p:nvPr/>
        </p:nvPicPr>
        <p:blipFill>
          <a:blip r:embed="rId5">
            <a:alphaModFix/>
          </a:blip>
          <a:stretch>
            <a:fillRect/>
          </a:stretch>
        </p:blipFill>
        <p:spPr>
          <a:xfrm>
            <a:off x="5551175" y="5149300"/>
            <a:ext cx="2697200" cy="1640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g85f856ba1f_0_135"/>
          <p:cNvSpPr txBox="1"/>
          <p:nvPr>
            <p:ph type="title"/>
          </p:nvPr>
        </p:nvSpPr>
        <p:spPr>
          <a:xfrm>
            <a:off x="643263" y="283771"/>
            <a:ext cx="76050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Thank you for listening!</a:t>
            </a:r>
            <a:endParaRPr/>
          </a:p>
        </p:txBody>
      </p:sp>
      <p:sp>
        <p:nvSpPr>
          <p:cNvPr id="817" name="Google Shape;817;g85f856ba1f_0_135"/>
          <p:cNvSpPr txBox="1"/>
          <p:nvPr/>
        </p:nvSpPr>
        <p:spPr>
          <a:xfrm>
            <a:off x="1446850" y="2509825"/>
            <a:ext cx="2155500" cy="15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g85f856ba1f_0_135"/>
          <p:cNvSpPr txBox="1"/>
          <p:nvPr/>
        </p:nvSpPr>
        <p:spPr>
          <a:xfrm>
            <a:off x="753975" y="1686150"/>
            <a:ext cx="7494300" cy="24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800"/>
              <a:t>References</a:t>
            </a:r>
            <a:r>
              <a:rPr b="1" lang="sv-SE" sz="1800"/>
              <a:t>:</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t>Bre, Facundo &amp; Gimenez, Juan &amp; Fachinotti, Víctor. (2017). Prediction of wind pressure coefficients on building surfaces using Artificial Neural Networks. Energy and Buildings. 158. 10.1016/j.enbuild.2017.11.045.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sv-SE" sz="1800"/>
              <a:t>Khan, Liaquat &amp; El-Ghalban, Ali. (2008). Heat Exchanger Exergetic Lifecycle Cost Optimization using Evolutionary Algorithms.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8612db4ff4_0_64"/>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Evolutionary Algorithms (EA)?</a:t>
            </a:r>
            <a:endParaRPr/>
          </a:p>
        </p:txBody>
      </p:sp>
      <p:sp>
        <p:nvSpPr>
          <p:cNvPr id="151" name="Google Shape;151;g8612db4ff4_0_64"/>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52" name="Google Shape;152;g8612db4ff4_0_64"/>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153" name="Google Shape;153;g8612db4ff4_0_64"/>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154" name="Google Shape;154;g8612db4ff4_0_64"/>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155" name="Google Shape;155;g8612db4ff4_0_64"/>
          <p:cNvCxnSpPr/>
          <p:nvPr/>
        </p:nvCxnSpPr>
        <p:spPr>
          <a:xfrm flipH="1">
            <a:off x="3956675" y="1781500"/>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156" name="Google Shape;156;g8612db4ff4_0_64"/>
          <p:cNvPicPr preferRelativeResize="0"/>
          <p:nvPr/>
        </p:nvPicPr>
        <p:blipFill>
          <a:blip r:embed="rId4">
            <a:alphaModFix/>
          </a:blip>
          <a:stretch>
            <a:fillRect/>
          </a:stretch>
        </p:blipFill>
        <p:spPr>
          <a:xfrm>
            <a:off x="5373163" y="1567180"/>
            <a:ext cx="1727100" cy="502497"/>
          </a:xfrm>
          <a:prstGeom prst="rect">
            <a:avLst/>
          </a:prstGeom>
          <a:noFill/>
          <a:ln>
            <a:noFill/>
          </a:ln>
        </p:spPr>
      </p:pic>
      <p:sp>
        <p:nvSpPr>
          <p:cNvPr id="157" name="Google Shape;157;g8612db4ff4_0_64"/>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8612db4ff4_0_28"/>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Evolutionary Algorithms (EA)?</a:t>
            </a:r>
            <a:endParaRPr/>
          </a:p>
        </p:txBody>
      </p:sp>
      <p:sp>
        <p:nvSpPr>
          <p:cNvPr id="163" name="Google Shape;163;g8612db4ff4_0_28"/>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64" name="Google Shape;164;g8612db4ff4_0_28"/>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165" name="Google Shape;165;g8612db4ff4_0_28"/>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166" name="Google Shape;166;g8612db4ff4_0_28"/>
          <p:cNvPicPr preferRelativeResize="0"/>
          <p:nvPr/>
        </p:nvPicPr>
        <p:blipFill>
          <a:blip r:embed="rId3">
            <a:alphaModFix/>
          </a:blip>
          <a:stretch>
            <a:fillRect/>
          </a:stretch>
        </p:blipFill>
        <p:spPr>
          <a:xfrm>
            <a:off x="698075" y="1567175"/>
            <a:ext cx="3264125" cy="5273350"/>
          </a:xfrm>
          <a:prstGeom prst="rect">
            <a:avLst/>
          </a:prstGeom>
          <a:noFill/>
          <a:ln>
            <a:noFill/>
          </a:ln>
        </p:spPr>
      </p:pic>
      <p:cxnSp>
        <p:nvCxnSpPr>
          <p:cNvPr id="167" name="Google Shape;167;g8612db4ff4_0_28"/>
          <p:cNvCxnSpPr/>
          <p:nvPr/>
        </p:nvCxnSpPr>
        <p:spPr>
          <a:xfrm flipH="1">
            <a:off x="3956675" y="1781500"/>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168" name="Google Shape;168;g8612db4ff4_0_28"/>
          <p:cNvPicPr preferRelativeResize="0"/>
          <p:nvPr/>
        </p:nvPicPr>
        <p:blipFill>
          <a:blip r:embed="rId4">
            <a:alphaModFix/>
          </a:blip>
          <a:stretch>
            <a:fillRect/>
          </a:stretch>
        </p:blipFill>
        <p:spPr>
          <a:xfrm>
            <a:off x="5373163" y="1567180"/>
            <a:ext cx="1727100" cy="502497"/>
          </a:xfrm>
          <a:prstGeom prst="rect">
            <a:avLst/>
          </a:prstGeom>
          <a:noFill/>
          <a:ln>
            <a:noFill/>
          </a:ln>
        </p:spPr>
      </p:pic>
      <p:pic>
        <p:nvPicPr>
          <p:cNvPr id="169" name="Google Shape;169;g8612db4ff4_0_28"/>
          <p:cNvPicPr preferRelativeResize="0"/>
          <p:nvPr/>
        </p:nvPicPr>
        <p:blipFill>
          <a:blip r:embed="rId5">
            <a:alphaModFix/>
          </a:blip>
          <a:stretch>
            <a:fillRect/>
          </a:stretch>
        </p:blipFill>
        <p:spPr>
          <a:xfrm>
            <a:off x="4791313" y="2436313"/>
            <a:ext cx="2890799" cy="481163"/>
          </a:xfrm>
          <a:prstGeom prst="rect">
            <a:avLst/>
          </a:prstGeom>
          <a:noFill/>
          <a:ln>
            <a:noFill/>
          </a:ln>
        </p:spPr>
      </p:pic>
      <p:sp>
        <p:nvSpPr>
          <p:cNvPr id="170" name="Google Shape;170;g8612db4ff4_0_28"/>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g8612db4ff4_0_88"/>
          <p:cNvSpPr txBox="1"/>
          <p:nvPr>
            <p:ph type="title"/>
          </p:nvPr>
        </p:nvSpPr>
        <p:spPr>
          <a:xfrm>
            <a:off x="698063" y="680973"/>
            <a:ext cx="7605000" cy="5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What is Evolutionary Algorithms (EA)?</a:t>
            </a:r>
            <a:endParaRPr/>
          </a:p>
        </p:txBody>
      </p:sp>
      <p:sp>
        <p:nvSpPr>
          <p:cNvPr id="176" name="Google Shape;176;g8612db4ff4_0_88"/>
          <p:cNvSpPr txBox="1"/>
          <p:nvPr/>
        </p:nvSpPr>
        <p:spPr>
          <a:xfrm>
            <a:off x="4170362" y="3695700"/>
            <a:ext cx="28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177" name="Google Shape;177;g8612db4ff4_0_88"/>
          <p:cNvSpPr txBox="1"/>
          <p:nvPr/>
        </p:nvSpPr>
        <p:spPr>
          <a:xfrm>
            <a:off x="5702300" y="6403904"/>
            <a:ext cx="17271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200">
              <a:solidFill>
                <a:schemeClr val="dk2"/>
              </a:solidFill>
              <a:latin typeface="Arial"/>
              <a:ea typeface="Arial"/>
              <a:cs typeface="Arial"/>
              <a:sym typeface="Arial"/>
            </a:endParaRPr>
          </a:p>
        </p:txBody>
      </p:sp>
      <p:sp>
        <p:nvSpPr>
          <p:cNvPr id="178" name="Google Shape;178;g8612db4ff4_0_88"/>
          <p:cNvSpPr txBox="1"/>
          <p:nvPr/>
        </p:nvSpPr>
        <p:spPr>
          <a:xfrm>
            <a:off x="5758750" y="6392400"/>
            <a:ext cx="33753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179" name="Google Shape;179;g8612db4ff4_0_88"/>
          <p:cNvPicPr preferRelativeResize="0"/>
          <p:nvPr/>
        </p:nvPicPr>
        <p:blipFill>
          <a:blip r:embed="rId3">
            <a:alphaModFix/>
          </a:blip>
          <a:stretch>
            <a:fillRect/>
          </a:stretch>
        </p:blipFill>
        <p:spPr>
          <a:xfrm>
            <a:off x="698075" y="1567175"/>
            <a:ext cx="3264125" cy="5273350"/>
          </a:xfrm>
          <a:prstGeom prst="rect">
            <a:avLst/>
          </a:prstGeom>
          <a:noFill/>
          <a:ln>
            <a:noFill/>
          </a:ln>
        </p:spPr>
      </p:pic>
      <p:pic>
        <p:nvPicPr>
          <p:cNvPr id="180" name="Google Shape;180;g8612db4ff4_0_88"/>
          <p:cNvPicPr preferRelativeResize="0"/>
          <p:nvPr/>
        </p:nvPicPr>
        <p:blipFill>
          <a:blip r:embed="rId4">
            <a:alphaModFix/>
          </a:blip>
          <a:stretch>
            <a:fillRect/>
          </a:stretch>
        </p:blipFill>
        <p:spPr>
          <a:xfrm>
            <a:off x="4170350" y="3354795"/>
            <a:ext cx="4132724" cy="2611780"/>
          </a:xfrm>
          <a:prstGeom prst="rect">
            <a:avLst/>
          </a:prstGeom>
          <a:noFill/>
          <a:ln>
            <a:noFill/>
          </a:ln>
        </p:spPr>
      </p:pic>
      <p:cxnSp>
        <p:nvCxnSpPr>
          <p:cNvPr id="181" name="Google Shape;181;g8612db4ff4_0_88"/>
          <p:cNvCxnSpPr/>
          <p:nvPr/>
        </p:nvCxnSpPr>
        <p:spPr>
          <a:xfrm flipH="1">
            <a:off x="3956675" y="1781500"/>
            <a:ext cx="551100" cy="9900"/>
          </a:xfrm>
          <a:prstGeom prst="straightConnector1">
            <a:avLst/>
          </a:prstGeom>
          <a:noFill/>
          <a:ln cap="flat" cmpd="sng" w="38100">
            <a:solidFill>
              <a:schemeClr val="dk2"/>
            </a:solidFill>
            <a:prstDash val="solid"/>
            <a:round/>
            <a:headEnd len="med" w="med" type="none"/>
            <a:tailEnd len="med" w="med" type="triangle"/>
          </a:ln>
        </p:spPr>
      </p:cxnSp>
      <p:pic>
        <p:nvPicPr>
          <p:cNvPr id="182" name="Google Shape;182;g8612db4ff4_0_88"/>
          <p:cNvPicPr preferRelativeResize="0"/>
          <p:nvPr/>
        </p:nvPicPr>
        <p:blipFill>
          <a:blip r:embed="rId5">
            <a:alphaModFix/>
          </a:blip>
          <a:stretch>
            <a:fillRect/>
          </a:stretch>
        </p:blipFill>
        <p:spPr>
          <a:xfrm>
            <a:off x="5373163" y="1567180"/>
            <a:ext cx="1727100" cy="502497"/>
          </a:xfrm>
          <a:prstGeom prst="rect">
            <a:avLst/>
          </a:prstGeom>
          <a:noFill/>
          <a:ln>
            <a:noFill/>
          </a:ln>
        </p:spPr>
      </p:pic>
      <p:pic>
        <p:nvPicPr>
          <p:cNvPr id="183" name="Google Shape;183;g8612db4ff4_0_88"/>
          <p:cNvPicPr preferRelativeResize="0"/>
          <p:nvPr/>
        </p:nvPicPr>
        <p:blipFill>
          <a:blip r:embed="rId6">
            <a:alphaModFix/>
          </a:blip>
          <a:stretch>
            <a:fillRect/>
          </a:stretch>
        </p:blipFill>
        <p:spPr>
          <a:xfrm>
            <a:off x="4791313" y="2436313"/>
            <a:ext cx="2890799" cy="481163"/>
          </a:xfrm>
          <a:prstGeom prst="rect">
            <a:avLst/>
          </a:prstGeom>
          <a:noFill/>
          <a:ln>
            <a:noFill/>
          </a:ln>
        </p:spPr>
      </p:pic>
      <p:sp>
        <p:nvSpPr>
          <p:cNvPr id="184" name="Google Shape;184;g8612db4ff4_0_88"/>
          <p:cNvSpPr txBox="1"/>
          <p:nvPr/>
        </p:nvSpPr>
        <p:spPr>
          <a:xfrm>
            <a:off x="-95975" y="6536550"/>
            <a:ext cx="28908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Figure: L.Khan, A.R El-Ghalban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 mall EN sltg 2012_hm_EN">
  <a:themeElements>
    <a:clrScheme name="Anpassad 4">
      <a:dk1>
        <a:srgbClr val="9C6114"/>
      </a:dk1>
      <a:lt1>
        <a:srgbClr val="FFFFFF"/>
      </a:lt1>
      <a:dk2>
        <a:srgbClr val="000000"/>
      </a:dk2>
      <a:lt2>
        <a:srgbClr val="000080"/>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0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2014-03-19T20:08:46Z</dcterms:created>
  <dc:creator>johan</dc:creator>
</cp:coreProperties>
</file>