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64" r:id="rId7"/>
    <p:sldId id="268" r:id="rId8"/>
    <p:sldId id="265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1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b="1"/>
              <a:t>首页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349500" y="1732915"/>
            <a:ext cx="7628255" cy="743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06890" y="1901825"/>
            <a:ext cx="570865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🔎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62915" y="3307080"/>
            <a:ext cx="1748155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927985" y="3307080"/>
            <a:ext cx="1748155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93055" y="3307080"/>
            <a:ext cx="1748155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12710" y="3307080"/>
            <a:ext cx="1748155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977755" y="3307080"/>
            <a:ext cx="1748155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635" cy="685800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b="1"/>
              <a:t>学校</a:t>
            </a:r>
            <a:r>
              <a:rPr lang="zh-CN" altLang="en-US" b="1"/>
              <a:t>概况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0" y="1598930"/>
            <a:ext cx="12191365" cy="52724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2373630"/>
            <a:ext cx="11699240" cy="44977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497830" y="1871345"/>
            <a:ext cx="133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学院</a:t>
            </a:r>
            <a:r>
              <a:rPr lang="zh-CN" altLang="en-US"/>
              <a:t>简介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论坛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16" name="圆角矩形 15"/>
          <p:cNvSpPr/>
          <p:nvPr/>
        </p:nvSpPr>
        <p:spPr>
          <a:xfrm>
            <a:off x="2349500" y="1732915"/>
            <a:ext cx="7628255" cy="743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06890" y="1901825"/>
            <a:ext cx="570865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🔎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33145" y="2795905"/>
            <a:ext cx="10110470" cy="16560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2375" y="2985135"/>
            <a:ext cx="1127125" cy="12769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1465" y="2985135"/>
            <a:ext cx="8009255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市委书记刘烁莅校宣讲党的二十届三中全会、全国教育大会精神并讲授</a:t>
            </a:r>
            <a:r>
              <a:rPr lang="zh-CN" altLang="en-US"/>
              <a:t>思政课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31465" y="3801745"/>
            <a:ext cx="7890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   11</a:t>
            </a:r>
            <a:r>
              <a:rPr lang="zh-CN" altLang="en-US" sz="1200"/>
              <a:t>月</a:t>
            </a:r>
            <a:r>
              <a:rPr lang="en-US" altLang="zh-CN" sz="1200"/>
              <a:t>28</a:t>
            </a:r>
            <a:r>
              <a:rPr lang="zh-CN" altLang="en-US" sz="1200"/>
              <a:t>日，市委书记刘烁来到萍乡学院，围绕学习贯彻党的二十届三中全会精神、全国教育大会精神，为师生讲授思政课。刘烁勉励广大学子要把握历史机遇，永葆</a:t>
            </a:r>
            <a:r>
              <a:rPr lang="en-US" altLang="zh-CN" sz="1200"/>
              <a:t>“</a:t>
            </a:r>
            <a:r>
              <a:rPr lang="zh-CN" altLang="en-US" sz="1200"/>
              <a:t>敢于改革创新</a:t>
            </a:r>
            <a:r>
              <a:rPr lang="en-US" altLang="zh-CN" sz="1200"/>
              <a:t>”</a:t>
            </a:r>
            <a:r>
              <a:rPr lang="zh-CN" altLang="en-US" sz="1200"/>
              <a:t>的勇毅，锤炼</a:t>
            </a:r>
            <a:r>
              <a:rPr lang="en-US" altLang="zh-CN" sz="1200"/>
              <a:t>“</a:t>
            </a:r>
            <a:r>
              <a:rPr lang="zh-CN" altLang="en-US" sz="1200"/>
              <a:t>能担改革重任</a:t>
            </a:r>
            <a:r>
              <a:rPr lang="en-US" altLang="zh-CN" sz="1200"/>
              <a:t>”</a:t>
            </a:r>
            <a:r>
              <a:rPr lang="zh-CN" altLang="en-US" sz="1200"/>
              <a:t>的能力，涵</a:t>
            </a:r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3779520" y="3409950"/>
            <a:ext cx="2484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作者：周文昂扬、任乾良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698615" y="3399155"/>
            <a:ext cx="2484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发布时间：</a:t>
            </a:r>
            <a:r>
              <a:rPr lang="en-US" altLang="zh-CN" sz="1400"/>
              <a:t>2024-11-29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1011555" y="4771390"/>
            <a:ext cx="10110470" cy="165608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968500" y="4939665"/>
            <a:ext cx="8009255" cy="44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市委书记刘烁莅校宣讲党的二十届三中全会、全国教育大会精神并讲授</a:t>
            </a:r>
            <a:r>
              <a:rPr lang="zh-CN" altLang="en-US"/>
              <a:t>思政课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014220" y="5698490"/>
            <a:ext cx="7890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       11</a:t>
            </a:r>
            <a:r>
              <a:rPr lang="zh-CN" altLang="en-US" sz="1200"/>
              <a:t>月</a:t>
            </a:r>
            <a:r>
              <a:rPr lang="en-US" altLang="zh-CN" sz="1200"/>
              <a:t>28</a:t>
            </a:r>
            <a:r>
              <a:rPr lang="zh-CN" altLang="en-US" sz="1200"/>
              <a:t>日，市委书记刘烁来到萍乡学院，围绕学习贯彻党的二十届三中全会精神、全国教育大会精神，为师生讲授思政课。刘烁勉励广大学子要把握历史机遇，永葆</a:t>
            </a:r>
            <a:r>
              <a:rPr lang="en-US" altLang="zh-CN" sz="1200"/>
              <a:t>“</a:t>
            </a:r>
            <a:r>
              <a:rPr lang="zh-CN" altLang="en-US" sz="1200"/>
              <a:t>敢于改革创新</a:t>
            </a:r>
            <a:r>
              <a:rPr lang="en-US" altLang="zh-CN" sz="1200"/>
              <a:t>”</a:t>
            </a:r>
            <a:r>
              <a:rPr lang="zh-CN" altLang="en-US" sz="1200"/>
              <a:t>的勇毅，锤炼</a:t>
            </a:r>
            <a:r>
              <a:rPr lang="en-US" altLang="zh-CN" sz="1200"/>
              <a:t>“</a:t>
            </a:r>
            <a:r>
              <a:rPr lang="zh-CN" altLang="en-US" sz="1200"/>
              <a:t>能担改革重任</a:t>
            </a:r>
            <a:r>
              <a:rPr lang="en-US" altLang="zh-CN" sz="1200"/>
              <a:t>”</a:t>
            </a:r>
            <a:r>
              <a:rPr lang="zh-CN" altLang="en-US" sz="1200"/>
              <a:t>的能力，涵</a:t>
            </a:r>
            <a:r>
              <a:rPr lang="en-US" altLang="zh-CN" sz="1200"/>
              <a:t>“</a:t>
            </a:r>
            <a:r>
              <a:rPr lang="zh-CN" altLang="en-US" sz="1200"/>
              <a:t>善于改革攻坚</a:t>
            </a:r>
            <a:r>
              <a:rPr lang="en-US" altLang="zh-CN" sz="1200"/>
              <a:t>”</a:t>
            </a:r>
            <a:r>
              <a:rPr lang="zh-CN" altLang="en-US" sz="1200"/>
              <a:t>的品质，积极投身萍乡改革发展的生动实践，在全力打造产业转型升级标杆城市中担当作为、建</a:t>
            </a:r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3045460" y="5374640"/>
            <a:ext cx="2484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作者：周文昂扬、任乾良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6263640" y="5374640"/>
            <a:ext cx="2484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发布时间：</a:t>
            </a:r>
            <a:r>
              <a:rPr lang="en-US" altLang="zh-CN" sz="1400"/>
              <a:t>2024-11-29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3020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论坛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743075"/>
            <a:ext cx="8143875" cy="9334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667000"/>
            <a:ext cx="9734550" cy="152400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975995" y="4406265"/>
            <a:ext cx="102133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79500" y="4486275"/>
            <a:ext cx="230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评论</a:t>
            </a:r>
            <a:endParaRPr lang="zh-CN" altLang="en-US" sz="2800" b="1"/>
          </a:p>
        </p:txBody>
      </p:sp>
      <p:sp>
        <p:nvSpPr>
          <p:cNvPr id="27" name="椭圆 26"/>
          <p:cNvSpPr/>
          <p:nvPr/>
        </p:nvSpPr>
        <p:spPr>
          <a:xfrm>
            <a:off x="1621155" y="5088255"/>
            <a:ext cx="713105" cy="71310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540000" y="5088255"/>
            <a:ext cx="10814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周文</a:t>
            </a:r>
            <a:endParaRPr lang="zh-CN" altLang="en-US" sz="1600"/>
          </a:p>
        </p:txBody>
      </p:sp>
      <p:sp>
        <p:nvSpPr>
          <p:cNvPr id="33" name="文本框 32"/>
          <p:cNvSpPr txBox="1"/>
          <p:nvPr/>
        </p:nvSpPr>
        <p:spPr>
          <a:xfrm>
            <a:off x="2505710" y="5474970"/>
            <a:ext cx="6303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进一步全面深化改革要往哪里改、如何融入进一步全面深化改革的时代大潮三个方面进行讲授</a:t>
            </a:r>
            <a:endParaRPr lang="zh-CN" altLang="en-US" sz="160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20" y="6107430"/>
            <a:ext cx="2981325" cy="238125"/>
          </a:xfrm>
          <a:prstGeom prst="rect">
            <a:avLst/>
          </a:prstGeom>
        </p:spPr>
      </p:pic>
      <p:sp>
        <p:nvSpPr>
          <p:cNvPr id="35" name="圆角矩形 34"/>
          <p:cNvSpPr/>
          <p:nvPr/>
        </p:nvSpPr>
        <p:spPr>
          <a:xfrm>
            <a:off x="1621155" y="6394450"/>
            <a:ext cx="8511540" cy="41402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700530" y="6417945"/>
            <a:ext cx="1253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回复</a:t>
            </a:r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教师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316990" y="235077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商学院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37075" y="235077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人文</a:t>
            </a:r>
            <a:r>
              <a:rPr lang="zh-CN" altLang="en-US"/>
              <a:t>与传媒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630160" y="235077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工程与管理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316990" y="317119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外国语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537075" y="317119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材料与化学工程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630160" y="317119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体育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316990" y="399161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机械电子工程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37075" y="399161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信息与计算机工程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630160" y="399161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艺术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316990" y="481203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教育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4537075" y="481203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马克思主义</a:t>
            </a:r>
            <a:r>
              <a:rPr lang="zh-CN" altLang="en-US"/>
              <a:t>学院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7630160" y="481203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继续教育</a:t>
            </a:r>
            <a:r>
              <a:rPr lang="zh-CN" altLang="en-US"/>
              <a:t>学院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教师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1677670" y="2169160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22475" y="3936365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94835" y="2169160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39640" y="3936365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112635" y="2169160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57440" y="3936365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88195" y="2169160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033000" y="3936365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677670" y="4685665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022475" y="6452870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94835" y="4685665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739640" y="6452870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112635" y="4685665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457440" y="6452870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688195" y="4685665"/>
            <a:ext cx="1367155" cy="16135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033000" y="6452870"/>
            <a:ext cx="676910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60705" y="1483995"/>
            <a:ext cx="268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信息与计算机工程</a:t>
            </a:r>
            <a:r>
              <a:rPr lang="zh-CN" altLang="en-US"/>
              <a:t>学院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教师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3" name="矩形 2"/>
          <p:cNvSpPr/>
          <p:nvPr/>
        </p:nvSpPr>
        <p:spPr>
          <a:xfrm>
            <a:off x="-1270" y="1576705"/>
            <a:ext cx="2990215" cy="5290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52500" y="1814830"/>
            <a:ext cx="1082040" cy="14325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183005" y="3247390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周文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61620" y="3735705"/>
            <a:ext cx="24650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电子邮箱：</a:t>
            </a:r>
            <a:r>
              <a:rPr lang="en-US" altLang="zh-CN" sz="1400"/>
              <a:t>ong@ustc.edu.cn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联系方式：</a:t>
            </a:r>
            <a:r>
              <a:rPr lang="en-US" altLang="zh-CN" sz="1400"/>
              <a:t>8888888888</a:t>
            </a:r>
            <a:endParaRPr lang="en-US" altLang="zh-CN" sz="1400"/>
          </a:p>
          <a:p>
            <a:endParaRPr lang="zh-CN" altLang="en-US" sz="1400"/>
          </a:p>
          <a:p>
            <a:r>
              <a:rPr lang="zh-CN" altLang="en-US" sz="1400"/>
              <a:t>学位：博士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3870325" y="1665605"/>
            <a:ext cx="68668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个人简介：</a:t>
            </a:r>
            <a:r>
              <a:rPr lang="zh-CN" altLang="en-US"/>
              <a:t>克劳德</a:t>
            </a:r>
            <a:r>
              <a:rPr lang="en-US" altLang="zh-CN"/>
              <a:t>·</a:t>
            </a:r>
            <a:r>
              <a:rPr lang="zh-CN" altLang="en-US"/>
              <a:t>艾尔伍德</a:t>
            </a:r>
            <a:r>
              <a:rPr lang="en-US" altLang="zh-CN"/>
              <a:t>·</a:t>
            </a:r>
            <a:r>
              <a:rPr lang="zh-CN" altLang="en-US"/>
              <a:t>香农（</a:t>
            </a:r>
            <a:r>
              <a:rPr lang="en-US" altLang="zh-CN"/>
              <a:t>Claude Elwood Shannon</a:t>
            </a:r>
            <a:r>
              <a:rPr lang="zh-CN" altLang="en-US"/>
              <a:t>，</a:t>
            </a:r>
            <a:r>
              <a:rPr lang="en-US" altLang="zh-CN"/>
              <a:t>1916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30</a:t>
            </a:r>
            <a:r>
              <a:rPr lang="zh-CN" altLang="en-US"/>
              <a:t>日</a:t>
            </a:r>
            <a:r>
              <a:rPr lang="en-US" altLang="zh-CN"/>
              <a:t>—2001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24</a:t>
            </a:r>
            <a:r>
              <a:rPr lang="zh-CN" altLang="en-US"/>
              <a:t>日），出生于美国密歇根州佩托斯基，美国数学家、发明家、密码学家，信息论创始人</a:t>
            </a:r>
            <a:r>
              <a:rPr lang="en-US" altLang="zh-CN"/>
              <a:t> [22]</a:t>
            </a:r>
            <a:r>
              <a:rPr lang="zh-CN" altLang="en-US"/>
              <a:t>，美国国家工程院院士、美国国家科学院院士、美国艺术与科学院院士，生前是麻省理工学院名誉教授。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研究领域：</a:t>
            </a:r>
            <a:r>
              <a:rPr lang="zh-CN" altLang="en-US"/>
              <a:t>信息通信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研究成果：中国通信学会（</a:t>
            </a:r>
            <a:r>
              <a:rPr lang="en-US" altLang="zh-CN"/>
              <a:t>China Institute of Communications</a:t>
            </a:r>
            <a:r>
              <a:rPr lang="zh-CN" altLang="en-US"/>
              <a:t>，</a:t>
            </a:r>
            <a:r>
              <a:rPr lang="en-US" altLang="zh-CN"/>
              <a:t>CIC</a:t>
            </a:r>
            <a:r>
              <a:rPr lang="zh-CN" altLang="en-US"/>
              <a:t>，以下简称</a:t>
            </a:r>
            <a:r>
              <a:rPr lang="en-US" altLang="zh-CN"/>
              <a:t>“</a:t>
            </a:r>
            <a:r>
              <a:rPr lang="zh-CN" altLang="en-US"/>
              <a:t>学会</a:t>
            </a:r>
            <a:r>
              <a:rPr lang="en-US" altLang="zh-CN"/>
              <a:t>”</a:t>
            </a:r>
            <a:r>
              <a:rPr lang="zh-CN" altLang="en-US"/>
              <a:t>）成立于</a:t>
            </a:r>
            <a:r>
              <a:rPr lang="en-US" altLang="zh-CN"/>
              <a:t>1978</a:t>
            </a:r>
            <a:r>
              <a:rPr lang="zh-CN" altLang="en-US"/>
              <a:t>年，是在民政部注册的国家级学会，隶属于工业和信息化部，业务主管为中国科学技术协会。学会致力于推动高水平学术交流，每年组织大型学术交流活动</a:t>
            </a:r>
            <a:r>
              <a:rPr lang="en-US" altLang="zh-CN"/>
              <a:t>50</a:t>
            </a:r>
            <a:r>
              <a:rPr lang="zh-CN" altLang="en-US"/>
              <a:t>余次，参与的科技工作者数万人。学会创建了许多一流学术期刊，主办的《中国通信》（英文版）、《通信学报》、《电信科学》是通信领域权威学术刊物。学会设立的</a:t>
            </a:r>
            <a:r>
              <a:rPr lang="en-US" altLang="zh-CN"/>
              <a:t>“</a:t>
            </a:r>
            <a:r>
              <a:rPr lang="zh-CN" altLang="en-US"/>
              <a:t>中国通信学会科学技术奖</a:t>
            </a:r>
            <a:r>
              <a:rPr lang="en-US" altLang="zh-CN"/>
              <a:t>”</a:t>
            </a:r>
            <a:r>
              <a:rPr lang="zh-CN" altLang="en-US"/>
              <a:t>是我国信息通信领域最具权威性的科技奖项。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2915" y="137160"/>
            <a:ext cx="810895" cy="810895"/>
          </a:xfrm>
          <a:prstGeom prst="ellipse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0705" y="364490"/>
            <a:ext cx="684530" cy="356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pxxy</a:t>
            </a:r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77010" y="285115"/>
            <a:ext cx="4310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萍</a:t>
            </a:r>
            <a:r>
              <a:rPr lang="en-US" altLang="zh-CN"/>
              <a:t>  </a:t>
            </a:r>
            <a:r>
              <a:rPr lang="zh-CN" altLang="en-US"/>
              <a:t>乡</a:t>
            </a:r>
            <a:r>
              <a:rPr lang="en-US" altLang="zh-CN"/>
              <a:t>  </a:t>
            </a:r>
            <a:r>
              <a:rPr lang="zh-CN" altLang="en-US"/>
              <a:t>学</a:t>
            </a:r>
            <a:r>
              <a:rPr lang="en-US" altLang="zh-CN"/>
              <a:t>  </a:t>
            </a:r>
            <a:r>
              <a:rPr lang="zh-CN" altLang="en-US"/>
              <a:t>院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4795" y="657225"/>
            <a:ext cx="18065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Pingxiang University</a:t>
            </a:r>
            <a:endParaRPr lang="en-US" altLang="zh-CN" sz="1000"/>
          </a:p>
        </p:txBody>
      </p:sp>
      <p:sp>
        <p:nvSpPr>
          <p:cNvPr id="9" name="文本框 8"/>
          <p:cNvSpPr txBox="1"/>
          <p:nvPr/>
        </p:nvSpPr>
        <p:spPr>
          <a:xfrm>
            <a:off x="3045460" y="323215"/>
            <a:ext cx="4067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教师个人主页</a:t>
            </a:r>
            <a:endParaRPr lang="zh-CN" altLang="en-US" sz="3200"/>
          </a:p>
        </p:txBody>
      </p:sp>
      <p:sp>
        <p:nvSpPr>
          <p:cNvPr id="10" name="文本框 9"/>
          <p:cNvSpPr txBox="1"/>
          <p:nvPr/>
        </p:nvSpPr>
        <p:spPr>
          <a:xfrm>
            <a:off x="6263640" y="948055"/>
            <a:ext cx="80137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16340" y="948055"/>
            <a:ext cx="725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论坛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323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24540" y="948055"/>
            <a:ext cx="801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个人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7355840" y="94805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学校</a:t>
            </a:r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055350" y="137160"/>
            <a:ext cx="786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登录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815975" y="1976120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个人信息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815340" y="3989070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15975" y="2982595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</a:t>
            </a:r>
            <a:r>
              <a:rPr lang="zh-CN" altLang="en-US"/>
              <a:t>成果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5340" y="4995545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资源</a:t>
            </a:r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028950" y="2254885"/>
            <a:ext cx="2082165" cy="25539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398520" y="4995545"/>
            <a:ext cx="142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上传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73445" y="2232025"/>
            <a:ext cx="50609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学位：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联系方式：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电子邮件：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个人简介：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7355840" y="2254885"/>
            <a:ext cx="4278630" cy="39116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7355840" y="2802890"/>
            <a:ext cx="4278630" cy="39116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355840" y="3350895"/>
            <a:ext cx="4278630" cy="39116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263765" y="3989070"/>
            <a:ext cx="4370705" cy="243840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>宽屏</PresentationFormat>
  <Paragraphs>272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WPS_1670145912</cp:lastModifiedBy>
  <cp:revision>158</cp:revision>
  <dcterms:created xsi:type="dcterms:W3CDTF">2019-06-19T02:08:00Z</dcterms:created>
  <dcterms:modified xsi:type="dcterms:W3CDTF">2024-11-29T12:53:24Z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275B6AB07C05459E84C908EF9033FEB0_12</vt:lpwstr>
  </property>
</Properties>
</file>