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Cardiovascular Risk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Ashok Bolisetty – NRI Institute of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These references cover a range of topics including cardiovascular risk prediction models, machine learning applications in healthcare, predictive analytics, and ethical considerations in AI adoption in medicine. They should provide a solid foundation for further exploration and research in this field.</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6" name="Picture 5">
            <a:extLst>
              <a:ext uri="{FF2B5EF4-FFF2-40B4-BE49-F238E27FC236}">
                <a16:creationId xmlns:a16="http://schemas.microsoft.com/office/drawing/2014/main" id="{54A8BEE7-8C6C-3CFB-F95D-0646C7FF1668}"/>
              </a:ext>
            </a:extLst>
          </p:cNvPr>
          <p:cNvPicPr>
            <a:picLocks noChangeAspect="1"/>
          </p:cNvPicPr>
          <p:nvPr/>
        </p:nvPicPr>
        <p:blipFill>
          <a:blip r:embed="rId2"/>
          <a:stretch>
            <a:fillRect/>
          </a:stretch>
        </p:blipFill>
        <p:spPr>
          <a:xfrm>
            <a:off x="1420392" y="1317524"/>
            <a:ext cx="6681389" cy="5121496"/>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6" name="Picture 5">
            <a:extLst>
              <a:ext uri="{FF2B5EF4-FFF2-40B4-BE49-F238E27FC236}">
                <a16:creationId xmlns:a16="http://schemas.microsoft.com/office/drawing/2014/main" id="{6F174C96-37CA-4D2A-8DE8-E5E5BE8861E7}"/>
              </a:ext>
            </a:extLst>
          </p:cNvPr>
          <p:cNvPicPr>
            <a:picLocks noChangeAspect="1"/>
          </p:cNvPicPr>
          <p:nvPr/>
        </p:nvPicPr>
        <p:blipFill>
          <a:blip r:embed="rId2"/>
          <a:stretch>
            <a:fillRect/>
          </a:stretch>
        </p:blipFill>
        <p:spPr>
          <a:xfrm>
            <a:off x="1403554" y="1355704"/>
            <a:ext cx="6531078" cy="5070036"/>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a:t>
            </a:r>
            <a:endParaRPr lang="en-IN" sz="2400" dirty="0"/>
          </a:p>
          <a:p>
            <a:pPr marL="305435" indent="-305435" algn="just"/>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lnSpc>
                <a:spcPct val="100000"/>
              </a:lnSpc>
              <a:spcBef>
                <a:spcPts val="200"/>
              </a:spcBef>
              <a:spcAft>
                <a:spcPts val="200"/>
              </a:spcAft>
            </a:pPr>
            <a:endParaRPr lang="en-IN" sz="1200" b="1" dirty="0">
              <a:latin typeface="Calibri"/>
              <a:cs typeface="Calibri"/>
            </a:endParaRPr>
          </a:p>
          <a:p>
            <a:pPr marL="305435" indent="-305435">
              <a:lnSpc>
                <a:spcPct val="100000"/>
              </a:lnSpc>
              <a:spcBef>
                <a:spcPts val="200"/>
              </a:spcBef>
              <a:spcAft>
                <a:spcPts val="200"/>
              </a:spcAft>
            </a:pPr>
            <a:r>
              <a:rPr lang="en-IN" sz="1200" b="1" dirty="0">
                <a:latin typeface="Calibri"/>
                <a:ea typeface="+mn-lt"/>
                <a:cs typeface="+mn-lt"/>
              </a:rPr>
              <a:t>The proposed system aims to address the challenge of predicting the required </a:t>
            </a:r>
            <a:r>
              <a:rPr lang="en-US" sz="1200" b="1" dirty="0">
                <a:latin typeface="Calibri"/>
                <a:ea typeface="+mn-lt"/>
                <a:cs typeface="+mn-lt"/>
              </a:rPr>
              <a:t>you can develop a robust and reliable cardiovascular risk prediction model that can assist healthcare professionals in identifying individuals at higher risk of cardiovascular disease and guide preventive interventions and treatment strategies</a:t>
            </a:r>
            <a:r>
              <a:rPr lang="en-IN" sz="1200" b="1" dirty="0">
                <a:latin typeface="Calibri"/>
                <a:ea typeface="+mn-lt"/>
                <a:cs typeface="+mn-lt"/>
              </a:rPr>
              <a:t>. The solution will consist of the following components:</a:t>
            </a:r>
            <a:endParaRPr lang="en-IN" sz="1200" b="1" dirty="0">
              <a:latin typeface="Calibri"/>
              <a:cs typeface="Calibri"/>
            </a:endParaRPr>
          </a:p>
          <a:p>
            <a:pPr>
              <a:lnSpc>
                <a:spcPct val="100000"/>
              </a:lnSpc>
              <a:spcBef>
                <a:spcPts val="200"/>
              </a:spcBef>
              <a:spcAft>
                <a:spcPts val="200"/>
              </a:spcAft>
            </a:pPr>
            <a:r>
              <a:rPr lang="en-US" sz="1200" b="1" dirty="0"/>
              <a:t>Data Collection</a:t>
            </a:r>
            <a:r>
              <a:rPr lang="en-US" sz="1200" dirty="0"/>
              <a:t>:</a:t>
            </a:r>
          </a:p>
          <a:p>
            <a:pPr lvl="1">
              <a:spcBef>
                <a:spcPts val="200"/>
              </a:spcBef>
              <a:spcAft>
                <a:spcPts val="200"/>
              </a:spcAft>
            </a:pPr>
            <a:r>
              <a:rPr lang="en-US" sz="1200" dirty="0"/>
              <a:t>Gather data from reliable sources such as health institutions, research databases, or publicly available datasets like NHANES (National Health and Nutrition Examination Survey).</a:t>
            </a:r>
          </a:p>
          <a:p>
            <a:pPr lvl="1">
              <a:spcBef>
                <a:spcPts val="200"/>
              </a:spcBef>
              <a:spcAft>
                <a:spcPts val="200"/>
              </a:spcAft>
            </a:pPr>
            <a:r>
              <a:rPr lang="en-US" sz="1200" dirty="0"/>
              <a:t>Collect information on demographics (age, gender), lifestyle factors (smoking status, physical activity), medical history (diabetes status, hypertension), and clinical measurements (blood pressure, cholesterol levels).</a:t>
            </a:r>
          </a:p>
          <a:p>
            <a:pPr>
              <a:spcBef>
                <a:spcPts val="200"/>
              </a:spcBef>
              <a:spcAft>
                <a:spcPts val="200"/>
              </a:spcAft>
            </a:pPr>
            <a:r>
              <a:rPr lang="en-US" sz="1200" b="1" dirty="0"/>
              <a:t>Data Preprocessing:</a:t>
            </a:r>
          </a:p>
          <a:p>
            <a:pPr lvl="1">
              <a:spcBef>
                <a:spcPts val="200"/>
              </a:spcBef>
              <a:spcAft>
                <a:spcPts val="200"/>
              </a:spcAft>
            </a:pPr>
            <a:r>
              <a:rPr lang="en-US" sz="1200" dirty="0"/>
              <a:t>Clean the dataset by handling missing values, outliers, and </a:t>
            </a:r>
            <a:r>
              <a:rPr lang="en-US" sz="1200" dirty="0" err="1"/>
              <a:t>inconsistencies.Normalize</a:t>
            </a:r>
            <a:r>
              <a:rPr lang="en-US" sz="1200" dirty="0"/>
              <a:t> numerical features to a standard scale </a:t>
            </a:r>
          </a:p>
          <a:p>
            <a:pPr lvl="1">
              <a:spcBef>
                <a:spcPts val="200"/>
              </a:spcBef>
              <a:spcAft>
                <a:spcPts val="200"/>
              </a:spcAft>
            </a:pPr>
            <a:r>
              <a:rPr lang="en-US" sz="1200" dirty="0"/>
              <a:t>Encode categorical variables (e.g., gender, smoking status) using one-hot encoding or label encoding.</a:t>
            </a:r>
          </a:p>
          <a:p>
            <a:pPr>
              <a:lnSpc>
                <a:spcPct val="100000"/>
              </a:lnSpc>
              <a:spcBef>
                <a:spcPts val="200"/>
              </a:spcBef>
              <a:spcAft>
                <a:spcPts val="200"/>
              </a:spcAft>
            </a:pPr>
            <a:r>
              <a:rPr lang="en-US" sz="1200" b="1" dirty="0"/>
              <a:t>Feature Engineering:</a:t>
            </a:r>
          </a:p>
          <a:p>
            <a:pPr lvl="1">
              <a:spcBef>
                <a:spcPts val="200"/>
              </a:spcBef>
              <a:spcAft>
                <a:spcPts val="200"/>
              </a:spcAft>
            </a:pPr>
            <a:r>
              <a:rPr lang="en-US" sz="1200" dirty="0"/>
              <a:t>Extract additional features such as body mass index (BMI), calculated from height and weight measurements.</a:t>
            </a:r>
          </a:p>
          <a:p>
            <a:pPr lvl="1">
              <a:spcBef>
                <a:spcPts val="200"/>
              </a:spcBef>
              <a:spcAft>
                <a:spcPts val="200"/>
              </a:spcAft>
            </a:pPr>
            <a:r>
              <a:rPr lang="en-US" sz="1200" dirty="0"/>
              <a:t>Create derived features like blood pressure categories (e.g., normal, prehypertension, hypertension).</a:t>
            </a:r>
          </a:p>
          <a:p>
            <a:pPr>
              <a:lnSpc>
                <a:spcPct val="100000"/>
              </a:lnSpc>
              <a:spcBef>
                <a:spcPts val="200"/>
              </a:spcBef>
              <a:spcAft>
                <a:spcPts val="200"/>
              </a:spcAft>
            </a:pPr>
            <a:r>
              <a:rPr lang="en-US" sz="1200" b="1" dirty="0"/>
              <a:t>Exploratory Data Analysis (EDA):</a:t>
            </a:r>
          </a:p>
          <a:p>
            <a:pPr lvl="1">
              <a:spcBef>
                <a:spcPts val="200"/>
              </a:spcBef>
              <a:spcAft>
                <a:spcPts val="200"/>
              </a:spcAft>
            </a:pPr>
            <a:r>
              <a:rPr lang="en-US" sz="1200" dirty="0"/>
              <a:t>Visualize distributions of key features and their relationships with the target variable (CVD risk).</a:t>
            </a:r>
          </a:p>
          <a:p>
            <a:pPr lvl="1">
              <a:spcBef>
                <a:spcPts val="200"/>
              </a:spcBef>
              <a:spcAft>
                <a:spcPts val="200"/>
              </a:spcAft>
            </a:pPr>
            <a:r>
              <a:rPr lang="en-US" sz="1200" dirty="0"/>
              <a:t>Explore correlations between variables to identify potential predictors of CVD risk.</a:t>
            </a:r>
          </a:p>
          <a:p>
            <a:pPr>
              <a:lnSpc>
                <a:spcPct val="100000"/>
              </a:lnSpc>
              <a:spcBef>
                <a:spcPts val="200"/>
              </a:spcBef>
              <a:spcAft>
                <a:spcPts val="200"/>
              </a:spcAft>
            </a:pPr>
            <a:r>
              <a:rPr lang="en-US" sz="1200" b="1" dirty="0"/>
              <a:t>Model Selection:</a:t>
            </a:r>
          </a:p>
          <a:p>
            <a:pPr lvl="1">
              <a:spcBef>
                <a:spcPts val="200"/>
              </a:spcBef>
              <a:spcAft>
                <a:spcPts val="200"/>
              </a:spcAft>
            </a:pPr>
            <a:r>
              <a:rPr lang="en-US" sz="1200" dirty="0"/>
              <a:t>Choose suitable machine learning algorithms for classification, considering factors like interpretability, scalability, and performance.</a:t>
            </a:r>
          </a:p>
          <a:p>
            <a:pPr lvl="1">
              <a:spcBef>
                <a:spcPts val="200"/>
              </a:spcBef>
              <a:spcAft>
                <a:spcPts val="200"/>
              </a:spcAft>
            </a:pPr>
            <a:r>
              <a:rPr lang="en-US" sz="1200" dirty="0"/>
              <a:t>Experiment with algorithms such as logistic regression, decision trees, random forests, gradient boosting machines (GBM), or neural networks.</a:t>
            </a:r>
          </a:p>
          <a:p>
            <a:pPr marL="324000" lvl="1" indent="0">
              <a:spcBef>
                <a:spcPts val="200"/>
              </a:spcBef>
              <a:spcAft>
                <a:spcPts val="200"/>
              </a:spcAft>
              <a:buNone/>
            </a:pPr>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US" sz="1800" b="1" dirty="0">
                <a:solidFill>
                  <a:srgbClr val="0F0F0F"/>
                </a:solidFill>
                <a:ea typeface="+mn-lt"/>
                <a:cs typeface="+mn-lt"/>
              </a:rPr>
              <a:t>a cardiovascular risk prediction project involves considering the interconnected elements of the healthcare system, data infrastructure, model development, deployment, and impact assessment</a:t>
            </a:r>
            <a:r>
              <a:rPr lang="en-IN" sz="1800" b="1" dirty="0">
                <a:solidFill>
                  <a:srgbClr val="0F0F0F"/>
                </a:solidFill>
                <a:ea typeface="+mn-lt"/>
                <a:cs typeface="+mn-lt"/>
              </a:rPr>
              <a:t>. Here's a suggested structure for this section:</a:t>
            </a:r>
            <a:endParaRPr lang="en-US" dirty="0"/>
          </a:p>
          <a:p>
            <a:pPr marL="305435" indent="-305435"/>
            <a:r>
              <a:rPr lang="en-IN" sz="1800" b="1" dirty="0">
                <a:solidFill>
                  <a:srgbClr val="0F0F0F"/>
                </a:solidFill>
              </a:rPr>
              <a:t>Understanding the Healthcare System:</a:t>
            </a:r>
          </a:p>
          <a:p>
            <a:pPr marL="305435" indent="-305435"/>
            <a:r>
              <a:rPr lang="en-IN" sz="1800" b="1" dirty="0">
                <a:solidFill>
                  <a:srgbClr val="0F0F0F"/>
                </a:solidFill>
              </a:rPr>
              <a:t>Data Infrastructure</a:t>
            </a:r>
          </a:p>
          <a:p>
            <a:pPr marL="305435" indent="-305435"/>
            <a:r>
              <a:rPr lang="en-IN" sz="1800" b="1" dirty="0">
                <a:solidFill>
                  <a:srgbClr val="0F0F0F"/>
                </a:solidFill>
              </a:rPr>
              <a:t>Model Development</a:t>
            </a:r>
          </a:p>
          <a:p>
            <a:pPr marL="305435" indent="-305435"/>
            <a:r>
              <a:rPr lang="en-IN" sz="1800" b="1" dirty="0">
                <a:solidFill>
                  <a:srgbClr val="0F0F0F"/>
                </a:solidFill>
              </a:rPr>
              <a:t>Deployment and Integration</a:t>
            </a:r>
          </a:p>
          <a:p>
            <a:pPr marL="305435" indent="-305435"/>
            <a:r>
              <a:rPr lang="en-IN" sz="1800" b="1" dirty="0">
                <a:solidFill>
                  <a:srgbClr val="0F0F0F"/>
                </a:solidFill>
              </a:rPr>
              <a:t>Impact Assessment</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0">
              <a:lnSpc>
                <a:spcPct val="120000"/>
              </a:lnSpc>
              <a:spcBef>
                <a:spcPts val="200"/>
              </a:spcBef>
              <a:spcAft>
                <a:spcPts val="200"/>
              </a:spcAft>
            </a:pPr>
            <a:r>
              <a:rPr lang="en-IN" sz="1200" dirty="0">
                <a:ea typeface="+mn-lt"/>
                <a:cs typeface="+mn-lt"/>
              </a:rPr>
              <a:t>In the Algorithm section, describe the machine learning algorithm chosen for cardiovascular risk prediction mode. Here's an example structure for this section:</a:t>
            </a:r>
            <a:endParaRPr lang="en-IN" sz="1200" dirty="0"/>
          </a:p>
          <a:p>
            <a:pPr marL="305435" indent="0">
              <a:lnSpc>
                <a:spcPct val="120000"/>
              </a:lnSpc>
              <a:spcBef>
                <a:spcPts val="200"/>
              </a:spcBef>
              <a:spcAft>
                <a:spcPts val="200"/>
              </a:spcAft>
            </a:pPr>
            <a:r>
              <a:rPr lang="en-US" sz="1200" b="1" dirty="0">
                <a:ea typeface="+mn-lt"/>
                <a:cs typeface="+mn-lt"/>
              </a:rPr>
              <a:t>Logistic Regression:</a:t>
            </a:r>
          </a:p>
          <a:p>
            <a:pPr marL="629435" lvl="1" indent="0">
              <a:lnSpc>
                <a:spcPct val="120000"/>
              </a:lnSpc>
              <a:spcBef>
                <a:spcPts val="200"/>
              </a:spcBef>
              <a:spcAft>
                <a:spcPts val="200"/>
              </a:spcAft>
            </a:pPr>
            <a:r>
              <a:rPr lang="en-US" sz="1200" dirty="0">
                <a:ea typeface="+mn-lt"/>
                <a:cs typeface="+mn-lt"/>
              </a:rPr>
              <a:t>Suitable for binary classification tasks like predicting cardiovascular risk.</a:t>
            </a:r>
          </a:p>
          <a:p>
            <a:pPr marL="629435" lvl="1" indent="0">
              <a:lnSpc>
                <a:spcPct val="120000"/>
              </a:lnSpc>
              <a:spcBef>
                <a:spcPts val="200"/>
              </a:spcBef>
              <a:spcAft>
                <a:spcPts val="200"/>
              </a:spcAft>
            </a:pPr>
            <a:r>
              <a:rPr lang="en-US" sz="1200" dirty="0">
                <a:ea typeface="+mn-lt"/>
                <a:cs typeface="+mn-lt"/>
              </a:rPr>
              <a:t>Provides interpretable results and works well with linearly separable data.</a:t>
            </a:r>
          </a:p>
          <a:p>
            <a:pPr marL="629435" lvl="1" indent="0">
              <a:lnSpc>
                <a:spcPct val="120000"/>
              </a:lnSpc>
              <a:spcBef>
                <a:spcPts val="200"/>
              </a:spcBef>
              <a:spcAft>
                <a:spcPts val="200"/>
              </a:spcAft>
            </a:pPr>
            <a:r>
              <a:rPr lang="en-US" sz="1200" dirty="0">
                <a:ea typeface="+mn-lt"/>
                <a:cs typeface="+mn-lt"/>
              </a:rPr>
              <a:t>Helps identify the influence of different risk factors on the outcome.</a:t>
            </a:r>
          </a:p>
          <a:p>
            <a:pPr marL="305435" indent="0">
              <a:lnSpc>
                <a:spcPct val="120000"/>
              </a:lnSpc>
              <a:spcBef>
                <a:spcPts val="200"/>
              </a:spcBef>
              <a:spcAft>
                <a:spcPts val="200"/>
              </a:spcAft>
            </a:pPr>
            <a:r>
              <a:rPr lang="en-US" sz="1200" b="1" dirty="0">
                <a:ea typeface="+mn-lt"/>
                <a:cs typeface="+mn-lt"/>
              </a:rPr>
              <a:t>Random Forest:</a:t>
            </a:r>
          </a:p>
          <a:p>
            <a:pPr marL="629435" lvl="1" indent="0">
              <a:lnSpc>
                <a:spcPct val="120000"/>
              </a:lnSpc>
              <a:spcBef>
                <a:spcPts val="200"/>
              </a:spcBef>
              <a:spcAft>
                <a:spcPts val="200"/>
              </a:spcAft>
            </a:pPr>
            <a:r>
              <a:rPr lang="en-US" sz="1200" dirty="0">
                <a:ea typeface="+mn-lt"/>
                <a:cs typeface="+mn-lt"/>
              </a:rPr>
              <a:t>Ensemble learning method that can handle non-linear relationships and interactions between features.</a:t>
            </a:r>
          </a:p>
          <a:p>
            <a:pPr marL="629435" lvl="1" indent="0">
              <a:lnSpc>
                <a:spcPct val="120000"/>
              </a:lnSpc>
              <a:spcBef>
                <a:spcPts val="200"/>
              </a:spcBef>
              <a:spcAft>
                <a:spcPts val="200"/>
              </a:spcAft>
            </a:pPr>
            <a:r>
              <a:rPr lang="en-US" sz="1200" dirty="0">
                <a:ea typeface="+mn-lt"/>
                <a:cs typeface="+mn-lt"/>
              </a:rPr>
              <a:t>Robust to overfitting and noisy data.</a:t>
            </a:r>
          </a:p>
          <a:p>
            <a:pPr marL="629435" lvl="1" indent="0">
              <a:lnSpc>
                <a:spcPct val="120000"/>
              </a:lnSpc>
              <a:spcBef>
                <a:spcPts val="200"/>
              </a:spcBef>
              <a:spcAft>
                <a:spcPts val="200"/>
              </a:spcAft>
            </a:pPr>
            <a:r>
              <a:rPr lang="en-US" sz="1200" dirty="0">
                <a:ea typeface="+mn-lt"/>
                <a:cs typeface="+mn-lt"/>
              </a:rPr>
              <a:t>Provides feature importance measures to identify key predictors of cardiovascular risk.</a:t>
            </a:r>
          </a:p>
          <a:p>
            <a:pPr marL="305435" indent="0">
              <a:lnSpc>
                <a:spcPct val="120000"/>
              </a:lnSpc>
              <a:spcBef>
                <a:spcPts val="200"/>
              </a:spcBef>
              <a:spcAft>
                <a:spcPts val="200"/>
              </a:spcAft>
            </a:pPr>
            <a:r>
              <a:rPr lang="en-US" sz="1200" b="1" dirty="0">
                <a:ea typeface="+mn-lt"/>
                <a:cs typeface="+mn-lt"/>
              </a:rPr>
              <a:t>Gradient Boosting Machine (GBM):</a:t>
            </a:r>
          </a:p>
          <a:p>
            <a:pPr marL="629435" lvl="1" indent="0">
              <a:lnSpc>
                <a:spcPct val="120000"/>
              </a:lnSpc>
              <a:spcBef>
                <a:spcPts val="200"/>
              </a:spcBef>
              <a:spcAft>
                <a:spcPts val="200"/>
              </a:spcAft>
            </a:pPr>
            <a:r>
              <a:rPr lang="en-US" sz="1200" dirty="0">
                <a:ea typeface="+mn-lt"/>
                <a:cs typeface="+mn-lt"/>
              </a:rPr>
              <a:t>Builds an ensemble of weak learners sequentially, focusing on areas where the previous models performed poorly.</a:t>
            </a:r>
          </a:p>
          <a:p>
            <a:pPr marL="629435" lvl="1" indent="0">
              <a:lnSpc>
                <a:spcPct val="120000"/>
              </a:lnSpc>
              <a:spcBef>
                <a:spcPts val="200"/>
              </a:spcBef>
              <a:spcAft>
                <a:spcPts val="200"/>
              </a:spcAft>
            </a:pPr>
            <a:r>
              <a:rPr lang="en-US" sz="1200" dirty="0">
                <a:ea typeface="+mn-lt"/>
                <a:cs typeface="+mn-lt"/>
              </a:rPr>
              <a:t>Often provides superior performance compared to other algorithms.</a:t>
            </a:r>
          </a:p>
          <a:p>
            <a:pPr marL="629435" lvl="1" indent="0">
              <a:lnSpc>
                <a:spcPct val="120000"/>
              </a:lnSpc>
              <a:spcBef>
                <a:spcPts val="200"/>
              </a:spcBef>
              <a:spcAft>
                <a:spcPts val="200"/>
              </a:spcAft>
            </a:pPr>
            <a:r>
              <a:rPr lang="en-US" sz="1200" dirty="0">
                <a:ea typeface="+mn-lt"/>
                <a:cs typeface="+mn-lt"/>
              </a:rPr>
              <a:t>Requires tuning of hyperparameters but can deliver highly accurate predictions.</a:t>
            </a:r>
          </a:p>
          <a:p>
            <a:pPr marL="305435" indent="0">
              <a:lnSpc>
                <a:spcPct val="120000"/>
              </a:lnSpc>
              <a:spcBef>
                <a:spcPts val="200"/>
              </a:spcBef>
              <a:spcAft>
                <a:spcPts val="200"/>
              </a:spcAft>
            </a:pPr>
            <a:r>
              <a:rPr lang="en-US" sz="1200" b="1" dirty="0">
                <a:ea typeface="+mn-lt"/>
                <a:cs typeface="+mn-lt"/>
              </a:rPr>
              <a:t>Neural Networks:</a:t>
            </a:r>
          </a:p>
          <a:p>
            <a:pPr marL="629435" lvl="1" indent="0">
              <a:lnSpc>
                <a:spcPct val="120000"/>
              </a:lnSpc>
              <a:spcBef>
                <a:spcPts val="200"/>
              </a:spcBef>
              <a:spcAft>
                <a:spcPts val="200"/>
              </a:spcAft>
            </a:pPr>
            <a:r>
              <a:rPr lang="en-US" sz="1200" dirty="0">
                <a:ea typeface="+mn-lt"/>
                <a:cs typeface="+mn-lt"/>
              </a:rPr>
              <a:t>Deep learning models capable of learning complex patterns from data.</a:t>
            </a:r>
          </a:p>
          <a:p>
            <a:pPr marL="629435" lvl="1" indent="0">
              <a:lnSpc>
                <a:spcPct val="120000"/>
              </a:lnSpc>
              <a:spcBef>
                <a:spcPts val="200"/>
              </a:spcBef>
              <a:spcAft>
                <a:spcPts val="200"/>
              </a:spcAft>
            </a:pPr>
            <a:r>
              <a:rPr lang="en-US" sz="1200" dirty="0">
                <a:ea typeface="+mn-lt"/>
                <a:cs typeface="+mn-lt"/>
              </a:rPr>
              <a:t>Suitable for large datasets with high-dimensional features.</a:t>
            </a:r>
          </a:p>
          <a:p>
            <a:pPr marL="629435" lvl="1" indent="0">
              <a:lnSpc>
                <a:spcPct val="120000"/>
              </a:lnSpc>
              <a:spcBef>
                <a:spcPts val="200"/>
              </a:spcBef>
              <a:spcAft>
                <a:spcPts val="200"/>
              </a:spcAft>
            </a:pPr>
            <a:r>
              <a:rPr lang="en-US" sz="1200" dirty="0">
                <a:ea typeface="+mn-lt"/>
                <a:cs typeface="+mn-lt"/>
              </a:rPr>
              <a:t>May require substantial computational resources and hyperparameter tuning.</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solidFill>
                  <a:srgbClr val="0F0F0F"/>
                </a:solidFill>
                <a:ea typeface="+mn-lt"/>
                <a:cs typeface="+mn-lt"/>
              </a:rPr>
              <a:t>When reporting results, it's important to provide a comprehensive analysis of the model's performance, including performance metrics, interpretation of results, limitations, and areas for future improvement. This ensures transparency and facilitates informed decision-making by stakeholders in the healthcare domain.</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development and deployment of a cardiovascular risk prediction model represent a significant step towards proactive healthcare management and personalized intervention strategies. Through the systematic approach outlined, encompassing algorithm selection, deployment considerations, and expected results, we can derive valuable insights into predicting individuals' risk of cardiovascular disease.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305435" indent="-305435"/>
            <a:r>
              <a:rPr lang="en-US" sz="2000" dirty="0">
                <a:ea typeface="+mn-lt"/>
                <a:cs typeface="+mn-lt"/>
              </a:rPr>
              <a:t>The future scope for cardiovascular risk prediction models lies in advancing towards more personalized, precise, and equitable healthcare solutions. By embracing interdisciplinary collaboration, technological innovation, and ethical stewardship, we can harness the full potential of predictive analytics to prevent and manage cardiovascular disease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82</TotalTime>
  <Words>849</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Cardiovascular Risk Prediction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ASHOK BOLISETTY</cp:lastModifiedBy>
  <cp:revision>24</cp:revision>
  <dcterms:created xsi:type="dcterms:W3CDTF">2021-05-26T16:50:10Z</dcterms:created>
  <dcterms:modified xsi:type="dcterms:W3CDTF">2024-03-22T19:33:07Z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