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  <p:sldMasterId id="2147483685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4" r:id="rId6"/>
    <p:sldId id="279" r:id="rId7"/>
    <p:sldId id="280" r:id="rId8"/>
    <p:sldId id="281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83" r:id="rId24"/>
    <p:sldId id="285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7E8A-28F6-43E5-9ADB-18B5AB391248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2C15-66E6-4ED7-998F-3B41EA61B3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6074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hyperlink" Target="http://KIONETWORKS.COM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.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0894" y="2031950"/>
            <a:ext cx="2462213" cy="2355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7524" y="4455016"/>
            <a:ext cx="1128952" cy="121503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91797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asted-image.pdf"/>
          <p:cNvPicPr>
            <a:picLocks/>
          </p:cNvPicPr>
          <p:nvPr/>
        </p:nvPicPr>
        <p:blipFill>
          <a:blip r:embed="rId2">
            <a:extLst/>
          </a:blip>
          <a:srcRect r="23810" b="3377"/>
          <a:stretch>
            <a:fillRect/>
          </a:stretch>
        </p:blipFill>
        <p:spPr>
          <a:xfrm>
            <a:off x="-8930" y="-23997"/>
            <a:ext cx="9161827" cy="690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b="24354"/>
          <a:stretch>
            <a:fillRect/>
          </a:stretch>
        </p:blipFill>
        <p:spPr>
          <a:xfrm>
            <a:off x="-478769" y="1730375"/>
            <a:ext cx="7285710" cy="518780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966918" y="2220696"/>
            <a:ext cx="8183519" cy="4657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89" y="21600"/>
                </a:moveTo>
                <a:lnTo>
                  <a:pt x="0" y="5005"/>
                </a:lnTo>
                <a:lnTo>
                  <a:pt x="18847" y="0"/>
                </a:lnTo>
                <a:lnTo>
                  <a:pt x="21587" y="8083"/>
                </a:lnTo>
                <a:lnTo>
                  <a:pt x="21600" y="21558"/>
                </a:lnTo>
                <a:lnTo>
                  <a:pt x="6589" y="21600"/>
                </a:lnTo>
                <a:close/>
              </a:path>
            </a:pathLst>
          </a:custGeom>
          <a:solidFill>
            <a:srgbClr val="FEC42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200"/>
            </a:pPr>
            <a:endParaRPr sz="1200"/>
          </a:p>
        </p:txBody>
      </p:sp>
      <p:pic>
        <p:nvPicPr>
          <p:cNvPr id="24" name="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6519" y="1749156"/>
            <a:ext cx="3136841" cy="1482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96250" y="5652142"/>
            <a:ext cx="910509" cy="97993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4475931" y="6500813"/>
            <a:ext cx="346248" cy="282769"/>
          </a:xfrm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85968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656" y="4167"/>
            <a:ext cx="9155312" cy="6849666"/>
          </a:xfrm>
          <a:prstGeom prst="rect">
            <a:avLst/>
          </a:prstGeom>
          <a:gradFill>
            <a:gsLst>
              <a:gs pos="9048">
                <a:srgbClr val="FFFFFF"/>
              </a:gs>
              <a:gs pos="100000">
                <a:srgbClr val="E3DFD5"/>
              </a:gs>
            </a:gsLst>
            <a:path path="circle">
              <a:fillToRect l="-7922" t="9442" r="107922" b="90557"/>
            </a:path>
          </a:gra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defTabSz="308074"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34"/>
          <p:cNvSpPr/>
          <p:nvPr/>
        </p:nvSpPr>
        <p:spPr>
          <a:xfrm>
            <a:off x="-5953" y="-7938"/>
            <a:ext cx="9155906" cy="68738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defTabSz="308074"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pic>
        <p:nvPicPr>
          <p:cNvPr id="35" name="1920x1080-01.jpg"/>
          <p:cNvPicPr>
            <a:picLocks noChangeAspect="1"/>
          </p:cNvPicPr>
          <p:nvPr/>
        </p:nvPicPr>
        <p:blipFill>
          <a:blip r:embed="rId3">
            <a:extLst/>
          </a:blip>
          <a:srcRect t="18912"/>
          <a:stretch>
            <a:fillRect/>
          </a:stretch>
        </p:blipFill>
        <p:spPr>
          <a:xfrm>
            <a:off x="0" y="1297037"/>
            <a:ext cx="9144000" cy="556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96250" y="5652142"/>
            <a:ext cx="910509" cy="97993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938612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r="23868" b="3557"/>
          <a:stretch>
            <a:fillRect/>
          </a:stretch>
        </p:blipFill>
        <p:spPr>
          <a:xfrm>
            <a:off x="-5917" y="-2551"/>
            <a:ext cx="9155865" cy="6863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6.png"/>
          <p:cNvPicPr>
            <a:picLocks noChangeAspect="1"/>
          </p:cNvPicPr>
          <p:nvPr/>
        </p:nvPicPr>
        <p:blipFill>
          <a:blip r:embed="rId3">
            <a:extLst/>
          </a:blip>
          <a:srcRect b="44416"/>
          <a:stretch>
            <a:fillRect/>
          </a:stretch>
        </p:blipFill>
        <p:spPr>
          <a:xfrm>
            <a:off x="-2296230" y="3026428"/>
            <a:ext cx="10312733" cy="386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28076" y="529058"/>
            <a:ext cx="1330017" cy="4658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 51"/>
          <p:cNvGrpSpPr/>
          <p:nvPr/>
        </p:nvGrpSpPr>
        <p:grpSpPr>
          <a:xfrm>
            <a:off x="3153322" y="5348682"/>
            <a:ext cx="2901157" cy="446920"/>
            <a:chOff x="0" y="0"/>
            <a:chExt cx="7736418" cy="893839"/>
          </a:xfrm>
        </p:grpSpPr>
        <p:pic>
          <p:nvPicPr>
            <p:cNvPr id="47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88673" cy="893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968745" y="0"/>
              <a:ext cx="887850" cy="888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1012229" y="100812"/>
              <a:ext cx="2757162" cy="565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209550">
                <a:lnSpc>
                  <a:spcPct val="80000"/>
                </a:lnSpc>
                <a:defRPr sz="3000" spc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125"/>
                <a:t>/KIONetworks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4932234" y="97720"/>
              <a:ext cx="2804184" cy="565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209550">
                <a:lnSpc>
                  <a:spcPct val="80000"/>
                </a:lnSpc>
                <a:defRPr sz="3000" spc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125"/>
                <a:t>@kionetworks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2128808" y="4556070"/>
            <a:ext cx="4886384" cy="388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defTabSz="78581">
              <a:spcBef>
                <a:spcPts val="263"/>
              </a:spcBef>
              <a:defRPr sz="28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050"/>
              <a:t>SERVICIOS DE TECNOLOGÍASDE INFORMACIÓN DE MISIÓN CRÍTICA</a:t>
            </a:r>
          </a:p>
          <a:p>
            <a:pPr defTabSz="78581">
              <a:defRPr sz="3000" spc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sz="1125">
                <a:hlinkClick r:id="rId7"/>
              </a:rPr>
              <a:t>KIONETWORKS.COM</a:t>
            </a:r>
          </a:p>
        </p:txBody>
      </p:sp>
      <p:sp>
        <p:nvSpPr>
          <p:cNvPr id="53" name="Shape 53"/>
          <p:cNvSpPr/>
          <p:nvPr/>
        </p:nvSpPr>
        <p:spPr>
          <a:xfrm>
            <a:off x="2807735" y="4154577"/>
            <a:ext cx="2903215" cy="2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defTabSz="308074">
              <a:defRPr sz="3800" cap="all" spc="-228">
                <a:latin typeface="Arial"/>
                <a:ea typeface="Arial"/>
                <a:cs typeface="Arial"/>
                <a:sym typeface="Arial"/>
              </a:defRPr>
            </a:pPr>
            <a:r>
              <a:rPr sz="1425" b="1"/>
              <a:t>Solutions</a:t>
            </a:r>
            <a:r>
              <a:rPr sz="1425"/>
              <a:t> / infrastructure / </a:t>
            </a:r>
            <a:r>
              <a:rPr sz="1425" b="1"/>
              <a:t>experts</a:t>
            </a:r>
          </a:p>
        </p:txBody>
      </p:sp>
      <p:pic>
        <p:nvPicPr>
          <p:cNvPr id="54" name="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52421" y="1951440"/>
            <a:ext cx="1128952" cy="1215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5.png"/>
          <p:cNvPicPr>
            <a:picLocks noChangeAspect="1"/>
          </p:cNvPicPr>
          <p:nvPr/>
        </p:nvPicPr>
        <p:blipFill>
          <a:blip r:embed="rId9">
            <a:extLst/>
          </a:blip>
          <a:srcRect t="12054" b="28860"/>
          <a:stretch>
            <a:fillRect/>
          </a:stretch>
        </p:blipFill>
        <p:spPr>
          <a:xfrm>
            <a:off x="3700909" y="1131184"/>
            <a:ext cx="1742133" cy="68399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93342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633409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7307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sz="quarter" idx="13"/>
          </p:nvPr>
        </p:nvSpPr>
        <p:spPr>
          <a:xfrm>
            <a:off x="4685853" y="1830586"/>
            <a:ext cx="2812852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1645295" y="1830586"/>
            <a:ext cx="2812852" cy="4420196"/>
          </a:xfrm>
          <a:prstGeom prst="rect">
            <a:avLst/>
          </a:prstGeom>
        </p:spPr>
        <p:txBody>
          <a:bodyPr/>
          <a:lstStyle>
            <a:lvl1pPr marL="174512" indent="-174512">
              <a:spcBef>
                <a:spcPts val="1688"/>
              </a:spcBef>
              <a:defRPr sz="1425"/>
            </a:lvl1pPr>
            <a:lvl2pPr marL="303099" indent="-174512">
              <a:spcBef>
                <a:spcPts val="1688"/>
              </a:spcBef>
              <a:defRPr sz="1425"/>
            </a:lvl2pPr>
            <a:lvl3pPr marL="431687" indent="-174512">
              <a:spcBef>
                <a:spcPts val="1688"/>
              </a:spcBef>
              <a:defRPr sz="1425"/>
            </a:lvl3pPr>
            <a:lvl4pPr marL="560274" indent="-174512">
              <a:spcBef>
                <a:spcPts val="1688"/>
              </a:spcBef>
              <a:defRPr sz="1425"/>
            </a:lvl4pPr>
            <a:lvl5pPr marL="688862" indent="-174512">
              <a:spcBef>
                <a:spcPts val="1688"/>
              </a:spcBef>
              <a:defRPr sz="1425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348005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1645295" y="892969"/>
            <a:ext cx="5853410" cy="50720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826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pic" sz="quarter" idx="13"/>
          </p:nvPr>
        </p:nvSpPr>
        <p:spPr>
          <a:xfrm>
            <a:off x="4685853" y="3580805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quarter" idx="14"/>
          </p:nvPr>
        </p:nvSpPr>
        <p:spPr>
          <a:xfrm>
            <a:off x="4689133" y="625078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sz="half" idx="15"/>
          </p:nvPr>
        </p:nvSpPr>
        <p:spPr>
          <a:xfrm>
            <a:off x="1645295" y="625078"/>
            <a:ext cx="2812852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800488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body" sz="quarter" idx="13"/>
          </p:nvPr>
        </p:nvSpPr>
        <p:spPr>
          <a:xfrm>
            <a:off x="1812727" y="4473773"/>
            <a:ext cx="5518547" cy="3303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4"/>
          </p:nvPr>
        </p:nvSpPr>
        <p:spPr>
          <a:xfrm>
            <a:off x="1812727" y="3019302"/>
            <a:ext cx="5518547" cy="4443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5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908798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pic" idx="13"/>
          </p:nvPr>
        </p:nvSpPr>
        <p:spPr>
          <a:xfrm>
            <a:off x="1143000" y="0"/>
            <a:ext cx="6858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792825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9313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45295" y="312539"/>
            <a:ext cx="5853410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45295" y="1830586"/>
            <a:ext cx="5853410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75931" y="6505277"/>
            <a:ext cx="346248" cy="28276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defTabSz="308074">
              <a:defRPr sz="9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5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 spd="med"/>
  <p:txStyles>
    <p:titleStyle>
      <a:lvl1pPr marL="0" marR="0" indent="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1510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398198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564885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731573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898260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064948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231635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398323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1565010" marR="0" indent="-231510" algn="l" defTabSz="308074" rtl="0" eaLnBrk="1" latinLnBrk="0" hangingPunct="1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80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DynamicUI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796338" y="6505575"/>
            <a:ext cx="347662" cy="282575"/>
          </a:xfrm>
          <a:prstGeom prst="rect">
            <a:avLst/>
          </a:prstGeom>
        </p:spPr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2051"/>
          <p:cNvSpPr txBox="1">
            <a:spLocks noChangeArrowheads="1"/>
          </p:cNvSpPr>
          <p:nvPr/>
        </p:nvSpPr>
        <p:spPr bwMode="auto">
          <a:xfrm>
            <a:off x="899592" y="4651145"/>
            <a:ext cx="2664296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3000" dirty="0" err="1">
                <a:solidFill>
                  <a:srgbClr val="00588C"/>
                </a:solidFill>
                <a:latin typeface="Century Gothic" charset="0"/>
              </a:rPr>
              <a:t>Less</a:t>
            </a:r>
            <a:r>
              <a:rPr lang="fr-FR" sz="3000" dirty="0">
                <a:solidFill>
                  <a:srgbClr val="00588C"/>
                </a:solidFill>
                <a:latin typeface="Century Gothic" charset="0"/>
              </a:rPr>
              <a:t> code,</a:t>
            </a:r>
            <a:r>
              <a:rPr lang="en-US" sz="3000" dirty="0">
                <a:solidFill>
                  <a:srgbClr val="00588C"/>
                </a:solidFill>
                <a:latin typeface="Century Gothic" charset="0"/>
              </a:rPr>
              <a:t>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3000" b="1" dirty="0">
                <a:solidFill>
                  <a:srgbClr val="00588C"/>
                </a:solidFill>
                <a:latin typeface="Century Gothic" charset="0"/>
              </a:rPr>
              <a:t>More </a:t>
            </a:r>
            <a:r>
              <a:rPr lang="fr-FR" sz="3000" b="1" dirty="0" err="1">
                <a:solidFill>
                  <a:srgbClr val="00588C"/>
                </a:solidFill>
                <a:latin typeface="Century Gothic" charset="0"/>
              </a:rPr>
              <a:t>logic</a:t>
            </a:r>
            <a:r>
              <a:rPr lang="fr-FR" sz="3000" b="1" dirty="0">
                <a:solidFill>
                  <a:srgbClr val="00588C"/>
                </a:solidFill>
                <a:latin typeface="Century Gothic" charset="0"/>
              </a:rPr>
              <a:t>.</a:t>
            </a:r>
            <a:endParaRPr lang="en-US" sz="3000" b="1" dirty="0">
              <a:solidFill>
                <a:srgbClr val="00588C"/>
              </a:solidFill>
              <a:latin typeface="Century Gothic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99992" y="4869160"/>
            <a:ext cx="413286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3600" b="1" dirty="0" err="1">
                <a:solidFill>
                  <a:srgbClr val="00588C"/>
                </a:solidFill>
                <a:latin typeface="Century Gothic"/>
                <a:ea typeface="DejaVu Sans" charset="0"/>
                <a:cs typeface="Century Gothic"/>
              </a:rPr>
              <a:t>Genero</a:t>
            </a:r>
            <a:r>
              <a:rPr lang="fr-FR" sz="3600" b="1" dirty="0">
                <a:solidFill>
                  <a:srgbClr val="00588C"/>
                </a:solidFill>
                <a:latin typeface="Century Gothic"/>
                <a:ea typeface="DejaVu Sans" charset="0"/>
                <a:cs typeface="Century Gothic"/>
              </a:rPr>
              <a:t> </a:t>
            </a:r>
            <a:r>
              <a:rPr lang="fr-FR" sz="3600" b="1" dirty="0" err="1">
                <a:solidFill>
                  <a:srgbClr val="00588C"/>
                </a:solidFill>
                <a:latin typeface="Century Gothic"/>
                <a:ea typeface="DejaVu Sans" charset="0"/>
                <a:cs typeface="Century Gothic"/>
              </a:rPr>
              <a:t>Overview</a:t>
            </a:r>
            <a:endParaRPr lang="fr-FR" sz="3600" b="1" dirty="0">
              <a:solidFill>
                <a:srgbClr val="00588C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endParaRPr lang="fr-FR" sz="3200" dirty="0">
              <a:solidFill>
                <a:srgbClr val="00588C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Gothic"/>
                <a:cs typeface="Century Gothic"/>
              </a:rPr>
              <a:t>Flexible deployment</a:t>
            </a:r>
            <a:br>
              <a:rPr lang="en-US" dirty="0">
                <a:latin typeface="Century Gothic"/>
                <a:cs typeface="Century Gothic"/>
              </a:rPr>
            </a:br>
            <a:r>
              <a:rPr lang="en-US" sz="1400" dirty="0">
                <a:latin typeface="Century Gothic"/>
                <a:cs typeface="Century Gothic"/>
              </a:rPr>
              <a:t>Operating system agnostic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0" y="2318941"/>
            <a:ext cx="3095625" cy="2262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One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binary</a:t>
            </a: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fits</a:t>
            </a: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 all</a:t>
            </a:r>
          </a:p>
          <a:p>
            <a:pPr>
              <a:buFont typeface="Wingdings" pitchFamily="2" charset="2"/>
              <a:buChar char="Ø"/>
            </a:pP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Compile once</a:t>
            </a:r>
          </a:p>
          <a:p>
            <a:pPr>
              <a:buFont typeface="Wingdings" pitchFamily="2" charset="2"/>
              <a:buChar char="Ø"/>
            </a:pP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Deploy</a:t>
            </a: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anywhere</a:t>
            </a:r>
            <a:endParaRPr lang="fr-FR" sz="2000" b="1" dirty="0">
              <a:solidFill>
                <a:srgbClr val="00588C"/>
              </a:solidFill>
              <a:latin typeface="Century Gothic"/>
              <a:cs typeface="Century Gothic"/>
            </a:endParaRPr>
          </a:p>
          <a:p>
            <a:pPr>
              <a:buFont typeface="Wingdings" pitchFamily="2" charset="2"/>
              <a:buChar char="Ø"/>
            </a:pP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Reduce</a:t>
            </a: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 life cycle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costs</a:t>
            </a:r>
            <a:endParaRPr lang="fr-FR" sz="2000" b="1" dirty="0">
              <a:solidFill>
                <a:srgbClr val="00588C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4" descr="Diagramme 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4772025" cy="4772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80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Scalable performance</a:t>
            </a:r>
            <a:br>
              <a:rPr lang="en-US" dirty="0">
                <a:latin typeface="Century Gothic"/>
                <a:cs typeface="Century Gothic"/>
              </a:rPr>
            </a:br>
            <a:r>
              <a:rPr lang="en-US" sz="1400" dirty="0">
                <a:latin typeface="Century Gothic"/>
                <a:cs typeface="Century Gothic"/>
              </a:rPr>
              <a:t>Autonomous services connect via Web services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0" y="2650976"/>
            <a:ext cx="3171825" cy="2146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SOA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Integration</a:t>
            </a:r>
            <a:endParaRPr lang="fr-FR" sz="2000" b="1" dirty="0">
              <a:solidFill>
                <a:srgbClr val="00588C"/>
              </a:solidFill>
              <a:latin typeface="Century Gothic"/>
              <a:cs typeface="Century Gothic"/>
            </a:endParaRPr>
          </a:p>
          <a:p>
            <a:pPr>
              <a:buFont typeface="Wingdings" pitchFamily="2" charset="2"/>
              <a:buChar char="Ø"/>
            </a:pP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Scales</a:t>
            </a: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 to ‘000s of concurrent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users</a:t>
            </a: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 on a single server</a:t>
            </a:r>
          </a:p>
        </p:txBody>
      </p:sp>
      <p:pic>
        <p:nvPicPr>
          <p:cNvPr id="4" name="Picture 4" descr="Diamgramme 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143000"/>
            <a:ext cx="4778375" cy="479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409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4"/>
          <p:cNvGrpSpPr>
            <a:grpSpLocks/>
          </p:cNvGrpSpPr>
          <p:nvPr/>
        </p:nvGrpSpPr>
        <p:grpSpPr bwMode="auto">
          <a:xfrm>
            <a:off x="539552" y="1151731"/>
            <a:ext cx="7935913" cy="4581525"/>
            <a:chOff x="376" y="816"/>
            <a:chExt cx="4999" cy="2886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309" y="991"/>
              <a:ext cx="2611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/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76" y="1123"/>
              <a:ext cx="1301" cy="771"/>
              <a:chOff x="48" y="480"/>
              <a:chExt cx="912" cy="471"/>
            </a:xfrm>
          </p:grpSpPr>
          <p:grpSp>
            <p:nvGrpSpPr>
              <p:cNvPr id="480" name="Group 5"/>
              <p:cNvGrpSpPr>
                <a:grpSpLocks/>
              </p:cNvGrpSpPr>
              <p:nvPr/>
            </p:nvGrpSpPr>
            <p:grpSpPr bwMode="auto">
              <a:xfrm>
                <a:off x="96" y="480"/>
                <a:ext cx="266" cy="427"/>
                <a:chOff x="96" y="432"/>
                <a:chExt cx="266" cy="427"/>
              </a:xfrm>
            </p:grpSpPr>
            <p:grpSp>
              <p:nvGrpSpPr>
                <p:cNvPr id="493" name="Group 6"/>
                <p:cNvGrpSpPr>
                  <a:grpSpLocks/>
                </p:cNvGrpSpPr>
                <p:nvPr/>
              </p:nvGrpSpPr>
              <p:grpSpPr bwMode="auto">
                <a:xfrm>
                  <a:off x="210" y="432"/>
                  <a:ext cx="152" cy="317"/>
                  <a:chOff x="750" y="1473"/>
                  <a:chExt cx="206" cy="412"/>
                </a:xfrm>
              </p:grpSpPr>
              <p:sp>
                <p:nvSpPr>
                  <p:cNvPr id="520" name="AutoShape 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47" y="1576"/>
                    <a:ext cx="412" cy="206"/>
                  </a:xfrm>
                  <a:prstGeom prst="parallelogram">
                    <a:avLst>
                      <a:gd name="adj" fmla="val 49963"/>
                    </a:avLst>
                  </a:pr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1" name="AutoShape 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04" y="1577"/>
                    <a:ext cx="156" cy="94"/>
                  </a:xfrm>
                  <a:prstGeom prst="parallelogram">
                    <a:avLst>
                      <a:gd name="adj" fmla="val 51093"/>
                    </a:avLst>
                  </a:pr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6" y="1760"/>
                    <a:ext cx="174" cy="85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6" y="1642"/>
                    <a:ext cx="174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6" y="1682"/>
                    <a:ext cx="174" cy="85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66" y="1721"/>
                    <a:ext cx="174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66" y="1601"/>
                    <a:ext cx="51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766" y="1524"/>
                    <a:ext cx="51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2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66" y="1562"/>
                    <a:ext cx="51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52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45" y="1585"/>
                    <a:ext cx="76" cy="96"/>
                    <a:chOff x="845" y="1585"/>
                    <a:chExt cx="76" cy="96"/>
                  </a:xfrm>
                </p:grpSpPr>
                <p:sp>
                  <p:nvSpPr>
                    <p:cNvPr id="53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845" y="1585"/>
                      <a:ext cx="76" cy="96"/>
                    </a:xfrm>
                    <a:custGeom>
                      <a:avLst/>
                      <a:gdLst>
                        <a:gd name="T0" fmla="*/ 0 w 76"/>
                        <a:gd name="T1" fmla="*/ 52 h 96"/>
                        <a:gd name="T2" fmla="*/ 7 w 76"/>
                        <a:gd name="T3" fmla="*/ 55 h 96"/>
                        <a:gd name="T4" fmla="*/ 34 w 76"/>
                        <a:gd name="T5" fmla="*/ 0 h 96"/>
                        <a:gd name="T6" fmla="*/ 45 w 76"/>
                        <a:gd name="T7" fmla="*/ 4 h 96"/>
                        <a:gd name="T8" fmla="*/ 68 w 76"/>
                        <a:gd name="T9" fmla="*/ 85 h 96"/>
                        <a:gd name="T10" fmla="*/ 75 w 76"/>
                        <a:gd name="T11" fmla="*/ 88 h 96"/>
                        <a:gd name="T12" fmla="*/ 75 w 76"/>
                        <a:gd name="T13" fmla="*/ 95 h 96"/>
                        <a:gd name="T14" fmla="*/ 46 w 76"/>
                        <a:gd name="T15" fmla="*/ 81 h 96"/>
                        <a:gd name="T16" fmla="*/ 46 w 76"/>
                        <a:gd name="T17" fmla="*/ 74 h 96"/>
                        <a:gd name="T18" fmla="*/ 52 w 76"/>
                        <a:gd name="T19" fmla="*/ 78 h 96"/>
                        <a:gd name="T20" fmla="*/ 34 w 76"/>
                        <a:gd name="T21" fmla="*/ 12 h 96"/>
                        <a:gd name="T22" fmla="*/ 12 w 76"/>
                        <a:gd name="T23" fmla="*/ 57 h 96"/>
                        <a:gd name="T24" fmla="*/ 18 w 76"/>
                        <a:gd name="T25" fmla="*/ 61 h 96"/>
                        <a:gd name="T26" fmla="*/ 18 w 76"/>
                        <a:gd name="T27" fmla="*/ 68 h 96"/>
                        <a:gd name="T28" fmla="*/ 0 w 76"/>
                        <a:gd name="T29" fmla="*/ 58 h 96"/>
                        <a:gd name="T30" fmla="*/ 0 w 76"/>
                        <a:gd name="T31" fmla="*/ 52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76" h="96">
                          <a:moveTo>
                            <a:pt x="0" y="52"/>
                          </a:moveTo>
                          <a:lnTo>
                            <a:pt x="7" y="55"/>
                          </a:lnTo>
                          <a:lnTo>
                            <a:pt x="34" y="0"/>
                          </a:lnTo>
                          <a:lnTo>
                            <a:pt x="45" y="4"/>
                          </a:lnTo>
                          <a:lnTo>
                            <a:pt x="68" y="85"/>
                          </a:lnTo>
                          <a:lnTo>
                            <a:pt x="75" y="88"/>
                          </a:lnTo>
                          <a:lnTo>
                            <a:pt x="75" y="95"/>
                          </a:lnTo>
                          <a:lnTo>
                            <a:pt x="46" y="81"/>
                          </a:lnTo>
                          <a:lnTo>
                            <a:pt x="46" y="74"/>
                          </a:lnTo>
                          <a:lnTo>
                            <a:pt x="52" y="78"/>
                          </a:lnTo>
                          <a:lnTo>
                            <a:pt x="34" y="12"/>
                          </a:lnTo>
                          <a:lnTo>
                            <a:pt x="12" y="57"/>
                          </a:lnTo>
                          <a:lnTo>
                            <a:pt x="18" y="61"/>
                          </a:lnTo>
                          <a:lnTo>
                            <a:pt x="18" y="68"/>
                          </a:lnTo>
                          <a:lnTo>
                            <a:pt x="0" y="5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solidFill>
                      <a:srgbClr val="99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531" name="AutoShape 18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70" y="1609"/>
                      <a:ext cx="22" cy="32"/>
                    </a:xfrm>
                    <a:prstGeom prst="parallelogram">
                      <a:avLst>
                        <a:gd name="adj" fmla="val 72255"/>
                      </a:avLst>
                    </a:prstGeom>
                    <a:solidFill>
                      <a:srgbClr val="99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</p:grpSp>
            <p:grpSp>
              <p:nvGrpSpPr>
                <p:cNvPr id="494" name="Group 19"/>
                <p:cNvGrpSpPr>
                  <a:grpSpLocks/>
                </p:cNvGrpSpPr>
                <p:nvPr/>
              </p:nvGrpSpPr>
              <p:grpSpPr bwMode="auto">
                <a:xfrm>
                  <a:off x="153" y="486"/>
                  <a:ext cx="152" cy="318"/>
                  <a:chOff x="673" y="1544"/>
                  <a:chExt cx="206" cy="412"/>
                </a:xfrm>
              </p:grpSpPr>
              <p:sp>
                <p:nvSpPr>
                  <p:cNvPr id="508" name="AutoShape 2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70" y="1647"/>
                    <a:ext cx="412" cy="206"/>
                  </a:xfrm>
                  <a:prstGeom prst="parallelogram">
                    <a:avLst>
                      <a:gd name="adj" fmla="val 49963"/>
                    </a:avLst>
                  </a:pr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09" name="AutoShape 2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27" y="1648"/>
                    <a:ext cx="156" cy="94"/>
                  </a:xfrm>
                  <a:prstGeom prst="parallelogram">
                    <a:avLst>
                      <a:gd name="adj" fmla="val 51093"/>
                    </a:avLst>
                  </a:pr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1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89" y="1831"/>
                    <a:ext cx="174" cy="85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1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89" y="1713"/>
                    <a:ext cx="174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89" y="1753"/>
                    <a:ext cx="174" cy="85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89" y="1792"/>
                    <a:ext cx="174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1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89" y="1672"/>
                    <a:ext cx="51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89" y="1595"/>
                    <a:ext cx="51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689" y="1633"/>
                    <a:ext cx="51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51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768" y="1656"/>
                    <a:ext cx="76" cy="96"/>
                    <a:chOff x="768" y="1656"/>
                    <a:chExt cx="76" cy="96"/>
                  </a:xfrm>
                </p:grpSpPr>
                <p:sp>
                  <p:nvSpPr>
                    <p:cNvPr id="51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768" y="1656"/>
                      <a:ext cx="76" cy="96"/>
                    </a:xfrm>
                    <a:custGeom>
                      <a:avLst/>
                      <a:gdLst>
                        <a:gd name="T0" fmla="*/ 0 w 76"/>
                        <a:gd name="T1" fmla="*/ 52 h 96"/>
                        <a:gd name="T2" fmla="*/ 7 w 76"/>
                        <a:gd name="T3" fmla="*/ 55 h 96"/>
                        <a:gd name="T4" fmla="*/ 34 w 76"/>
                        <a:gd name="T5" fmla="*/ 0 h 96"/>
                        <a:gd name="T6" fmla="*/ 45 w 76"/>
                        <a:gd name="T7" fmla="*/ 4 h 96"/>
                        <a:gd name="T8" fmla="*/ 68 w 76"/>
                        <a:gd name="T9" fmla="*/ 85 h 96"/>
                        <a:gd name="T10" fmla="*/ 75 w 76"/>
                        <a:gd name="T11" fmla="*/ 88 h 96"/>
                        <a:gd name="T12" fmla="*/ 75 w 76"/>
                        <a:gd name="T13" fmla="*/ 95 h 96"/>
                        <a:gd name="T14" fmla="*/ 46 w 76"/>
                        <a:gd name="T15" fmla="*/ 81 h 96"/>
                        <a:gd name="T16" fmla="*/ 46 w 76"/>
                        <a:gd name="T17" fmla="*/ 74 h 96"/>
                        <a:gd name="T18" fmla="*/ 52 w 76"/>
                        <a:gd name="T19" fmla="*/ 78 h 96"/>
                        <a:gd name="T20" fmla="*/ 34 w 76"/>
                        <a:gd name="T21" fmla="*/ 12 h 96"/>
                        <a:gd name="T22" fmla="*/ 12 w 76"/>
                        <a:gd name="T23" fmla="*/ 57 h 96"/>
                        <a:gd name="T24" fmla="*/ 18 w 76"/>
                        <a:gd name="T25" fmla="*/ 61 h 96"/>
                        <a:gd name="T26" fmla="*/ 18 w 76"/>
                        <a:gd name="T27" fmla="*/ 68 h 96"/>
                        <a:gd name="T28" fmla="*/ 0 w 76"/>
                        <a:gd name="T29" fmla="*/ 58 h 96"/>
                        <a:gd name="T30" fmla="*/ 0 w 76"/>
                        <a:gd name="T31" fmla="*/ 52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76" h="96">
                          <a:moveTo>
                            <a:pt x="0" y="52"/>
                          </a:moveTo>
                          <a:lnTo>
                            <a:pt x="7" y="55"/>
                          </a:lnTo>
                          <a:lnTo>
                            <a:pt x="34" y="0"/>
                          </a:lnTo>
                          <a:lnTo>
                            <a:pt x="45" y="4"/>
                          </a:lnTo>
                          <a:lnTo>
                            <a:pt x="68" y="85"/>
                          </a:lnTo>
                          <a:lnTo>
                            <a:pt x="75" y="88"/>
                          </a:lnTo>
                          <a:lnTo>
                            <a:pt x="75" y="95"/>
                          </a:lnTo>
                          <a:lnTo>
                            <a:pt x="46" y="81"/>
                          </a:lnTo>
                          <a:lnTo>
                            <a:pt x="46" y="74"/>
                          </a:lnTo>
                          <a:lnTo>
                            <a:pt x="52" y="78"/>
                          </a:lnTo>
                          <a:lnTo>
                            <a:pt x="34" y="12"/>
                          </a:lnTo>
                          <a:lnTo>
                            <a:pt x="12" y="57"/>
                          </a:lnTo>
                          <a:lnTo>
                            <a:pt x="18" y="61"/>
                          </a:lnTo>
                          <a:lnTo>
                            <a:pt x="18" y="68"/>
                          </a:lnTo>
                          <a:lnTo>
                            <a:pt x="0" y="5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solidFill>
                      <a:srgbClr val="99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519" name="AutoShape 31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793" y="1680"/>
                      <a:ext cx="22" cy="32"/>
                    </a:xfrm>
                    <a:prstGeom prst="parallelogram">
                      <a:avLst>
                        <a:gd name="adj" fmla="val 72255"/>
                      </a:avLst>
                    </a:prstGeom>
                    <a:solidFill>
                      <a:srgbClr val="99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</p:grpSp>
            <p:grpSp>
              <p:nvGrpSpPr>
                <p:cNvPr id="495" name="Group 32"/>
                <p:cNvGrpSpPr>
                  <a:grpSpLocks/>
                </p:cNvGrpSpPr>
                <p:nvPr/>
              </p:nvGrpSpPr>
              <p:grpSpPr bwMode="auto">
                <a:xfrm>
                  <a:off x="96" y="541"/>
                  <a:ext cx="152" cy="318"/>
                  <a:chOff x="596" y="1615"/>
                  <a:chExt cx="206" cy="412"/>
                </a:xfrm>
              </p:grpSpPr>
              <p:sp>
                <p:nvSpPr>
                  <p:cNvPr id="496" name="AutoShape 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93" y="1718"/>
                    <a:ext cx="412" cy="206"/>
                  </a:xfrm>
                  <a:prstGeom prst="parallelogram">
                    <a:avLst>
                      <a:gd name="adj" fmla="val 49963"/>
                    </a:avLst>
                  </a:pr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497" name="AutoShape 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50" y="1719"/>
                    <a:ext cx="156" cy="94"/>
                  </a:xfrm>
                  <a:prstGeom prst="parallelogram">
                    <a:avLst>
                      <a:gd name="adj" fmla="val 51093"/>
                    </a:avLst>
                  </a:pr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49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902"/>
                    <a:ext cx="174" cy="85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49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784"/>
                    <a:ext cx="174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0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824"/>
                    <a:ext cx="174" cy="85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0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863"/>
                    <a:ext cx="174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0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743"/>
                    <a:ext cx="51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0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666"/>
                    <a:ext cx="51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0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704"/>
                    <a:ext cx="51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99CC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50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691" y="1727"/>
                    <a:ext cx="76" cy="96"/>
                    <a:chOff x="691" y="1727"/>
                    <a:chExt cx="76" cy="96"/>
                  </a:xfrm>
                </p:grpSpPr>
                <p:sp>
                  <p:nvSpPr>
                    <p:cNvPr id="506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691" y="1727"/>
                      <a:ext cx="76" cy="96"/>
                    </a:xfrm>
                    <a:custGeom>
                      <a:avLst/>
                      <a:gdLst>
                        <a:gd name="T0" fmla="*/ 0 w 76"/>
                        <a:gd name="T1" fmla="*/ 52 h 96"/>
                        <a:gd name="T2" fmla="*/ 7 w 76"/>
                        <a:gd name="T3" fmla="*/ 55 h 96"/>
                        <a:gd name="T4" fmla="*/ 34 w 76"/>
                        <a:gd name="T5" fmla="*/ 0 h 96"/>
                        <a:gd name="T6" fmla="*/ 45 w 76"/>
                        <a:gd name="T7" fmla="*/ 4 h 96"/>
                        <a:gd name="T8" fmla="*/ 68 w 76"/>
                        <a:gd name="T9" fmla="*/ 85 h 96"/>
                        <a:gd name="T10" fmla="*/ 75 w 76"/>
                        <a:gd name="T11" fmla="*/ 88 h 96"/>
                        <a:gd name="T12" fmla="*/ 75 w 76"/>
                        <a:gd name="T13" fmla="*/ 95 h 96"/>
                        <a:gd name="T14" fmla="*/ 46 w 76"/>
                        <a:gd name="T15" fmla="*/ 81 h 96"/>
                        <a:gd name="T16" fmla="*/ 46 w 76"/>
                        <a:gd name="T17" fmla="*/ 74 h 96"/>
                        <a:gd name="T18" fmla="*/ 52 w 76"/>
                        <a:gd name="T19" fmla="*/ 78 h 96"/>
                        <a:gd name="T20" fmla="*/ 34 w 76"/>
                        <a:gd name="T21" fmla="*/ 12 h 96"/>
                        <a:gd name="T22" fmla="*/ 12 w 76"/>
                        <a:gd name="T23" fmla="*/ 57 h 96"/>
                        <a:gd name="T24" fmla="*/ 18 w 76"/>
                        <a:gd name="T25" fmla="*/ 61 h 96"/>
                        <a:gd name="T26" fmla="*/ 18 w 76"/>
                        <a:gd name="T27" fmla="*/ 68 h 96"/>
                        <a:gd name="T28" fmla="*/ 0 w 76"/>
                        <a:gd name="T29" fmla="*/ 58 h 96"/>
                        <a:gd name="T30" fmla="*/ 0 w 76"/>
                        <a:gd name="T31" fmla="*/ 52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76" h="96">
                          <a:moveTo>
                            <a:pt x="0" y="52"/>
                          </a:moveTo>
                          <a:lnTo>
                            <a:pt x="7" y="55"/>
                          </a:lnTo>
                          <a:lnTo>
                            <a:pt x="34" y="0"/>
                          </a:lnTo>
                          <a:lnTo>
                            <a:pt x="45" y="4"/>
                          </a:lnTo>
                          <a:lnTo>
                            <a:pt x="68" y="85"/>
                          </a:lnTo>
                          <a:lnTo>
                            <a:pt x="75" y="88"/>
                          </a:lnTo>
                          <a:lnTo>
                            <a:pt x="75" y="95"/>
                          </a:lnTo>
                          <a:lnTo>
                            <a:pt x="46" y="81"/>
                          </a:lnTo>
                          <a:lnTo>
                            <a:pt x="46" y="74"/>
                          </a:lnTo>
                          <a:lnTo>
                            <a:pt x="52" y="78"/>
                          </a:lnTo>
                          <a:lnTo>
                            <a:pt x="34" y="12"/>
                          </a:lnTo>
                          <a:lnTo>
                            <a:pt x="12" y="57"/>
                          </a:lnTo>
                          <a:lnTo>
                            <a:pt x="18" y="61"/>
                          </a:lnTo>
                          <a:lnTo>
                            <a:pt x="18" y="68"/>
                          </a:lnTo>
                          <a:lnTo>
                            <a:pt x="0" y="5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solidFill>
                      <a:srgbClr val="99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507" name="AutoShape 44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716" y="1751"/>
                      <a:ext cx="22" cy="32"/>
                    </a:xfrm>
                    <a:prstGeom prst="parallelogram">
                      <a:avLst>
                        <a:gd name="adj" fmla="val 72255"/>
                      </a:avLst>
                    </a:prstGeom>
                    <a:solidFill>
                      <a:srgbClr val="99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</p:grpSp>
          </p:grpSp>
          <p:grpSp>
            <p:nvGrpSpPr>
              <p:cNvPr id="481" name="Group 45"/>
              <p:cNvGrpSpPr>
                <a:grpSpLocks/>
              </p:cNvGrpSpPr>
              <p:nvPr/>
            </p:nvGrpSpPr>
            <p:grpSpPr bwMode="auto">
              <a:xfrm>
                <a:off x="432" y="480"/>
                <a:ext cx="237" cy="407"/>
                <a:chOff x="432" y="432"/>
                <a:chExt cx="237" cy="407"/>
              </a:xfrm>
            </p:grpSpPr>
            <p:sp>
              <p:nvSpPr>
                <p:cNvPr id="483" name="Freeform 46"/>
                <p:cNvSpPr>
                  <a:spLocks/>
                </p:cNvSpPr>
                <p:nvPr/>
              </p:nvSpPr>
              <p:spPr bwMode="auto">
                <a:xfrm>
                  <a:off x="518" y="464"/>
                  <a:ext cx="151" cy="375"/>
                </a:xfrm>
                <a:custGeom>
                  <a:avLst/>
                  <a:gdLst>
                    <a:gd name="T0" fmla="*/ 0 w 204"/>
                    <a:gd name="T1" fmla="*/ 485 h 486"/>
                    <a:gd name="T2" fmla="*/ 0 w 204"/>
                    <a:gd name="T3" fmla="*/ 134 h 486"/>
                    <a:gd name="T4" fmla="*/ 203 w 204"/>
                    <a:gd name="T5" fmla="*/ 0 h 486"/>
                    <a:gd name="T6" fmla="*/ 203 w 204"/>
                    <a:gd name="T7" fmla="*/ 323 h 486"/>
                    <a:gd name="T8" fmla="*/ 0 w 204"/>
                    <a:gd name="T9" fmla="*/ 485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486">
                      <a:moveTo>
                        <a:pt x="0" y="485"/>
                      </a:moveTo>
                      <a:lnTo>
                        <a:pt x="0" y="134"/>
                      </a:lnTo>
                      <a:lnTo>
                        <a:pt x="203" y="0"/>
                      </a:lnTo>
                      <a:lnTo>
                        <a:pt x="203" y="323"/>
                      </a:lnTo>
                      <a:lnTo>
                        <a:pt x="0" y="485"/>
                      </a:lnTo>
                    </a:path>
                  </a:pathLst>
                </a:custGeom>
                <a:solidFill>
                  <a:srgbClr val="0066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84" name="AutoShape 47"/>
                <p:cNvSpPr>
                  <a:spLocks noChangeArrowheads="1"/>
                </p:cNvSpPr>
                <p:nvPr/>
              </p:nvSpPr>
              <p:spPr bwMode="auto">
                <a:xfrm rot="5400000">
                  <a:off x="313" y="631"/>
                  <a:ext cx="327" cy="89"/>
                </a:xfrm>
                <a:prstGeom prst="parallelogram">
                  <a:avLst>
                    <a:gd name="adj" fmla="val 58991"/>
                  </a:avLst>
                </a:prstGeom>
                <a:solidFill>
                  <a:srgbClr val="00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85" name="Freeform 48"/>
                <p:cNvSpPr>
                  <a:spLocks/>
                </p:cNvSpPr>
                <p:nvPr/>
              </p:nvSpPr>
              <p:spPr bwMode="auto">
                <a:xfrm>
                  <a:off x="433" y="432"/>
                  <a:ext cx="235" cy="138"/>
                </a:xfrm>
                <a:custGeom>
                  <a:avLst/>
                  <a:gdLst>
                    <a:gd name="T0" fmla="*/ 118 w 318"/>
                    <a:gd name="T1" fmla="*/ 178 h 179"/>
                    <a:gd name="T2" fmla="*/ 317 w 318"/>
                    <a:gd name="T3" fmla="*/ 44 h 179"/>
                    <a:gd name="T4" fmla="*/ 232 w 318"/>
                    <a:gd name="T5" fmla="*/ 0 h 179"/>
                    <a:gd name="T6" fmla="*/ 0 w 318"/>
                    <a:gd name="T7" fmla="*/ 107 h 179"/>
                    <a:gd name="T8" fmla="*/ 118 w 318"/>
                    <a:gd name="T9" fmla="*/ 178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8" h="179">
                      <a:moveTo>
                        <a:pt x="118" y="178"/>
                      </a:moveTo>
                      <a:lnTo>
                        <a:pt x="317" y="44"/>
                      </a:lnTo>
                      <a:lnTo>
                        <a:pt x="232" y="0"/>
                      </a:lnTo>
                      <a:lnTo>
                        <a:pt x="0" y="107"/>
                      </a:lnTo>
                      <a:lnTo>
                        <a:pt x="118" y="17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86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449" y="599"/>
                  <a:ext cx="58" cy="32"/>
                </a:xfrm>
                <a:prstGeom prst="line">
                  <a:avLst/>
                </a:prstGeom>
                <a:noFill/>
                <a:ln w="1270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8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87" y="740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88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449" y="579"/>
                  <a:ext cx="58" cy="32"/>
                </a:xfrm>
                <a:prstGeom prst="line">
                  <a:avLst/>
                </a:prstGeom>
                <a:noFill/>
                <a:ln w="1270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89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48" y="557"/>
                  <a:ext cx="58" cy="31"/>
                </a:xfrm>
                <a:prstGeom prst="line">
                  <a:avLst/>
                </a:prstGeom>
                <a:noFill/>
                <a:ln w="1270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9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95" y="745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9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506" y="7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92" name="Line 55"/>
                <p:cNvSpPr>
                  <a:spLocks noChangeShapeType="1"/>
                </p:cNvSpPr>
                <p:nvPr/>
              </p:nvSpPr>
              <p:spPr bwMode="auto">
                <a:xfrm>
                  <a:off x="437" y="524"/>
                  <a:ext cx="0" cy="266"/>
                </a:xfrm>
                <a:prstGeom prst="line">
                  <a:avLst/>
                </a:prstGeom>
                <a:noFill/>
                <a:ln w="1270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482" name="Text Box 56"/>
              <p:cNvSpPr txBox="1">
                <a:spLocks noChangeArrowheads="1"/>
              </p:cNvSpPr>
              <p:nvPr/>
            </p:nvSpPr>
            <p:spPr bwMode="auto">
              <a:xfrm>
                <a:off x="48" y="816"/>
                <a:ext cx="912" cy="135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0468" tIns="60468" rIns="60468" bIns="60468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/>
                <a:r>
                  <a:rPr lang="en-US" sz="1300" b="1">
                    <a:solidFill>
                      <a:schemeClr val="bg1"/>
                    </a:solidFill>
                  </a:rPr>
                  <a:t>Application Server</a:t>
                </a:r>
              </a:p>
            </p:txBody>
          </p:sp>
        </p:grpSp>
        <p:sp>
          <p:nvSpPr>
            <p:cNvPr id="5" name="Line 57"/>
            <p:cNvSpPr>
              <a:spLocks noChangeShapeType="1"/>
            </p:cNvSpPr>
            <p:nvPr/>
          </p:nvSpPr>
          <p:spPr bwMode="auto">
            <a:xfrm flipV="1">
              <a:off x="992" y="1987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/>
            <a:lstStyle/>
            <a:p>
              <a:endParaRPr lang="es-MX"/>
            </a:p>
          </p:txBody>
        </p:sp>
        <p:sp>
          <p:nvSpPr>
            <p:cNvPr id="6" name="Line 58"/>
            <p:cNvSpPr>
              <a:spLocks noChangeShapeType="1"/>
            </p:cNvSpPr>
            <p:nvPr/>
          </p:nvSpPr>
          <p:spPr bwMode="auto">
            <a:xfrm>
              <a:off x="1095" y="1995"/>
              <a:ext cx="1327" cy="11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/>
            <a:lstStyle/>
            <a:p>
              <a:endParaRPr lang="es-MX"/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2336" y="2912"/>
              <a:ext cx="1301" cy="751"/>
              <a:chOff x="2285" y="2967"/>
              <a:chExt cx="1459" cy="825"/>
            </a:xfrm>
          </p:grpSpPr>
          <p:grpSp>
            <p:nvGrpSpPr>
              <p:cNvPr id="389" name="Group 60"/>
              <p:cNvGrpSpPr>
                <a:grpSpLocks/>
              </p:cNvGrpSpPr>
              <p:nvPr/>
            </p:nvGrpSpPr>
            <p:grpSpPr bwMode="auto">
              <a:xfrm>
                <a:off x="3360" y="2998"/>
                <a:ext cx="291" cy="504"/>
                <a:chOff x="4700" y="885"/>
                <a:chExt cx="246" cy="364"/>
              </a:xfrm>
            </p:grpSpPr>
            <p:grpSp>
              <p:nvGrpSpPr>
                <p:cNvPr id="472" name="Group 61"/>
                <p:cNvGrpSpPr>
                  <a:grpSpLocks/>
                </p:cNvGrpSpPr>
                <p:nvPr/>
              </p:nvGrpSpPr>
              <p:grpSpPr bwMode="auto">
                <a:xfrm>
                  <a:off x="4871" y="976"/>
                  <a:ext cx="75" cy="271"/>
                  <a:chOff x="4871" y="976"/>
                  <a:chExt cx="75" cy="271"/>
                </a:xfrm>
              </p:grpSpPr>
              <p:sp>
                <p:nvSpPr>
                  <p:cNvPr id="478" name="Freeform 62"/>
                  <p:cNvSpPr>
                    <a:spLocks/>
                  </p:cNvSpPr>
                  <p:nvPr/>
                </p:nvSpPr>
                <p:spPr bwMode="auto">
                  <a:xfrm>
                    <a:off x="4886" y="976"/>
                    <a:ext cx="60" cy="209"/>
                  </a:xfrm>
                  <a:custGeom>
                    <a:avLst/>
                    <a:gdLst>
                      <a:gd name="T0" fmla="*/ 0 w 60"/>
                      <a:gd name="T1" fmla="*/ 51 h 209"/>
                      <a:gd name="T2" fmla="*/ 22 w 60"/>
                      <a:gd name="T3" fmla="*/ 208 h 209"/>
                      <a:gd name="T4" fmla="*/ 59 w 60"/>
                      <a:gd name="T5" fmla="*/ 144 h 209"/>
                      <a:gd name="T6" fmla="*/ 58 w 60"/>
                      <a:gd name="T7" fmla="*/ 0 h 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0" h="209">
                        <a:moveTo>
                          <a:pt x="0" y="51"/>
                        </a:moveTo>
                        <a:lnTo>
                          <a:pt x="22" y="208"/>
                        </a:lnTo>
                        <a:lnTo>
                          <a:pt x="59" y="144"/>
                        </a:lnTo>
                        <a:lnTo>
                          <a:pt x="58" y="0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79" name="Freeform 63"/>
                  <p:cNvSpPr>
                    <a:spLocks/>
                  </p:cNvSpPr>
                  <p:nvPr/>
                </p:nvSpPr>
                <p:spPr bwMode="auto">
                  <a:xfrm>
                    <a:off x="4871" y="1037"/>
                    <a:ext cx="39" cy="210"/>
                  </a:xfrm>
                  <a:custGeom>
                    <a:avLst/>
                    <a:gdLst>
                      <a:gd name="T0" fmla="*/ 1 w 39"/>
                      <a:gd name="T1" fmla="*/ 27 h 210"/>
                      <a:gd name="T2" fmla="*/ 38 w 39"/>
                      <a:gd name="T3" fmla="*/ 0 h 210"/>
                      <a:gd name="T4" fmla="*/ 38 w 39"/>
                      <a:gd name="T5" fmla="*/ 182 h 210"/>
                      <a:gd name="T6" fmla="*/ 7 w 39"/>
                      <a:gd name="T7" fmla="*/ 209 h 210"/>
                      <a:gd name="T8" fmla="*/ 0 w 39"/>
                      <a:gd name="T9" fmla="*/ 26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210">
                        <a:moveTo>
                          <a:pt x="1" y="27"/>
                        </a:moveTo>
                        <a:lnTo>
                          <a:pt x="38" y="0"/>
                        </a:lnTo>
                        <a:lnTo>
                          <a:pt x="38" y="182"/>
                        </a:lnTo>
                        <a:lnTo>
                          <a:pt x="7" y="209"/>
                        </a:lnTo>
                        <a:lnTo>
                          <a:pt x="0" y="26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473" name="Freeform 64"/>
                <p:cNvSpPr>
                  <a:spLocks/>
                </p:cNvSpPr>
                <p:nvPr/>
              </p:nvSpPr>
              <p:spPr bwMode="auto">
                <a:xfrm>
                  <a:off x="4700" y="923"/>
                  <a:ext cx="183" cy="326"/>
                </a:xfrm>
                <a:custGeom>
                  <a:avLst/>
                  <a:gdLst>
                    <a:gd name="T0" fmla="*/ 0 w 183"/>
                    <a:gd name="T1" fmla="*/ 0 h 326"/>
                    <a:gd name="T2" fmla="*/ 182 w 183"/>
                    <a:gd name="T3" fmla="*/ 142 h 326"/>
                    <a:gd name="T4" fmla="*/ 182 w 183"/>
                    <a:gd name="T5" fmla="*/ 325 h 326"/>
                    <a:gd name="T6" fmla="*/ 0 w 183"/>
                    <a:gd name="T7" fmla="*/ 185 h 326"/>
                    <a:gd name="T8" fmla="*/ 0 w 183"/>
                    <a:gd name="T9" fmla="*/ 0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326">
                      <a:moveTo>
                        <a:pt x="0" y="0"/>
                      </a:moveTo>
                      <a:lnTo>
                        <a:pt x="182" y="142"/>
                      </a:lnTo>
                      <a:lnTo>
                        <a:pt x="182" y="325"/>
                      </a:lnTo>
                      <a:lnTo>
                        <a:pt x="0" y="1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74" name="AutoShape 65"/>
                <p:cNvSpPr>
                  <a:spLocks noChangeArrowheads="1"/>
                </p:cNvSpPr>
                <p:nvPr/>
              </p:nvSpPr>
              <p:spPr bwMode="auto">
                <a:xfrm rot="16200000">
                  <a:off x="4661" y="1011"/>
                  <a:ext cx="252" cy="144"/>
                </a:xfrm>
                <a:prstGeom prst="parallelogram">
                  <a:avLst>
                    <a:gd name="adj" fmla="val 78280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66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475" name="Group 66"/>
                <p:cNvGrpSpPr>
                  <a:grpSpLocks/>
                </p:cNvGrpSpPr>
                <p:nvPr/>
              </p:nvGrpSpPr>
              <p:grpSpPr bwMode="auto">
                <a:xfrm>
                  <a:off x="4700" y="885"/>
                  <a:ext cx="245" cy="182"/>
                  <a:chOff x="4700" y="885"/>
                  <a:chExt cx="245" cy="182"/>
                </a:xfrm>
              </p:grpSpPr>
              <p:sp>
                <p:nvSpPr>
                  <p:cNvPr id="476" name="Freeform 67"/>
                  <p:cNvSpPr>
                    <a:spLocks/>
                  </p:cNvSpPr>
                  <p:nvPr/>
                </p:nvSpPr>
                <p:spPr bwMode="auto">
                  <a:xfrm>
                    <a:off x="4754" y="885"/>
                    <a:ext cx="191" cy="150"/>
                  </a:xfrm>
                  <a:custGeom>
                    <a:avLst/>
                    <a:gdLst>
                      <a:gd name="T0" fmla="*/ 0 w 191"/>
                      <a:gd name="T1" fmla="*/ 33 h 150"/>
                      <a:gd name="T2" fmla="*/ 64 w 191"/>
                      <a:gd name="T3" fmla="*/ 0 h 150"/>
                      <a:gd name="T4" fmla="*/ 190 w 191"/>
                      <a:gd name="T5" fmla="*/ 90 h 150"/>
                      <a:gd name="T6" fmla="*/ 148 w 191"/>
                      <a:gd name="T7" fmla="*/ 149 h 150"/>
                      <a:gd name="T8" fmla="*/ 0 w 191"/>
                      <a:gd name="T9" fmla="*/ 33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" h="150">
                        <a:moveTo>
                          <a:pt x="0" y="33"/>
                        </a:moveTo>
                        <a:lnTo>
                          <a:pt x="64" y="0"/>
                        </a:lnTo>
                        <a:lnTo>
                          <a:pt x="190" y="90"/>
                        </a:lnTo>
                        <a:lnTo>
                          <a:pt x="148" y="149"/>
                        </a:lnTo>
                        <a:lnTo>
                          <a:pt x="0" y="33"/>
                        </a:lnTo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77" name="Freeform 68"/>
                  <p:cNvSpPr>
                    <a:spLocks/>
                  </p:cNvSpPr>
                  <p:nvPr/>
                </p:nvSpPr>
                <p:spPr bwMode="auto">
                  <a:xfrm>
                    <a:off x="4700" y="900"/>
                    <a:ext cx="215" cy="167"/>
                  </a:xfrm>
                  <a:custGeom>
                    <a:avLst/>
                    <a:gdLst>
                      <a:gd name="T0" fmla="*/ 36 w 215"/>
                      <a:gd name="T1" fmla="*/ 0 h 167"/>
                      <a:gd name="T2" fmla="*/ 214 w 215"/>
                      <a:gd name="T3" fmla="*/ 133 h 167"/>
                      <a:gd name="T4" fmla="*/ 181 w 215"/>
                      <a:gd name="T5" fmla="*/ 166 h 167"/>
                      <a:gd name="T6" fmla="*/ 0 w 215"/>
                      <a:gd name="T7" fmla="*/ 25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5" h="167">
                        <a:moveTo>
                          <a:pt x="36" y="0"/>
                        </a:moveTo>
                        <a:lnTo>
                          <a:pt x="214" y="133"/>
                        </a:lnTo>
                        <a:lnTo>
                          <a:pt x="181" y="166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390" name="Group 69"/>
              <p:cNvGrpSpPr>
                <a:grpSpLocks/>
              </p:cNvGrpSpPr>
              <p:nvPr/>
            </p:nvGrpSpPr>
            <p:grpSpPr bwMode="auto">
              <a:xfrm>
                <a:off x="2362" y="2967"/>
                <a:ext cx="422" cy="636"/>
                <a:chOff x="2976" y="1263"/>
                <a:chExt cx="264" cy="353"/>
              </a:xfrm>
            </p:grpSpPr>
            <p:grpSp>
              <p:nvGrpSpPr>
                <p:cNvPr id="431" name="Group 70"/>
                <p:cNvGrpSpPr>
                  <a:grpSpLocks/>
                </p:cNvGrpSpPr>
                <p:nvPr/>
              </p:nvGrpSpPr>
              <p:grpSpPr bwMode="auto">
                <a:xfrm>
                  <a:off x="2976" y="1454"/>
                  <a:ext cx="181" cy="162"/>
                  <a:chOff x="4601" y="2005"/>
                  <a:chExt cx="245" cy="210"/>
                </a:xfrm>
              </p:grpSpPr>
              <p:sp>
                <p:nvSpPr>
                  <p:cNvPr id="444" name="Freeform 71"/>
                  <p:cNvSpPr>
                    <a:spLocks/>
                  </p:cNvSpPr>
                  <p:nvPr/>
                </p:nvSpPr>
                <p:spPr bwMode="auto">
                  <a:xfrm>
                    <a:off x="4773" y="2134"/>
                    <a:ext cx="73" cy="81"/>
                  </a:xfrm>
                  <a:custGeom>
                    <a:avLst/>
                    <a:gdLst>
                      <a:gd name="T0" fmla="*/ 2 w 73"/>
                      <a:gd name="T1" fmla="*/ 75 h 81"/>
                      <a:gd name="T2" fmla="*/ 72 w 73"/>
                      <a:gd name="T3" fmla="*/ 0 h 81"/>
                      <a:gd name="T4" fmla="*/ 70 w 73"/>
                      <a:gd name="T5" fmla="*/ 21 h 81"/>
                      <a:gd name="T6" fmla="*/ 9 w 73"/>
                      <a:gd name="T7" fmla="*/ 80 h 81"/>
                      <a:gd name="T8" fmla="*/ 0 w 73"/>
                      <a:gd name="T9" fmla="*/ 73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3" h="81">
                        <a:moveTo>
                          <a:pt x="2" y="75"/>
                        </a:moveTo>
                        <a:lnTo>
                          <a:pt x="72" y="0"/>
                        </a:lnTo>
                        <a:lnTo>
                          <a:pt x="70" y="21"/>
                        </a:lnTo>
                        <a:lnTo>
                          <a:pt x="9" y="80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45" name="Freeform 72"/>
                  <p:cNvSpPr>
                    <a:spLocks/>
                  </p:cNvSpPr>
                  <p:nvPr/>
                </p:nvSpPr>
                <p:spPr bwMode="auto">
                  <a:xfrm>
                    <a:off x="4601" y="2005"/>
                    <a:ext cx="245" cy="207"/>
                  </a:xfrm>
                  <a:custGeom>
                    <a:avLst/>
                    <a:gdLst>
                      <a:gd name="T0" fmla="*/ 0 w 245"/>
                      <a:gd name="T1" fmla="*/ 73 h 207"/>
                      <a:gd name="T2" fmla="*/ 65 w 245"/>
                      <a:gd name="T3" fmla="*/ 0 h 207"/>
                      <a:gd name="T4" fmla="*/ 244 w 245"/>
                      <a:gd name="T5" fmla="*/ 128 h 207"/>
                      <a:gd name="T6" fmla="*/ 176 w 245"/>
                      <a:gd name="T7" fmla="*/ 206 h 207"/>
                      <a:gd name="T8" fmla="*/ 0 w 245"/>
                      <a:gd name="T9" fmla="*/ 73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" h="207">
                        <a:moveTo>
                          <a:pt x="0" y="73"/>
                        </a:moveTo>
                        <a:lnTo>
                          <a:pt x="65" y="0"/>
                        </a:lnTo>
                        <a:lnTo>
                          <a:pt x="244" y="128"/>
                        </a:lnTo>
                        <a:lnTo>
                          <a:pt x="176" y="206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446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4622" y="2023"/>
                    <a:ext cx="204" cy="171"/>
                    <a:chOff x="4622" y="2023"/>
                    <a:chExt cx="204" cy="171"/>
                  </a:xfrm>
                </p:grpSpPr>
                <p:sp>
                  <p:nvSpPr>
                    <p:cNvPr id="447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658" y="2023"/>
                      <a:ext cx="20" cy="19"/>
                    </a:xfrm>
                    <a:custGeom>
                      <a:avLst/>
                      <a:gdLst>
                        <a:gd name="T0" fmla="*/ 0 w 20"/>
                        <a:gd name="T1" fmla="*/ 8 h 19"/>
                        <a:gd name="T2" fmla="*/ 10 w 20"/>
                        <a:gd name="T3" fmla="*/ 18 h 19"/>
                        <a:gd name="T4" fmla="*/ 19 w 20"/>
                        <a:gd name="T5" fmla="*/ 6 h 19"/>
                        <a:gd name="T6" fmla="*/ 9 w 20"/>
                        <a:gd name="T7" fmla="*/ 0 h 19"/>
                        <a:gd name="T8" fmla="*/ 0 w 20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9">
                          <a:moveTo>
                            <a:pt x="0" y="8"/>
                          </a:moveTo>
                          <a:lnTo>
                            <a:pt x="10" y="18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4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4676" y="2036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6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4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4695" y="2051"/>
                      <a:ext cx="20" cy="19"/>
                    </a:xfrm>
                    <a:custGeom>
                      <a:avLst/>
                      <a:gdLst>
                        <a:gd name="T0" fmla="*/ 0 w 20"/>
                        <a:gd name="T1" fmla="*/ 8 h 19"/>
                        <a:gd name="T2" fmla="*/ 11 w 20"/>
                        <a:gd name="T3" fmla="*/ 18 h 19"/>
                        <a:gd name="T4" fmla="*/ 19 w 20"/>
                        <a:gd name="T5" fmla="*/ 6 h 19"/>
                        <a:gd name="T6" fmla="*/ 9 w 20"/>
                        <a:gd name="T7" fmla="*/ 0 h 19"/>
                        <a:gd name="T8" fmla="*/ 0 w 20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9">
                          <a:moveTo>
                            <a:pt x="0" y="8"/>
                          </a:moveTo>
                          <a:lnTo>
                            <a:pt x="11" y="18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4714" y="2065"/>
                      <a:ext cx="21" cy="19"/>
                    </a:xfrm>
                    <a:custGeom>
                      <a:avLst/>
                      <a:gdLst>
                        <a:gd name="T0" fmla="*/ 0 w 21"/>
                        <a:gd name="T1" fmla="*/ 8 h 19"/>
                        <a:gd name="T2" fmla="*/ 11 w 21"/>
                        <a:gd name="T3" fmla="*/ 18 h 19"/>
                        <a:gd name="T4" fmla="*/ 20 w 21"/>
                        <a:gd name="T5" fmla="*/ 6 h 19"/>
                        <a:gd name="T6" fmla="*/ 9 w 21"/>
                        <a:gd name="T7" fmla="*/ 0 h 19"/>
                        <a:gd name="T8" fmla="*/ 0 w 21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8"/>
                          </a:moveTo>
                          <a:lnTo>
                            <a:pt x="11" y="18"/>
                          </a:lnTo>
                          <a:lnTo>
                            <a:pt x="20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4732" y="2078"/>
                      <a:ext cx="21" cy="19"/>
                    </a:xfrm>
                    <a:custGeom>
                      <a:avLst/>
                      <a:gdLst>
                        <a:gd name="T0" fmla="*/ 0 w 21"/>
                        <a:gd name="T1" fmla="*/ 8 h 19"/>
                        <a:gd name="T2" fmla="*/ 12 w 21"/>
                        <a:gd name="T3" fmla="*/ 18 h 19"/>
                        <a:gd name="T4" fmla="*/ 20 w 21"/>
                        <a:gd name="T5" fmla="*/ 6 h 19"/>
                        <a:gd name="T6" fmla="*/ 9 w 21"/>
                        <a:gd name="T7" fmla="*/ 0 h 19"/>
                        <a:gd name="T8" fmla="*/ 0 w 21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8"/>
                          </a:moveTo>
                          <a:lnTo>
                            <a:pt x="12" y="18"/>
                          </a:lnTo>
                          <a:lnTo>
                            <a:pt x="20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4752" y="2092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6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770" y="2105"/>
                      <a:ext cx="20" cy="21"/>
                    </a:xfrm>
                    <a:custGeom>
                      <a:avLst/>
                      <a:gdLst>
                        <a:gd name="T0" fmla="*/ 0 w 20"/>
                        <a:gd name="T1" fmla="*/ 10 h 21"/>
                        <a:gd name="T2" fmla="*/ 10 w 20"/>
                        <a:gd name="T3" fmla="*/ 20 h 21"/>
                        <a:gd name="T4" fmla="*/ 19 w 20"/>
                        <a:gd name="T5" fmla="*/ 7 h 21"/>
                        <a:gd name="T6" fmla="*/ 9 w 20"/>
                        <a:gd name="T7" fmla="*/ 0 h 21"/>
                        <a:gd name="T8" fmla="*/ 0 w 20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1">
                          <a:moveTo>
                            <a:pt x="0" y="10"/>
                          </a:moveTo>
                          <a:lnTo>
                            <a:pt x="10" y="20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4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4787" y="2120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7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5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4806" y="2133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8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8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641" y="2042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7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4660" y="2056"/>
                      <a:ext cx="19" cy="20"/>
                    </a:xfrm>
                    <a:custGeom>
                      <a:avLst/>
                      <a:gdLst>
                        <a:gd name="T0" fmla="*/ 0 w 19"/>
                        <a:gd name="T1" fmla="*/ 9 h 20"/>
                        <a:gd name="T2" fmla="*/ 9 w 19"/>
                        <a:gd name="T3" fmla="*/ 19 h 20"/>
                        <a:gd name="T4" fmla="*/ 18 w 19"/>
                        <a:gd name="T5" fmla="*/ 6 h 20"/>
                        <a:gd name="T6" fmla="*/ 9 w 19"/>
                        <a:gd name="T7" fmla="*/ 0 h 20"/>
                        <a:gd name="T8" fmla="*/ 0 w 19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20">
                          <a:moveTo>
                            <a:pt x="0" y="9"/>
                          </a:moveTo>
                          <a:lnTo>
                            <a:pt x="9" y="19"/>
                          </a:lnTo>
                          <a:lnTo>
                            <a:pt x="18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8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4676" y="2070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6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59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4697" y="2084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0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4714" y="2098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0 h 21"/>
                        <a:gd name="T2" fmla="*/ 11 w 21"/>
                        <a:gd name="T3" fmla="*/ 20 h 21"/>
                        <a:gd name="T4" fmla="*/ 20 w 21"/>
                        <a:gd name="T5" fmla="*/ 7 h 21"/>
                        <a:gd name="T6" fmla="*/ 9 w 21"/>
                        <a:gd name="T7" fmla="*/ 0 h 21"/>
                        <a:gd name="T8" fmla="*/ 0 w 21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0"/>
                          </a:moveTo>
                          <a:lnTo>
                            <a:pt x="11" y="20"/>
                          </a:lnTo>
                          <a:lnTo>
                            <a:pt x="20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1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4732" y="2112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0 h 21"/>
                        <a:gd name="T2" fmla="*/ 12 w 21"/>
                        <a:gd name="T3" fmla="*/ 20 h 21"/>
                        <a:gd name="T4" fmla="*/ 20 w 21"/>
                        <a:gd name="T5" fmla="*/ 7 h 21"/>
                        <a:gd name="T6" fmla="*/ 9 w 21"/>
                        <a:gd name="T7" fmla="*/ 0 h 21"/>
                        <a:gd name="T8" fmla="*/ 0 w 21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0"/>
                          </a:moveTo>
                          <a:lnTo>
                            <a:pt x="12" y="20"/>
                          </a:lnTo>
                          <a:lnTo>
                            <a:pt x="20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2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4752" y="2127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7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3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4770" y="2139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4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4787" y="2153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1 h 21"/>
                        <a:gd name="T2" fmla="*/ 10 w 21"/>
                        <a:gd name="T3" fmla="*/ 20 h 21"/>
                        <a:gd name="T4" fmla="*/ 20 w 21"/>
                        <a:gd name="T5" fmla="*/ 7 h 21"/>
                        <a:gd name="T6" fmla="*/ 10 w 21"/>
                        <a:gd name="T7" fmla="*/ 0 h 21"/>
                        <a:gd name="T8" fmla="*/ 0 w 21"/>
                        <a:gd name="T9" fmla="*/ 11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1"/>
                          </a:moveTo>
                          <a:lnTo>
                            <a:pt x="10" y="20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5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4622" y="2061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8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6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4641" y="2076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7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4660" y="2090"/>
                      <a:ext cx="19" cy="21"/>
                    </a:xfrm>
                    <a:custGeom>
                      <a:avLst/>
                      <a:gdLst>
                        <a:gd name="T0" fmla="*/ 0 w 19"/>
                        <a:gd name="T1" fmla="*/ 10 h 21"/>
                        <a:gd name="T2" fmla="*/ 10 w 19"/>
                        <a:gd name="T3" fmla="*/ 20 h 21"/>
                        <a:gd name="T4" fmla="*/ 18 w 19"/>
                        <a:gd name="T5" fmla="*/ 7 h 21"/>
                        <a:gd name="T6" fmla="*/ 9 w 19"/>
                        <a:gd name="T7" fmla="*/ 0 h 21"/>
                        <a:gd name="T8" fmla="*/ 0 w 19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21">
                          <a:moveTo>
                            <a:pt x="0" y="10"/>
                          </a:moveTo>
                          <a:lnTo>
                            <a:pt x="10" y="20"/>
                          </a:lnTo>
                          <a:lnTo>
                            <a:pt x="18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8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4734" y="2147"/>
                      <a:ext cx="20" cy="21"/>
                    </a:xfrm>
                    <a:custGeom>
                      <a:avLst/>
                      <a:gdLst>
                        <a:gd name="T0" fmla="*/ 0 w 20"/>
                        <a:gd name="T1" fmla="*/ 10 h 21"/>
                        <a:gd name="T2" fmla="*/ 11 w 20"/>
                        <a:gd name="T3" fmla="*/ 20 h 21"/>
                        <a:gd name="T4" fmla="*/ 19 w 20"/>
                        <a:gd name="T5" fmla="*/ 7 h 21"/>
                        <a:gd name="T6" fmla="*/ 9 w 20"/>
                        <a:gd name="T7" fmla="*/ 0 h 21"/>
                        <a:gd name="T8" fmla="*/ 0 w 20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1">
                          <a:moveTo>
                            <a:pt x="0" y="10"/>
                          </a:moveTo>
                          <a:lnTo>
                            <a:pt x="11" y="20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69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4753" y="2159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70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4771" y="2174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71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4676" y="2104"/>
                      <a:ext cx="64" cy="48"/>
                    </a:xfrm>
                    <a:custGeom>
                      <a:avLst/>
                      <a:gdLst>
                        <a:gd name="T0" fmla="*/ 7 w 64"/>
                        <a:gd name="T1" fmla="*/ 0 h 48"/>
                        <a:gd name="T2" fmla="*/ 63 w 64"/>
                        <a:gd name="T3" fmla="*/ 35 h 48"/>
                        <a:gd name="T4" fmla="*/ 52 w 64"/>
                        <a:gd name="T5" fmla="*/ 47 h 48"/>
                        <a:gd name="T6" fmla="*/ 0 w 64"/>
                        <a:gd name="T7" fmla="*/ 8 h 48"/>
                        <a:gd name="T8" fmla="*/ 7 w 64"/>
                        <a:gd name="T9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48">
                          <a:moveTo>
                            <a:pt x="7" y="0"/>
                          </a:moveTo>
                          <a:lnTo>
                            <a:pt x="63" y="35"/>
                          </a:lnTo>
                          <a:lnTo>
                            <a:pt x="52" y="47"/>
                          </a:lnTo>
                          <a:lnTo>
                            <a:pt x="0" y="8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  <p:sp>
              <p:nvSpPr>
                <p:cNvPr id="432" name="Freeform 99"/>
                <p:cNvSpPr>
                  <a:spLocks/>
                </p:cNvSpPr>
                <p:nvPr/>
              </p:nvSpPr>
              <p:spPr bwMode="auto">
                <a:xfrm>
                  <a:off x="3034" y="1346"/>
                  <a:ext cx="206" cy="179"/>
                </a:xfrm>
                <a:custGeom>
                  <a:avLst/>
                  <a:gdLst>
                    <a:gd name="T0" fmla="*/ 97 w 279"/>
                    <a:gd name="T1" fmla="*/ 0 h 231"/>
                    <a:gd name="T2" fmla="*/ 278 w 279"/>
                    <a:gd name="T3" fmla="*/ 118 h 231"/>
                    <a:gd name="T4" fmla="*/ 172 w 279"/>
                    <a:gd name="T5" fmla="*/ 230 h 231"/>
                    <a:gd name="T6" fmla="*/ 0 w 279"/>
                    <a:gd name="T7" fmla="*/ 9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9" h="231">
                      <a:moveTo>
                        <a:pt x="97" y="0"/>
                      </a:moveTo>
                      <a:lnTo>
                        <a:pt x="278" y="118"/>
                      </a:lnTo>
                      <a:lnTo>
                        <a:pt x="172" y="230"/>
                      </a:lnTo>
                      <a:lnTo>
                        <a:pt x="0" y="91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33" name="Freeform 100"/>
                <p:cNvSpPr>
                  <a:spLocks/>
                </p:cNvSpPr>
                <p:nvPr/>
              </p:nvSpPr>
              <p:spPr bwMode="auto">
                <a:xfrm>
                  <a:off x="3035" y="1416"/>
                  <a:ext cx="127" cy="133"/>
                </a:xfrm>
                <a:custGeom>
                  <a:avLst/>
                  <a:gdLst>
                    <a:gd name="T0" fmla="*/ 0 w 173"/>
                    <a:gd name="T1" fmla="*/ 0 h 172"/>
                    <a:gd name="T2" fmla="*/ 0 w 173"/>
                    <a:gd name="T3" fmla="*/ 47 h 172"/>
                    <a:gd name="T4" fmla="*/ 172 w 173"/>
                    <a:gd name="T5" fmla="*/ 171 h 172"/>
                    <a:gd name="T6" fmla="*/ 172 w 173"/>
                    <a:gd name="T7" fmla="*/ 126 h 172"/>
                    <a:gd name="T8" fmla="*/ 0 w 173"/>
                    <a:gd name="T9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172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172" y="171"/>
                      </a:lnTo>
                      <a:lnTo>
                        <a:pt x="172" y="1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34" name="Freeform 101"/>
                <p:cNvSpPr>
                  <a:spLocks/>
                </p:cNvSpPr>
                <p:nvPr/>
              </p:nvSpPr>
              <p:spPr bwMode="auto">
                <a:xfrm>
                  <a:off x="3162" y="1436"/>
                  <a:ext cx="78" cy="114"/>
                </a:xfrm>
                <a:custGeom>
                  <a:avLst/>
                  <a:gdLst>
                    <a:gd name="T0" fmla="*/ 0 w 106"/>
                    <a:gd name="T1" fmla="*/ 146 h 147"/>
                    <a:gd name="T2" fmla="*/ 0 w 106"/>
                    <a:gd name="T3" fmla="*/ 100 h 147"/>
                    <a:gd name="T4" fmla="*/ 105 w 106"/>
                    <a:gd name="T5" fmla="*/ 0 h 147"/>
                    <a:gd name="T6" fmla="*/ 104 w 106"/>
                    <a:gd name="T7" fmla="*/ 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147">
                      <a:moveTo>
                        <a:pt x="0" y="146"/>
                      </a:moveTo>
                      <a:lnTo>
                        <a:pt x="0" y="100"/>
                      </a:lnTo>
                      <a:lnTo>
                        <a:pt x="105" y="0"/>
                      </a:lnTo>
                      <a:lnTo>
                        <a:pt x="104" y="47"/>
                      </a:lnTo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grpSp>
              <p:nvGrpSpPr>
                <p:cNvPr id="435" name="Group 102"/>
                <p:cNvGrpSpPr>
                  <a:grpSpLocks/>
                </p:cNvGrpSpPr>
                <p:nvPr/>
              </p:nvGrpSpPr>
              <p:grpSpPr bwMode="auto">
                <a:xfrm>
                  <a:off x="3047" y="1263"/>
                  <a:ext cx="169" cy="246"/>
                  <a:chOff x="4697" y="1758"/>
                  <a:chExt cx="229" cy="319"/>
                </a:xfrm>
              </p:grpSpPr>
              <p:grpSp>
                <p:nvGrpSpPr>
                  <p:cNvPr id="436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856" y="1838"/>
                    <a:ext cx="70" cy="238"/>
                    <a:chOff x="4856" y="1838"/>
                    <a:chExt cx="70" cy="238"/>
                  </a:xfrm>
                </p:grpSpPr>
                <p:sp>
                  <p:nvSpPr>
                    <p:cNvPr id="442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4870" y="1838"/>
                      <a:ext cx="56" cy="183"/>
                    </a:xfrm>
                    <a:custGeom>
                      <a:avLst/>
                      <a:gdLst>
                        <a:gd name="T0" fmla="*/ 0 w 56"/>
                        <a:gd name="T1" fmla="*/ 44 h 183"/>
                        <a:gd name="T2" fmla="*/ 20 w 56"/>
                        <a:gd name="T3" fmla="*/ 182 h 183"/>
                        <a:gd name="T4" fmla="*/ 55 w 56"/>
                        <a:gd name="T5" fmla="*/ 126 h 183"/>
                        <a:gd name="T6" fmla="*/ 54 w 56"/>
                        <a:gd name="T7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6" h="183">
                          <a:moveTo>
                            <a:pt x="0" y="44"/>
                          </a:moveTo>
                          <a:lnTo>
                            <a:pt x="20" y="182"/>
                          </a:lnTo>
                          <a:lnTo>
                            <a:pt x="55" y="126"/>
                          </a:lnTo>
                          <a:lnTo>
                            <a:pt x="54" y="0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43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4856" y="1891"/>
                      <a:ext cx="36" cy="185"/>
                    </a:xfrm>
                    <a:custGeom>
                      <a:avLst/>
                      <a:gdLst>
                        <a:gd name="T0" fmla="*/ 0 w 36"/>
                        <a:gd name="T1" fmla="*/ 23 h 185"/>
                        <a:gd name="T2" fmla="*/ 35 w 36"/>
                        <a:gd name="T3" fmla="*/ 0 h 185"/>
                        <a:gd name="T4" fmla="*/ 35 w 36"/>
                        <a:gd name="T5" fmla="*/ 160 h 185"/>
                        <a:gd name="T6" fmla="*/ 6 w 36"/>
                        <a:gd name="T7" fmla="*/ 184 h 185"/>
                        <a:gd name="T8" fmla="*/ 0 w 36"/>
                        <a:gd name="T9" fmla="*/ 22 h 1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" h="185">
                          <a:moveTo>
                            <a:pt x="0" y="23"/>
                          </a:moveTo>
                          <a:lnTo>
                            <a:pt x="35" y="0"/>
                          </a:lnTo>
                          <a:lnTo>
                            <a:pt x="35" y="160"/>
                          </a:lnTo>
                          <a:lnTo>
                            <a:pt x="6" y="184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437" name="Freeform 106"/>
                  <p:cNvSpPr>
                    <a:spLocks/>
                  </p:cNvSpPr>
                  <p:nvPr/>
                </p:nvSpPr>
                <p:spPr bwMode="auto">
                  <a:xfrm>
                    <a:off x="4697" y="1791"/>
                    <a:ext cx="170" cy="286"/>
                  </a:xfrm>
                  <a:custGeom>
                    <a:avLst/>
                    <a:gdLst>
                      <a:gd name="T0" fmla="*/ 0 w 170"/>
                      <a:gd name="T1" fmla="*/ 0 h 286"/>
                      <a:gd name="T2" fmla="*/ 169 w 170"/>
                      <a:gd name="T3" fmla="*/ 124 h 286"/>
                      <a:gd name="T4" fmla="*/ 169 w 170"/>
                      <a:gd name="T5" fmla="*/ 285 h 286"/>
                      <a:gd name="T6" fmla="*/ 0 w 170"/>
                      <a:gd name="T7" fmla="*/ 162 h 286"/>
                      <a:gd name="T8" fmla="*/ 0 w 170"/>
                      <a:gd name="T9" fmla="*/ 0 h 2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0" h="286">
                        <a:moveTo>
                          <a:pt x="0" y="0"/>
                        </a:moveTo>
                        <a:lnTo>
                          <a:pt x="169" y="124"/>
                        </a:lnTo>
                        <a:lnTo>
                          <a:pt x="169" y="285"/>
                        </a:lnTo>
                        <a:lnTo>
                          <a:pt x="0" y="16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38" name="AutoShape 107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8" y="1864"/>
                    <a:ext cx="220" cy="134"/>
                  </a:xfrm>
                  <a:prstGeom prst="parallelogram">
                    <a:avLst>
                      <a:gd name="adj" fmla="val 73440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9966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439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4697" y="1758"/>
                    <a:ext cx="228" cy="160"/>
                    <a:chOff x="4697" y="1758"/>
                    <a:chExt cx="228" cy="160"/>
                  </a:xfrm>
                </p:grpSpPr>
                <p:sp>
                  <p:nvSpPr>
                    <p:cNvPr id="44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747" y="1758"/>
                      <a:ext cx="178" cy="132"/>
                    </a:xfrm>
                    <a:custGeom>
                      <a:avLst/>
                      <a:gdLst>
                        <a:gd name="T0" fmla="*/ 0 w 178"/>
                        <a:gd name="T1" fmla="*/ 29 h 132"/>
                        <a:gd name="T2" fmla="*/ 59 w 178"/>
                        <a:gd name="T3" fmla="*/ 0 h 132"/>
                        <a:gd name="T4" fmla="*/ 177 w 178"/>
                        <a:gd name="T5" fmla="*/ 79 h 132"/>
                        <a:gd name="T6" fmla="*/ 137 w 178"/>
                        <a:gd name="T7" fmla="*/ 131 h 132"/>
                        <a:gd name="T8" fmla="*/ 0 w 178"/>
                        <a:gd name="T9" fmla="*/ 29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8" h="132">
                          <a:moveTo>
                            <a:pt x="0" y="29"/>
                          </a:moveTo>
                          <a:lnTo>
                            <a:pt x="59" y="0"/>
                          </a:lnTo>
                          <a:lnTo>
                            <a:pt x="177" y="79"/>
                          </a:lnTo>
                          <a:lnTo>
                            <a:pt x="137" y="131"/>
                          </a:lnTo>
                          <a:lnTo>
                            <a:pt x="0" y="2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41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4697" y="1771"/>
                      <a:ext cx="200" cy="147"/>
                    </a:xfrm>
                    <a:custGeom>
                      <a:avLst/>
                      <a:gdLst>
                        <a:gd name="T0" fmla="*/ 33 w 200"/>
                        <a:gd name="T1" fmla="*/ 0 h 147"/>
                        <a:gd name="T2" fmla="*/ 199 w 200"/>
                        <a:gd name="T3" fmla="*/ 117 h 147"/>
                        <a:gd name="T4" fmla="*/ 168 w 200"/>
                        <a:gd name="T5" fmla="*/ 146 h 147"/>
                        <a:gd name="T6" fmla="*/ 0 w 200"/>
                        <a:gd name="T7" fmla="*/ 22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0" h="147">
                          <a:moveTo>
                            <a:pt x="33" y="0"/>
                          </a:moveTo>
                          <a:lnTo>
                            <a:pt x="199" y="117"/>
                          </a:lnTo>
                          <a:lnTo>
                            <a:pt x="168" y="146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</p:grpSp>
          <p:grpSp>
            <p:nvGrpSpPr>
              <p:cNvPr id="391" name="Group 111"/>
              <p:cNvGrpSpPr>
                <a:grpSpLocks/>
              </p:cNvGrpSpPr>
              <p:nvPr/>
            </p:nvGrpSpPr>
            <p:grpSpPr bwMode="auto">
              <a:xfrm>
                <a:off x="2823" y="2967"/>
                <a:ext cx="391" cy="646"/>
                <a:chOff x="4615" y="885"/>
                <a:chExt cx="331" cy="466"/>
              </a:xfrm>
            </p:grpSpPr>
            <p:grpSp>
              <p:nvGrpSpPr>
                <p:cNvPr id="393" name="Group 112"/>
                <p:cNvGrpSpPr>
                  <a:grpSpLocks/>
                </p:cNvGrpSpPr>
                <p:nvPr/>
              </p:nvGrpSpPr>
              <p:grpSpPr bwMode="auto">
                <a:xfrm>
                  <a:off x="4615" y="1107"/>
                  <a:ext cx="268" cy="244"/>
                  <a:chOff x="4615" y="1107"/>
                  <a:chExt cx="268" cy="244"/>
                </a:xfrm>
              </p:grpSpPr>
              <p:sp>
                <p:nvSpPr>
                  <p:cNvPr id="403" name="Freeform 113"/>
                  <p:cNvSpPr>
                    <a:spLocks/>
                  </p:cNvSpPr>
                  <p:nvPr/>
                </p:nvSpPr>
                <p:spPr bwMode="auto">
                  <a:xfrm>
                    <a:off x="4804" y="1257"/>
                    <a:ext cx="79" cy="94"/>
                  </a:xfrm>
                  <a:custGeom>
                    <a:avLst/>
                    <a:gdLst>
                      <a:gd name="T0" fmla="*/ 3 w 79"/>
                      <a:gd name="T1" fmla="*/ 87 h 94"/>
                      <a:gd name="T2" fmla="*/ 78 w 79"/>
                      <a:gd name="T3" fmla="*/ 0 h 94"/>
                      <a:gd name="T4" fmla="*/ 76 w 79"/>
                      <a:gd name="T5" fmla="*/ 25 h 94"/>
                      <a:gd name="T6" fmla="*/ 10 w 79"/>
                      <a:gd name="T7" fmla="*/ 93 h 94"/>
                      <a:gd name="T8" fmla="*/ 0 w 79"/>
                      <a:gd name="T9" fmla="*/ 86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94">
                        <a:moveTo>
                          <a:pt x="3" y="87"/>
                        </a:moveTo>
                        <a:lnTo>
                          <a:pt x="78" y="0"/>
                        </a:lnTo>
                        <a:lnTo>
                          <a:pt x="76" y="25"/>
                        </a:lnTo>
                        <a:lnTo>
                          <a:pt x="10" y="93"/>
                        </a:lnTo>
                        <a:lnTo>
                          <a:pt x="0" y="86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04" name="Freeform 114"/>
                  <p:cNvSpPr>
                    <a:spLocks/>
                  </p:cNvSpPr>
                  <p:nvPr/>
                </p:nvSpPr>
                <p:spPr bwMode="auto">
                  <a:xfrm>
                    <a:off x="4615" y="1107"/>
                    <a:ext cx="268" cy="241"/>
                  </a:xfrm>
                  <a:custGeom>
                    <a:avLst/>
                    <a:gdLst>
                      <a:gd name="T0" fmla="*/ 0 w 268"/>
                      <a:gd name="T1" fmla="*/ 85 h 241"/>
                      <a:gd name="T2" fmla="*/ 71 w 268"/>
                      <a:gd name="T3" fmla="*/ 0 h 241"/>
                      <a:gd name="T4" fmla="*/ 267 w 268"/>
                      <a:gd name="T5" fmla="*/ 150 h 241"/>
                      <a:gd name="T6" fmla="*/ 194 w 268"/>
                      <a:gd name="T7" fmla="*/ 240 h 241"/>
                      <a:gd name="T8" fmla="*/ 0 w 268"/>
                      <a:gd name="T9" fmla="*/ 85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241">
                        <a:moveTo>
                          <a:pt x="0" y="85"/>
                        </a:moveTo>
                        <a:lnTo>
                          <a:pt x="71" y="0"/>
                        </a:lnTo>
                        <a:lnTo>
                          <a:pt x="267" y="150"/>
                        </a:lnTo>
                        <a:lnTo>
                          <a:pt x="194" y="240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405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4638" y="1127"/>
                    <a:ext cx="224" cy="200"/>
                    <a:chOff x="4638" y="1127"/>
                    <a:chExt cx="224" cy="200"/>
                  </a:xfrm>
                </p:grpSpPr>
                <p:sp>
                  <p:nvSpPr>
                    <p:cNvPr id="406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4677" y="1127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2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07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4697" y="1142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08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4718" y="1160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3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09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4739" y="1176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8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0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4759" y="1192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3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1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4780" y="1208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2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4801" y="1223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3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3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3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819" y="1241"/>
                      <a:ext cx="24" cy="22"/>
                    </a:xfrm>
                    <a:custGeom>
                      <a:avLst/>
                      <a:gdLst>
                        <a:gd name="T0" fmla="*/ 0 w 24"/>
                        <a:gd name="T1" fmla="*/ 10 h 22"/>
                        <a:gd name="T2" fmla="*/ 13 w 24"/>
                        <a:gd name="T3" fmla="*/ 21 h 22"/>
                        <a:gd name="T4" fmla="*/ 23 w 24"/>
                        <a:gd name="T5" fmla="*/ 8 h 22"/>
                        <a:gd name="T6" fmla="*/ 11 w 24"/>
                        <a:gd name="T7" fmla="*/ 0 h 22"/>
                        <a:gd name="T8" fmla="*/ 0 w 24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4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839" y="1256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9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9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5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658" y="1150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8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6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4679" y="1166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7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4697" y="1182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8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4720" y="1199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2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2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19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4739" y="1215"/>
                      <a:ext cx="23" cy="24"/>
                    </a:xfrm>
                    <a:custGeom>
                      <a:avLst/>
                      <a:gdLst>
                        <a:gd name="T0" fmla="*/ 0 w 23"/>
                        <a:gd name="T1" fmla="*/ 11 h 24"/>
                        <a:gd name="T2" fmla="*/ 12 w 23"/>
                        <a:gd name="T3" fmla="*/ 23 h 24"/>
                        <a:gd name="T4" fmla="*/ 22 w 23"/>
                        <a:gd name="T5" fmla="*/ 8 h 24"/>
                        <a:gd name="T6" fmla="*/ 11 w 23"/>
                        <a:gd name="T7" fmla="*/ 0 h 24"/>
                        <a:gd name="T8" fmla="*/ 0 w 23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0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4759" y="1232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3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1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780" y="1249"/>
                      <a:ext cx="24" cy="23"/>
                    </a:xfrm>
                    <a:custGeom>
                      <a:avLst/>
                      <a:gdLst>
                        <a:gd name="T0" fmla="*/ 0 w 24"/>
                        <a:gd name="T1" fmla="*/ 11 h 23"/>
                        <a:gd name="T2" fmla="*/ 13 w 24"/>
                        <a:gd name="T3" fmla="*/ 22 h 23"/>
                        <a:gd name="T4" fmla="*/ 23 w 24"/>
                        <a:gd name="T5" fmla="*/ 8 h 23"/>
                        <a:gd name="T6" fmla="*/ 11 w 24"/>
                        <a:gd name="T7" fmla="*/ 0 h 23"/>
                        <a:gd name="T8" fmla="*/ 0 w 24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2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801" y="1262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3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4819" y="1279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3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3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4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4638" y="1172"/>
                      <a:ext cx="24" cy="23"/>
                    </a:xfrm>
                    <a:custGeom>
                      <a:avLst/>
                      <a:gdLst>
                        <a:gd name="T0" fmla="*/ 0 w 24"/>
                        <a:gd name="T1" fmla="*/ 11 h 23"/>
                        <a:gd name="T2" fmla="*/ 13 w 24"/>
                        <a:gd name="T3" fmla="*/ 22 h 23"/>
                        <a:gd name="T4" fmla="*/ 23 w 24"/>
                        <a:gd name="T5" fmla="*/ 9 h 23"/>
                        <a:gd name="T6" fmla="*/ 11 w 24"/>
                        <a:gd name="T7" fmla="*/ 0 h 23"/>
                        <a:gd name="T8" fmla="*/ 0 w 24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3" y="9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5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4658" y="1190"/>
                      <a:ext cx="23" cy="22"/>
                    </a:xfrm>
                    <a:custGeom>
                      <a:avLst/>
                      <a:gdLst>
                        <a:gd name="T0" fmla="*/ 0 w 23"/>
                        <a:gd name="T1" fmla="*/ 10 h 22"/>
                        <a:gd name="T2" fmla="*/ 12 w 23"/>
                        <a:gd name="T3" fmla="*/ 21 h 22"/>
                        <a:gd name="T4" fmla="*/ 22 w 23"/>
                        <a:gd name="T5" fmla="*/ 8 h 22"/>
                        <a:gd name="T6" fmla="*/ 11 w 23"/>
                        <a:gd name="T7" fmla="*/ 0 h 22"/>
                        <a:gd name="T8" fmla="*/ 0 w 23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2">
                          <a:moveTo>
                            <a:pt x="0" y="10"/>
                          </a:moveTo>
                          <a:lnTo>
                            <a:pt x="12" y="21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6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4679" y="1206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2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7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4761" y="1273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3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8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4781" y="1286"/>
                      <a:ext cx="23" cy="24"/>
                    </a:xfrm>
                    <a:custGeom>
                      <a:avLst/>
                      <a:gdLst>
                        <a:gd name="T0" fmla="*/ 0 w 23"/>
                        <a:gd name="T1" fmla="*/ 11 h 24"/>
                        <a:gd name="T2" fmla="*/ 12 w 23"/>
                        <a:gd name="T3" fmla="*/ 23 h 24"/>
                        <a:gd name="T4" fmla="*/ 22 w 23"/>
                        <a:gd name="T5" fmla="*/ 10 h 24"/>
                        <a:gd name="T6" fmla="*/ 11 w 23"/>
                        <a:gd name="T7" fmla="*/ 0 h 24"/>
                        <a:gd name="T8" fmla="*/ 0 w 23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2" y="10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29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4802" y="1303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30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4697" y="1221"/>
                      <a:ext cx="70" cy="57"/>
                    </a:xfrm>
                    <a:custGeom>
                      <a:avLst/>
                      <a:gdLst>
                        <a:gd name="T0" fmla="*/ 8 w 70"/>
                        <a:gd name="T1" fmla="*/ 0 h 57"/>
                        <a:gd name="T2" fmla="*/ 69 w 70"/>
                        <a:gd name="T3" fmla="*/ 42 h 57"/>
                        <a:gd name="T4" fmla="*/ 58 w 70"/>
                        <a:gd name="T5" fmla="*/ 56 h 57"/>
                        <a:gd name="T6" fmla="*/ 0 w 70"/>
                        <a:gd name="T7" fmla="*/ 11 h 57"/>
                        <a:gd name="T8" fmla="*/ 8 w 70"/>
                        <a:gd name="T9" fmla="*/ 0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0" h="57">
                          <a:moveTo>
                            <a:pt x="8" y="0"/>
                          </a:moveTo>
                          <a:lnTo>
                            <a:pt x="69" y="42"/>
                          </a:lnTo>
                          <a:lnTo>
                            <a:pt x="58" y="56"/>
                          </a:lnTo>
                          <a:lnTo>
                            <a:pt x="0" y="1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  <p:grpSp>
              <p:nvGrpSpPr>
                <p:cNvPr id="394" name="Group 141"/>
                <p:cNvGrpSpPr>
                  <a:grpSpLocks/>
                </p:cNvGrpSpPr>
                <p:nvPr/>
              </p:nvGrpSpPr>
              <p:grpSpPr bwMode="auto">
                <a:xfrm>
                  <a:off x="4700" y="885"/>
                  <a:ext cx="246" cy="364"/>
                  <a:chOff x="4700" y="885"/>
                  <a:chExt cx="246" cy="364"/>
                </a:xfrm>
              </p:grpSpPr>
              <p:grpSp>
                <p:nvGrpSpPr>
                  <p:cNvPr id="395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871" y="976"/>
                    <a:ext cx="75" cy="271"/>
                    <a:chOff x="4871" y="976"/>
                    <a:chExt cx="75" cy="271"/>
                  </a:xfrm>
                </p:grpSpPr>
                <p:sp>
                  <p:nvSpPr>
                    <p:cNvPr id="401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4886" y="976"/>
                      <a:ext cx="60" cy="209"/>
                    </a:xfrm>
                    <a:custGeom>
                      <a:avLst/>
                      <a:gdLst>
                        <a:gd name="T0" fmla="*/ 0 w 60"/>
                        <a:gd name="T1" fmla="*/ 51 h 209"/>
                        <a:gd name="T2" fmla="*/ 22 w 60"/>
                        <a:gd name="T3" fmla="*/ 208 h 209"/>
                        <a:gd name="T4" fmla="*/ 59 w 60"/>
                        <a:gd name="T5" fmla="*/ 144 h 209"/>
                        <a:gd name="T6" fmla="*/ 58 w 60"/>
                        <a:gd name="T7" fmla="*/ 0 h 2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0" h="209">
                          <a:moveTo>
                            <a:pt x="0" y="51"/>
                          </a:moveTo>
                          <a:lnTo>
                            <a:pt x="22" y="208"/>
                          </a:lnTo>
                          <a:lnTo>
                            <a:pt x="59" y="144"/>
                          </a:lnTo>
                          <a:lnTo>
                            <a:pt x="58" y="0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02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4871" y="1037"/>
                      <a:ext cx="39" cy="210"/>
                    </a:xfrm>
                    <a:custGeom>
                      <a:avLst/>
                      <a:gdLst>
                        <a:gd name="T0" fmla="*/ 1 w 39"/>
                        <a:gd name="T1" fmla="*/ 27 h 210"/>
                        <a:gd name="T2" fmla="*/ 38 w 39"/>
                        <a:gd name="T3" fmla="*/ 0 h 210"/>
                        <a:gd name="T4" fmla="*/ 38 w 39"/>
                        <a:gd name="T5" fmla="*/ 182 h 210"/>
                        <a:gd name="T6" fmla="*/ 7 w 39"/>
                        <a:gd name="T7" fmla="*/ 209 h 210"/>
                        <a:gd name="T8" fmla="*/ 0 w 39"/>
                        <a:gd name="T9" fmla="*/ 26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210">
                          <a:moveTo>
                            <a:pt x="1" y="27"/>
                          </a:moveTo>
                          <a:lnTo>
                            <a:pt x="38" y="0"/>
                          </a:lnTo>
                          <a:lnTo>
                            <a:pt x="38" y="182"/>
                          </a:lnTo>
                          <a:lnTo>
                            <a:pt x="7" y="209"/>
                          </a:lnTo>
                          <a:lnTo>
                            <a:pt x="0" y="26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396" name="Freeform 145"/>
                  <p:cNvSpPr>
                    <a:spLocks/>
                  </p:cNvSpPr>
                  <p:nvPr/>
                </p:nvSpPr>
                <p:spPr bwMode="auto">
                  <a:xfrm>
                    <a:off x="4700" y="923"/>
                    <a:ext cx="183" cy="326"/>
                  </a:xfrm>
                  <a:custGeom>
                    <a:avLst/>
                    <a:gdLst>
                      <a:gd name="T0" fmla="*/ 0 w 183"/>
                      <a:gd name="T1" fmla="*/ 0 h 326"/>
                      <a:gd name="T2" fmla="*/ 182 w 183"/>
                      <a:gd name="T3" fmla="*/ 142 h 326"/>
                      <a:gd name="T4" fmla="*/ 182 w 183"/>
                      <a:gd name="T5" fmla="*/ 325 h 326"/>
                      <a:gd name="T6" fmla="*/ 0 w 183"/>
                      <a:gd name="T7" fmla="*/ 185 h 326"/>
                      <a:gd name="T8" fmla="*/ 0 w 183"/>
                      <a:gd name="T9" fmla="*/ 0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3" h="326">
                        <a:moveTo>
                          <a:pt x="0" y="0"/>
                        </a:moveTo>
                        <a:lnTo>
                          <a:pt x="182" y="142"/>
                        </a:lnTo>
                        <a:lnTo>
                          <a:pt x="182" y="325"/>
                        </a:lnTo>
                        <a:lnTo>
                          <a:pt x="0" y="18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97" name="AutoShape 146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1" y="1011"/>
                    <a:ext cx="252" cy="144"/>
                  </a:xfrm>
                  <a:prstGeom prst="parallelogram">
                    <a:avLst>
                      <a:gd name="adj" fmla="val 78280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9966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398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4700" y="885"/>
                    <a:ext cx="245" cy="182"/>
                    <a:chOff x="4700" y="885"/>
                    <a:chExt cx="245" cy="182"/>
                  </a:xfrm>
                </p:grpSpPr>
                <p:sp>
                  <p:nvSpPr>
                    <p:cNvPr id="399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4754" y="885"/>
                      <a:ext cx="191" cy="150"/>
                    </a:xfrm>
                    <a:custGeom>
                      <a:avLst/>
                      <a:gdLst>
                        <a:gd name="T0" fmla="*/ 0 w 191"/>
                        <a:gd name="T1" fmla="*/ 33 h 150"/>
                        <a:gd name="T2" fmla="*/ 64 w 191"/>
                        <a:gd name="T3" fmla="*/ 0 h 150"/>
                        <a:gd name="T4" fmla="*/ 190 w 191"/>
                        <a:gd name="T5" fmla="*/ 90 h 150"/>
                        <a:gd name="T6" fmla="*/ 148 w 191"/>
                        <a:gd name="T7" fmla="*/ 149 h 150"/>
                        <a:gd name="T8" fmla="*/ 0 w 191"/>
                        <a:gd name="T9" fmla="*/ 33 h 1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1" h="150">
                          <a:moveTo>
                            <a:pt x="0" y="33"/>
                          </a:moveTo>
                          <a:lnTo>
                            <a:pt x="64" y="0"/>
                          </a:lnTo>
                          <a:lnTo>
                            <a:pt x="190" y="90"/>
                          </a:lnTo>
                          <a:lnTo>
                            <a:pt x="148" y="149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00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4700" y="900"/>
                      <a:ext cx="215" cy="167"/>
                    </a:xfrm>
                    <a:custGeom>
                      <a:avLst/>
                      <a:gdLst>
                        <a:gd name="T0" fmla="*/ 36 w 215"/>
                        <a:gd name="T1" fmla="*/ 0 h 167"/>
                        <a:gd name="T2" fmla="*/ 214 w 215"/>
                        <a:gd name="T3" fmla="*/ 133 h 167"/>
                        <a:gd name="T4" fmla="*/ 181 w 215"/>
                        <a:gd name="T5" fmla="*/ 166 h 167"/>
                        <a:gd name="T6" fmla="*/ 0 w 215"/>
                        <a:gd name="T7" fmla="*/ 25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5" h="167">
                          <a:moveTo>
                            <a:pt x="36" y="0"/>
                          </a:moveTo>
                          <a:lnTo>
                            <a:pt x="214" y="133"/>
                          </a:lnTo>
                          <a:lnTo>
                            <a:pt x="181" y="166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</p:grpSp>
          <p:sp>
            <p:nvSpPr>
              <p:cNvPr id="392" name="Text Box 150"/>
              <p:cNvSpPr txBox="1">
                <a:spLocks noChangeArrowheads="1"/>
              </p:cNvSpPr>
              <p:nvPr/>
            </p:nvSpPr>
            <p:spPr bwMode="auto">
              <a:xfrm>
                <a:off x="2285" y="3486"/>
                <a:ext cx="1459" cy="306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0468" tIns="60468" rIns="60468" bIns="60468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/>
                <a:r>
                  <a:rPr lang="en-US" sz="1300" b="1">
                    <a:solidFill>
                      <a:schemeClr val="bg1"/>
                    </a:solidFill>
                  </a:rPr>
                  <a:t>GDC (Windows, Mac, X11, ActiveX), ASCII, GJC (Java)</a:t>
                </a:r>
              </a:p>
            </p:txBody>
          </p:sp>
        </p:grpSp>
        <p:grpSp>
          <p:nvGrpSpPr>
            <p:cNvPr id="8" name="Group 151"/>
            <p:cNvGrpSpPr>
              <a:grpSpLocks/>
            </p:cNvGrpSpPr>
            <p:nvPr/>
          </p:nvGrpSpPr>
          <p:grpSpPr bwMode="auto">
            <a:xfrm>
              <a:off x="376" y="2852"/>
              <a:ext cx="1301" cy="850"/>
              <a:chOff x="58" y="3054"/>
              <a:chExt cx="1459" cy="934"/>
            </a:xfrm>
          </p:grpSpPr>
          <p:grpSp>
            <p:nvGrpSpPr>
              <p:cNvPr id="352" name="Group 152"/>
              <p:cNvGrpSpPr>
                <a:grpSpLocks/>
              </p:cNvGrpSpPr>
              <p:nvPr/>
            </p:nvGrpSpPr>
            <p:grpSpPr bwMode="auto">
              <a:xfrm>
                <a:off x="211" y="3054"/>
                <a:ext cx="379" cy="732"/>
                <a:chOff x="960" y="1392"/>
                <a:chExt cx="237" cy="407"/>
              </a:xfrm>
            </p:grpSpPr>
            <p:sp>
              <p:nvSpPr>
                <p:cNvPr id="378" name="Freeform 153"/>
                <p:cNvSpPr>
                  <a:spLocks/>
                </p:cNvSpPr>
                <p:nvPr/>
              </p:nvSpPr>
              <p:spPr bwMode="auto">
                <a:xfrm>
                  <a:off x="1046" y="1424"/>
                  <a:ext cx="151" cy="375"/>
                </a:xfrm>
                <a:custGeom>
                  <a:avLst/>
                  <a:gdLst>
                    <a:gd name="T0" fmla="*/ 0 w 204"/>
                    <a:gd name="T1" fmla="*/ 485 h 486"/>
                    <a:gd name="T2" fmla="*/ 0 w 204"/>
                    <a:gd name="T3" fmla="*/ 134 h 486"/>
                    <a:gd name="T4" fmla="*/ 203 w 204"/>
                    <a:gd name="T5" fmla="*/ 0 h 486"/>
                    <a:gd name="T6" fmla="*/ 203 w 204"/>
                    <a:gd name="T7" fmla="*/ 323 h 486"/>
                    <a:gd name="T8" fmla="*/ 0 w 204"/>
                    <a:gd name="T9" fmla="*/ 485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486">
                      <a:moveTo>
                        <a:pt x="0" y="485"/>
                      </a:moveTo>
                      <a:lnTo>
                        <a:pt x="0" y="134"/>
                      </a:lnTo>
                      <a:lnTo>
                        <a:pt x="203" y="0"/>
                      </a:lnTo>
                      <a:lnTo>
                        <a:pt x="203" y="323"/>
                      </a:lnTo>
                      <a:lnTo>
                        <a:pt x="0" y="485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79" name="AutoShape 154"/>
                <p:cNvSpPr>
                  <a:spLocks noChangeArrowheads="1"/>
                </p:cNvSpPr>
                <p:nvPr/>
              </p:nvSpPr>
              <p:spPr bwMode="auto">
                <a:xfrm rot="5400000">
                  <a:off x="841" y="1591"/>
                  <a:ext cx="327" cy="89"/>
                </a:xfrm>
                <a:prstGeom prst="parallelogram">
                  <a:avLst>
                    <a:gd name="adj" fmla="val 58991"/>
                  </a:avLst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380" name="Group 155"/>
                <p:cNvGrpSpPr>
                  <a:grpSpLocks/>
                </p:cNvGrpSpPr>
                <p:nvPr/>
              </p:nvGrpSpPr>
              <p:grpSpPr bwMode="auto">
                <a:xfrm>
                  <a:off x="960" y="1392"/>
                  <a:ext cx="235" cy="389"/>
                  <a:chOff x="625" y="1104"/>
                  <a:chExt cx="235" cy="389"/>
                </a:xfrm>
              </p:grpSpPr>
              <p:sp>
                <p:nvSpPr>
                  <p:cNvPr id="381" name="Freeform 156"/>
                  <p:cNvSpPr>
                    <a:spLocks/>
                  </p:cNvSpPr>
                  <p:nvPr/>
                </p:nvSpPr>
                <p:spPr bwMode="auto">
                  <a:xfrm>
                    <a:off x="625" y="1104"/>
                    <a:ext cx="235" cy="138"/>
                  </a:xfrm>
                  <a:custGeom>
                    <a:avLst/>
                    <a:gdLst>
                      <a:gd name="T0" fmla="*/ 118 w 318"/>
                      <a:gd name="T1" fmla="*/ 178 h 179"/>
                      <a:gd name="T2" fmla="*/ 317 w 318"/>
                      <a:gd name="T3" fmla="*/ 44 h 179"/>
                      <a:gd name="T4" fmla="*/ 232 w 318"/>
                      <a:gd name="T5" fmla="*/ 0 h 179"/>
                      <a:gd name="T6" fmla="*/ 0 w 318"/>
                      <a:gd name="T7" fmla="*/ 107 h 179"/>
                      <a:gd name="T8" fmla="*/ 118 w 318"/>
                      <a:gd name="T9" fmla="*/ 178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8" h="179">
                        <a:moveTo>
                          <a:pt x="118" y="178"/>
                        </a:moveTo>
                        <a:lnTo>
                          <a:pt x="317" y="44"/>
                        </a:lnTo>
                        <a:lnTo>
                          <a:pt x="232" y="0"/>
                        </a:lnTo>
                        <a:lnTo>
                          <a:pt x="0" y="107"/>
                        </a:lnTo>
                        <a:lnTo>
                          <a:pt x="118" y="178"/>
                        </a:lnTo>
                      </a:path>
                    </a:pathLst>
                  </a:custGeom>
                  <a:solidFill>
                    <a:srgbClr val="DDDDDD"/>
                  </a:solidFill>
                  <a:ln w="9525" cap="rnd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82" name="Line 15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7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83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9" y="1412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84" name="Line 1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5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85" name="Line 16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0" y="1229"/>
                    <a:ext cx="58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86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7" y="1417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87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8" y="1422"/>
                    <a:ext cx="0" cy="71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88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629" y="1196"/>
                    <a:ext cx="0" cy="266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353" name="Group 164"/>
              <p:cNvGrpSpPr>
                <a:grpSpLocks/>
              </p:cNvGrpSpPr>
              <p:nvPr/>
            </p:nvGrpSpPr>
            <p:grpSpPr bwMode="auto">
              <a:xfrm>
                <a:off x="557" y="3065"/>
                <a:ext cx="379" cy="732"/>
                <a:chOff x="960" y="1392"/>
                <a:chExt cx="237" cy="407"/>
              </a:xfrm>
            </p:grpSpPr>
            <p:sp>
              <p:nvSpPr>
                <p:cNvPr id="367" name="Freeform 165"/>
                <p:cNvSpPr>
                  <a:spLocks/>
                </p:cNvSpPr>
                <p:nvPr/>
              </p:nvSpPr>
              <p:spPr bwMode="auto">
                <a:xfrm>
                  <a:off x="1046" y="1424"/>
                  <a:ext cx="151" cy="375"/>
                </a:xfrm>
                <a:custGeom>
                  <a:avLst/>
                  <a:gdLst>
                    <a:gd name="T0" fmla="*/ 0 w 204"/>
                    <a:gd name="T1" fmla="*/ 485 h 486"/>
                    <a:gd name="T2" fmla="*/ 0 w 204"/>
                    <a:gd name="T3" fmla="*/ 134 h 486"/>
                    <a:gd name="T4" fmla="*/ 203 w 204"/>
                    <a:gd name="T5" fmla="*/ 0 h 486"/>
                    <a:gd name="T6" fmla="*/ 203 w 204"/>
                    <a:gd name="T7" fmla="*/ 323 h 486"/>
                    <a:gd name="T8" fmla="*/ 0 w 204"/>
                    <a:gd name="T9" fmla="*/ 485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486">
                      <a:moveTo>
                        <a:pt x="0" y="485"/>
                      </a:moveTo>
                      <a:lnTo>
                        <a:pt x="0" y="134"/>
                      </a:lnTo>
                      <a:lnTo>
                        <a:pt x="203" y="0"/>
                      </a:lnTo>
                      <a:lnTo>
                        <a:pt x="203" y="323"/>
                      </a:lnTo>
                      <a:lnTo>
                        <a:pt x="0" y="485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68" name="AutoShape 166"/>
                <p:cNvSpPr>
                  <a:spLocks noChangeArrowheads="1"/>
                </p:cNvSpPr>
                <p:nvPr/>
              </p:nvSpPr>
              <p:spPr bwMode="auto">
                <a:xfrm rot="5400000">
                  <a:off x="841" y="1591"/>
                  <a:ext cx="327" cy="89"/>
                </a:xfrm>
                <a:prstGeom prst="parallelogram">
                  <a:avLst>
                    <a:gd name="adj" fmla="val 58991"/>
                  </a:avLst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369" name="Group 167"/>
                <p:cNvGrpSpPr>
                  <a:grpSpLocks/>
                </p:cNvGrpSpPr>
                <p:nvPr/>
              </p:nvGrpSpPr>
              <p:grpSpPr bwMode="auto">
                <a:xfrm>
                  <a:off x="960" y="1392"/>
                  <a:ext cx="235" cy="389"/>
                  <a:chOff x="625" y="1104"/>
                  <a:chExt cx="235" cy="389"/>
                </a:xfrm>
              </p:grpSpPr>
              <p:sp>
                <p:nvSpPr>
                  <p:cNvPr id="370" name="Freeform 168"/>
                  <p:cNvSpPr>
                    <a:spLocks/>
                  </p:cNvSpPr>
                  <p:nvPr/>
                </p:nvSpPr>
                <p:spPr bwMode="auto">
                  <a:xfrm>
                    <a:off x="625" y="1104"/>
                    <a:ext cx="235" cy="138"/>
                  </a:xfrm>
                  <a:custGeom>
                    <a:avLst/>
                    <a:gdLst>
                      <a:gd name="T0" fmla="*/ 118 w 318"/>
                      <a:gd name="T1" fmla="*/ 178 h 179"/>
                      <a:gd name="T2" fmla="*/ 317 w 318"/>
                      <a:gd name="T3" fmla="*/ 44 h 179"/>
                      <a:gd name="T4" fmla="*/ 232 w 318"/>
                      <a:gd name="T5" fmla="*/ 0 h 179"/>
                      <a:gd name="T6" fmla="*/ 0 w 318"/>
                      <a:gd name="T7" fmla="*/ 107 h 179"/>
                      <a:gd name="T8" fmla="*/ 118 w 318"/>
                      <a:gd name="T9" fmla="*/ 178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8" h="179">
                        <a:moveTo>
                          <a:pt x="118" y="178"/>
                        </a:moveTo>
                        <a:lnTo>
                          <a:pt x="317" y="44"/>
                        </a:lnTo>
                        <a:lnTo>
                          <a:pt x="232" y="0"/>
                        </a:lnTo>
                        <a:lnTo>
                          <a:pt x="0" y="107"/>
                        </a:lnTo>
                        <a:lnTo>
                          <a:pt x="118" y="178"/>
                        </a:lnTo>
                      </a:path>
                    </a:pathLst>
                  </a:custGeom>
                  <a:solidFill>
                    <a:srgbClr val="DDDDDD"/>
                  </a:solidFill>
                  <a:ln w="9525" cap="rnd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1" name="Line 16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7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72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9" y="1412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73" name="Line 1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5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74" name="Line 1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0" y="1229"/>
                    <a:ext cx="58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75" name="Line 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7" y="1417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76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8" y="1422"/>
                    <a:ext cx="0" cy="71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7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29" y="1196"/>
                    <a:ext cx="0" cy="266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354" name="Group 176"/>
              <p:cNvGrpSpPr>
                <a:grpSpLocks/>
              </p:cNvGrpSpPr>
              <p:nvPr/>
            </p:nvGrpSpPr>
            <p:grpSpPr bwMode="auto">
              <a:xfrm>
                <a:off x="931" y="3063"/>
                <a:ext cx="379" cy="733"/>
                <a:chOff x="960" y="1392"/>
                <a:chExt cx="237" cy="407"/>
              </a:xfrm>
            </p:grpSpPr>
            <p:sp>
              <p:nvSpPr>
                <p:cNvPr id="356" name="Freeform 177"/>
                <p:cNvSpPr>
                  <a:spLocks/>
                </p:cNvSpPr>
                <p:nvPr/>
              </p:nvSpPr>
              <p:spPr bwMode="auto">
                <a:xfrm>
                  <a:off x="1046" y="1424"/>
                  <a:ext cx="151" cy="375"/>
                </a:xfrm>
                <a:custGeom>
                  <a:avLst/>
                  <a:gdLst>
                    <a:gd name="T0" fmla="*/ 0 w 204"/>
                    <a:gd name="T1" fmla="*/ 485 h 486"/>
                    <a:gd name="T2" fmla="*/ 0 w 204"/>
                    <a:gd name="T3" fmla="*/ 134 h 486"/>
                    <a:gd name="T4" fmla="*/ 203 w 204"/>
                    <a:gd name="T5" fmla="*/ 0 h 486"/>
                    <a:gd name="T6" fmla="*/ 203 w 204"/>
                    <a:gd name="T7" fmla="*/ 323 h 486"/>
                    <a:gd name="T8" fmla="*/ 0 w 204"/>
                    <a:gd name="T9" fmla="*/ 485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486">
                      <a:moveTo>
                        <a:pt x="0" y="485"/>
                      </a:moveTo>
                      <a:lnTo>
                        <a:pt x="0" y="134"/>
                      </a:lnTo>
                      <a:lnTo>
                        <a:pt x="203" y="0"/>
                      </a:lnTo>
                      <a:lnTo>
                        <a:pt x="203" y="323"/>
                      </a:lnTo>
                      <a:lnTo>
                        <a:pt x="0" y="485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57" name="AutoShape 178"/>
                <p:cNvSpPr>
                  <a:spLocks noChangeArrowheads="1"/>
                </p:cNvSpPr>
                <p:nvPr/>
              </p:nvSpPr>
              <p:spPr bwMode="auto">
                <a:xfrm rot="5400000">
                  <a:off x="841" y="1591"/>
                  <a:ext cx="327" cy="89"/>
                </a:xfrm>
                <a:prstGeom prst="parallelogram">
                  <a:avLst>
                    <a:gd name="adj" fmla="val 58991"/>
                  </a:avLst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358" name="Group 179"/>
                <p:cNvGrpSpPr>
                  <a:grpSpLocks/>
                </p:cNvGrpSpPr>
                <p:nvPr/>
              </p:nvGrpSpPr>
              <p:grpSpPr bwMode="auto">
                <a:xfrm>
                  <a:off x="960" y="1392"/>
                  <a:ext cx="235" cy="389"/>
                  <a:chOff x="625" y="1104"/>
                  <a:chExt cx="235" cy="389"/>
                </a:xfrm>
              </p:grpSpPr>
              <p:sp>
                <p:nvSpPr>
                  <p:cNvPr id="359" name="Freeform 180"/>
                  <p:cNvSpPr>
                    <a:spLocks/>
                  </p:cNvSpPr>
                  <p:nvPr/>
                </p:nvSpPr>
                <p:spPr bwMode="auto">
                  <a:xfrm>
                    <a:off x="625" y="1104"/>
                    <a:ext cx="235" cy="138"/>
                  </a:xfrm>
                  <a:custGeom>
                    <a:avLst/>
                    <a:gdLst>
                      <a:gd name="T0" fmla="*/ 118 w 318"/>
                      <a:gd name="T1" fmla="*/ 178 h 179"/>
                      <a:gd name="T2" fmla="*/ 317 w 318"/>
                      <a:gd name="T3" fmla="*/ 44 h 179"/>
                      <a:gd name="T4" fmla="*/ 232 w 318"/>
                      <a:gd name="T5" fmla="*/ 0 h 179"/>
                      <a:gd name="T6" fmla="*/ 0 w 318"/>
                      <a:gd name="T7" fmla="*/ 107 h 179"/>
                      <a:gd name="T8" fmla="*/ 118 w 318"/>
                      <a:gd name="T9" fmla="*/ 178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8" h="179">
                        <a:moveTo>
                          <a:pt x="118" y="178"/>
                        </a:moveTo>
                        <a:lnTo>
                          <a:pt x="317" y="44"/>
                        </a:lnTo>
                        <a:lnTo>
                          <a:pt x="232" y="0"/>
                        </a:lnTo>
                        <a:lnTo>
                          <a:pt x="0" y="107"/>
                        </a:lnTo>
                        <a:lnTo>
                          <a:pt x="118" y="178"/>
                        </a:lnTo>
                      </a:path>
                    </a:pathLst>
                  </a:custGeom>
                  <a:solidFill>
                    <a:srgbClr val="DDDDDD"/>
                  </a:solidFill>
                  <a:ln w="9525" cap="rnd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0" name="Line 1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7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61" name="Line 1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9" y="1412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62" name="Line 1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5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63" name="Line 1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0" y="1229"/>
                    <a:ext cx="58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64" name="Lin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7" y="1417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65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8" y="1422"/>
                    <a:ext cx="0" cy="71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66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629" y="1196"/>
                    <a:ext cx="0" cy="266"/>
                  </a:xfrm>
                  <a:prstGeom prst="line">
                    <a:avLst/>
                  </a:prstGeom>
                  <a:noFill/>
                  <a:ln w="12700">
                    <a:solidFill>
                      <a:srgbClr val="DDDDDD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355" name="Text Box 188"/>
              <p:cNvSpPr txBox="1">
                <a:spLocks noChangeArrowheads="1"/>
              </p:cNvSpPr>
              <p:nvPr/>
            </p:nvSpPr>
            <p:spPr bwMode="auto">
              <a:xfrm>
                <a:off x="58" y="3745"/>
                <a:ext cx="1459" cy="243"/>
              </a:xfrm>
              <a:prstGeom prst="rect">
                <a:avLst/>
              </a:prstGeom>
              <a:solidFill>
                <a:srgbClr val="80808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0468" tIns="60468" rIns="60468" bIns="60468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/>
                <a:r>
                  <a:rPr lang="en-US" sz="1300" b="1">
                    <a:solidFill>
                      <a:schemeClr val="bg1"/>
                    </a:solidFill>
                  </a:rPr>
                  <a:t>Database Servers</a:t>
                </a:r>
              </a:p>
            </p:txBody>
          </p:sp>
        </p:grpSp>
        <p:sp>
          <p:nvSpPr>
            <p:cNvPr id="9" name="Text Box 189"/>
            <p:cNvSpPr txBox="1">
              <a:spLocks noChangeArrowheads="1"/>
            </p:cNvSpPr>
            <p:nvPr/>
          </p:nvSpPr>
          <p:spPr bwMode="auto">
            <a:xfrm rot="5400000">
              <a:off x="1109" y="1612"/>
              <a:ext cx="1258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715" tIns="18142" rIns="90715" bIns="18142">
              <a:spAutoFit/>
            </a:bodyPr>
            <a:lstStyle>
              <a:lvl1pPr defTabSz="1536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68350" defTabSz="1536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36700" defTabSz="1536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305050" defTabSz="1536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3071813" defTabSz="1536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5290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9862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4434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9006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sz="1500" b="1">
                  <a:solidFill>
                    <a:schemeClr val="bg1"/>
                  </a:solidFill>
                </a:rPr>
                <a:t>Firewall</a:t>
              </a:r>
              <a:endParaRPr lang="en-US" sz="1500" b="1"/>
            </a:p>
          </p:txBody>
        </p:sp>
        <p:grpSp>
          <p:nvGrpSpPr>
            <p:cNvPr id="10" name="Group 190"/>
            <p:cNvGrpSpPr>
              <a:grpSpLocks/>
            </p:cNvGrpSpPr>
            <p:nvPr/>
          </p:nvGrpSpPr>
          <p:grpSpPr bwMode="auto">
            <a:xfrm>
              <a:off x="2156" y="1123"/>
              <a:ext cx="1302" cy="771"/>
              <a:chOff x="1296" y="480"/>
              <a:chExt cx="912" cy="471"/>
            </a:xfrm>
          </p:grpSpPr>
          <p:grpSp>
            <p:nvGrpSpPr>
              <p:cNvPr id="339" name="Group 191"/>
              <p:cNvGrpSpPr>
                <a:grpSpLocks/>
              </p:cNvGrpSpPr>
              <p:nvPr/>
            </p:nvGrpSpPr>
            <p:grpSpPr bwMode="auto">
              <a:xfrm>
                <a:off x="1392" y="480"/>
                <a:ext cx="237" cy="407"/>
                <a:chOff x="624" y="1104"/>
                <a:chExt cx="237" cy="407"/>
              </a:xfrm>
            </p:grpSpPr>
            <p:sp>
              <p:nvSpPr>
                <p:cNvPr id="341" name="Freeform 192"/>
                <p:cNvSpPr>
                  <a:spLocks/>
                </p:cNvSpPr>
                <p:nvPr/>
              </p:nvSpPr>
              <p:spPr bwMode="auto">
                <a:xfrm>
                  <a:off x="710" y="1136"/>
                  <a:ext cx="151" cy="375"/>
                </a:xfrm>
                <a:custGeom>
                  <a:avLst/>
                  <a:gdLst>
                    <a:gd name="T0" fmla="*/ 0 w 204"/>
                    <a:gd name="T1" fmla="*/ 485 h 486"/>
                    <a:gd name="T2" fmla="*/ 0 w 204"/>
                    <a:gd name="T3" fmla="*/ 134 h 486"/>
                    <a:gd name="T4" fmla="*/ 203 w 204"/>
                    <a:gd name="T5" fmla="*/ 0 h 486"/>
                    <a:gd name="T6" fmla="*/ 203 w 204"/>
                    <a:gd name="T7" fmla="*/ 323 h 486"/>
                    <a:gd name="T8" fmla="*/ 0 w 204"/>
                    <a:gd name="T9" fmla="*/ 485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486">
                      <a:moveTo>
                        <a:pt x="0" y="485"/>
                      </a:moveTo>
                      <a:lnTo>
                        <a:pt x="0" y="134"/>
                      </a:lnTo>
                      <a:lnTo>
                        <a:pt x="203" y="0"/>
                      </a:lnTo>
                      <a:lnTo>
                        <a:pt x="203" y="323"/>
                      </a:lnTo>
                      <a:lnTo>
                        <a:pt x="0" y="485"/>
                      </a:lnTo>
                    </a:path>
                  </a:pathLst>
                </a:custGeom>
                <a:solidFill>
                  <a:srgbClr val="00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42" name="AutoShape 193"/>
                <p:cNvSpPr>
                  <a:spLocks noChangeArrowheads="1"/>
                </p:cNvSpPr>
                <p:nvPr/>
              </p:nvSpPr>
              <p:spPr bwMode="auto">
                <a:xfrm rot="5400000">
                  <a:off x="505" y="1303"/>
                  <a:ext cx="327" cy="89"/>
                </a:xfrm>
                <a:prstGeom prst="parallelogram">
                  <a:avLst>
                    <a:gd name="adj" fmla="val 58991"/>
                  </a:avLst>
                </a:prstGeom>
                <a:solidFill>
                  <a:srgbClr val="00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343" name="Group 194"/>
                <p:cNvGrpSpPr>
                  <a:grpSpLocks/>
                </p:cNvGrpSpPr>
                <p:nvPr/>
              </p:nvGrpSpPr>
              <p:grpSpPr bwMode="auto">
                <a:xfrm>
                  <a:off x="624" y="1104"/>
                  <a:ext cx="235" cy="389"/>
                  <a:chOff x="625" y="1104"/>
                  <a:chExt cx="235" cy="389"/>
                </a:xfrm>
              </p:grpSpPr>
              <p:sp>
                <p:nvSpPr>
                  <p:cNvPr id="344" name="Freeform 195"/>
                  <p:cNvSpPr>
                    <a:spLocks/>
                  </p:cNvSpPr>
                  <p:nvPr/>
                </p:nvSpPr>
                <p:spPr bwMode="auto">
                  <a:xfrm>
                    <a:off x="625" y="1104"/>
                    <a:ext cx="235" cy="138"/>
                  </a:xfrm>
                  <a:custGeom>
                    <a:avLst/>
                    <a:gdLst>
                      <a:gd name="T0" fmla="*/ 118 w 318"/>
                      <a:gd name="T1" fmla="*/ 178 h 179"/>
                      <a:gd name="T2" fmla="*/ 317 w 318"/>
                      <a:gd name="T3" fmla="*/ 44 h 179"/>
                      <a:gd name="T4" fmla="*/ 232 w 318"/>
                      <a:gd name="T5" fmla="*/ 0 h 179"/>
                      <a:gd name="T6" fmla="*/ 0 w 318"/>
                      <a:gd name="T7" fmla="*/ 107 h 179"/>
                      <a:gd name="T8" fmla="*/ 118 w 318"/>
                      <a:gd name="T9" fmla="*/ 178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8" h="179">
                        <a:moveTo>
                          <a:pt x="118" y="178"/>
                        </a:moveTo>
                        <a:lnTo>
                          <a:pt x="317" y="44"/>
                        </a:lnTo>
                        <a:lnTo>
                          <a:pt x="232" y="0"/>
                        </a:lnTo>
                        <a:lnTo>
                          <a:pt x="0" y="107"/>
                        </a:lnTo>
                        <a:lnTo>
                          <a:pt x="118" y="178"/>
                        </a:lnTo>
                      </a:path>
                    </a:pathLst>
                  </a:custGeom>
                  <a:solidFill>
                    <a:srgbClr val="66FF66"/>
                  </a:solidFill>
                  <a:ln w="9525" cap="rnd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45" name="Line 1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7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46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9" y="1412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47" name="Line 1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1" y="1251"/>
                    <a:ext cx="58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48" name="Line 1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0" y="1229"/>
                    <a:ext cx="58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49" name="Line 2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7" y="1417"/>
                    <a:ext cx="0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50" name="Line 2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8" y="1422"/>
                    <a:ext cx="0" cy="71"/>
                  </a:xfrm>
                  <a:prstGeom prst="line">
                    <a:avLst/>
                  </a:prstGeom>
                  <a:noFill/>
                  <a:ln w="12700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351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629" y="1196"/>
                    <a:ext cx="0" cy="266"/>
                  </a:xfrm>
                  <a:prstGeom prst="line">
                    <a:avLst/>
                  </a:prstGeom>
                  <a:noFill/>
                  <a:ln w="12700">
                    <a:solidFill>
                      <a:srgbClr val="66FF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340" name="Text Box 203"/>
              <p:cNvSpPr txBox="1">
                <a:spLocks noChangeArrowheads="1"/>
              </p:cNvSpPr>
              <p:nvPr/>
            </p:nvSpPr>
            <p:spPr bwMode="auto">
              <a:xfrm>
                <a:off x="1296" y="816"/>
                <a:ext cx="912" cy="135"/>
              </a:xfrm>
              <a:prstGeom prst="rect">
                <a:avLst/>
              </a:prstGeom>
              <a:solidFill>
                <a:srgbClr val="33CC3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0468" tIns="60468" rIns="60468" bIns="60468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/>
                <a:r>
                  <a:rPr lang="en-US" sz="1300" b="1">
                    <a:solidFill>
                      <a:schemeClr val="bg1"/>
                    </a:solidFill>
                  </a:rPr>
                  <a:t>Web Server</a:t>
                </a:r>
              </a:p>
            </p:txBody>
          </p:sp>
        </p:grpSp>
        <p:sp>
          <p:nvSpPr>
            <p:cNvPr id="11" name="Line 204"/>
            <p:cNvSpPr>
              <a:spLocks noChangeShapeType="1"/>
            </p:cNvSpPr>
            <p:nvPr/>
          </p:nvSpPr>
          <p:spPr bwMode="auto">
            <a:xfrm>
              <a:off x="1335" y="1437"/>
              <a:ext cx="89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/>
            <a:lstStyle/>
            <a:p>
              <a:endParaRPr lang="es-MX"/>
            </a:p>
          </p:txBody>
        </p:sp>
        <p:sp>
          <p:nvSpPr>
            <p:cNvPr id="12" name="Line 205"/>
            <p:cNvSpPr>
              <a:spLocks noChangeShapeType="1"/>
            </p:cNvSpPr>
            <p:nvPr/>
          </p:nvSpPr>
          <p:spPr bwMode="auto">
            <a:xfrm>
              <a:off x="2704" y="1437"/>
              <a:ext cx="1301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/>
            <a:lstStyle/>
            <a:p>
              <a:endParaRPr lang="es-MX"/>
            </a:p>
          </p:txBody>
        </p:sp>
        <p:sp>
          <p:nvSpPr>
            <p:cNvPr id="13" name="Line 206"/>
            <p:cNvSpPr>
              <a:spLocks noChangeShapeType="1"/>
            </p:cNvSpPr>
            <p:nvPr/>
          </p:nvSpPr>
          <p:spPr bwMode="auto">
            <a:xfrm>
              <a:off x="2704" y="1751"/>
              <a:ext cx="1301" cy="1415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/>
            <a:lstStyle/>
            <a:p>
              <a:endParaRPr lang="es-MX"/>
            </a:p>
          </p:txBody>
        </p:sp>
        <p:sp>
          <p:nvSpPr>
            <p:cNvPr id="14" name="Line 207"/>
            <p:cNvSpPr>
              <a:spLocks noChangeShapeType="1"/>
            </p:cNvSpPr>
            <p:nvPr/>
          </p:nvSpPr>
          <p:spPr bwMode="auto">
            <a:xfrm>
              <a:off x="2704" y="1594"/>
              <a:ext cx="1301" cy="70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/>
            <a:lstStyle/>
            <a:p>
              <a:endParaRPr lang="es-MX"/>
            </a:p>
          </p:txBody>
        </p:sp>
        <p:grpSp>
          <p:nvGrpSpPr>
            <p:cNvPr id="15" name="Group 208"/>
            <p:cNvGrpSpPr>
              <a:grpSpLocks/>
            </p:cNvGrpSpPr>
            <p:nvPr/>
          </p:nvGrpSpPr>
          <p:grpSpPr bwMode="auto">
            <a:xfrm>
              <a:off x="4160" y="1558"/>
              <a:ext cx="188" cy="787"/>
              <a:chOff x="2784" y="240"/>
              <a:chExt cx="624" cy="2112"/>
            </a:xfrm>
          </p:grpSpPr>
          <p:grpSp>
            <p:nvGrpSpPr>
              <p:cNvPr id="307" name="Group 209"/>
              <p:cNvGrpSpPr>
                <a:grpSpLocks/>
              </p:cNvGrpSpPr>
              <p:nvPr/>
            </p:nvGrpSpPr>
            <p:grpSpPr bwMode="auto">
              <a:xfrm>
                <a:off x="2784" y="240"/>
                <a:ext cx="624" cy="2112"/>
                <a:chOff x="2784" y="240"/>
                <a:chExt cx="624" cy="2112"/>
              </a:xfrm>
            </p:grpSpPr>
            <p:grpSp>
              <p:nvGrpSpPr>
                <p:cNvPr id="329" name="Group 210"/>
                <p:cNvGrpSpPr>
                  <a:grpSpLocks/>
                </p:cNvGrpSpPr>
                <p:nvPr/>
              </p:nvGrpSpPr>
              <p:grpSpPr bwMode="auto">
                <a:xfrm>
                  <a:off x="2784" y="336"/>
                  <a:ext cx="624" cy="2016"/>
                  <a:chOff x="2784" y="336"/>
                  <a:chExt cx="624" cy="2016"/>
                </a:xfrm>
              </p:grpSpPr>
              <p:grpSp>
                <p:nvGrpSpPr>
                  <p:cNvPr id="334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2784" y="336"/>
                    <a:ext cx="624" cy="2016"/>
                    <a:chOff x="2784" y="336"/>
                    <a:chExt cx="624" cy="2016"/>
                  </a:xfrm>
                </p:grpSpPr>
                <p:sp>
                  <p:nvSpPr>
                    <p:cNvPr id="336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2784" y="384"/>
                      <a:ext cx="576" cy="1968"/>
                    </a:xfrm>
                    <a:custGeom>
                      <a:avLst/>
                      <a:gdLst>
                        <a:gd name="T0" fmla="*/ 576 w 576"/>
                        <a:gd name="T1" fmla="*/ 432 h 1968"/>
                        <a:gd name="T2" fmla="*/ 0 w 576"/>
                        <a:gd name="T3" fmla="*/ 0 h 1968"/>
                        <a:gd name="T4" fmla="*/ 0 w 576"/>
                        <a:gd name="T5" fmla="*/ 1536 h 1968"/>
                        <a:gd name="T6" fmla="*/ 576 w 576"/>
                        <a:gd name="T7" fmla="*/ 1968 h 1968"/>
                        <a:gd name="T8" fmla="*/ 576 w 576"/>
                        <a:gd name="T9" fmla="*/ 432 h 19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76" h="1968">
                          <a:moveTo>
                            <a:pt x="576" y="432"/>
                          </a:moveTo>
                          <a:lnTo>
                            <a:pt x="0" y="0"/>
                          </a:lnTo>
                          <a:lnTo>
                            <a:pt x="0" y="1536"/>
                          </a:lnTo>
                          <a:lnTo>
                            <a:pt x="576" y="1968"/>
                          </a:lnTo>
                          <a:lnTo>
                            <a:pt x="576" y="432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37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2784" y="336"/>
                      <a:ext cx="624" cy="480"/>
                    </a:xfrm>
                    <a:custGeom>
                      <a:avLst/>
                      <a:gdLst>
                        <a:gd name="T0" fmla="*/ 0 w 624"/>
                        <a:gd name="T1" fmla="*/ 48 h 480"/>
                        <a:gd name="T2" fmla="*/ 48 w 624"/>
                        <a:gd name="T3" fmla="*/ 0 h 480"/>
                        <a:gd name="T4" fmla="*/ 624 w 624"/>
                        <a:gd name="T5" fmla="*/ 432 h 480"/>
                        <a:gd name="T6" fmla="*/ 576 w 624"/>
                        <a:gd name="T7" fmla="*/ 480 h 480"/>
                        <a:gd name="T8" fmla="*/ 0 w 624"/>
                        <a:gd name="T9" fmla="*/ 48 h 4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24" h="480">
                          <a:moveTo>
                            <a:pt x="0" y="48"/>
                          </a:moveTo>
                          <a:lnTo>
                            <a:pt x="48" y="0"/>
                          </a:lnTo>
                          <a:lnTo>
                            <a:pt x="624" y="432"/>
                          </a:lnTo>
                          <a:lnTo>
                            <a:pt x="576" y="480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38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360" y="768"/>
                      <a:ext cx="48" cy="1584"/>
                    </a:xfrm>
                    <a:custGeom>
                      <a:avLst/>
                      <a:gdLst>
                        <a:gd name="T0" fmla="*/ 0 w 48"/>
                        <a:gd name="T1" fmla="*/ 1584 h 1584"/>
                        <a:gd name="T2" fmla="*/ 48 w 48"/>
                        <a:gd name="T3" fmla="*/ 1536 h 1584"/>
                        <a:gd name="T4" fmla="*/ 48 w 48"/>
                        <a:gd name="T5" fmla="*/ 0 h 1584"/>
                        <a:gd name="T6" fmla="*/ 0 w 48"/>
                        <a:gd name="T7" fmla="*/ 48 h 1584"/>
                        <a:gd name="T8" fmla="*/ 0 w 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1584">
                          <a:moveTo>
                            <a:pt x="0" y="1584"/>
                          </a:moveTo>
                          <a:lnTo>
                            <a:pt x="48" y="1536"/>
                          </a:lnTo>
                          <a:lnTo>
                            <a:pt x="48" y="0"/>
                          </a:lnTo>
                          <a:lnTo>
                            <a:pt x="0" y="4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AD69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335" name="AutoShape 215"/>
                  <p:cNvSpPr>
                    <a:spLocks noChangeArrowheads="1"/>
                  </p:cNvSpPr>
                  <p:nvPr/>
                </p:nvSpPr>
                <p:spPr bwMode="auto">
                  <a:xfrm rot="-16200000">
                    <a:off x="2424" y="888"/>
                    <a:ext cx="1296" cy="480"/>
                  </a:xfrm>
                  <a:prstGeom prst="parallelogram">
                    <a:avLst>
                      <a:gd name="adj" fmla="val 75413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9966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330" name="Group 216"/>
                <p:cNvGrpSpPr>
                  <a:grpSpLocks/>
                </p:cNvGrpSpPr>
                <p:nvPr/>
              </p:nvGrpSpPr>
              <p:grpSpPr bwMode="auto">
                <a:xfrm>
                  <a:off x="3168" y="240"/>
                  <a:ext cx="240" cy="576"/>
                  <a:chOff x="3168" y="240"/>
                  <a:chExt cx="240" cy="576"/>
                </a:xfrm>
              </p:grpSpPr>
              <p:sp>
                <p:nvSpPr>
                  <p:cNvPr id="331" name="Freeform 217"/>
                  <p:cNvSpPr>
                    <a:spLocks/>
                  </p:cNvSpPr>
                  <p:nvPr/>
                </p:nvSpPr>
                <p:spPr bwMode="auto">
                  <a:xfrm>
                    <a:off x="3168" y="240"/>
                    <a:ext cx="240" cy="192"/>
                  </a:xfrm>
                  <a:custGeom>
                    <a:avLst/>
                    <a:gdLst>
                      <a:gd name="T0" fmla="*/ 0 w 240"/>
                      <a:gd name="T1" fmla="*/ 48 h 192"/>
                      <a:gd name="T2" fmla="*/ 48 w 240"/>
                      <a:gd name="T3" fmla="*/ 0 h 192"/>
                      <a:gd name="T4" fmla="*/ 240 w 240"/>
                      <a:gd name="T5" fmla="*/ 144 h 192"/>
                      <a:gd name="T6" fmla="*/ 192 w 240"/>
                      <a:gd name="T7" fmla="*/ 192 h 192"/>
                      <a:gd name="T8" fmla="*/ 0 w 240"/>
                      <a:gd name="T9" fmla="*/ 48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0" h="192">
                        <a:moveTo>
                          <a:pt x="0" y="48"/>
                        </a:moveTo>
                        <a:lnTo>
                          <a:pt x="48" y="0"/>
                        </a:lnTo>
                        <a:lnTo>
                          <a:pt x="240" y="144"/>
                        </a:lnTo>
                        <a:lnTo>
                          <a:pt x="192" y="192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2" name="Freeform 218"/>
                  <p:cNvSpPr>
                    <a:spLocks/>
                  </p:cNvSpPr>
                  <p:nvPr/>
                </p:nvSpPr>
                <p:spPr bwMode="auto">
                  <a:xfrm>
                    <a:off x="3168" y="288"/>
                    <a:ext cx="192" cy="528"/>
                  </a:xfrm>
                  <a:custGeom>
                    <a:avLst/>
                    <a:gdLst>
                      <a:gd name="T0" fmla="*/ 192 w 192"/>
                      <a:gd name="T1" fmla="*/ 528 h 528"/>
                      <a:gd name="T2" fmla="*/ 0 w 192"/>
                      <a:gd name="T3" fmla="*/ 384 h 528"/>
                      <a:gd name="T4" fmla="*/ 0 w 192"/>
                      <a:gd name="T5" fmla="*/ 0 h 528"/>
                      <a:gd name="T6" fmla="*/ 192 w 192"/>
                      <a:gd name="T7" fmla="*/ 144 h 528"/>
                      <a:gd name="T8" fmla="*/ 192 w 192"/>
                      <a:gd name="T9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2" h="528">
                        <a:moveTo>
                          <a:pt x="192" y="528"/>
                        </a:moveTo>
                        <a:lnTo>
                          <a:pt x="0" y="384"/>
                        </a:lnTo>
                        <a:lnTo>
                          <a:pt x="0" y="0"/>
                        </a:lnTo>
                        <a:lnTo>
                          <a:pt x="192" y="144"/>
                        </a:lnTo>
                        <a:lnTo>
                          <a:pt x="192" y="528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3" name="Freeform 219"/>
                  <p:cNvSpPr>
                    <a:spLocks/>
                  </p:cNvSpPr>
                  <p:nvPr/>
                </p:nvSpPr>
                <p:spPr bwMode="auto">
                  <a:xfrm>
                    <a:off x="3360" y="384"/>
                    <a:ext cx="48" cy="432"/>
                  </a:xfrm>
                  <a:custGeom>
                    <a:avLst/>
                    <a:gdLst>
                      <a:gd name="T0" fmla="*/ 0 w 48"/>
                      <a:gd name="T1" fmla="*/ 432 h 432"/>
                      <a:gd name="T2" fmla="*/ 0 w 48"/>
                      <a:gd name="T3" fmla="*/ 48 h 432"/>
                      <a:gd name="T4" fmla="*/ 48 w 48"/>
                      <a:gd name="T5" fmla="*/ 0 h 432"/>
                      <a:gd name="T6" fmla="*/ 48 w 48"/>
                      <a:gd name="T7" fmla="*/ 384 h 432"/>
                      <a:gd name="T8" fmla="*/ 0 w 48"/>
                      <a:gd name="T9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432">
                        <a:moveTo>
                          <a:pt x="0" y="432"/>
                        </a:moveTo>
                        <a:lnTo>
                          <a:pt x="0" y="48"/>
                        </a:lnTo>
                        <a:lnTo>
                          <a:pt x="48" y="0"/>
                        </a:lnTo>
                        <a:lnTo>
                          <a:pt x="48" y="384"/>
                        </a:lnTo>
                        <a:lnTo>
                          <a:pt x="0" y="432"/>
                        </a:lnTo>
                        <a:close/>
                      </a:path>
                    </a:pathLst>
                  </a:custGeom>
                  <a:solidFill>
                    <a:srgbClr val="AD69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308" name="Group 220"/>
              <p:cNvGrpSpPr>
                <a:grpSpLocks/>
              </p:cNvGrpSpPr>
              <p:nvPr/>
            </p:nvGrpSpPr>
            <p:grpSpPr bwMode="auto">
              <a:xfrm>
                <a:off x="2810" y="1472"/>
                <a:ext cx="502" cy="772"/>
                <a:chOff x="2810" y="1472"/>
                <a:chExt cx="502" cy="772"/>
              </a:xfrm>
            </p:grpSpPr>
            <p:sp>
              <p:nvSpPr>
                <p:cNvPr id="309" name="Freeform 221"/>
                <p:cNvSpPr>
                  <a:spLocks/>
                </p:cNvSpPr>
                <p:nvPr/>
              </p:nvSpPr>
              <p:spPr bwMode="auto">
                <a:xfrm>
                  <a:off x="2810" y="1472"/>
                  <a:ext cx="222" cy="232"/>
                </a:xfrm>
                <a:custGeom>
                  <a:avLst/>
                  <a:gdLst>
                    <a:gd name="T0" fmla="*/ 3 w 222"/>
                    <a:gd name="T1" fmla="*/ 66 h 232"/>
                    <a:gd name="T2" fmla="*/ 219 w 222"/>
                    <a:gd name="T3" fmla="*/ 232 h 232"/>
                    <a:gd name="T4" fmla="*/ 222 w 222"/>
                    <a:gd name="T5" fmla="*/ 173 h 232"/>
                    <a:gd name="T6" fmla="*/ 0 w 222"/>
                    <a:gd name="T7" fmla="*/ 0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2" h="232">
                      <a:moveTo>
                        <a:pt x="3" y="66"/>
                      </a:moveTo>
                      <a:lnTo>
                        <a:pt x="219" y="232"/>
                      </a:lnTo>
                      <a:lnTo>
                        <a:pt x="222" y="17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0" name="Freeform 222"/>
                <p:cNvSpPr>
                  <a:spLocks/>
                </p:cNvSpPr>
                <p:nvPr/>
              </p:nvSpPr>
              <p:spPr bwMode="auto">
                <a:xfrm>
                  <a:off x="2815" y="1632"/>
                  <a:ext cx="46" cy="89"/>
                </a:xfrm>
                <a:custGeom>
                  <a:avLst/>
                  <a:gdLst>
                    <a:gd name="T0" fmla="*/ 0 w 46"/>
                    <a:gd name="T1" fmla="*/ 69 h 89"/>
                    <a:gd name="T2" fmla="*/ 33 w 46"/>
                    <a:gd name="T3" fmla="*/ 89 h 89"/>
                    <a:gd name="T4" fmla="*/ 46 w 46"/>
                    <a:gd name="T5" fmla="*/ 19 h 89"/>
                    <a:gd name="T6" fmla="*/ 6 w 46"/>
                    <a:gd name="T7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89">
                      <a:moveTo>
                        <a:pt x="0" y="69"/>
                      </a:moveTo>
                      <a:lnTo>
                        <a:pt x="33" y="89"/>
                      </a:lnTo>
                      <a:lnTo>
                        <a:pt x="46" y="19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1" name="Freeform 223"/>
                <p:cNvSpPr>
                  <a:spLocks/>
                </p:cNvSpPr>
                <p:nvPr/>
              </p:nvSpPr>
              <p:spPr bwMode="auto">
                <a:xfrm>
                  <a:off x="3083" y="1680"/>
                  <a:ext cx="229" cy="233"/>
                </a:xfrm>
                <a:custGeom>
                  <a:avLst/>
                  <a:gdLst>
                    <a:gd name="T0" fmla="*/ 0 w 229"/>
                    <a:gd name="T1" fmla="*/ 77 h 233"/>
                    <a:gd name="T2" fmla="*/ 220 w 229"/>
                    <a:gd name="T3" fmla="*/ 233 h 233"/>
                    <a:gd name="T4" fmla="*/ 229 w 229"/>
                    <a:gd name="T5" fmla="*/ 173 h 233"/>
                    <a:gd name="T6" fmla="*/ 7 w 229"/>
                    <a:gd name="T7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9" h="233">
                      <a:moveTo>
                        <a:pt x="0" y="77"/>
                      </a:moveTo>
                      <a:lnTo>
                        <a:pt x="220" y="233"/>
                      </a:lnTo>
                      <a:lnTo>
                        <a:pt x="229" y="173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2" name="Freeform 224"/>
                <p:cNvSpPr>
                  <a:spLocks/>
                </p:cNvSpPr>
                <p:nvPr/>
              </p:nvSpPr>
              <p:spPr bwMode="auto">
                <a:xfrm>
                  <a:off x="2900" y="1709"/>
                  <a:ext cx="39" cy="88"/>
                </a:xfrm>
                <a:custGeom>
                  <a:avLst/>
                  <a:gdLst>
                    <a:gd name="T0" fmla="*/ 0 w 39"/>
                    <a:gd name="T1" fmla="*/ 69 h 88"/>
                    <a:gd name="T2" fmla="*/ 39 w 39"/>
                    <a:gd name="T3" fmla="*/ 88 h 88"/>
                    <a:gd name="T4" fmla="*/ 36 w 39"/>
                    <a:gd name="T5" fmla="*/ 20 h 88"/>
                    <a:gd name="T6" fmla="*/ 6 w 39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9" h="88">
                      <a:moveTo>
                        <a:pt x="0" y="69"/>
                      </a:moveTo>
                      <a:lnTo>
                        <a:pt x="39" y="88"/>
                      </a:lnTo>
                      <a:lnTo>
                        <a:pt x="36" y="2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3" name="Freeform 225"/>
                <p:cNvSpPr>
                  <a:spLocks/>
                </p:cNvSpPr>
                <p:nvPr/>
              </p:nvSpPr>
              <p:spPr bwMode="auto">
                <a:xfrm>
                  <a:off x="2993" y="1780"/>
                  <a:ext cx="44" cy="88"/>
                </a:xfrm>
                <a:custGeom>
                  <a:avLst/>
                  <a:gdLst>
                    <a:gd name="T0" fmla="*/ 0 w 44"/>
                    <a:gd name="T1" fmla="*/ 69 h 88"/>
                    <a:gd name="T2" fmla="*/ 39 w 44"/>
                    <a:gd name="T3" fmla="*/ 88 h 88"/>
                    <a:gd name="T4" fmla="*/ 44 w 44"/>
                    <a:gd name="T5" fmla="*/ 30 h 88"/>
                    <a:gd name="T6" fmla="*/ 6 w 44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8">
                      <a:moveTo>
                        <a:pt x="0" y="69"/>
                      </a:moveTo>
                      <a:lnTo>
                        <a:pt x="39" y="88"/>
                      </a:lnTo>
                      <a:lnTo>
                        <a:pt x="44" y="3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4" name="Freeform 226"/>
                <p:cNvSpPr>
                  <a:spLocks/>
                </p:cNvSpPr>
                <p:nvPr/>
              </p:nvSpPr>
              <p:spPr bwMode="auto">
                <a:xfrm>
                  <a:off x="3094" y="1854"/>
                  <a:ext cx="47" cy="88"/>
                </a:xfrm>
                <a:custGeom>
                  <a:avLst/>
                  <a:gdLst>
                    <a:gd name="T0" fmla="*/ 0 w 47"/>
                    <a:gd name="T1" fmla="*/ 61 h 88"/>
                    <a:gd name="T2" fmla="*/ 40 w 47"/>
                    <a:gd name="T3" fmla="*/ 88 h 88"/>
                    <a:gd name="T4" fmla="*/ 47 w 47"/>
                    <a:gd name="T5" fmla="*/ 19 h 88"/>
                    <a:gd name="T6" fmla="*/ 7 w 47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88">
                      <a:moveTo>
                        <a:pt x="0" y="61"/>
                      </a:moveTo>
                      <a:lnTo>
                        <a:pt x="40" y="88"/>
                      </a:lnTo>
                      <a:lnTo>
                        <a:pt x="47" y="1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5" name="Freeform 227"/>
                <p:cNvSpPr>
                  <a:spLocks/>
                </p:cNvSpPr>
                <p:nvPr/>
              </p:nvSpPr>
              <p:spPr bwMode="auto">
                <a:xfrm>
                  <a:off x="3186" y="1919"/>
                  <a:ext cx="46" cy="95"/>
                </a:xfrm>
                <a:custGeom>
                  <a:avLst/>
                  <a:gdLst>
                    <a:gd name="T0" fmla="*/ 0 w 46"/>
                    <a:gd name="T1" fmla="*/ 69 h 95"/>
                    <a:gd name="T2" fmla="*/ 34 w 46"/>
                    <a:gd name="T3" fmla="*/ 95 h 95"/>
                    <a:gd name="T4" fmla="*/ 46 w 46"/>
                    <a:gd name="T5" fmla="*/ 19 h 95"/>
                    <a:gd name="T6" fmla="*/ 6 w 46"/>
                    <a:gd name="T7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95">
                      <a:moveTo>
                        <a:pt x="0" y="69"/>
                      </a:moveTo>
                      <a:lnTo>
                        <a:pt x="34" y="95"/>
                      </a:lnTo>
                      <a:lnTo>
                        <a:pt x="46" y="19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6" name="Freeform 228"/>
                <p:cNvSpPr>
                  <a:spLocks/>
                </p:cNvSpPr>
                <p:nvPr/>
              </p:nvSpPr>
              <p:spPr bwMode="auto">
                <a:xfrm>
                  <a:off x="3268" y="1982"/>
                  <a:ext cx="44" cy="84"/>
                </a:xfrm>
                <a:custGeom>
                  <a:avLst/>
                  <a:gdLst>
                    <a:gd name="T0" fmla="*/ 0 w 44"/>
                    <a:gd name="T1" fmla="*/ 54 h 84"/>
                    <a:gd name="T2" fmla="*/ 43 w 44"/>
                    <a:gd name="T3" fmla="*/ 84 h 84"/>
                    <a:gd name="T4" fmla="*/ 44 w 44"/>
                    <a:gd name="T5" fmla="*/ 19 h 84"/>
                    <a:gd name="T6" fmla="*/ 4 w 44"/>
                    <a:gd name="T7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4">
                      <a:moveTo>
                        <a:pt x="0" y="54"/>
                      </a:moveTo>
                      <a:lnTo>
                        <a:pt x="43" y="84"/>
                      </a:lnTo>
                      <a:lnTo>
                        <a:pt x="44" y="19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7" name="Freeform 229"/>
                <p:cNvSpPr>
                  <a:spLocks/>
                </p:cNvSpPr>
                <p:nvPr/>
              </p:nvSpPr>
              <p:spPr bwMode="auto">
                <a:xfrm>
                  <a:off x="2815" y="1724"/>
                  <a:ext cx="46" cy="89"/>
                </a:xfrm>
                <a:custGeom>
                  <a:avLst/>
                  <a:gdLst>
                    <a:gd name="T0" fmla="*/ 0 w 46"/>
                    <a:gd name="T1" fmla="*/ 69 h 89"/>
                    <a:gd name="T2" fmla="*/ 33 w 46"/>
                    <a:gd name="T3" fmla="*/ 89 h 89"/>
                    <a:gd name="T4" fmla="*/ 46 w 46"/>
                    <a:gd name="T5" fmla="*/ 19 h 89"/>
                    <a:gd name="T6" fmla="*/ 6 w 46"/>
                    <a:gd name="T7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89">
                      <a:moveTo>
                        <a:pt x="0" y="69"/>
                      </a:moveTo>
                      <a:lnTo>
                        <a:pt x="33" y="89"/>
                      </a:lnTo>
                      <a:lnTo>
                        <a:pt x="46" y="19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8" name="Freeform 230"/>
                <p:cNvSpPr>
                  <a:spLocks/>
                </p:cNvSpPr>
                <p:nvPr/>
              </p:nvSpPr>
              <p:spPr bwMode="auto">
                <a:xfrm>
                  <a:off x="2900" y="1801"/>
                  <a:ext cx="39" cy="88"/>
                </a:xfrm>
                <a:custGeom>
                  <a:avLst/>
                  <a:gdLst>
                    <a:gd name="T0" fmla="*/ 0 w 39"/>
                    <a:gd name="T1" fmla="*/ 69 h 88"/>
                    <a:gd name="T2" fmla="*/ 39 w 39"/>
                    <a:gd name="T3" fmla="*/ 88 h 88"/>
                    <a:gd name="T4" fmla="*/ 36 w 39"/>
                    <a:gd name="T5" fmla="*/ 20 h 88"/>
                    <a:gd name="T6" fmla="*/ 6 w 39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9" h="88">
                      <a:moveTo>
                        <a:pt x="0" y="69"/>
                      </a:moveTo>
                      <a:lnTo>
                        <a:pt x="39" y="88"/>
                      </a:lnTo>
                      <a:lnTo>
                        <a:pt x="36" y="2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9" name="Freeform 231"/>
                <p:cNvSpPr>
                  <a:spLocks/>
                </p:cNvSpPr>
                <p:nvPr/>
              </p:nvSpPr>
              <p:spPr bwMode="auto">
                <a:xfrm>
                  <a:off x="2993" y="1872"/>
                  <a:ext cx="44" cy="88"/>
                </a:xfrm>
                <a:custGeom>
                  <a:avLst/>
                  <a:gdLst>
                    <a:gd name="T0" fmla="*/ 0 w 44"/>
                    <a:gd name="T1" fmla="*/ 69 h 88"/>
                    <a:gd name="T2" fmla="*/ 39 w 44"/>
                    <a:gd name="T3" fmla="*/ 88 h 88"/>
                    <a:gd name="T4" fmla="*/ 44 w 44"/>
                    <a:gd name="T5" fmla="*/ 30 h 88"/>
                    <a:gd name="T6" fmla="*/ 6 w 44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8">
                      <a:moveTo>
                        <a:pt x="0" y="69"/>
                      </a:moveTo>
                      <a:lnTo>
                        <a:pt x="39" y="88"/>
                      </a:lnTo>
                      <a:lnTo>
                        <a:pt x="44" y="3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0" name="Freeform 232"/>
                <p:cNvSpPr>
                  <a:spLocks/>
                </p:cNvSpPr>
                <p:nvPr/>
              </p:nvSpPr>
              <p:spPr bwMode="auto">
                <a:xfrm>
                  <a:off x="3094" y="1946"/>
                  <a:ext cx="47" cy="88"/>
                </a:xfrm>
                <a:custGeom>
                  <a:avLst/>
                  <a:gdLst>
                    <a:gd name="T0" fmla="*/ 0 w 47"/>
                    <a:gd name="T1" fmla="*/ 61 h 88"/>
                    <a:gd name="T2" fmla="*/ 40 w 47"/>
                    <a:gd name="T3" fmla="*/ 88 h 88"/>
                    <a:gd name="T4" fmla="*/ 47 w 47"/>
                    <a:gd name="T5" fmla="*/ 19 h 88"/>
                    <a:gd name="T6" fmla="*/ 7 w 47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88">
                      <a:moveTo>
                        <a:pt x="0" y="61"/>
                      </a:moveTo>
                      <a:lnTo>
                        <a:pt x="40" y="88"/>
                      </a:lnTo>
                      <a:lnTo>
                        <a:pt x="47" y="1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1" name="Freeform 233"/>
                <p:cNvSpPr>
                  <a:spLocks/>
                </p:cNvSpPr>
                <p:nvPr/>
              </p:nvSpPr>
              <p:spPr bwMode="auto">
                <a:xfrm>
                  <a:off x="3186" y="2011"/>
                  <a:ext cx="46" cy="95"/>
                </a:xfrm>
                <a:custGeom>
                  <a:avLst/>
                  <a:gdLst>
                    <a:gd name="T0" fmla="*/ 0 w 46"/>
                    <a:gd name="T1" fmla="*/ 69 h 95"/>
                    <a:gd name="T2" fmla="*/ 34 w 46"/>
                    <a:gd name="T3" fmla="*/ 95 h 95"/>
                    <a:gd name="T4" fmla="*/ 46 w 46"/>
                    <a:gd name="T5" fmla="*/ 19 h 95"/>
                    <a:gd name="T6" fmla="*/ 6 w 46"/>
                    <a:gd name="T7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95">
                      <a:moveTo>
                        <a:pt x="0" y="69"/>
                      </a:moveTo>
                      <a:lnTo>
                        <a:pt x="34" y="95"/>
                      </a:lnTo>
                      <a:lnTo>
                        <a:pt x="46" y="19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2" name="Freeform 234"/>
                <p:cNvSpPr>
                  <a:spLocks/>
                </p:cNvSpPr>
                <p:nvPr/>
              </p:nvSpPr>
              <p:spPr bwMode="auto">
                <a:xfrm>
                  <a:off x="3268" y="2074"/>
                  <a:ext cx="44" cy="84"/>
                </a:xfrm>
                <a:custGeom>
                  <a:avLst/>
                  <a:gdLst>
                    <a:gd name="T0" fmla="*/ 0 w 44"/>
                    <a:gd name="T1" fmla="*/ 54 h 84"/>
                    <a:gd name="T2" fmla="*/ 43 w 44"/>
                    <a:gd name="T3" fmla="*/ 84 h 84"/>
                    <a:gd name="T4" fmla="*/ 44 w 44"/>
                    <a:gd name="T5" fmla="*/ 19 h 84"/>
                    <a:gd name="T6" fmla="*/ 4 w 44"/>
                    <a:gd name="T7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4">
                      <a:moveTo>
                        <a:pt x="0" y="54"/>
                      </a:moveTo>
                      <a:lnTo>
                        <a:pt x="43" y="84"/>
                      </a:lnTo>
                      <a:lnTo>
                        <a:pt x="44" y="19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3" name="Freeform 235"/>
                <p:cNvSpPr>
                  <a:spLocks/>
                </p:cNvSpPr>
                <p:nvPr/>
              </p:nvSpPr>
              <p:spPr bwMode="auto">
                <a:xfrm>
                  <a:off x="2815" y="1810"/>
                  <a:ext cx="46" cy="89"/>
                </a:xfrm>
                <a:custGeom>
                  <a:avLst/>
                  <a:gdLst>
                    <a:gd name="T0" fmla="*/ 0 w 46"/>
                    <a:gd name="T1" fmla="*/ 69 h 89"/>
                    <a:gd name="T2" fmla="*/ 33 w 46"/>
                    <a:gd name="T3" fmla="*/ 89 h 89"/>
                    <a:gd name="T4" fmla="*/ 46 w 46"/>
                    <a:gd name="T5" fmla="*/ 19 h 89"/>
                    <a:gd name="T6" fmla="*/ 6 w 46"/>
                    <a:gd name="T7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89">
                      <a:moveTo>
                        <a:pt x="0" y="69"/>
                      </a:moveTo>
                      <a:lnTo>
                        <a:pt x="33" y="89"/>
                      </a:lnTo>
                      <a:lnTo>
                        <a:pt x="46" y="19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4" name="Freeform 236"/>
                <p:cNvSpPr>
                  <a:spLocks/>
                </p:cNvSpPr>
                <p:nvPr/>
              </p:nvSpPr>
              <p:spPr bwMode="auto">
                <a:xfrm>
                  <a:off x="2900" y="1887"/>
                  <a:ext cx="39" cy="88"/>
                </a:xfrm>
                <a:custGeom>
                  <a:avLst/>
                  <a:gdLst>
                    <a:gd name="T0" fmla="*/ 0 w 39"/>
                    <a:gd name="T1" fmla="*/ 69 h 88"/>
                    <a:gd name="T2" fmla="*/ 39 w 39"/>
                    <a:gd name="T3" fmla="*/ 88 h 88"/>
                    <a:gd name="T4" fmla="*/ 36 w 39"/>
                    <a:gd name="T5" fmla="*/ 20 h 88"/>
                    <a:gd name="T6" fmla="*/ 6 w 39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9" h="88">
                      <a:moveTo>
                        <a:pt x="0" y="69"/>
                      </a:moveTo>
                      <a:lnTo>
                        <a:pt x="39" y="88"/>
                      </a:lnTo>
                      <a:lnTo>
                        <a:pt x="36" y="2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5" name="Freeform 237"/>
                <p:cNvSpPr>
                  <a:spLocks/>
                </p:cNvSpPr>
                <p:nvPr/>
              </p:nvSpPr>
              <p:spPr bwMode="auto">
                <a:xfrm>
                  <a:off x="2993" y="1958"/>
                  <a:ext cx="44" cy="88"/>
                </a:xfrm>
                <a:custGeom>
                  <a:avLst/>
                  <a:gdLst>
                    <a:gd name="T0" fmla="*/ 0 w 44"/>
                    <a:gd name="T1" fmla="*/ 69 h 88"/>
                    <a:gd name="T2" fmla="*/ 39 w 44"/>
                    <a:gd name="T3" fmla="*/ 88 h 88"/>
                    <a:gd name="T4" fmla="*/ 44 w 44"/>
                    <a:gd name="T5" fmla="*/ 30 h 88"/>
                    <a:gd name="T6" fmla="*/ 6 w 44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8">
                      <a:moveTo>
                        <a:pt x="0" y="69"/>
                      </a:moveTo>
                      <a:lnTo>
                        <a:pt x="39" y="88"/>
                      </a:lnTo>
                      <a:lnTo>
                        <a:pt x="44" y="3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6" name="Freeform 238"/>
                <p:cNvSpPr>
                  <a:spLocks/>
                </p:cNvSpPr>
                <p:nvPr/>
              </p:nvSpPr>
              <p:spPr bwMode="auto">
                <a:xfrm>
                  <a:off x="3094" y="2032"/>
                  <a:ext cx="47" cy="88"/>
                </a:xfrm>
                <a:custGeom>
                  <a:avLst/>
                  <a:gdLst>
                    <a:gd name="T0" fmla="*/ 0 w 47"/>
                    <a:gd name="T1" fmla="*/ 61 h 88"/>
                    <a:gd name="T2" fmla="*/ 40 w 47"/>
                    <a:gd name="T3" fmla="*/ 88 h 88"/>
                    <a:gd name="T4" fmla="*/ 47 w 47"/>
                    <a:gd name="T5" fmla="*/ 19 h 88"/>
                    <a:gd name="T6" fmla="*/ 7 w 47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88">
                      <a:moveTo>
                        <a:pt x="0" y="61"/>
                      </a:moveTo>
                      <a:lnTo>
                        <a:pt x="40" y="88"/>
                      </a:lnTo>
                      <a:lnTo>
                        <a:pt x="47" y="1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7" name="Freeform 239"/>
                <p:cNvSpPr>
                  <a:spLocks/>
                </p:cNvSpPr>
                <p:nvPr/>
              </p:nvSpPr>
              <p:spPr bwMode="auto">
                <a:xfrm>
                  <a:off x="3186" y="2097"/>
                  <a:ext cx="46" cy="95"/>
                </a:xfrm>
                <a:custGeom>
                  <a:avLst/>
                  <a:gdLst>
                    <a:gd name="T0" fmla="*/ 0 w 46"/>
                    <a:gd name="T1" fmla="*/ 69 h 95"/>
                    <a:gd name="T2" fmla="*/ 34 w 46"/>
                    <a:gd name="T3" fmla="*/ 95 h 95"/>
                    <a:gd name="T4" fmla="*/ 46 w 46"/>
                    <a:gd name="T5" fmla="*/ 19 h 95"/>
                    <a:gd name="T6" fmla="*/ 6 w 46"/>
                    <a:gd name="T7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95">
                      <a:moveTo>
                        <a:pt x="0" y="69"/>
                      </a:moveTo>
                      <a:lnTo>
                        <a:pt x="34" y="95"/>
                      </a:lnTo>
                      <a:lnTo>
                        <a:pt x="46" y="19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8" name="Freeform 240"/>
                <p:cNvSpPr>
                  <a:spLocks/>
                </p:cNvSpPr>
                <p:nvPr/>
              </p:nvSpPr>
              <p:spPr bwMode="auto">
                <a:xfrm>
                  <a:off x="3268" y="2160"/>
                  <a:ext cx="44" cy="84"/>
                </a:xfrm>
                <a:custGeom>
                  <a:avLst/>
                  <a:gdLst>
                    <a:gd name="T0" fmla="*/ 0 w 44"/>
                    <a:gd name="T1" fmla="*/ 54 h 84"/>
                    <a:gd name="T2" fmla="*/ 43 w 44"/>
                    <a:gd name="T3" fmla="*/ 84 h 84"/>
                    <a:gd name="T4" fmla="*/ 44 w 44"/>
                    <a:gd name="T5" fmla="*/ 19 h 84"/>
                    <a:gd name="T6" fmla="*/ 4 w 44"/>
                    <a:gd name="T7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4">
                      <a:moveTo>
                        <a:pt x="0" y="54"/>
                      </a:moveTo>
                      <a:lnTo>
                        <a:pt x="43" y="84"/>
                      </a:lnTo>
                      <a:lnTo>
                        <a:pt x="44" y="19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6" name="Text Box 241"/>
            <p:cNvSpPr txBox="1">
              <a:spLocks noChangeArrowheads="1"/>
            </p:cNvSpPr>
            <p:nvPr/>
          </p:nvSpPr>
          <p:spPr bwMode="auto">
            <a:xfrm>
              <a:off x="4005" y="2188"/>
              <a:ext cx="1301" cy="201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0468" tIns="60468" rIns="60468" bIns="60468"/>
            <a:lstStyle>
              <a:lvl1pPr defTabSz="1536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68350" defTabSz="1536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36700" defTabSz="1536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305050" defTabSz="1536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3071813" defTabSz="1536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5290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9862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4434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900613" defTabSz="1536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sz="1300" b="1">
                  <a:solidFill>
                    <a:schemeClr val="bg1"/>
                  </a:solidFill>
                </a:rPr>
                <a:t>PDA´s or Cellular Phone</a:t>
              </a:r>
            </a:p>
          </p:txBody>
        </p:sp>
        <p:grpSp>
          <p:nvGrpSpPr>
            <p:cNvPr id="17" name="Group 242"/>
            <p:cNvGrpSpPr>
              <a:grpSpLocks/>
            </p:cNvGrpSpPr>
            <p:nvPr/>
          </p:nvGrpSpPr>
          <p:grpSpPr bwMode="auto">
            <a:xfrm>
              <a:off x="4091" y="2617"/>
              <a:ext cx="1284" cy="819"/>
              <a:chOff x="4224" y="2795"/>
              <a:chExt cx="1440" cy="901"/>
            </a:xfrm>
          </p:grpSpPr>
          <p:grpSp>
            <p:nvGrpSpPr>
              <p:cNvPr id="165" name="Group 243"/>
              <p:cNvGrpSpPr>
                <a:grpSpLocks/>
              </p:cNvGrpSpPr>
              <p:nvPr/>
            </p:nvGrpSpPr>
            <p:grpSpPr bwMode="auto">
              <a:xfrm>
                <a:off x="4282" y="2795"/>
                <a:ext cx="422" cy="635"/>
                <a:chOff x="2976" y="1263"/>
                <a:chExt cx="264" cy="353"/>
              </a:xfrm>
            </p:grpSpPr>
            <p:grpSp>
              <p:nvGrpSpPr>
                <p:cNvPr id="266" name="Group 244"/>
                <p:cNvGrpSpPr>
                  <a:grpSpLocks/>
                </p:cNvGrpSpPr>
                <p:nvPr/>
              </p:nvGrpSpPr>
              <p:grpSpPr bwMode="auto">
                <a:xfrm>
                  <a:off x="2976" y="1454"/>
                  <a:ext cx="181" cy="162"/>
                  <a:chOff x="4601" y="2005"/>
                  <a:chExt cx="245" cy="210"/>
                </a:xfrm>
              </p:grpSpPr>
              <p:sp>
                <p:nvSpPr>
                  <p:cNvPr id="279" name="Freeform 245"/>
                  <p:cNvSpPr>
                    <a:spLocks/>
                  </p:cNvSpPr>
                  <p:nvPr/>
                </p:nvSpPr>
                <p:spPr bwMode="auto">
                  <a:xfrm>
                    <a:off x="4773" y="2134"/>
                    <a:ext cx="73" cy="81"/>
                  </a:xfrm>
                  <a:custGeom>
                    <a:avLst/>
                    <a:gdLst>
                      <a:gd name="T0" fmla="*/ 2 w 73"/>
                      <a:gd name="T1" fmla="*/ 75 h 81"/>
                      <a:gd name="T2" fmla="*/ 72 w 73"/>
                      <a:gd name="T3" fmla="*/ 0 h 81"/>
                      <a:gd name="T4" fmla="*/ 70 w 73"/>
                      <a:gd name="T5" fmla="*/ 21 h 81"/>
                      <a:gd name="T6" fmla="*/ 9 w 73"/>
                      <a:gd name="T7" fmla="*/ 80 h 81"/>
                      <a:gd name="T8" fmla="*/ 0 w 73"/>
                      <a:gd name="T9" fmla="*/ 73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3" h="81">
                        <a:moveTo>
                          <a:pt x="2" y="75"/>
                        </a:moveTo>
                        <a:lnTo>
                          <a:pt x="72" y="0"/>
                        </a:lnTo>
                        <a:lnTo>
                          <a:pt x="70" y="21"/>
                        </a:lnTo>
                        <a:lnTo>
                          <a:pt x="9" y="80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80" name="Freeform 246"/>
                  <p:cNvSpPr>
                    <a:spLocks/>
                  </p:cNvSpPr>
                  <p:nvPr/>
                </p:nvSpPr>
                <p:spPr bwMode="auto">
                  <a:xfrm>
                    <a:off x="4601" y="2005"/>
                    <a:ext cx="245" cy="207"/>
                  </a:xfrm>
                  <a:custGeom>
                    <a:avLst/>
                    <a:gdLst>
                      <a:gd name="T0" fmla="*/ 0 w 245"/>
                      <a:gd name="T1" fmla="*/ 73 h 207"/>
                      <a:gd name="T2" fmla="*/ 65 w 245"/>
                      <a:gd name="T3" fmla="*/ 0 h 207"/>
                      <a:gd name="T4" fmla="*/ 244 w 245"/>
                      <a:gd name="T5" fmla="*/ 128 h 207"/>
                      <a:gd name="T6" fmla="*/ 176 w 245"/>
                      <a:gd name="T7" fmla="*/ 206 h 207"/>
                      <a:gd name="T8" fmla="*/ 0 w 245"/>
                      <a:gd name="T9" fmla="*/ 73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" h="207">
                        <a:moveTo>
                          <a:pt x="0" y="73"/>
                        </a:moveTo>
                        <a:lnTo>
                          <a:pt x="65" y="0"/>
                        </a:lnTo>
                        <a:lnTo>
                          <a:pt x="244" y="128"/>
                        </a:lnTo>
                        <a:lnTo>
                          <a:pt x="176" y="206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281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4622" y="2023"/>
                    <a:ext cx="204" cy="171"/>
                    <a:chOff x="4622" y="2023"/>
                    <a:chExt cx="204" cy="171"/>
                  </a:xfrm>
                </p:grpSpPr>
                <p:sp>
                  <p:nvSpPr>
                    <p:cNvPr id="282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4658" y="2023"/>
                      <a:ext cx="20" cy="19"/>
                    </a:xfrm>
                    <a:custGeom>
                      <a:avLst/>
                      <a:gdLst>
                        <a:gd name="T0" fmla="*/ 0 w 20"/>
                        <a:gd name="T1" fmla="*/ 8 h 19"/>
                        <a:gd name="T2" fmla="*/ 10 w 20"/>
                        <a:gd name="T3" fmla="*/ 18 h 19"/>
                        <a:gd name="T4" fmla="*/ 19 w 20"/>
                        <a:gd name="T5" fmla="*/ 6 h 19"/>
                        <a:gd name="T6" fmla="*/ 9 w 20"/>
                        <a:gd name="T7" fmla="*/ 0 h 19"/>
                        <a:gd name="T8" fmla="*/ 0 w 20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9">
                          <a:moveTo>
                            <a:pt x="0" y="8"/>
                          </a:moveTo>
                          <a:lnTo>
                            <a:pt x="10" y="18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83" name="Freeform 249"/>
                    <p:cNvSpPr>
                      <a:spLocks/>
                    </p:cNvSpPr>
                    <p:nvPr/>
                  </p:nvSpPr>
                  <p:spPr bwMode="auto">
                    <a:xfrm>
                      <a:off x="4676" y="2036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6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84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4695" y="2051"/>
                      <a:ext cx="20" cy="19"/>
                    </a:xfrm>
                    <a:custGeom>
                      <a:avLst/>
                      <a:gdLst>
                        <a:gd name="T0" fmla="*/ 0 w 20"/>
                        <a:gd name="T1" fmla="*/ 8 h 19"/>
                        <a:gd name="T2" fmla="*/ 11 w 20"/>
                        <a:gd name="T3" fmla="*/ 18 h 19"/>
                        <a:gd name="T4" fmla="*/ 19 w 20"/>
                        <a:gd name="T5" fmla="*/ 6 h 19"/>
                        <a:gd name="T6" fmla="*/ 9 w 20"/>
                        <a:gd name="T7" fmla="*/ 0 h 19"/>
                        <a:gd name="T8" fmla="*/ 0 w 20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9">
                          <a:moveTo>
                            <a:pt x="0" y="8"/>
                          </a:moveTo>
                          <a:lnTo>
                            <a:pt x="11" y="18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85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4714" y="2065"/>
                      <a:ext cx="21" cy="19"/>
                    </a:xfrm>
                    <a:custGeom>
                      <a:avLst/>
                      <a:gdLst>
                        <a:gd name="T0" fmla="*/ 0 w 21"/>
                        <a:gd name="T1" fmla="*/ 8 h 19"/>
                        <a:gd name="T2" fmla="*/ 11 w 21"/>
                        <a:gd name="T3" fmla="*/ 18 h 19"/>
                        <a:gd name="T4" fmla="*/ 20 w 21"/>
                        <a:gd name="T5" fmla="*/ 6 h 19"/>
                        <a:gd name="T6" fmla="*/ 9 w 21"/>
                        <a:gd name="T7" fmla="*/ 0 h 19"/>
                        <a:gd name="T8" fmla="*/ 0 w 21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8"/>
                          </a:moveTo>
                          <a:lnTo>
                            <a:pt x="11" y="18"/>
                          </a:lnTo>
                          <a:lnTo>
                            <a:pt x="20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86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4732" y="2078"/>
                      <a:ext cx="21" cy="19"/>
                    </a:xfrm>
                    <a:custGeom>
                      <a:avLst/>
                      <a:gdLst>
                        <a:gd name="T0" fmla="*/ 0 w 21"/>
                        <a:gd name="T1" fmla="*/ 8 h 19"/>
                        <a:gd name="T2" fmla="*/ 12 w 21"/>
                        <a:gd name="T3" fmla="*/ 18 h 19"/>
                        <a:gd name="T4" fmla="*/ 20 w 21"/>
                        <a:gd name="T5" fmla="*/ 6 h 19"/>
                        <a:gd name="T6" fmla="*/ 9 w 21"/>
                        <a:gd name="T7" fmla="*/ 0 h 19"/>
                        <a:gd name="T8" fmla="*/ 0 w 21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8"/>
                          </a:moveTo>
                          <a:lnTo>
                            <a:pt x="12" y="18"/>
                          </a:lnTo>
                          <a:lnTo>
                            <a:pt x="20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87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4752" y="2092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6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88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4770" y="2105"/>
                      <a:ext cx="20" cy="21"/>
                    </a:xfrm>
                    <a:custGeom>
                      <a:avLst/>
                      <a:gdLst>
                        <a:gd name="T0" fmla="*/ 0 w 20"/>
                        <a:gd name="T1" fmla="*/ 10 h 21"/>
                        <a:gd name="T2" fmla="*/ 10 w 20"/>
                        <a:gd name="T3" fmla="*/ 20 h 21"/>
                        <a:gd name="T4" fmla="*/ 19 w 20"/>
                        <a:gd name="T5" fmla="*/ 7 h 21"/>
                        <a:gd name="T6" fmla="*/ 9 w 20"/>
                        <a:gd name="T7" fmla="*/ 0 h 21"/>
                        <a:gd name="T8" fmla="*/ 0 w 20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1">
                          <a:moveTo>
                            <a:pt x="0" y="10"/>
                          </a:moveTo>
                          <a:lnTo>
                            <a:pt x="10" y="20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89" name="Freeform 255"/>
                    <p:cNvSpPr>
                      <a:spLocks/>
                    </p:cNvSpPr>
                    <p:nvPr/>
                  </p:nvSpPr>
                  <p:spPr bwMode="auto">
                    <a:xfrm>
                      <a:off x="4787" y="2120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7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0" name="Freeform 256"/>
                    <p:cNvSpPr>
                      <a:spLocks/>
                    </p:cNvSpPr>
                    <p:nvPr/>
                  </p:nvSpPr>
                  <p:spPr bwMode="auto">
                    <a:xfrm>
                      <a:off x="4806" y="2133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8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8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1" name="Freeform 257"/>
                    <p:cNvSpPr>
                      <a:spLocks/>
                    </p:cNvSpPr>
                    <p:nvPr/>
                  </p:nvSpPr>
                  <p:spPr bwMode="auto">
                    <a:xfrm>
                      <a:off x="4641" y="2042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2" name="Freeform 258"/>
                    <p:cNvSpPr>
                      <a:spLocks/>
                    </p:cNvSpPr>
                    <p:nvPr/>
                  </p:nvSpPr>
                  <p:spPr bwMode="auto">
                    <a:xfrm>
                      <a:off x="4660" y="2056"/>
                      <a:ext cx="19" cy="20"/>
                    </a:xfrm>
                    <a:custGeom>
                      <a:avLst/>
                      <a:gdLst>
                        <a:gd name="T0" fmla="*/ 0 w 19"/>
                        <a:gd name="T1" fmla="*/ 9 h 20"/>
                        <a:gd name="T2" fmla="*/ 9 w 19"/>
                        <a:gd name="T3" fmla="*/ 19 h 20"/>
                        <a:gd name="T4" fmla="*/ 18 w 19"/>
                        <a:gd name="T5" fmla="*/ 6 h 20"/>
                        <a:gd name="T6" fmla="*/ 9 w 19"/>
                        <a:gd name="T7" fmla="*/ 0 h 20"/>
                        <a:gd name="T8" fmla="*/ 0 w 19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20">
                          <a:moveTo>
                            <a:pt x="0" y="9"/>
                          </a:moveTo>
                          <a:lnTo>
                            <a:pt x="9" y="19"/>
                          </a:lnTo>
                          <a:lnTo>
                            <a:pt x="18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3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4676" y="2070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6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4" name="Freeform 260"/>
                    <p:cNvSpPr>
                      <a:spLocks/>
                    </p:cNvSpPr>
                    <p:nvPr/>
                  </p:nvSpPr>
                  <p:spPr bwMode="auto">
                    <a:xfrm>
                      <a:off x="4697" y="2084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5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4714" y="2098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0 h 21"/>
                        <a:gd name="T2" fmla="*/ 11 w 21"/>
                        <a:gd name="T3" fmla="*/ 20 h 21"/>
                        <a:gd name="T4" fmla="*/ 20 w 21"/>
                        <a:gd name="T5" fmla="*/ 7 h 21"/>
                        <a:gd name="T6" fmla="*/ 9 w 21"/>
                        <a:gd name="T7" fmla="*/ 0 h 21"/>
                        <a:gd name="T8" fmla="*/ 0 w 21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0"/>
                          </a:moveTo>
                          <a:lnTo>
                            <a:pt x="11" y="20"/>
                          </a:lnTo>
                          <a:lnTo>
                            <a:pt x="20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6" name="Freeform 262"/>
                    <p:cNvSpPr>
                      <a:spLocks/>
                    </p:cNvSpPr>
                    <p:nvPr/>
                  </p:nvSpPr>
                  <p:spPr bwMode="auto">
                    <a:xfrm>
                      <a:off x="4732" y="2112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0 h 21"/>
                        <a:gd name="T2" fmla="*/ 12 w 21"/>
                        <a:gd name="T3" fmla="*/ 20 h 21"/>
                        <a:gd name="T4" fmla="*/ 20 w 21"/>
                        <a:gd name="T5" fmla="*/ 7 h 21"/>
                        <a:gd name="T6" fmla="*/ 9 w 21"/>
                        <a:gd name="T7" fmla="*/ 0 h 21"/>
                        <a:gd name="T8" fmla="*/ 0 w 21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0"/>
                          </a:moveTo>
                          <a:lnTo>
                            <a:pt x="12" y="20"/>
                          </a:lnTo>
                          <a:lnTo>
                            <a:pt x="20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7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4752" y="2127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7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8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4770" y="2139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99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4787" y="2153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1 h 21"/>
                        <a:gd name="T2" fmla="*/ 10 w 21"/>
                        <a:gd name="T3" fmla="*/ 20 h 21"/>
                        <a:gd name="T4" fmla="*/ 20 w 21"/>
                        <a:gd name="T5" fmla="*/ 7 h 21"/>
                        <a:gd name="T6" fmla="*/ 10 w 21"/>
                        <a:gd name="T7" fmla="*/ 0 h 21"/>
                        <a:gd name="T8" fmla="*/ 0 w 21"/>
                        <a:gd name="T9" fmla="*/ 11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1"/>
                          </a:moveTo>
                          <a:lnTo>
                            <a:pt x="10" y="20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00" name="Freeform 266"/>
                    <p:cNvSpPr>
                      <a:spLocks/>
                    </p:cNvSpPr>
                    <p:nvPr/>
                  </p:nvSpPr>
                  <p:spPr bwMode="auto">
                    <a:xfrm>
                      <a:off x="4622" y="2061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8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01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4641" y="2076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02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4660" y="2090"/>
                      <a:ext cx="19" cy="21"/>
                    </a:xfrm>
                    <a:custGeom>
                      <a:avLst/>
                      <a:gdLst>
                        <a:gd name="T0" fmla="*/ 0 w 19"/>
                        <a:gd name="T1" fmla="*/ 10 h 21"/>
                        <a:gd name="T2" fmla="*/ 10 w 19"/>
                        <a:gd name="T3" fmla="*/ 20 h 21"/>
                        <a:gd name="T4" fmla="*/ 18 w 19"/>
                        <a:gd name="T5" fmla="*/ 7 h 21"/>
                        <a:gd name="T6" fmla="*/ 9 w 19"/>
                        <a:gd name="T7" fmla="*/ 0 h 21"/>
                        <a:gd name="T8" fmla="*/ 0 w 19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21">
                          <a:moveTo>
                            <a:pt x="0" y="10"/>
                          </a:moveTo>
                          <a:lnTo>
                            <a:pt x="10" y="20"/>
                          </a:lnTo>
                          <a:lnTo>
                            <a:pt x="18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03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4734" y="2147"/>
                      <a:ext cx="20" cy="21"/>
                    </a:xfrm>
                    <a:custGeom>
                      <a:avLst/>
                      <a:gdLst>
                        <a:gd name="T0" fmla="*/ 0 w 20"/>
                        <a:gd name="T1" fmla="*/ 10 h 21"/>
                        <a:gd name="T2" fmla="*/ 11 w 20"/>
                        <a:gd name="T3" fmla="*/ 20 h 21"/>
                        <a:gd name="T4" fmla="*/ 19 w 20"/>
                        <a:gd name="T5" fmla="*/ 7 h 21"/>
                        <a:gd name="T6" fmla="*/ 9 w 20"/>
                        <a:gd name="T7" fmla="*/ 0 h 21"/>
                        <a:gd name="T8" fmla="*/ 0 w 20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1">
                          <a:moveTo>
                            <a:pt x="0" y="10"/>
                          </a:moveTo>
                          <a:lnTo>
                            <a:pt x="11" y="20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04" name="Freeform 270"/>
                    <p:cNvSpPr>
                      <a:spLocks/>
                    </p:cNvSpPr>
                    <p:nvPr/>
                  </p:nvSpPr>
                  <p:spPr bwMode="auto">
                    <a:xfrm>
                      <a:off x="4753" y="2159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05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4771" y="2174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06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4676" y="2104"/>
                      <a:ext cx="64" cy="48"/>
                    </a:xfrm>
                    <a:custGeom>
                      <a:avLst/>
                      <a:gdLst>
                        <a:gd name="T0" fmla="*/ 7 w 64"/>
                        <a:gd name="T1" fmla="*/ 0 h 48"/>
                        <a:gd name="T2" fmla="*/ 63 w 64"/>
                        <a:gd name="T3" fmla="*/ 35 h 48"/>
                        <a:gd name="T4" fmla="*/ 52 w 64"/>
                        <a:gd name="T5" fmla="*/ 47 h 48"/>
                        <a:gd name="T6" fmla="*/ 0 w 64"/>
                        <a:gd name="T7" fmla="*/ 8 h 48"/>
                        <a:gd name="T8" fmla="*/ 7 w 64"/>
                        <a:gd name="T9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48">
                          <a:moveTo>
                            <a:pt x="7" y="0"/>
                          </a:moveTo>
                          <a:lnTo>
                            <a:pt x="63" y="35"/>
                          </a:lnTo>
                          <a:lnTo>
                            <a:pt x="52" y="47"/>
                          </a:lnTo>
                          <a:lnTo>
                            <a:pt x="0" y="8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  <p:sp>
              <p:nvSpPr>
                <p:cNvPr id="267" name="Freeform 273"/>
                <p:cNvSpPr>
                  <a:spLocks/>
                </p:cNvSpPr>
                <p:nvPr/>
              </p:nvSpPr>
              <p:spPr bwMode="auto">
                <a:xfrm>
                  <a:off x="3034" y="1346"/>
                  <a:ext cx="206" cy="179"/>
                </a:xfrm>
                <a:custGeom>
                  <a:avLst/>
                  <a:gdLst>
                    <a:gd name="T0" fmla="*/ 97 w 279"/>
                    <a:gd name="T1" fmla="*/ 0 h 231"/>
                    <a:gd name="T2" fmla="*/ 278 w 279"/>
                    <a:gd name="T3" fmla="*/ 118 h 231"/>
                    <a:gd name="T4" fmla="*/ 172 w 279"/>
                    <a:gd name="T5" fmla="*/ 230 h 231"/>
                    <a:gd name="T6" fmla="*/ 0 w 279"/>
                    <a:gd name="T7" fmla="*/ 9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9" h="231">
                      <a:moveTo>
                        <a:pt x="97" y="0"/>
                      </a:moveTo>
                      <a:lnTo>
                        <a:pt x="278" y="118"/>
                      </a:lnTo>
                      <a:lnTo>
                        <a:pt x="172" y="230"/>
                      </a:lnTo>
                      <a:lnTo>
                        <a:pt x="0" y="91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8" name="Freeform 274"/>
                <p:cNvSpPr>
                  <a:spLocks/>
                </p:cNvSpPr>
                <p:nvPr/>
              </p:nvSpPr>
              <p:spPr bwMode="auto">
                <a:xfrm>
                  <a:off x="3035" y="1416"/>
                  <a:ext cx="127" cy="133"/>
                </a:xfrm>
                <a:custGeom>
                  <a:avLst/>
                  <a:gdLst>
                    <a:gd name="T0" fmla="*/ 0 w 173"/>
                    <a:gd name="T1" fmla="*/ 0 h 172"/>
                    <a:gd name="T2" fmla="*/ 0 w 173"/>
                    <a:gd name="T3" fmla="*/ 47 h 172"/>
                    <a:gd name="T4" fmla="*/ 172 w 173"/>
                    <a:gd name="T5" fmla="*/ 171 h 172"/>
                    <a:gd name="T6" fmla="*/ 172 w 173"/>
                    <a:gd name="T7" fmla="*/ 126 h 172"/>
                    <a:gd name="T8" fmla="*/ 0 w 173"/>
                    <a:gd name="T9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172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172" y="171"/>
                      </a:lnTo>
                      <a:lnTo>
                        <a:pt x="172" y="1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9" name="Freeform 275"/>
                <p:cNvSpPr>
                  <a:spLocks/>
                </p:cNvSpPr>
                <p:nvPr/>
              </p:nvSpPr>
              <p:spPr bwMode="auto">
                <a:xfrm>
                  <a:off x="3162" y="1436"/>
                  <a:ext cx="78" cy="114"/>
                </a:xfrm>
                <a:custGeom>
                  <a:avLst/>
                  <a:gdLst>
                    <a:gd name="T0" fmla="*/ 0 w 106"/>
                    <a:gd name="T1" fmla="*/ 146 h 147"/>
                    <a:gd name="T2" fmla="*/ 0 w 106"/>
                    <a:gd name="T3" fmla="*/ 100 h 147"/>
                    <a:gd name="T4" fmla="*/ 105 w 106"/>
                    <a:gd name="T5" fmla="*/ 0 h 147"/>
                    <a:gd name="T6" fmla="*/ 104 w 106"/>
                    <a:gd name="T7" fmla="*/ 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147">
                      <a:moveTo>
                        <a:pt x="0" y="146"/>
                      </a:moveTo>
                      <a:lnTo>
                        <a:pt x="0" y="100"/>
                      </a:lnTo>
                      <a:lnTo>
                        <a:pt x="105" y="0"/>
                      </a:lnTo>
                      <a:lnTo>
                        <a:pt x="104" y="47"/>
                      </a:lnTo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grpSp>
              <p:nvGrpSpPr>
                <p:cNvPr id="270" name="Group 276"/>
                <p:cNvGrpSpPr>
                  <a:grpSpLocks/>
                </p:cNvGrpSpPr>
                <p:nvPr/>
              </p:nvGrpSpPr>
              <p:grpSpPr bwMode="auto">
                <a:xfrm>
                  <a:off x="3047" y="1263"/>
                  <a:ext cx="169" cy="246"/>
                  <a:chOff x="4697" y="1758"/>
                  <a:chExt cx="229" cy="319"/>
                </a:xfrm>
              </p:grpSpPr>
              <p:grpSp>
                <p:nvGrpSpPr>
                  <p:cNvPr id="271" name="Group 277"/>
                  <p:cNvGrpSpPr>
                    <a:grpSpLocks/>
                  </p:cNvGrpSpPr>
                  <p:nvPr/>
                </p:nvGrpSpPr>
                <p:grpSpPr bwMode="auto">
                  <a:xfrm>
                    <a:off x="4856" y="1838"/>
                    <a:ext cx="70" cy="238"/>
                    <a:chOff x="4856" y="1838"/>
                    <a:chExt cx="70" cy="238"/>
                  </a:xfrm>
                </p:grpSpPr>
                <p:sp>
                  <p:nvSpPr>
                    <p:cNvPr id="277" name="Freeform 278"/>
                    <p:cNvSpPr>
                      <a:spLocks/>
                    </p:cNvSpPr>
                    <p:nvPr/>
                  </p:nvSpPr>
                  <p:spPr bwMode="auto">
                    <a:xfrm>
                      <a:off x="4870" y="1838"/>
                      <a:ext cx="56" cy="183"/>
                    </a:xfrm>
                    <a:custGeom>
                      <a:avLst/>
                      <a:gdLst>
                        <a:gd name="T0" fmla="*/ 0 w 56"/>
                        <a:gd name="T1" fmla="*/ 44 h 183"/>
                        <a:gd name="T2" fmla="*/ 20 w 56"/>
                        <a:gd name="T3" fmla="*/ 182 h 183"/>
                        <a:gd name="T4" fmla="*/ 55 w 56"/>
                        <a:gd name="T5" fmla="*/ 126 h 183"/>
                        <a:gd name="T6" fmla="*/ 54 w 56"/>
                        <a:gd name="T7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6" h="183">
                          <a:moveTo>
                            <a:pt x="0" y="44"/>
                          </a:moveTo>
                          <a:lnTo>
                            <a:pt x="20" y="182"/>
                          </a:lnTo>
                          <a:lnTo>
                            <a:pt x="55" y="126"/>
                          </a:lnTo>
                          <a:lnTo>
                            <a:pt x="54" y="0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78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4856" y="1891"/>
                      <a:ext cx="36" cy="185"/>
                    </a:xfrm>
                    <a:custGeom>
                      <a:avLst/>
                      <a:gdLst>
                        <a:gd name="T0" fmla="*/ 0 w 36"/>
                        <a:gd name="T1" fmla="*/ 23 h 185"/>
                        <a:gd name="T2" fmla="*/ 35 w 36"/>
                        <a:gd name="T3" fmla="*/ 0 h 185"/>
                        <a:gd name="T4" fmla="*/ 35 w 36"/>
                        <a:gd name="T5" fmla="*/ 160 h 185"/>
                        <a:gd name="T6" fmla="*/ 6 w 36"/>
                        <a:gd name="T7" fmla="*/ 184 h 185"/>
                        <a:gd name="T8" fmla="*/ 0 w 36"/>
                        <a:gd name="T9" fmla="*/ 22 h 1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" h="185">
                          <a:moveTo>
                            <a:pt x="0" y="23"/>
                          </a:moveTo>
                          <a:lnTo>
                            <a:pt x="35" y="0"/>
                          </a:lnTo>
                          <a:lnTo>
                            <a:pt x="35" y="160"/>
                          </a:lnTo>
                          <a:lnTo>
                            <a:pt x="6" y="184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272" name="Freeform 280"/>
                  <p:cNvSpPr>
                    <a:spLocks/>
                  </p:cNvSpPr>
                  <p:nvPr/>
                </p:nvSpPr>
                <p:spPr bwMode="auto">
                  <a:xfrm>
                    <a:off x="4697" y="1791"/>
                    <a:ext cx="170" cy="286"/>
                  </a:xfrm>
                  <a:custGeom>
                    <a:avLst/>
                    <a:gdLst>
                      <a:gd name="T0" fmla="*/ 0 w 170"/>
                      <a:gd name="T1" fmla="*/ 0 h 286"/>
                      <a:gd name="T2" fmla="*/ 169 w 170"/>
                      <a:gd name="T3" fmla="*/ 124 h 286"/>
                      <a:gd name="T4" fmla="*/ 169 w 170"/>
                      <a:gd name="T5" fmla="*/ 285 h 286"/>
                      <a:gd name="T6" fmla="*/ 0 w 170"/>
                      <a:gd name="T7" fmla="*/ 162 h 286"/>
                      <a:gd name="T8" fmla="*/ 0 w 170"/>
                      <a:gd name="T9" fmla="*/ 0 h 2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0" h="286">
                        <a:moveTo>
                          <a:pt x="0" y="0"/>
                        </a:moveTo>
                        <a:lnTo>
                          <a:pt x="169" y="124"/>
                        </a:lnTo>
                        <a:lnTo>
                          <a:pt x="169" y="285"/>
                        </a:lnTo>
                        <a:lnTo>
                          <a:pt x="0" y="16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73" name="AutoShape 28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8" y="1864"/>
                    <a:ext cx="220" cy="134"/>
                  </a:xfrm>
                  <a:prstGeom prst="parallelogram">
                    <a:avLst>
                      <a:gd name="adj" fmla="val 73440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9966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274" name="Group 282"/>
                  <p:cNvGrpSpPr>
                    <a:grpSpLocks/>
                  </p:cNvGrpSpPr>
                  <p:nvPr/>
                </p:nvGrpSpPr>
                <p:grpSpPr bwMode="auto">
                  <a:xfrm>
                    <a:off x="4697" y="1758"/>
                    <a:ext cx="228" cy="160"/>
                    <a:chOff x="4697" y="1758"/>
                    <a:chExt cx="228" cy="160"/>
                  </a:xfrm>
                </p:grpSpPr>
                <p:sp>
                  <p:nvSpPr>
                    <p:cNvPr id="275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4747" y="1758"/>
                      <a:ext cx="178" cy="132"/>
                    </a:xfrm>
                    <a:custGeom>
                      <a:avLst/>
                      <a:gdLst>
                        <a:gd name="T0" fmla="*/ 0 w 178"/>
                        <a:gd name="T1" fmla="*/ 29 h 132"/>
                        <a:gd name="T2" fmla="*/ 59 w 178"/>
                        <a:gd name="T3" fmla="*/ 0 h 132"/>
                        <a:gd name="T4" fmla="*/ 177 w 178"/>
                        <a:gd name="T5" fmla="*/ 79 h 132"/>
                        <a:gd name="T6" fmla="*/ 137 w 178"/>
                        <a:gd name="T7" fmla="*/ 131 h 132"/>
                        <a:gd name="T8" fmla="*/ 0 w 178"/>
                        <a:gd name="T9" fmla="*/ 29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8" h="132">
                          <a:moveTo>
                            <a:pt x="0" y="29"/>
                          </a:moveTo>
                          <a:lnTo>
                            <a:pt x="59" y="0"/>
                          </a:lnTo>
                          <a:lnTo>
                            <a:pt x="177" y="79"/>
                          </a:lnTo>
                          <a:lnTo>
                            <a:pt x="137" y="131"/>
                          </a:lnTo>
                          <a:lnTo>
                            <a:pt x="0" y="2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76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4697" y="1771"/>
                      <a:ext cx="200" cy="147"/>
                    </a:xfrm>
                    <a:custGeom>
                      <a:avLst/>
                      <a:gdLst>
                        <a:gd name="T0" fmla="*/ 33 w 200"/>
                        <a:gd name="T1" fmla="*/ 0 h 147"/>
                        <a:gd name="T2" fmla="*/ 199 w 200"/>
                        <a:gd name="T3" fmla="*/ 117 h 147"/>
                        <a:gd name="T4" fmla="*/ 168 w 200"/>
                        <a:gd name="T5" fmla="*/ 146 h 147"/>
                        <a:gd name="T6" fmla="*/ 0 w 200"/>
                        <a:gd name="T7" fmla="*/ 22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0" h="147">
                          <a:moveTo>
                            <a:pt x="33" y="0"/>
                          </a:moveTo>
                          <a:lnTo>
                            <a:pt x="199" y="117"/>
                          </a:lnTo>
                          <a:lnTo>
                            <a:pt x="168" y="146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</p:grpSp>
          <p:grpSp>
            <p:nvGrpSpPr>
              <p:cNvPr id="166" name="Group 285"/>
              <p:cNvGrpSpPr>
                <a:grpSpLocks/>
              </p:cNvGrpSpPr>
              <p:nvPr/>
            </p:nvGrpSpPr>
            <p:grpSpPr bwMode="auto">
              <a:xfrm>
                <a:off x="4743" y="2795"/>
                <a:ext cx="391" cy="646"/>
                <a:chOff x="4615" y="885"/>
                <a:chExt cx="331" cy="466"/>
              </a:xfrm>
            </p:grpSpPr>
            <p:grpSp>
              <p:nvGrpSpPr>
                <p:cNvPr id="228" name="Group 286"/>
                <p:cNvGrpSpPr>
                  <a:grpSpLocks/>
                </p:cNvGrpSpPr>
                <p:nvPr/>
              </p:nvGrpSpPr>
              <p:grpSpPr bwMode="auto">
                <a:xfrm>
                  <a:off x="4615" y="1107"/>
                  <a:ext cx="268" cy="244"/>
                  <a:chOff x="4615" y="1107"/>
                  <a:chExt cx="268" cy="244"/>
                </a:xfrm>
              </p:grpSpPr>
              <p:sp>
                <p:nvSpPr>
                  <p:cNvPr id="238" name="Freeform 287"/>
                  <p:cNvSpPr>
                    <a:spLocks/>
                  </p:cNvSpPr>
                  <p:nvPr/>
                </p:nvSpPr>
                <p:spPr bwMode="auto">
                  <a:xfrm>
                    <a:off x="4804" y="1257"/>
                    <a:ext cx="79" cy="94"/>
                  </a:xfrm>
                  <a:custGeom>
                    <a:avLst/>
                    <a:gdLst>
                      <a:gd name="T0" fmla="*/ 3 w 79"/>
                      <a:gd name="T1" fmla="*/ 87 h 94"/>
                      <a:gd name="T2" fmla="*/ 78 w 79"/>
                      <a:gd name="T3" fmla="*/ 0 h 94"/>
                      <a:gd name="T4" fmla="*/ 76 w 79"/>
                      <a:gd name="T5" fmla="*/ 25 h 94"/>
                      <a:gd name="T6" fmla="*/ 10 w 79"/>
                      <a:gd name="T7" fmla="*/ 93 h 94"/>
                      <a:gd name="T8" fmla="*/ 0 w 79"/>
                      <a:gd name="T9" fmla="*/ 86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94">
                        <a:moveTo>
                          <a:pt x="3" y="87"/>
                        </a:moveTo>
                        <a:lnTo>
                          <a:pt x="78" y="0"/>
                        </a:lnTo>
                        <a:lnTo>
                          <a:pt x="76" y="25"/>
                        </a:lnTo>
                        <a:lnTo>
                          <a:pt x="10" y="93"/>
                        </a:lnTo>
                        <a:lnTo>
                          <a:pt x="0" y="86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39" name="Freeform 288"/>
                  <p:cNvSpPr>
                    <a:spLocks/>
                  </p:cNvSpPr>
                  <p:nvPr/>
                </p:nvSpPr>
                <p:spPr bwMode="auto">
                  <a:xfrm>
                    <a:off x="4615" y="1107"/>
                    <a:ext cx="268" cy="241"/>
                  </a:xfrm>
                  <a:custGeom>
                    <a:avLst/>
                    <a:gdLst>
                      <a:gd name="T0" fmla="*/ 0 w 268"/>
                      <a:gd name="T1" fmla="*/ 85 h 241"/>
                      <a:gd name="T2" fmla="*/ 71 w 268"/>
                      <a:gd name="T3" fmla="*/ 0 h 241"/>
                      <a:gd name="T4" fmla="*/ 267 w 268"/>
                      <a:gd name="T5" fmla="*/ 150 h 241"/>
                      <a:gd name="T6" fmla="*/ 194 w 268"/>
                      <a:gd name="T7" fmla="*/ 240 h 241"/>
                      <a:gd name="T8" fmla="*/ 0 w 268"/>
                      <a:gd name="T9" fmla="*/ 85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241">
                        <a:moveTo>
                          <a:pt x="0" y="85"/>
                        </a:moveTo>
                        <a:lnTo>
                          <a:pt x="71" y="0"/>
                        </a:lnTo>
                        <a:lnTo>
                          <a:pt x="267" y="150"/>
                        </a:lnTo>
                        <a:lnTo>
                          <a:pt x="194" y="240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240" name="Group 289"/>
                  <p:cNvGrpSpPr>
                    <a:grpSpLocks/>
                  </p:cNvGrpSpPr>
                  <p:nvPr/>
                </p:nvGrpSpPr>
                <p:grpSpPr bwMode="auto">
                  <a:xfrm>
                    <a:off x="4638" y="1127"/>
                    <a:ext cx="224" cy="200"/>
                    <a:chOff x="4638" y="1127"/>
                    <a:chExt cx="224" cy="200"/>
                  </a:xfrm>
                </p:grpSpPr>
                <p:sp>
                  <p:nvSpPr>
                    <p:cNvPr id="241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4677" y="1127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2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2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4697" y="1142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3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4718" y="1160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3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4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4739" y="1176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8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5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4759" y="1192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3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6" name="Freeform 295"/>
                    <p:cNvSpPr>
                      <a:spLocks/>
                    </p:cNvSpPr>
                    <p:nvPr/>
                  </p:nvSpPr>
                  <p:spPr bwMode="auto">
                    <a:xfrm>
                      <a:off x="4780" y="1208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7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4801" y="1223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3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3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8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4819" y="1241"/>
                      <a:ext cx="24" cy="22"/>
                    </a:xfrm>
                    <a:custGeom>
                      <a:avLst/>
                      <a:gdLst>
                        <a:gd name="T0" fmla="*/ 0 w 24"/>
                        <a:gd name="T1" fmla="*/ 10 h 22"/>
                        <a:gd name="T2" fmla="*/ 13 w 24"/>
                        <a:gd name="T3" fmla="*/ 21 h 22"/>
                        <a:gd name="T4" fmla="*/ 23 w 24"/>
                        <a:gd name="T5" fmla="*/ 8 h 22"/>
                        <a:gd name="T6" fmla="*/ 11 w 24"/>
                        <a:gd name="T7" fmla="*/ 0 h 22"/>
                        <a:gd name="T8" fmla="*/ 0 w 24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49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4839" y="1256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9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9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0" name="Freeform 299"/>
                    <p:cNvSpPr>
                      <a:spLocks/>
                    </p:cNvSpPr>
                    <p:nvPr/>
                  </p:nvSpPr>
                  <p:spPr bwMode="auto">
                    <a:xfrm>
                      <a:off x="4658" y="1150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8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1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4679" y="1166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2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4697" y="1182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3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4720" y="1199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2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2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4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4739" y="1215"/>
                      <a:ext cx="23" cy="24"/>
                    </a:xfrm>
                    <a:custGeom>
                      <a:avLst/>
                      <a:gdLst>
                        <a:gd name="T0" fmla="*/ 0 w 23"/>
                        <a:gd name="T1" fmla="*/ 11 h 24"/>
                        <a:gd name="T2" fmla="*/ 12 w 23"/>
                        <a:gd name="T3" fmla="*/ 23 h 24"/>
                        <a:gd name="T4" fmla="*/ 22 w 23"/>
                        <a:gd name="T5" fmla="*/ 8 h 24"/>
                        <a:gd name="T6" fmla="*/ 11 w 23"/>
                        <a:gd name="T7" fmla="*/ 0 h 24"/>
                        <a:gd name="T8" fmla="*/ 0 w 23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5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4759" y="1232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3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6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4780" y="1249"/>
                      <a:ext cx="24" cy="23"/>
                    </a:xfrm>
                    <a:custGeom>
                      <a:avLst/>
                      <a:gdLst>
                        <a:gd name="T0" fmla="*/ 0 w 24"/>
                        <a:gd name="T1" fmla="*/ 11 h 23"/>
                        <a:gd name="T2" fmla="*/ 13 w 24"/>
                        <a:gd name="T3" fmla="*/ 22 h 23"/>
                        <a:gd name="T4" fmla="*/ 23 w 24"/>
                        <a:gd name="T5" fmla="*/ 8 h 23"/>
                        <a:gd name="T6" fmla="*/ 11 w 24"/>
                        <a:gd name="T7" fmla="*/ 0 h 23"/>
                        <a:gd name="T8" fmla="*/ 0 w 24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7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4801" y="1262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8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4819" y="1279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3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3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59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4638" y="1172"/>
                      <a:ext cx="24" cy="23"/>
                    </a:xfrm>
                    <a:custGeom>
                      <a:avLst/>
                      <a:gdLst>
                        <a:gd name="T0" fmla="*/ 0 w 24"/>
                        <a:gd name="T1" fmla="*/ 11 h 23"/>
                        <a:gd name="T2" fmla="*/ 13 w 24"/>
                        <a:gd name="T3" fmla="*/ 22 h 23"/>
                        <a:gd name="T4" fmla="*/ 23 w 24"/>
                        <a:gd name="T5" fmla="*/ 9 h 23"/>
                        <a:gd name="T6" fmla="*/ 11 w 24"/>
                        <a:gd name="T7" fmla="*/ 0 h 23"/>
                        <a:gd name="T8" fmla="*/ 0 w 24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3" y="9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60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4658" y="1190"/>
                      <a:ext cx="23" cy="22"/>
                    </a:xfrm>
                    <a:custGeom>
                      <a:avLst/>
                      <a:gdLst>
                        <a:gd name="T0" fmla="*/ 0 w 23"/>
                        <a:gd name="T1" fmla="*/ 10 h 22"/>
                        <a:gd name="T2" fmla="*/ 12 w 23"/>
                        <a:gd name="T3" fmla="*/ 21 h 22"/>
                        <a:gd name="T4" fmla="*/ 22 w 23"/>
                        <a:gd name="T5" fmla="*/ 8 h 22"/>
                        <a:gd name="T6" fmla="*/ 11 w 23"/>
                        <a:gd name="T7" fmla="*/ 0 h 22"/>
                        <a:gd name="T8" fmla="*/ 0 w 23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2">
                          <a:moveTo>
                            <a:pt x="0" y="10"/>
                          </a:moveTo>
                          <a:lnTo>
                            <a:pt x="12" y="21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61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4679" y="1206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2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62" name="Freeform 311"/>
                    <p:cNvSpPr>
                      <a:spLocks/>
                    </p:cNvSpPr>
                    <p:nvPr/>
                  </p:nvSpPr>
                  <p:spPr bwMode="auto">
                    <a:xfrm>
                      <a:off x="4761" y="1273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3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63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4781" y="1286"/>
                      <a:ext cx="23" cy="24"/>
                    </a:xfrm>
                    <a:custGeom>
                      <a:avLst/>
                      <a:gdLst>
                        <a:gd name="T0" fmla="*/ 0 w 23"/>
                        <a:gd name="T1" fmla="*/ 11 h 24"/>
                        <a:gd name="T2" fmla="*/ 12 w 23"/>
                        <a:gd name="T3" fmla="*/ 23 h 24"/>
                        <a:gd name="T4" fmla="*/ 22 w 23"/>
                        <a:gd name="T5" fmla="*/ 10 h 24"/>
                        <a:gd name="T6" fmla="*/ 11 w 23"/>
                        <a:gd name="T7" fmla="*/ 0 h 24"/>
                        <a:gd name="T8" fmla="*/ 0 w 23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2" y="10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64" name="Freeform 313"/>
                    <p:cNvSpPr>
                      <a:spLocks/>
                    </p:cNvSpPr>
                    <p:nvPr/>
                  </p:nvSpPr>
                  <p:spPr bwMode="auto">
                    <a:xfrm>
                      <a:off x="4802" y="1303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65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4697" y="1221"/>
                      <a:ext cx="70" cy="57"/>
                    </a:xfrm>
                    <a:custGeom>
                      <a:avLst/>
                      <a:gdLst>
                        <a:gd name="T0" fmla="*/ 8 w 70"/>
                        <a:gd name="T1" fmla="*/ 0 h 57"/>
                        <a:gd name="T2" fmla="*/ 69 w 70"/>
                        <a:gd name="T3" fmla="*/ 42 h 57"/>
                        <a:gd name="T4" fmla="*/ 58 w 70"/>
                        <a:gd name="T5" fmla="*/ 56 h 57"/>
                        <a:gd name="T6" fmla="*/ 0 w 70"/>
                        <a:gd name="T7" fmla="*/ 11 h 57"/>
                        <a:gd name="T8" fmla="*/ 8 w 70"/>
                        <a:gd name="T9" fmla="*/ 0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0" h="57">
                          <a:moveTo>
                            <a:pt x="8" y="0"/>
                          </a:moveTo>
                          <a:lnTo>
                            <a:pt x="69" y="42"/>
                          </a:lnTo>
                          <a:lnTo>
                            <a:pt x="58" y="56"/>
                          </a:lnTo>
                          <a:lnTo>
                            <a:pt x="0" y="1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  <p:grpSp>
              <p:nvGrpSpPr>
                <p:cNvPr id="229" name="Group 315"/>
                <p:cNvGrpSpPr>
                  <a:grpSpLocks/>
                </p:cNvGrpSpPr>
                <p:nvPr/>
              </p:nvGrpSpPr>
              <p:grpSpPr bwMode="auto">
                <a:xfrm>
                  <a:off x="4700" y="885"/>
                  <a:ext cx="246" cy="364"/>
                  <a:chOff x="4700" y="885"/>
                  <a:chExt cx="246" cy="364"/>
                </a:xfrm>
              </p:grpSpPr>
              <p:grpSp>
                <p:nvGrpSpPr>
                  <p:cNvPr id="230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4871" y="976"/>
                    <a:ext cx="75" cy="271"/>
                    <a:chOff x="4871" y="976"/>
                    <a:chExt cx="75" cy="271"/>
                  </a:xfrm>
                </p:grpSpPr>
                <p:sp>
                  <p:nvSpPr>
                    <p:cNvPr id="236" name="Freeform 317"/>
                    <p:cNvSpPr>
                      <a:spLocks/>
                    </p:cNvSpPr>
                    <p:nvPr/>
                  </p:nvSpPr>
                  <p:spPr bwMode="auto">
                    <a:xfrm>
                      <a:off x="4886" y="976"/>
                      <a:ext cx="60" cy="209"/>
                    </a:xfrm>
                    <a:custGeom>
                      <a:avLst/>
                      <a:gdLst>
                        <a:gd name="T0" fmla="*/ 0 w 60"/>
                        <a:gd name="T1" fmla="*/ 51 h 209"/>
                        <a:gd name="T2" fmla="*/ 22 w 60"/>
                        <a:gd name="T3" fmla="*/ 208 h 209"/>
                        <a:gd name="T4" fmla="*/ 59 w 60"/>
                        <a:gd name="T5" fmla="*/ 144 h 209"/>
                        <a:gd name="T6" fmla="*/ 58 w 60"/>
                        <a:gd name="T7" fmla="*/ 0 h 2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0" h="209">
                          <a:moveTo>
                            <a:pt x="0" y="51"/>
                          </a:moveTo>
                          <a:lnTo>
                            <a:pt x="22" y="208"/>
                          </a:lnTo>
                          <a:lnTo>
                            <a:pt x="59" y="144"/>
                          </a:lnTo>
                          <a:lnTo>
                            <a:pt x="58" y="0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37" name="Freeform 318"/>
                    <p:cNvSpPr>
                      <a:spLocks/>
                    </p:cNvSpPr>
                    <p:nvPr/>
                  </p:nvSpPr>
                  <p:spPr bwMode="auto">
                    <a:xfrm>
                      <a:off x="4871" y="1037"/>
                      <a:ext cx="39" cy="210"/>
                    </a:xfrm>
                    <a:custGeom>
                      <a:avLst/>
                      <a:gdLst>
                        <a:gd name="T0" fmla="*/ 1 w 39"/>
                        <a:gd name="T1" fmla="*/ 27 h 210"/>
                        <a:gd name="T2" fmla="*/ 38 w 39"/>
                        <a:gd name="T3" fmla="*/ 0 h 210"/>
                        <a:gd name="T4" fmla="*/ 38 w 39"/>
                        <a:gd name="T5" fmla="*/ 182 h 210"/>
                        <a:gd name="T6" fmla="*/ 7 w 39"/>
                        <a:gd name="T7" fmla="*/ 209 h 210"/>
                        <a:gd name="T8" fmla="*/ 0 w 39"/>
                        <a:gd name="T9" fmla="*/ 26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210">
                          <a:moveTo>
                            <a:pt x="1" y="27"/>
                          </a:moveTo>
                          <a:lnTo>
                            <a:pt x="38" y="0"/>
                          </a:lnTo>
                          <a:lnTo>
                            <a:pt x="38" y="182"/>
                          </a:lnTo>
                          <a:lnTo>
                            <a:pt x="7" y="209"/>
                          </a:lnTo>
                          <a:lnTo>
                            <a:pt x="0" y="26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231" name="Freeform 319"/>
                  <p:cNvSpPr>
                    <a:spLocks/>
                  </p:cNvSpPr>
                  <p:nvPr/>
                </p:nvSpPr>
                <p:spPr bwMode="auto">
                  <a:xfrm>
                    <a:off x="4700" y="923"/>
                    <a:ext cx="183" cy="326"/>
                  </a:xfrm>
                  <a:custGeom>
                    <a:avLst/>
                    <a:gdLst>
                      <a:gd name="T0" fmla="*/ 0 w 183"/>
                      <a:gd name="T1" fmla="*/ 0 h 326"/>
                      <a:gd name="T2" fmla="*/ 182 w 183"/>
                      <a:gd name="T3" fmla="*/ 142 h 326"/>
                      <a:gd name="T4" fmla="*/ 182 w 183"/>
                      <a:gd name="T5" fmla="*/ 325 h 326"/>
                      <a:gd name="T6" fmla="*/ 0 w 183"/>
                      <a:gd name="T7" fmla="*/ 185 h 326"/>
                      <a:gd name="T8" fmla="*/ 0 w 183"/>
                      <a:gd name="T9" fmla="*/ 0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3" h="326">
                        <a:moveTo>
                          <a:pt x="0" y="0"/>
                        </a:moveTo>
                        <a:lnTo>
                          <a:pt x="182" y="142"/>
                        </a:lnTo>
                        <a:lnTo>
                          <a:pt x="182" y="325"/>
                        </a:lnTo>
                        <a:lnTo>
                          <a:pt x="0" y="18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32" name="AutoShape 32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1" y="1011"/>
                    <a:ext cx="252" cy="144"/>
                  </a:xfrm>
                  <a:prstGeom prst="parallelogram">
                    <a:avLst>
                      <a:gd name="adj" fmla="val 78280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9966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233" name="Group 321"/>
                  <p:cNvGrpSpPr>
                    <a:grpSpLocks/>
                  </p:cNvGrpSpPr>
                  <p:nvPr/>
                </p:nvGrpSpPr>
                <p:grpSpPr bwMode="auto">
                  <a:xfrm>
                    <a:off x="4700" y="885"/>
                    <a:ext cx="245" cy="182"/>
                    <a:chOff x="4700" y="885"/>
                    <a:chExt cx="245" cy="182"/>
                  </a:xfrm>
                </p:grpSpPr>
                <p:sp>
                  <p:nvSpPr>
                    <p:cNvPr id="234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4754" y="885"/>
                      <a:ext cx="191" cy="150"/>
                    </a:xfrm>
                    <a:custGeom>
                      <a:avLst/>
                      <a:gdLst>
                        <a:gd name="T0" fmla="*/ 0 w 191"/>
                        <a:gd name="T1" fmla="*/ 33 h 150"/>
                        <a:gd name="T2" fmla="*/ 64 w 191"/>
                        <a:gd name="T3" fmla="*/ 0 h 150"/>
                        <a:gd name="T4" fmla="*/ 190 w 191"/>
                        <a:gd name="T5" fmla="*/ 90 h 150"/>
                        <a:gd name="T6" fmla="*/ 148 w 191"/>
                        <a:gd name="T7" fmla="*/ 149 h 150"/>
                        <a:gd name="T8" fmla="*/ 0 w 191"/>
                        <a:gd name="T9" fmla="*/ 33 h 1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1" h="150">
                          <a:moveTo>
                            <a:pt x="0" y="33"/>
                          </a:moveTo>
                          <a:lnTo>
                            <a:pt x="64" y="0"/>
                          </a:lnTo>
                          <a:lnTo>
                            <a:pt x="190" y="90"/>
                          </a:lnTo>
                          <a:lnTo>
                            <a:pt x="148" y="149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35" name="Freeform 323"/>
                    <p:cNvSpPr>
                      <a:spLocks/>
                    </p:cNvSpPr>
                    <p:nvPr/>
                  </p:nvSpPr>
                  <p:spPr bwMode="auto">
                    <a:xfrm>
                      <a:off x="4700" y="900"/>
                      <a:ext cx="215" cy="167"/>
                    </a:xfrm>
                    <a:custGeom>
                      <a:avLst/>
                      <a:gdLst>
                        <a:gd name="T0" fmla="*/ 36 w 215"/>
                        <a:gd name="T1" fmla="*/ 0 h 167"/>
                        <a:gd name="T2" fmla="*/ 214 w 215"/>
                        <a:gd name="T3" fmla="*/ 133 h 167"/>
                        <a:gd name="T4" fmla="*/ 181 w 215"/>
                        <a:gd name="T5" fmla="*/ 166 h 167"/>
                        <a:gd name="T6" fmla="*/ 0 w 215"/>
                        <a:gd name="T7" fmla="*/ 25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5" h="167">
                          <a:moveTo>
                            <a:pt x="36" y="0"/>
                          </a:moveTo>
                          <a:lnTo>
                            <a:pt x="214" y="133"/>
                          </a:lnTo>
                          <a:lnTo>
                            <a:pt x="181" y="166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</p:grpSp>
          <p:grpSp>
            <p:nvGrpSpPr>
              <p:cNvPr id="167" name="Group 324"/>
              <p:cNvGrpSpPr>
                <a:grpSpLocks/>
              </p:cNvGrpSpPr>
              <p:nvPr/>
            </p:nvGrpSpPr>
            <p:grpSpPr bwMode="auto">
              <a:xfrm>
                <a:off x="5203" y="2795"/>
                <a:ext cx="371" cy="696"/>
                <a:chOff x="2592" y="1104"/>
                <a:chExt cx="232" cy="387"/>
              </a:xfrm>
            </p:grpSpPr>
            <p:sp>
              <p:nvSpPr>
                <p:cNvPr id="169" name="Freeform 325"/>
                <p:cNvSpPr>
                  <a:spLocks/>
                </p:cNvSpPr>
                <p:nvPr/>
              </p:nvSpPr>
              <p:spPr bwMode="auto">
                <a:xfrm>
                  <a:off x="2592" y="1269"/>
                  <a:ext cx="222" cy="219"/>
                </a:xfrm>
                <a:custGeom>
                  <a:avLst/>
                  <a:gdLst>
                    <a:gd name="T0" fmla="*/ 0 w 301"/>
                    <a:gd name="T1" fmla="*/ 116 h 284"/>
                    <a:gd name="T2" fmla="*/ 99 w 301"/>
                    <a:gd name="T3" fmla="*/ 0 h 284"/>
                    <a:gd name="T4" fmla="*/ 300 w 301"/>
                    <a:gd name="T5" fmla="*/ 157 h 284"/>
                    <a:gd name="T6" fmla="*/ 206 w 301"/>
                    <a:gd name="T7" fmla="*/ 283 h 284"/>
                    <a:gd name="T8" fmla="*/ 0 w 301"/>
                    <a:gd name="T9" fmla="*/ 116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84">
                      <a:moveTo>
                        <a:pt x="0" y="116"/>
                      </a:moveTo>
                      <a:lnTo>
                        <a:pt x="99" y="0"/>
                      </a:lnTo>
                      <a:lnTo>
                        <a:pt x="300" y="157"/>
                      </a:lnTo>
                      <a:lnTo>
                        <a:pt x="206" y="283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0" name="Freeform 326"/>
                <p:cNvSpPr>
                  <a:spLocks/>
                </p:cNvSpPr>
                <p:nvPr/>
              </p:nvSpPr>
              <p:spPr bwMode="auto">
                <a:xfrm>
                  <a:off x="2743" y="1389"/>
                  <a:ext cx="72" cy="102"/>
                </a:xfrm>
                <a:custGeom>
                  <a:avLst/>
                  <a:gdLst>
                    <a:gd name="T0" fmla="*/ 1 w 98"/>
                    <a:gd name="T1" fmla="*/ 127 h 132"/>
                    <a:gd name="T2" fmla="*/ 96 w 98"/>
                    <a:gd name="T3" fmla="*/ 0 h 132"/>
                    <a:gd name="T4" fmla="*/ 97 w 98"/>
                    <a:gd name="T5" fmla="*/ 33 h 132"/>
                    <a:gd name="T6" fmla="*/ 7 w 98"/>
                    <a:gd name="T7" fmla="*/ 131 h 132"/>
                    <a:gd name="T8" fmla="*/ 0 w 98"/>
                    <a:gd name="T9" fmla="*/ 126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32">
                      <a:moveTo>
                        <a:pt x="1" y="127"/>
                      </a:moveTo>
                      <a:lnTo>
                        <a:pt x="96" y="0"/>
                      </a:lnTo>
                      <a:lnTo>
                        <a:pt x="97" y="33"/>
                      </a:lnTo>
                      <a:lnTo>
                        <a:pt x="7" y="131"/>
                      </a:lnTo>
                      <a:lnTo>
                        <a:pt x="0" y="126"/>
                      </a:lnTo>
                    </a:path>
                  </a:pathLst>
                </a:custGeom>
                <a:solidFill>
                  <a:srgbClr val="AD6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1" name="Freeform 327"/>
                <p:cNvSpPr>
                  <a:spLocks/>
                </p:cNvSpPr>
                <p:nvPr/>
              </p:nvSpPr>
              <p:spPr bwMode="auto">
                <a:xfrm>
                  <a:off x="2661" y="1282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2" name="Freeform 328"/>
                <p:cNvSpPr>
                  <a:spLocks/>
                </p:cNvSpPr>
                <p:nvPr/>
              </p:nvSpPr>
              <p:spPr bwMode="auto">
                <a:xfrm>
                  <a:off x="2649" y="1295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3" name="Freeform 329"/>
                <p:cNvSpPr>
                  <a:spLocks/>
                </p:cNvSpPr>
                <p:nvPr/>
              </p:nvSpPr>
              <p:spPr bwMode="auto">
                <a:xfrm>
                  <a:off x="2639" y="1307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4" name="Freeform 330"/>
                <p:cNvSpPr>
                  <a:spLocks/>
                </p:cNvSpPr>
                <p:nvPr/>
              </p:nvSpPr>
              <p:spPr bwMode="auto">
                <a:xfrm>
                  <a:off x="2673" y="129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5" name="Freeform 331"/>
                <p:cNvSpPr>
                  <a:spLocks/>
                </p:cNvSpPr>
                <p:nvPr/>
              </p:nvSpPr>
              <p:spPr bwMode="auto">
                <a:xfrm>
                  <a:off x="2661" y="1305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6" name="Freeform 332"/>
                <p:cNvSpPr>
                  <a:spLocks/>
                </p:cNvSpPr>
                <p:nvPr/>
              </p:nvSpPr>
              <p:spPr bwMode="auto">
                <a:xfrm>
                  <a:off x="2650" y="1316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7" name="Freeform 333"/>
                <p:cNvSpPr>
                  <a:spLocks/>
                </p:cNvSpPr>
                <p:nvPr/>
              </p:nvSpPr>
              <p:spPr bwMode="auto">
                <a:xfrm>
                  <a:off x="2683" y="1302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8" name="Freeform 334"/>
                <p:cNvSpPr>
                  <a:spLocks/>
                </p:cNvSpPr>
                <p:nvPr/>
              </p:nvSpPr>
              <p:spPr bwMode="auto">
                <a:xfrm>
                  <a:off x="2673" y="1316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8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9" name="Freeform 335"/>
                <p:cNvSpPr>
                  <a:spLocks/>
                </p:cNvSpPr>
                <p:nvPr/>
              </p:nvSpPr>
              <p:spPr bwMode="auto">
                <a:xfrm>
                  <a:off x="2664" y="1328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0" name="Freeform 336"/>
                <p:cNvSpPr>
                  <a:spLocks/>
                </p:cNvSpPr>
                <p:nvPr/>
              </p:nvSpPr>
              <p:spPr bwMode="auto">
                <a:xfrm>
                  <a:off x="2695" y="131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1" name="Freeform 337"/>
                <p:cNvSpPr>
                  <a:spLocks/>
                </p:cNvSpPr>
                <p:nvPr/>
              </p:nvSpPr>
              <p:spPr bwMode="auto">
                <a:xfrm>
                  <a:off x="2685" y="1325"/>
                  <a:ext cx="13" cy="15"/>
                </a:xfrm>
                <a:custGeom>
                  <a:avLst/>
                  <a:gdLst>
                    <a:gd name="T0" fmla="*/ 0 w 17"/>
                    <a:gd name="T1" fmla="*/ 9 h 19"/>
                    <a:gd name="T2" fmla="*/ 10 w 17"/>
                    <a:gd name="T3" fmla="*/ 18 h 19"/>
                    <a:gd name="T4" fmla="*/ 16 w 17"/>
                    <a:gd name="T5" fmla="*/ 7 h 19"/>
                    <a:gd name="T6" fmla="*/ 8 w 17"/>
                    <a:gd name="T7" fmla="*/ 0 h 19"/>
                    <a:gd name="T8" fmla="*/ 0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9"/>
                      </a:moveTo>
                      <a:lnTo>
                        <a:pt x="10" y="18"/>
                      </a:lnTo>
                      <a:lnTo>
                        <a:pt x="16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2" name="Freeform 338"/>
                <p:cNvSpPr>
                  <a:spLocks/>
                </p:cNvSpPr>
                <p:nvPr/>
              </p:nvSpPr>
              <p:spPr bwMode="auto">
                <a:xfrm>
                  <a:off x="2674" y="1337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3" name="Freeform 339"/>
                <p:cNvSpPr>
                  <a:spLocks/>
                </p:cNvSpPr>
                <p:nvPr/>
              </p:nvSpPr>
              <p:spPr bwMode="auto">
                <a:xfrm>
                  <a:off x="2707" y="1323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4" name="Freeform 340"/>
                <p:cNvSpPr>
                  <a:spLocks/>
                </p:cNvSpPr>
                <p:nvPr/>
              </p:nvSpPr>
              <p:spPr bwMode="auto">
                <a:xfrm>
                  <a:off x="2696" y="1335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5" name="Freeform 341"/>
                <p:cNvSpPr>
                  <a:spLocks/>
                </p:cNvSpPr>
                <p:nvPr/>
              </p:nvSpPr>
              <p:spPr bwMode="auto">
                <a:xfrm>
                  <a:off x="2686" y="1348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6" name="Freeform 342"/>
                <p:cNvSpPr>
                  <a:spLocks/>
                </p:cNvSpPr>
                <p:nvPr/>
              </p:nvSpPr>
              <p:spPr bwMode="auto">
                <a:xfrm>
                  <a:off x="2719" y="133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7" name="Freeform 343"/>
                <p:cNvSpPr>
                  <a:spLocks/>
                </p:cNvSpPr>
                <p:nvPr/>
              </p:nvSpPr>
              <p:spPr bwMode="auto">
                <a:xfrm>
                  <a:off x="2709" y="1345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8" name="Freeform 344"/>
                <p:cNvSpPr>
                  <a:spLocks/>
                </p:cNvSpPr>
                <p:nvPr/>
              </p:nvSpPr>
              <p:spPr bwMode="auto">
                <a:xfrm>
                  <a:off x="2698" y="1359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9" name="Freeform 345"/>
                <p:cNvSpPr>
                  <a:spLocks/>
                </p:cNvSpPr>
                <p:nvPr/>
              </p:nvSpPr>
              <p:spPr bwMode="auto">
                <a:xfrm>
                  <a:off x="2731" y="134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0" name="Freeform 346"/>
                <p:cNvSpPr>
                  <a:spLocks/>
                </p:cNvSpPr>
                <p:nvPr/>
              </p:nvSpPr>
              <p:spPr bwMode="auto">
                <a:xfrm>
                  <a:off x="2721" y="1356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1" name="Freeform 347"/>
                <p:cNvSpPr>
                  <a:spLocks/>
                </p:cNvSpPr>
                <p:nvPr/>
              </p:nvSpPr>
              <p:spPr bwMode="auto">
                <a:xfrm>
                  <a:off x="2710" y="1369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8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2" name="Freeform 348"/>
                <p:cNvSpPr>
                  <a:spLocks/>
                </p:cNvSpPr>
                <p:nvPr/>
              </p:nvSpPr>
              <p:spPr bwMode="auto">
                <a:xfrm>
                  <a:off x="2743" y="1353"/>
                  <a:ext cx="12" cy="14"/>
                </a:xfrm>
                <a:custGeom>
                  <a:avLst/>
                  <a:gdLst>
                    <a:gd name="T0" fmla="*/ 0 w 17"/>
                    <a:gd name="T1" fmla="*/ 8 h 18"/>
                    <a:gd name="T2" fmla="*/ 8 w 17"/>
                    <a:gd name="T3" fmla="*/ 17 h 18"/>
                    <a:gd name="T4" fmla="*/ 16 w 17"/>
                    <a:gd name="T5" fmla="*/ 6 h 18"/>
                    <a:gd name="T6" fmla="*/ 8 w 17"/>
                    <a:gd name="T7" fmla="*/ 0 h 18"/>
                    <a:gd name="T8" fmla="*/ 0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6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3" name="Freeform 349"/>
                <p:cNvSpPr>
                  <a:spLocks/>
                </p:cNvSpPr>
                <p:nvPr/>
              </p:nvSpPr>
              <p:spPr bwMode="auto">
                <a:xfrm>
                  <a:off x="2732" y="1366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4" name="Freeform 350"/>
                <p:cNvSpPr>
                  <a:spLocks/>
                </p:cNvSpPr>
                <p:nvPr/>
              </p:nvSpPr>
              <p:spPr bwMode="auto">
                <a:xfrm>
                  <a:off x="2723" y="1379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5" name="Freeform 351"/>
                <p:cNvSpPr>
                  <a:spLocks/>
                </p:cNvSpPr>
                <p:nvPr/>
              </p:nvSpPr>
              <p:spPr bwMode="auto">
                <a:xfrm>
                  <a:off x="2754" y="1364"/>
                  <a:ext cx="13" cy="14"/>
                </a:xfrm>
                <a:custGeom>
                  <a:avLst/>
                  <a:gdLst>
                    <a:gd name="T0" fmla="*/ 0 w 18"/>
                    <a:gd name="T1" fmla="*/ 9 h 19"/>
                    <a:gd name="T2" fmla="*/ 10 w 18"/>
                    <a:gd name="T3" fmla="*/ 18 h 19"/>
                    <a:gd name="T4" fmla="*/ 17 w 18"/>
                    <a:gd name="T5" fmla="*/ 7 h 19"/>
                    <a:gd name="T6" fmla="*/ 8 w 18"/>
                    <a:gd name="T7" fmla="*/ 0 h 19"/>
                    <a:gd name="T8" fmla="*/ 0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9"/>
                      </a:moveTo>
                      <a:lnTo>
                        <a:pt x="10" y="18"/>
                      </a:lnTo>
                      <a:lnTo>
                        <a:pt x="17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6" name="Freeform 352"/>
                <p:cNvSpPr>
                  <a:spLocks/>
                </p:cNvSpPr>
                <p:nvPr/>
              </p:nvSpPr>
              <p:spPr bwMode="auto">
                <a:xfrm>
                  <a:off x="2744" y="1375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7" name="Freeform 353"/>
                <p:cNvSpPr>
                  <a:spLocks/>
                </p:cNvSpPr>
                <p:nvPr/>
              </p:nvSpPr>
              <p:spPr bwMode="auto">
                <a:xfrm>
                  <a:off x="2735" y="1388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8" name="Freeform 354"/>
                <p:cNvSpPr>
                  <a:spLocks/>
                </p:cNvSpPr>
                <p:nvPr/>
              </p:nvSpPr>
              <p:spPr bwMode="auto">
                <a:xfrm>
                  <a:off x="2766" y="1373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9" name="Freeform 355"/>
                <p:cNvSpPr>
                  <a:spLocks/>
                </p:cNvSpPr>
                <p:nvPr/>
              </p:nvSpPr>
              <p:spPr bwMode="auto">
                <a:xfrm>
                  <a:off x="2755" y="1386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0" name="Freeform 356"/>
                <p:cNvSpPr>
                  <a:spLocks/>
                </p:cNvSpPr>
                <p:nvPr/>
              </p:nvSpPr>
              <p:spPr bwMode="auto">
                <a:xfrm>
                  <a:off x="2746" y="1399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1" name="Freeform 357"/>
                <p:cNvSpPr>
                  <a:spLocks/>
                </p:cNvSpPr>
                <p:nvPr/>
              </p:nvSpPr>
              <p:spPr bwMode="auto">
                <a:xfrm>
                  <a:off x="2778" y="138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2" name="Freeform 358"/>
                <p:cNvSpPr>
                  <a:spLocks/>
                </p:cNvSpPr>
                <p:nvPr/>
              </p:nvSpPr>
              <p:spPr bwMode="auto">
                <a:xfrm>
                  <a:off x="2767" y="1396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3" name="Freeform 359"/>
                <p:cNvSpPr>
                  <a:spLocks/>
                </p:cNvSpPr>
                <p:nvPr/>
              </p:nvSpPr>
              <p:spPr bwMode="auto">
                <a:xfrm>
                  <a:off x="2758" y="1409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4" name="Freeform 360"/>
                <p:cNvSpPr>
                  <a:spLocks/>
                </p:cNvSpPr>
                <p:nvPr/>
              </p:nvSpPr>
              <p:spPr bwMode="auto">
                <a:xfrm>
                  <a:off x="2623" y="1366"/>
                  <a:ext cx="93" cy="82"/>
                </a:xfrm>
                <a:custGeom>
                  <a:avLst/>
                  <a:gdLst>
                    <a:gd name="T0" fmla="*/ 0 w 126"/>
                    <a:gd name="T1" fmla="*/ 8 h 106"/>
                    <a:gd name="T2" fmla="*/ 116 w 126"/>
                    <a:gd name="T3" fmla="*/ 105 h 106"/>
                    <a:gd name="T4" fmla="*/ 125 w 126"/>
                    <a:gd name="T5" fmla="*/ 92 h 106"/>
                    <a:gd name="T6" fmla="*/ 8 w 126"/>
                    <a:gd name="T7" fmla="*/ 0 h 106"/>
                    <a:gd name="T8" fmla="*/ 0 w 126"/>
                    <a:gd name="T9" fmla="*/ 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06">
                      <a:moveTo>
                        <a:pt x="0" y="8"/>
                      </a:moveTo>
                      <a:lnTo>
                        <a:pt x="116" y="105"/>
                      </a:lnTo>
                      <a:lnTo>
                        <a:pt x="125" y="92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5" name="Freeform 361"/>
                <p:cNvSpPr>
                  <a:spLocks/>
                </p:cNvSpPr>
                <p:nvPr/>
              </p:nvSpPr>
              <p:spPr bwMode="auto">
                <a:xfrm>
                  <a:off x="2630" y="1320"/>
                  <a:ext cx="14" cy="13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6" name="Freeform 362"/>
                <p:cNvSpPr>
                  <a:spLocks/>
                </p:cNvSpPr>
                <p:nvPr/>
              </p:nvSpPr>
              <p:spPr bwMode="auto">
                <a:xfrm>
                  <a:off x="2620" y="133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7" name="Freeform 363"/>
                <p:cNvSpPr>
                  <a:spLocks/>
                </p:cNvSpPr>
                <p:nvPr/>
              </p:nvSpPr>
              <p:spPr bwMode="auto">
                <a:xfrm>
                  <a:off x="2642" y="1330"/>
                  <a:ext cx="13" cy="14"/>
                </a:xfrm>
                <a:custGeom>
                  <a:avLst/>
                  <a:gdLst>
                    <a:gd name="T0" fmla="*/ 0 w 17"/>
                    <a:gd name="T1" fmla="*/ 8 h 18"/>
                    <a:gd name="T2" fmla="*/ 8 w 17"/>
                    <a:gd name="T3" fmla="*/ 17 h 18"/>
                    <a:gd name="T4" fmla="*/ 16 w 17"/>
                    <a:gd name="T5" fmla="*/ 6 h 18"/>
                    <a:gd name="T6" fmla="*/ 8 w 17"/>
                    <a:gd name="T7" fmla="*/ 0 h 18"/>
                    <a:gd name="T8" fmla="*/ 0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6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8" name="Freeform 364"/>
                <p:cNvSpPr>
                  <a:spLocks/>
                </p:cNvSpPr>
                <p:nvPr/>
              </p:nvSpPr>
              <p:spPr bwMode="auto">
                <a:xfrm>
                  <a:off x="2654" y="1340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09" name="Freeform 365"/>
                <p:cNvSpPr>
                  <a:spLocks/>
                </p:cNvSpPr>
                <p:nvPr/>
              </p:nvSpPr>
              <p:spPr bwMode="auto">
                <a:xfrm>
                  <a:off x="2643" y="1353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0" name="Freeform 366"/>
                <p:cNvSpPr>
                  <a:spLocks/>
                </p:cNvSpPr>
                <p:nvPr/>
              </p:nvSpPr>
              <p:spPr bwMode="auto">
                <a:xfrm>
                  <a:off x="2666" y="1350"/>
                  <a:ext cx="13" cy="15"/>
                </a:xfrm>
                <a:custGeom>
                  <a:avLst/>
                  <a:gdLst>
                    <a:gd name="T0" fmla="*/ 0 w 18"/>
                    <a:gd name="T1" fmla="*/ 10 h 19"/>
                    <a:gd name="T2" fmla="*/ 11 w 18"/>
                    <a:gd name="T3" fmla="*/ 18 h 19"/>
                    <a:gd name="T4" fmla="*/ 17 w 18"/>
                    <a:gd name="T5" fmla="*/ 6 h 19"/>
                    <a:gd name="T6" fmla="*/ 8 w 18"/>
                    <a:gd name="T7" fmla="*/ 0 h 19"/>
                    <a:gd name="T8" fmla="*/ 0 w 18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10"/>
                      </a:moveTo>
                      <a:lnTo>
                        <a:pt x="11" y="18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1" name="Freeform 367"/>
                <p:cNvSpPr>
                  <a:spLocks/>
                </p:cNvSpPr>
                <p:nvPr/>
              </p:nvSpPr>
              <p:spPr bwMode="auto">
                <a:xfrm>
                  <a:off x="2655" y="1364"/>
                  <a:ext cx="13" cy="14"/>
                </a:xfrm>
                <a:custGeom>
                  <a:avLst/>
                  <a:gdLst>
                    <a:gd name="T0" fmla="*/ 0 w 18"/>
                    <a:gd name="T1" fmla="*/ 9 h 19"/>
                    <a:gd name="T2" fmla="*/ 8 w 18"/>
                    <a:gd name="T3" fmla="*/ 18 h 19"/>
                    <a:gd name="T4" fmla="*/ 17 w 18"/>
                    <a:gd name="T5" fmla="*/ 7 h 19"/>
                    <a:gd name="T6" fmla="*/ 8 w 18"/>
                    <a:gd name="T7" fmla="*/ 0 h 19"/>
                    <a:gd name="T8" fmla="*/ 0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9"/>
                      </a:moveTo>
                      <a:lnTo>
                        <a:pt x="8" y="18"/>
                      </a:lnTo>
                      <a:lnTo>
                        <a:pt x="17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2" name="Freeform 368"/>
                <p:cNvSpPr>
                  <a:spLocks/>
                </p:cNvSpPr>
                <p:nvPr/>
              </p:nvSpPr>
              <p:spPr bwMode="auto">
                <a:xfrm>
                  <a:off x="2678" y="1360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3" name="Freeform 369"/>
                <p:cNvSpPr>
                  <a:spLocks/>
                </p:cNvSpPr>
                <p:nvPr/>
              </p:nvSpPr>
              <p:spPr bwMode="auto">
                <a:xfrm>
                  <a:off x="2667" y="1373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4" name="Freeform 370"/>
                <p:cNvSpPr>
                  <a:spLocks/>
                </p:cNvSpPr>
                <p:nvPr/>
              </p:nvSpPr>
              <p:spPr bwMode="auto">
                <a:xfrm>
                  <a:off x="2690" y="1370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5" name="Freeform 371"/>
                <p:cNvSpPr>
                  <a:spLocks/>
                </p:cNvSpPr>
                <p:nvPr/>
              </p:nvSpPr>
              <p:spPr bwMode="auto">
                <a:xfrm>
                  <a:off x="2679" y="138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6" name="Freeform 372"/>
                <p:cNvSpPr>
                  <a:spLocks/>
                </p:cNvSpPr>
                <p:nvPr/>
              </p:nvSpPr>
              <p:spPr bwMode="auto">
                <a:xfrm>
                  <a:off x="2701" y="1381"/>
                  <a:ext cx="14" cy="13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7" name="Freeform 373"/>
                <p:cNvSpPr>
                  <a:spLocks/>
                </p:cNvSpPr>
                <p:nvPr/>
              </p:nvSpPr>
              <p:spPr bwMode="auto">
                <a:xfrm>
                  <a:off x="2691" y="139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8" name="Freeform 374"/>
                <p:cNvSpPr>
                  <a:spLocks/>
                </p:cNvSpPr>
                <p:nvPr/>
              </p:nvSpPr>
              <p:spPr bwMode="auto">
                <a:xfrm>
                  <a:off x="2714" y="1390"/>
                  <a:ext cx="12" cy="14"/>
                </a:xfrm>
                <a:custGeom>
                  <a:avLst/>
                  <a:gdLst>
                    <a:gd name="T0" fmla="*/ 0 w 17"/>
                    <a:gd name="T1" fmla="*/ 10 h 19"/>
                    <a:gd name="T2" fmla="*/ 9 w 17"/>
                    <a:gd name="T3" fmla="*/ 18 h 19"/>
                    <a:gd name="T4" fmla="*/ 16 w 17"/>
                    <a:gd name="T5" fmla="*/ 6 h 19"/>
                    <a:gd name="T6" fmla="*/ 8 w 17"/>
                    <a:gd name="T7" fmla="*/ 0 h 19"/>
                    <a:gd name="T8" fmla="*/ 0 w 17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10"/>
                      </a:moveTo>
                      <a:lnTo>
                        <a:pt x="9" y="18"/>
                      </a:lnTo>
                      <a:lnTo>
                        <a:pt x="16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9" name="Freeform 375"/>
                <p:cNvSpPr>
                  <a:spLocks/>
                </p:cNvSpPr>
                <p:nvPr/>
              </p:nvSpPr>
              <p:spPr bwMode="auto">
                <a:xfrm>
                  <a:off x="2704" y="1404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0" name="Freeform 376"/>
                <p:cNvSpPr>
                  <a:spLocks/>
                </p:cNvSpPr>
                <p:nvPr/>
              </p:nvSpPr>
              <p:spPr bwMode="auto">
                <a:xfrm>
                  <a:off x="2715" y="1415"/>
                  <a:ext cx="14" cy="14"/>
                </a:xfrm>
                <a:custGeom>
                  <a:avLst/>
                  <a:gdLst>
                    <a:gd name="T0" fmla="*/ 0 w 18"/>
                    <a:gd name="T1" fmla="*/ 9 h 19"/>
                    <a:gd name="T2" fmla="*/ 10 w 18"/>
                    <a:gd name="T3" fmla="*/ 18 h 19"/>
                    <a:gd name="T4" fmla="*/ 17 w 18"/>
                    <a:gd name="T5" fmla="*/ 7 h 19"/>
                    <a:gd name="T6" fmla="*/ 8 w 18"/>
                    <a:gd name="T7" fmla="*/ 0 h 19"/>
                    <a:gd name="T8" fmla="*/ 0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9"/>
                      </a:moveTo>
                      <a:lnTo>
                        <a:pt x="10" y="18"/>
                      </a:lnTo>
                      <a:lnTo>
                        <a:pt x="17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1" name="Freeform 377"/>
                <p:cNvSpPr>
                  <a:spLocks/>
                </p:cNvSpPr>
                <p:nvPr/>
              </p:nvSpPr>
              <p:spPr bwMode="auto">
                <a:xfrm>
                  <a:off x="2736" y="141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2" name="Freeform 378"/>
                <p:cNvSpPr>
                  <a:spLocks/>
                </p:cNvSpPr>
                <p:nvPr/>
              </p:nvSpPr>
              <p:spPr bwMode="auto">
                <a:xfrm>
                  <a:off x="2726" y="1424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3" name="Freeform 379"/>
                <p:cNvSpPr>
                  <a:spLocks/>
                </p:cNvSpPr>
                <p:nvPr/>
              </p:nvSpPr>
              <p:spPr bwMode="auto">
                <a:xfrm>
                  <a:off x="2738" y="143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4" name="Freeform 380"/>
                <p:cNvSpPr>
                  <a:spLocks/>
                </p:cNvSpPr>
                <p:nvPr/>
              </p:nvSpPr>
              <p:spPr bwMode="auto">
                <a:xfrm>
                  <a:off x="2666" y="1104"/>
                  <a:ext cx="157" cy="127"/>
                </a:xfrm>
                <a:custGeom>
                  <a:avLst/>
                  <a:gdLst>
                    <a:gd name="T0" fmla="*/ 12 w 212"/>
                    <a:gd name="T1" fmla="*/ 0 h 165"/>
                    <a:gd name="T2" fmla="*/ 211 w 212"/>
                    <a:gd name="T3" fmla="*/ 149 h 165"/>
                    <a:gd name="T4" fmla="*/ 198 w 212"/>
                    <a:gd name="T5" fmla="*/ 164 h 165"/>
                    <a:gd name="T6" fmla="*/ 0 w 212"/>
                    <a:gd name="T7" fmla="*/ 1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" h="165">
                      <a:moveTo>
                        <a:pt x="12" y="0"/>
                      </a:moveTo>
                      <a:lnTo>
                        <a:pt x="211" y="149"/>
                      </a:lnTo>
                      <a:lnTo>
                        <a:pt x="198" y="164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5" name="Freeform 381"/>
                <p:cNvSpPr>
                  <a:spLocks/>
                </p:cNvSpPr>
                <p:nvPr/>
              </p:nvSpPr>
              <p:spPr bwMode="auto">
                <a:xfrm>
                  <a:off x="2810" y="1218"/>
                  <a:ext cx="14" cy="164"/>
                </a:xfrm>
                <a:custGeom>
                  <a:avLst/>
                  <a:gdLst>
                    <a:gd name="T0" fmla="*/ 0 w 19"/>
                    <a:gd name="T1" fmla="*/ 17 h 213"/>
                    <a:gd name="T2" fmla="*/ 18 w 19"/>
                    <a:gd name="T3" fmla="*/ 0 h 213"/>
                    <a:gd name="T4" fmla="*/ 18 w 19"/>
                    <a:gd name="T5" fmla="*/ 200 h 213"/>
                    <a:gd name="T6" fmla="*/ 3 w 19"/>
                    <a:gd name="T7" fmla="*/ 212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3">
                      <a:moveTo>
                        <a:pt x="0" y="17"/>
                      </a:moveTo>
                      <a:lnTo>
                        <a:pt x="18" y="0"/>
                      </a:lnTo>
                      <a:lnTo>
                        <a:pt x="18" y="200"/>
                      </a:lnTo>
                      <a:lnTo>
                        <a:pt x="3" y="212"/>
                      </a:lnTo>
                    </a:path>
                  </a:pathLst>
                </a:custGeom>
                <a:solidFill>
                  <a:srgbClr val="AD6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6" name="Freeform 382"/>
                <p:cNvSpPr>
                  <a:spLocks/>
                </p:cNvSpPr>
                <p:nvPr/>
              </p:nvSpPr>
              <p:spPr bwMode="auto">
                <a:xfrm>
                  <a:off x="2666" y="1111"/>
                  <a:ext cx="148" cy="270"/>
                </a:xfrm>
                <a:custGeom>
                  <a:avLst/>
                  <a:gdLst>
                    <a:gd name="T0" fmla="*/ 0 w 200"/>
                    <a:gd name="T1" fmla="*/ 0 h 350"/>
                    <a:gd name="T2" fmla="*/ 198 w 200"/>
                    <a:gd name="T3" fmla="*/ 152 h 350"/>
                    <a:gd name="T4" fmla="*/ 199 w 200"/>
                    <a:gd name="T5" fmla="*/ 349 h 350"/>
                    <a:gd name="T6" fmla="*/ 0 w 200"/>
                    <a:gd name="T7" fmla="*/ 199 h 350"/>
                    <a:gd name="T8" fmla="*/ 0 w 200"/>
                    <a:gd name="T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350">
                      <a:moveTo>
                        <a:pt x="0" y="0"/>
                      </a:moveTo>
                      <a:lnTo>
                        <a:pt x="198" y="152"/>
                      </a:lnTo>
                      <a:lnTo>
                        <a:pt x="199" y="349"/>
                      </a:lnTo>
                      <a:lnTo>
                        <a:pt x="0" y="19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7" name="AutoShape 383"/>
                <p:cNvSpPr>
                  <a:spLocks noChangeArrowheads="1"/>
                </p:cNvSpPr>
                <p:nvPr/>
              </p:nvSpPr>
              <p:spPr bwMode="auto">
                <a:xfrm rot="16200000">
                  <a:off x="2631" y="1186"/>
                  <a:ext cx="209" cy="117"/>
                </a:xfrm>
                <a:prstGeom prst="parallelogram">
                  <a:avLst>
                    <a:gd name="adj" fmla="val 79905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66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68" name="Text Box 384"/>
              <p:cNvSpPr txBox="1">
                <a:spLocks noChangeArrowheads="1"/>
              </p:cNvSpPr>
              <p:nvPr/>
            </p:nvSpPr>
            <p:spPr bwMode="auto">
              <a:xfrm>
                <a:off x="4224" y="3313"/>
                <a:ext cx="1440" cy="383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0468" tIns="60468" rIns="60468" bIns="60468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/>
                <a:r>
                  <a:rPr lang="en-US" sz="1300" b="1">
                    <a:solidFill>
                      <a:schemeClr val="bg1"/>
                    </a:solidFill>
                  </a:rPr>
                  <a:t>Browsers: GWC or GDCAX (ActiveX)</a:t>
                </a:r>
              </a:p>
            </p:txBody>
          </p:sp>
        </p:grpSp>
        <p:grpSp>
          <p:nvGrpSpPr>
            <p:cNvPr id="18" name="Group 385"/>
            <p:cNvGrpSpPr>
              <a:grpSpLocks/>
            </p:cNvGrpSpPr>
            <p:nvPr/>
          </p:nvGrpSpPr>
          <p:grpSpPr bwMode="auto">
            <a:xfrm>
              <a:off x="1879" y="924"/>
              <a:ext cx="1239" cy="1412"/>
              <a:chOff x="1744" y="935"/>
              <a:chExt cx="1389" cy="1552"/>
            </a:xfrm>
          </p:grpSpPr>
          <p:sp>
            <p:nvSpPr>
              <p:cNvPr id="163" name="Text Box 386"/>
              <p:cNvSpPr txBox="1">
                <a:spLocks noChangeArrowheads="1"/>
              </p:cNvSpPr>
              <p:nvPr/>
            </p:nvSpPr>
            <p:spPr bwMode="auto">
              <a:xfrm rot="5400000">
                <a:off x="1045" y="1634"/>
                <a:ext cx="1552" cy="154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shade val="39216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39216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0" hangingPunct="0">
                  <a:buClr>
                    <a:srgbClr val="FF0000"/>
                  </a:buClr>
                  <a:buFont typeface="Wingdings" pitchFamily="2" charset="2"/>
                  <a:buNone/>
                </a:pPr>
                <a:r>
                  <a:rPr lang="en-US" sz="1500" b="1">
                    <a:solidFill>
                      <a:schemeClr val="bg1"/>
                    </a:solidFill>
                    <a:latin typeface="Tahoma" pitchFamily="34" charset="0"/>
                    <a:sym typeface="Wingdings" pitchFamily="2" charset="2"/>
                  </a:rPr>
                  <a:t>Firewall</a:t>
                </a:r>
              </a:p>
            </p:txBody>
          </p:sp>
          <p:sp>
            <p:nvSpPr>
              <p:cNvPr id="164" name="Text Box 387"/>
              <p:cNvSpPr txBox="1">
                <a:spLocks noChangeArrowheads="1"/>
              </p:cNvSpPr>
              <p:nvPr/>
            </p:nvSpPr>
            <p:spPr bwMode="auto">
              <a:xfrm rot="5400000">
                <a:off x="2280" y="1634"/>
                <a:ext cx="1552" cy="154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shade val="39216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39216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0" hangingPunct="0">
                  <a:buClr>
                    <a:srgbClr val="FF0000"/>
                  </a:buClr>
                  <a:buFont typeface="Wingdings" pitchFamily="2" charset="2"/>
                  <a:buNone/>
                </a:pPr>
                <a:r>
                  <a:rPr lang="en-US" sz="1500" b="1">
                    <a:solidFill>
                      <a:schemeClr val="bg1"/>
                    </a:solidFill>
                    <a:latin typeface="Tahoma" pitchFamily="34" charset="0"/>
                    <a:sym typeface="Wingdings" pitchFamily="2" charset="2"/>
                  </a:rPr>
                  <a:t>Firewall</a:t>
                </a:r>
              </a:p>
            </p:txBody>
          </p:sp>
        </p:grpSp>
        <p:grpSp>
          <p:nvGrpSpPr>
            <p:cNvPr id="19" name="Group 388"/>
            <p:cNvGrpSpPr>
              <a:grpSpLocks/>
            </p:cNvGrpSpPr>
            <p:nvPr/>
          </p:nvGrpSpPr>
          <p:grpSpPr bwMode="auto">
            <a:xfrm>
              <a:off x="4005" y="816"/>
              <a:ext cx="1370" cy="744"/>
              <a:chOff x="4128" y="816"/>
              <a:chExt cx="1536" cy="818"/>
            </a:xfrm>
          </p:grpSpPr>
          <p:grpSp>
            <p:nvGrpSpPr>
              <p:cNvPr id="20" name="Group 389"/>
              <p:cNvGrpSpPr>
                <a:grpSpLocks/>
              </p:cNvGrpSpPr>
              <p:nvPr/>
            </p:nvGrpSpPr>
            <p:grpSpPr bwMode="auto">
              <a:xfrm>
                <a:off x="4282" y="894"/>
                <a:ext cx="422" cy="636"/>
                <a:chOff x="2976" y="1263"/>
                <a:chExt cx="264" cy="353"/>
              </a:xfrm>
            </p:grpSpPr>
            <p:grpSp>
              <p:nvGrpSpPr>
                <p:cNvPr id="122" name="Group 390"/>
                <p:cNvGrpSpPr>
                  <a:grpSpLocks/>
                </p:cNvGrpSpPr>
                <p:nvPr/>
              </p:nvGrpSpPr>
              <p:grpSpPr bwMode="auto">
                <a:xfrm>
                  <a:off x="2976" y="1454"/>
                  <a:ext cx="181" cy="162"/>
                  <a:chOff x="4601" y="2005"/>
                  <a:chExt cx="245" cy="210"/>
                </a:xfrm>
              </p:grpSpPr>
              <p:sp>
                <p:nvSpPr>
                  <p:cNvPr id="135" name="Freeform 391"/>
                  <p:cNvSpPr>
                    <a:spLocks/>
                  </p:cNvSpPr>
                  <p:nvPr/>
                </p:nvSpPr>
                <p:spPr bwMode="auto">
                  <a:xfrm>
                    <a:off x="4773" y="2134"/>
                    <a:ext cx="73" cy="81"/>
                  </a:xfrm>
                  <a:custGeom>
                    <a:avLst/>
                    <a:gdLst>
                      <a:gd name="T0" fmla="*/ 2 w 73"/>
                      <a:gd name="T1" fmla="*/ 75 h 81"/>
                      <a:gd name="T2" fmla="*/ 72 w 73"/>
                      <a:gd name="T3" fmla="*/ 0 h 81"/>
                      <a:gd name="T4" fmla="*/ 70 w 73"/>
                      <a:gd name="T5" fmla="*/ 21 h 81"/>
                      <a:gd name="T6" fmla="*/ 9 w 73"/>
                      <a:gd name="T7" fmla="*/ 80 h 81"/>
                      <a:gd name="T8" fmla="*/ 0 w 73"/>
                      <a:gd name="T9" fmla="*/ 73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3" h="81">
                        <a:moveTo>
                          <a:pt x="2" y="75"/>
                        </a:moveTo>
                        <a:lnTo>
                          <a:pt x="72" y="0"/>
                        </a:lnTo>
                        <a:lnTo>
                          <a:pt x="70" y="21"/>
                        </a:lnTo>
                        <a:lnTo>
                          <a:pt x="9" y="80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36" name="Freeform 392"/>
                  <p:cNvSpPr>
                    <a:spLocks/>
                  </p:cNvSpPr>
                  <p:nvPr/>
                </p:nvSpPr>
                <p:spPr bwMode="auto">
                  <a:xfrm>
                    <a:off x="4601" y="2005"/>
                    <a:ext cx="245" cy="207"/>
                  </a:xfrm>
                  <a:custGeom>
                    <a:avLst/>
                    <a:gdLst>
                      <a:gd name="T0" fmla="*/ 0 w 245"/>
                      <a:gd name="T1" fmla="*/ 73 h 207"/>
                      <a:gd name="T2" fmla="*/ 65 w 245"/>
                      <a:gd name="T3" fmla="*/ 0 h 207"/>
                      <a:gd name="T4" fmla="*/ 244 w 245"/>
                      <a:gd name="T5" fmla="*/ 128 h 207"/>
                      <a:gd name="T6" fmla="*/ 176 w 245"/>
                      <a:gd name="T7" fmla="*/ 206 h 207"/>
                      <a:gd name="T8" fmla="*/ 0 w 245"/>
                      <a:gd name="T9" fmla="*/ 73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" h="207">
                        <a:moveTo>
                          <a:pt x="0" y="73"/>
                        </a:moveTo>
                        <a:lnTo>
                          <a:pt x="65" y="0"/>
                        </a:lnTo>
                        <a:lnTo>
                          <a:pt x="244" y="128"/>
                        </a:lnTo>
                        <a:lnTo>
                          <a:pt x="176" y="206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137" name="Group 393"/>
                  <p:cNvGrpSpPr>
                    <a:grpSpLocks/>
                  </p:cNvGrpSpPr>
                  <p:nvPr/>
                </p:nvGrpSpPr>
                <p:grpSpPr bwMode="auto">
                  <a:xfrm>
                    <a:off x="4622" y="2023"/>
                    <a:ext cx="204" cy="171"/>
                    <a:chOff x="4622" y="2023"/>
                    <a:chExt cx="204" cy="171"/>
                  </a:xfrm>
                </p:grpSpPr>
                <p:sp>
                  <p:nvSpPr>
                    <p:cNvPr id="138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4658" y="2023"/>
                      <a:ext cx="20" cy="19"/>
                    </a:xfrm>
                    <a:custGeom>
                      <a:avLst/>
                      <a:gdLst>
                        <a:gd name="T0" fmla="*/ 0 w 20"/>
                        <a:gd name="T1" fmla="*/ 8 h 19"/>
                        <a:gd name="T2" fmla="*/ 10 w 20"/>
                        <a:gd name="T3" fmla="*/ 18 h 19"/>
                        <a:gd name="T4" fmla="*/ 19 w 20"/>
                        <a:gd name="T5" fmla="*/ 6 h 19"/>
                        <a:gd name="T6" fmla="*/ 9 w 20"/>
                        <a:gd name="T7" fmla="*/ 0 h 19"/>
                        <a:gd name="T8" fmla="*/ 0 w 20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9">
                          <a:moveTo>
                            <a:pt x="0" y="8"/>
                          </a:moveTo>
                          <a:lnTo>
                            <a:pt x="10" y="18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39" name="Freeform 395"/>
                    <p:cNvSpPr>
                      <a:spLocks/>
                    </p:cNvSpPr>
                    <p:nvPr/>
                  </p:nvSpPr>
                  <p:spPr bwMode="auto">
                    <a:xfrm>
                      <a:off x="4676" y="2036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6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0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4695" y="2051"/>
                      <a:ext cx="20" cy="19"/>
                    </a:xfrm>
                    <a:custGeom>
                      <a:avLst/>
                      <a:gdLst>
                        <a:gd name="T0" fmla="*/ 0 w 20"/>
                        <a:gd name="T1" fmla="*/ 8 h 19"/>
                        <a:gd name="T2" fmla="*/ 11 w 20"/>
                        <a:gd name="T3" fmla="*/ 18 h 19"/>
                        <a:gd name="T4" fmla="*/ 19 w 20"/>
                        <a:gd name="T5" fmla="*/ 6 h 19"/>
                        <a:gd name="T6" fmla="*/ 9 w 20"/>
                        <a:gd name="T7" fmla="*/ 0 h 19"/>
                        <a:gd name="T8" fmla="*/ 0 w 20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9">
                          <a:moveTo>
                            <a:pt x="0" y="8"/>
                          </a:moveTo>
                          <a:lnTo>
                            <a:pt x="11" y="18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1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4714" y="2065"/>
                      <a:ext cx="21" cy="19"/>
                    </a:xfrm>
                    <a:custGeom>
                      <a:avLst/>
                      <a:gdLst>
                        <a:gd name="T0" fmla="*/ 0 w 21"/>
                        <a:gd name="T1" fmla="*/ 8 h 19"/>
                        <a:gd name="T2" fmla="*/ 11 w 21"/>
                        <a:gd name="T3" fmla="*/ 18 h 19"/>
                        <a:gd name="T4" fmla="*/ 20 w 21"/>
                        <a:gd name="T5" fmla="*/ 6 h 19"/>
                        <a:gd name="T6" fmla="*/ 9 w 21"/>
                        <a:gd name="T7" fmla="*/ 0 h 19"/>
                        <a:gd name="T8" fmla="*/ 0 w 21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8"/>
                          </a:moveTo>
                          <a:lnTo>
                            <a:pt x="11" y="18"/>
                          </a:lnTo>
                          <a:lnTo>
                            <a:pt x="20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2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4732" y="2078"/>
                      <a:ext cx="21" cy="19"/>
                    </a:xfrm>
                    <a:custGeom>
                      <a:avLst/>
                      <a:gdLst>
                        <a:gd name="T0" fmla="*/ 0 w 21"/>
                        <a:gd name="T1" fmla="*/ 8 h 19"/>
                        <a:gd name="T2" fmla="*/ 12 w 21"/>
                        <a:gd name="T3" fmla="*/ 18 h 19"/>
                        <a:gd name="T4" fmla="*/ 20 w 21"/>
                        <a:gd name="T5" fmla="*/ 6 h 19"/>
                        <a:gd name="T6" fmla="*/ 9 w 21"/>
                        <a:gd name="T7" fmla="*/ 0 h 19"/>
                        <a:gd name="T8" fmla="*/ 0 w 21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8"/>
                          </a:moveTo>
                          <a:lnTo>
                            <a:pt x="12" y="18"/>
                          </a:lnTo>
                          <a:lnTo>
                            <a:pt x="20" y="6"/>
                          </a:lnTo>
                          <a:lnTo>
                            <a:pt x="9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3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4752" y="2092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6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4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4770" y="2105"/>
                      <a:ext cx="20" cy="21"/>
                    </a:xfrm>
                    <a:custGeom>
                      <a:avLst/>
                      <a:gdLst>
                        <a:gd name="T0" fmla="*/ 0 w 20"/>
                        <a:gd name="T1" fmla="*/ 10 h 21"/>
                        <a:gd name="T2" fmla="*/ 10 w 20"/>
                        <a:gd name="T3" fmla="*/ 20 h 21"/>
                        <a:gd name="T4" fmla="*/ 19 w 20"/>
                        <a:gd name="T5" fmla="*/ 7 h 21"/>
                        <a:gd name="T6" fmla="*/ 9 w 20"/>
                        <a:gd name="T7" fmla="*/ 0 h 21"/>
                        <a:gd name="T8" fmla="*/ 0 w 20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1">
                          <a:moveTo>
                            <a:pt x="0" y="10"/>
                          </a:moveTo>
                          <a:lnTo>
                            <a:pt x="10" y="20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5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4787" y="2120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7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6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4806" y="2133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8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8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7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4641" y="2042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8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4660" y="2056"/>
                      <a:ext cx="19" cy="20"/>
                    </a:xfrm>
                    <a:custGeom>
                      <a:avLst/>
                      <a:gdLst>
                        <a:gd name="T0" fmla="*/ 0 w 19"/>
                        <a:gd name="T1" fmla="*/ 9 h 20"/>
                        <a:gd name="T2" fmla="*/ 9 w 19"/>
                        <a:gd name="T3" fmla="*/ 19 h 20"/>
                        <a:gd name="T4" fmla="*/ 18 w 19"/>
                        <a:gd name="T5" fmla="*/ 6 h 20"/>
                        <a:gd name="T6" fmla="*/ 9 w 19"/>
                        <a:gd name="T7" fmla="*/ 0 h 20"/>
                        <a:gd name="T8" fmla="*/ 0 w 19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20">
                          <a:moveTo>
                            <a:pt x="0" y="9"/>
                          </a:moveTo>
                          <a:lnTo>
                            <a:pt x="9" y="19"/>
                          </a:lnTo>
                          <a:lnTo>
                            <a:pt x="18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49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4676" y="2070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6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6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0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4697" y="2084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1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4714" y="2098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0 h 21"/>
                        <a:gd name="T2" fmla="*/ 11 w 21"/>
                        <a:gd name="T3" fmla="*/ 20 h 21"/>
                        <a:gd name="T4" fmla="*/ 20 w 21"/>
                        <a:gd name="T5" fmla="*/ 7 h 21"/>
                        <a:gd name="T6" fmla="*/ 9 w 21"/>
                        <a:gd name="T7" fmla="*/ 0 h 21"/>
                        <a:gd name="T8" fmla="*/ 0 w 21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0"/>
                          </a:moveTo>
                          <a:lnTo>
                            <a:pt x="11" y="20"/>
                          </a:lnTo>
                          <a:lnTo>
                            <a:pt x="20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2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4732" y="2112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0 h 21"/>
                        <a:gd name="T2" fmla="*/ 12 w 21"/>
                        <a:gd name="T3" fmla="*/ 20 h 21"/>
                        <a:gd name="T4" fmla="*/ 20 w 21"/>
                        <a:gd name="T5" fmla="*/ 7 h 21"/>
                        <a:gd name="T6" fmla="*/ 9 w 21"/>
                        <a:gd name="T7" fmla="*/ 0 h 21"/>
                        <a:gd name="T8" fmla="*/ 0 w 21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0"/>
                          </a:moveTo>
                          <a:lnTo>
                            <a:pt x="12" y="20"/>
                          </a:lnTo>
                          <a:lnTo>
                            <a:pt x="20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3" name="Freeform 409"/>
                    <p:cNvSpPr>
                      <a:spLocks/>
                    </p:cNvSpPr>
                    <p:nvPr/>
                  </p:nvSpPr>
                  <p:spPr bwMode="auto">
                    <a:xfrm>
                      <a:off x="4752" y="2127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9 h 20"/>
                        <a:gd name="T2" fmla="*/ 10 w 21"/>
                        <a:gd name="T3" fmla="*/ 19 h 20"/>
                        <a:gd name="T4" fmla="*/ 20 w 21"/>
                        <a:gd name="T5" fmla="*/ 7 h 20"/>
                        <a:gd name="T6" fmla="*/ 10 w 21"/>
                        <a:gd name="T7" fmla="*/ 0 h 20"/>
                        <a:gd name="T8" fmla="*/ 0 w 21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4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4770" y="2139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5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4787" y="2153"/>
                      <a:ext cx="21" cy="21"/>
                    </a:xfrm>
                    <a:custGeom>
                      <a:avLst/>
                      <a:gdLst>
                        <a:gd name="T0" fmla="*/ 0 w 21"/>
                        <a:gd name="T1" fmla="*/ 11 h 21"/>
                        <a:gd name="T2" fmla="*/ 10 w 21"/>
                        <a:gd name="T3" fmla="*/ 20 h 21"/>
                        <a:gd name="T4" fmla="*/ 20 w 21"/>
                        <a:gd name="T5" fmla="*/ 7 h 21"/>
                        <a:gd name="T6" fmla="*/ 10 w 21"/>
                        <a:gd name="T7" fmla="*/ 0 h 21"/>
                        <a:gd name="T8" fmla="*/ 0 w 21"/>
                        <a:gd name="T9" fmla="*/ 11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1">
                          <a:moveTo>
                            <a:pt x="0" y="11"/>
                          </a:moveTo>
                          <a:lnTo>
                            <a:pt x="10" y="20"/>
                          </a:lnTo>
                          <a:lnTo>
                            <a:pt x="20" y="7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6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4622" y="2061"/>
                      <a:ext cx="22" cy="20"/>
                    </a:xfrm>
                    <a:custGeom>
                      <a:avLst/>
                      <a:gdLst>
                        <a:gd name="T0" fmla="*/ 0 w 22"/>
                        <a:gd name="T1" fmla="*/ 9 h 20"/>
                        <a:gd name="T2" fmla="*/ 11 w 22"/>
                        <a:gd name="T3" fmla="*/ 19 h 20"/>
                        <a:gd name="T4" fmla="*/ 21 w 22"/>
                        <a:gd name="T5" fmla="*/ 8 h 20"/>
                        <a:gd name="T6" fmla="*/ 10 w 22"/>
                        <a:gd name="T7" fmla="*/ 0 h 20"/>
                        <a:gd name="T8" fmla="*/ 0 w 22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0" y="9"/>
                          </a:moveTo>
                          <a:lnTo>
                            <a:pt x="11" y="19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7" name="Freeform 413"/>
                    <p:cNvSpPr>
                      <a:spLocks/>
                    </p:cNvSpPr>
                    <p:nvPr/>
                  </p:nvSpPr>
                  <p:spPr bwMode="auto">
                    <a:xfrm>
                      <a:off x="4641" y="2076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8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4660" y="2090"/>
                      <a:ext cx="19" cy="21"/>
                    </a:xfrm>
                    <a:custGeom>
                      <a:avLst/>
                      <a:gdLst>
                        <a:gd name="T0" fmla="*/ 0 w 19"/>
                        <a:gd name="T1" fmla="*/ 10 h 21"/>
                        <a:gd name="T2" fmla="*/ 10 w 19"/>
                        <a:gd name="T3" fmla="*/ 20 h 21"/>
                        <a:gd name="T4" fmla="*/ 18 w 19"/>
                        <a:gd name="T5" fmla="*/ 7 h 21"/>
                        <a:gd name="T6" fmla="*/ 9 w 19"/>
                        <a:gd name="T7" fmla="*/ 0 h 21"/>
                        <a:gd name="T8" fmla="*/ 0 w 19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21">
                          <a:moveTo>
                            <a:pt x="0" y="10"/>
                          </a:moveTo>
                          <a:lnTo>
                            <a:pt x="10" y="20"/>
                          </a:lnTo>
                          <a:lnTo>
                            <a:pt x="18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59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4734" y="2147"/>
                      <a:ext cx="20" cy="21"/>
                    </a:xfrm>
                    <a:custGeom>
                      <a:avLst/>
                      <a:gdLst>
                        <a:gd name="T0" fmla="*/ 0 w 20"/>
                        <a:gd name="T1" fmla="*/ 10 h 21"/>
                        <a:gd name="T2" fmla="*/ 11 w 20"/>
                        <a:gd name="T3" fmla="*/ 20 h 21"/>
                        <a:gd name="T4" fmla="*/ 19 w 20"/>
                        <a:gd name="T5" fmla="*/ 7 h 21"/>
                        <a:gd name="T6" fmla="*/ 9 w 20"/>
                        <a:gd name="T7" fmla="*/ 0 h 21"/>
                        <a:gd name="T8" fmla="*/ 0 w 20"/>
                        <a:gd name="T9" fmla="*/ 1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1">
                          <a:moveTo>
                            <a:pt x="0" y="10"/>
                          </a:moveTo>
                          <a:lnTo>
                            <a:pt x="11" y="20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60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4753" y="2159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7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7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61" name="Freeform 417"/>
                    <p:cNvSpPr>
                      <a:spLocks/>
                    </p:cNvSpPr>
                    <p:nvPr/>
                  </p:nvSpPr>
                  <p:spPr bwMode="auto">
                    <a:xfrm>
                      <a:off x="4771" y="2174"/>
                      <a:ext cx="20" cy="20"/>
                    </a:xfrm>
                    <a:custGeom>
                      <a:avLst/>
                      <a:gdLst>
                        <a:gd name="T0" fmla="*/ 0 w 20"/>
                        <a:gd name="T1" fmla="*/ 9 h 20"/>
                        <a:gd name="T2" fmla="*/ 10 w 20"/>
                        <a:gd name="T3" fmla="*/ 19 h 20"/>
                        <a:gd name="T4" fmla="*/ 19 w 20"/>
                        <a:gd name="T5" fmla="*/ 6 h 20"/>
                        <a:gd name="T6" fmla="*/ 9 w 20"/>
                        <a:gd name="T7" fmla="*/ 0 h 20"/>
                        <a:gd name="T8" fmla="*/ 0 w 20"/>
                        <a:gd name="T9" fmla="*/ 9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20">
                          <a:moveTo>
                            <a:pt x="0" y="9"/>
                          </a:moveTo>
                          <a:lnTo>
                            <a:pt x="10" y="19"/>
                          </a:lnTo>
                          <a:lnTo>
                            <a:pt x="19" y="6"/>
                          </a:lnTo>
                          <a:lnTo>
                            <a:pt x="9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62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4676" y="2104"/>
                      <a:ext cx="64" cy="48"/>
                    </a:xfrm>
                    <a:custGeom>
                      <a:avLst/>
                      <a:gdLst>
                        <a:gd name="T0" fmla="*/ 7 w 64"/>
                        <a:gd name="T1" fmla="*/ 0 h 48"/>
                        <a:gd name="T2" fmla="*/ 63 w 64"/>
                        <a:gd name="T3" fmla="*/ 35 h 48"/>
                        <a:gd name="T4" fmla="*/ 52 w 64"/>
                        <a:gd name="T5" fmla="*/ 47 h 48"/>
                        <a:gd name="T6" fmla="*/ 0 w 64"/>
                        <a:gd name="T7" fmla="*/ 8 h 48"/>
                        <a:gd name="T8" fmla="*/ 7 w 64"/>
                        <a:gd name="T9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48">
                          <a:moveTo>
                            <a:pt x="7" y="0"/>
                          </a:moveTo>
                          <a:lnTo>
                            <a:pt x="63" y="35"/>
                          </a:lnTo>
                          <a:lnTo>
                            <a:pt x="52" y="47"/>
                          </a:lnTo>
                          <a:lnTo>
                            <a:pt x="0" y="8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  <p:sp>
              <p:nvSpPr>
                <p:cNvPr id="123" name="Freeform 419"/>
                <p:cNvSpPr>
                  <a:spLocks/>
                </p:cNvSpPr>
                <p:nvPr/>
              </p:nvSpPr>
              <p:spPr bwMode="auto">
                <a:xfrm>
                  <a:off x="3034" y="1346"/>
                  <a:ext cx="206" cy="179"/>
                </a:xfrm>
                <a:custGeom>
                  <a:avLst/>
                  <a:gdLst>
                    <a:gd name="T0" fmla="*/ 97 w 279"/>
                    <a:gd name="T1" fmla="*/ 0 h 231"/>
                    <a:gd name="T2" fmla="*/ 278 w 279"/>
                    <a:gd name="T3" fmla="*/ 118 h 231"/>
                    <a:gd name="T4" fmla="*/ 172 w 279"/>
                    <a:gd name="T5" fmla="*/ 230 h 231"/>
                    <a:gd name="T6" fmla="*/ 0 w 279"/>
                    <a:gd name="T7" fmla="*/ 9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9" h="231">
                      <a:moveTo>
                        <a:pt x="97" y="0"/>
                      </a:moveTo>
                      <a:lnTo>
                        <a:pt x="278" y="118"/>
                      </a:lnTo>
                      <a:lnTo>
                        <a:pt x="172" y="230"/>
                      </a:lnTo>
                      <a:lnTo>
                        <a:pt x="0" y="91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24" name="Freeform 420"/>
                <p:cNvSpPr>
                  <a:spLocks/>
                </p:cNvSpPr>
                <p:nvPr/>
              </p:nvSpPr>
              <p:spPr bwMode="auto">
                <a:xfrm>
                  <a:off x="3035" y="1416"/>
                  <a:ext cx="127" cy="133"/>
                </a:xfrm>
                <a:custGeom>
                  <a:avLst/>
                  <a:gdLst>
                    <a:gd name="T0" fmla="*/ 0 w 173"/>
                    <a:gd name="T1" fmla="*/ 0 h 172"/>
                    <a:gd name="T2" fmla="*/ 0 w 173"/>
                    <a:gd name="T3" fmla="*/ 47 h 172"/>
                    <a:gd name="T4" fmla="*/ 172 w 173"/>
                    <a:gd name="T5" fmla="*/ 171 h 172"/>
                    <a:gd name="T6" fmla="*/ 172 w 173"/>
                    <a:gd name="T7" fmla="*/ 126 h 172"/>
                    <a:gd name="T8" fmla="*/ 0 w 173"/>
                    <a:gd name="T9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172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172" y="171"/>
                      </a:lnTo>
                      <a:lnTo>
                        <a:pt x="172" y="1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25" name="Freeform 421"/>
                <p:cNvSpPr>
                  <a:spLocks/>
                </p:cNvSpPr>
                <p:nvPr/>
              </p:nvSpPr>
              <p:spPr bwMode="auto">
                <a:xfrm>
                  <a:off x="3162" y="1436"/>
                  <a:ext cx="78" cy="114"/>
                </a:xfrm>
                <a:custGeom>
                  <a:avLst/>
                  <a:gdLst>
                    <a:gd name="T0" fmla="*/ 0 w 106"/>
                    <a:gd name="T1" fmla="*/ 146 h 147"/>
                    <a:gd name="T2" fmla="*/ 0 w 106"/>
                    <a:gd name="T3" fmla="*/ 100 h 147"/>
                    <a:gd name="T4" fmla="*/ 105 w 106"/>
                    <a:gd name="T5" fmla="*/ 0 h 147"/>
                    <a:gd name="T6" fmla="*/ 104 w 106"/>
                    <a:gd name="T7" fmla="*/ 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147">
                      <a:moveTo>
                        <a:pt x="0" y="146"/>
                      </a:moveTo>
                      <a:lnTo>
                        <a:pt x="0" y="100"/>
                      </a:lnTo>
                      <a:lnTo>
                        <a:pt x="105" y="0"/>
                      </a:lnTo>
                      <a:lnTo>
                        <a:pt x="104" y="47"/>
                      </a:lnTo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grpSp>
              <p:nvGrpSpPr>
                <p:cNvPr id="126" name="Group 422"/>
                <p:cNvGrpSpPr>
                  <a:grpSpLocks/>
                </p:cNvGrpSpPr>
                <p:nvPr/>
              </p:nvGrpSpPr>
              <p:grpSpPr bwMode="auto">
                <a:xfrm>
                  <a:off x="3047" y="1263"/>
                  <a:ext cx="169" cy="246"/>
                  <a:chOff x="4697" y="1758"/>
                  <a:chExt cx="229" cy="319"/>
                </a:xfrm>
              </p:grpSpPr>
              <p:grpSp>
                <p:nvGrpSpPr>
                  <p:cNvPr id="127" name="Group 423"/>
                  <p:cNvGrpSpPr>
                    <a:grpSpLocks/>
                  </p:cNvGrpSpPr>
                  <p:nvPr/>
                </p:nvGrpSpPr>
                <p:grpSpPr bwMode="auto">
                  <a:xfrm>
                    <a:off x="4856" y="1838"/>
                    <a:ext cx="70" cy="238"/>
                    <a:chOff x="4856" y="1838"/>
                    <a:chExt cx="70" cy="238"/>
                  </a:xfrm>
                </p:grpSpPr>
                <p:sp>
                  <p:nvSpPr>
                    <p:cNvPr id="133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4870" y="1838"/>
                      <a:ext cx="56" cy="183"/>
                    </a:xfrm>
                    <a:custGeom>
                      <a:avLst/>
                      <a:gdLst>
                        <a:gd name="T0" fmla="*/ 0 w 56"/>
                        <a:gd name="T1" fmla="*/ 44 h 183"/>
                        <a:gd name="T2" fmla="*/ 20 w 56"/>
                        <a:gd name="T3" fmla="*/ 182 h 183"/>
                        <a:gd name="T4" fmla="*/ 55 w 56"/>
                        <a:gd name="T5" fmla="*/ 126 h 183"/>
                        <a:gd name="T6" fmla="*/ 54 w 56"/>
                        <a:gd name="T7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6" h="183">
                          <a:moveTo>
                            <a:pt x="0" y="44"/>
                          </a:moveTo>
                          <a:lnTo>
                            <a:pt x="20" y="182"/>
                          </a:lnTo>
                          <a:lnTo>
                            <a:pt x="55" y="126"/>
                          </a:lnTo>
                          <a:lnTo>
                            <a:pt x="54" y="0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34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4856" y="1891"/>
                      <a:ext cx="36" cy="185"/>
                    </a:xfrm>
                    <a:custGeom>
                      <a:avLst/>
                      <a:gdLst>
                        <a:gd name="T0" fmla="*/ 0 w 36"/>
                        <a:gd name="T1" fmla="*/ 23 h 185"/>
                        <a:gd name="T2" fmla="*/ 35 w 36"/>
                        <a:gd name="T3" fmla="*/ 0 h 185"/>
                        <a:gd name="T4" fmla="*/ 35 w 36"/>
                        <a:gd name="T5" fmla="*/ 160 h 185"/>
                        <a:gd name="T6" fmla="*/ 6 w 36"/>
                        <a:gd name="T7" fmla="*/ 184 h 185"/>
                        <a:gd name="T8" fmla="*/ 0 w 36"/>
                        <a:gd name="T9" fmla="*/ 22 h 1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" h="185">
                          <a:moveTo>
                            <a:pt x="0" y="23"/>
                          </a:moveTo>
                          <a:lnTo>
                            <a:pt x="35" y="0"/>
                          </a:lnTo>
                          <a:lnTo>
                            <a:pt x="35" y="160"/>
                          </a:lnTo>
                          <a:lnTo>
                            <a:pt x="6" y="184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128" name="Freeform 426"/>
                  <p:cNvSpPr>
                    <a:spLocks/>
                  </p:cNvSpPr>
                  <p:nvPr/>
                </p:nvSpPr>
                <p:spPr bwMode="auto">
                  <a:xfrm>
                    <a:off x="4697" y="1791"/>
                    <a:ext cx="170" cy="286"/>
                  </a:xfrm>
                  <a:custGeom>
                    <a:avLst/>
                    <a:gdLst>
                      <a:gd name="T0" fmla="*/ 0 w 170"/>
                      <a:gd name="T1" fmla="*/ 0 h 286"/>
                      <a:gd name="T2" fmla="*/ 169 w 170"/>
                      <a:gd name="T3" fmla="*/ 124 h 286"/>
                      <a:gd name="T4" fmla="*/ 169 w 170"/>
                      <a:gd name="T5" fmla="*/ 285 h 286"/>
                      <a:gd name="T6" fmla="*/ 0 w 170"/>
                      <a:gd name="T7" fmla="*/ 162 h 286"/>
                      <a:gd name="T8" fmla="*/ 0 w 170"/>
                      <a:gd name="T9" fmla="*/ 0 h 2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0" h="286">
                        <a:moveTo>
                          <a:pt x="0" y="0"/>
                        </a:moveTo>
                        <a:lnTo>
                          <a:pt x="169" y="124"/>
                        </a:lnTo>
                        <a:lnTo>
                          <a:pt x="169" y="285"/>
                        </a:lnTo>
                        <a:lnTo>
                          <a:pt x="0" y="16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29" name="AutoShape 427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8" y="1864"/>
                    <a:ext cx="220" cy="134"/>
                  </a:xfrm>
                  <a:prstGeom prst="parallelogram">
                    <a:avLst>
                      <a:gd name="adj" fmla="val 73440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9966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130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4697" y="1758"/>
                    <a:ext cx="228" cy="160"/>
                    <a:chOff x="4697" y="1758"/>
                    <a:chExt cx="228" cy="160"/>
                  </a:xfrm>
                </p:grpSpPr>
                <p:sp>
                  <p:nvSpPr>
                    <p:cNvPr id="131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4747" y="1758"/>
                      <a:ext cx="178" cy="132"/>
                    </a:xfrm>
                    <a:custGeom>
                      <a:avLst/>
                      <a:gdLst>
                        <a:gd name="T0" fmla="*/ 0 w 178"/>
                        <a:gd name="T1" fmla="*/ 29 h 132"/>
                        <a:gd name="T2" fmla="*/ 59 w 178"/>
                        <a:gd name="T3" fmla="*/ 0 h 132"/>
                        <a:gd name="T4" fmla="*/ 177 w 178"/>
                        <a:gd name="T5" fmla="*/ 79 h 132"/>
                        <a:gd name="T6" fmla="*/ 137 w 178"/>
                        <a:gd name="T7" fmla="*/ 131 h 132"/>
                        <a:gd name="T8" fmla="*/ 0 w 178"/>
                        <a:gd name="T9" fmla="*/ 29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8" h="132">
                          <a:moveTo>
                            <a:pt x="0" y="29"/>
                          </a:moveTo>
                          <a:lnTo>
                            <a:pt x="59" y="0"/>
                          </a:lnTo>
                          <a:lnTo>
                            <a:pt x="177" y="79"/>
                          </a:lnTo>
                          <a:lnTo>
                            <a:pt x="137" y="131"/>
                          </a:lnTo>
                          <a:lnTo>
                            <a:pt x="0" y="29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32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4697" y="1771"/>
                      <a:ext cx="200" cy="147"/>
                    </a:xfrm>
                    <a:custGeom>
                      <a:avLst/>
                      <a:gdLst>
                        <a:gd name="T0" fmla="*/ 33 w 200"/>
                        <a:gd name="T1" fmla="*/ 0 h 147"/>
                        <a:gd name="T2" fmla="*/ 199 w 200"/>
                        <a:gd name="T3" fmla="*/ 117 h 147"/>
                        <a:gd name="T4" fmla="*/ 168 w 200"/>
                        <a:gd name="T5" fmla="*/ 146 h 147"/>
                        <a:gd name="T6" fmla="*/ 0 w 200"/>
                        <a:gd name="T7" fmla="*/ 22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0" h="147">
                          <a:moveTo>
                            <a:pt x="33" y="0"/>
                          </a:moveTo>
                          <a:lnTo>
                            <a:pt x="199" y="117"/>
                          </a:lnTo>
                          <a:lnTo>
                            <a:pt x="168" y="146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</p:grpSp>
          <p:grpSp>
            <p:nvGrpSpPr>
              <p:cNvPr id="21" name="Group 431"/>
              <p:cNvGrpSpPr>
                <a:grpSpLocks/>
              </p:cNvGrpSpPr>
              <p:nvPr/>
            </p:nvGrpSpPr>
            <p:grpSpPr bwMode="auto">
              <a:xfrm>
                <a:off x="4743" y="894"/>
                <a:ext cx="391" cy="646"/>
                <a:chOff x="4615" y="885"/>
                <a:chExt cx="331" cy="466"/>
              </a:xfrm>
            </p:grpSpPr>
            <p:grpSp>
              <p:nvGrpSpPr>
                <p:cNvPr id="84" name="Group 432"/>
                <p:cNvGrpSpPr>
                  <a:grpSpLocks/>
                </p:cNvGrpSpPr>
                <p:nvPr/>
              </p:nvGrpSpPr>
              <p:grpSpPr bwMode="auto">
                <a:xfrm>
                  <a:off x="4615" y="1107"/>
                  <a:ext cx="268" cy="244"/>
                  <a:chOff x="4615" y="1107"/>
                  <a:chExt cx="268" cy="244"/>
                </a:xfrm>
              </p:grpSpPr>
              <p:sp>
                <p:nvSpPr>
                  <p:cNvPr id="94" name="Freeform 433"/>
                  <p:cNvSpPr>
                    <a:spLocks/>
                  </p:cNvSpPr>
                  <p:nvPr/>
                </p:nvSpPr>
                <p:spPr bwMode="auto">
                  <a:xfrm>
                    <a:off x="4804" y="1257"/>
                    <a:ext cx="79" cy="94"/>
                  </a:xfrm>
                  <a:custGeom>
                    <a:avLst/>
                    <a:gdLst>
                      <a:gd name="T0" fmla="*/ 3 w 79"/>
                      <a:gd name="T1" fmla="*/ 87 h 94"/>
                      <a:gd name="T2" fmla="*/ 78 w 79"/>
                      <a:gd name="T3" fmla="*/ 0 h 94"/>
                      <a:gd name="T4" fmla="*/ 76 w 79"/>
                      <a:gd name="T5" fmla="*/ 25 h 94"/>
                      <a:gd name="T6" fmla="*/ 10 w 79"/>
                      <a:gd name="T7" fmla="*/ 93 h 94"/>
                      <a:gd name="T8" fmla="*/ 0 w 79"/>
                      <a:gd name="T9" fmla="*/ 86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94">
                        <a:moveTo>
                          <a:pt x="3" y="87"/>
                        </a:moveTo>
                        <a:lnTo>
                          <a:pt x="78" y="0"/>
                        </a:lnTo>
                        <a:lnTo>
                          <a:pt x="76" y="25"/>
                        </a:lnTo>
                        <a:lnTo>
                          <a:pt x="10" y="93"/>
                        </a:lnTo>
                        <a:lnTo>
                          <a:pt x="0" y="86"/>
                        </a:lnTo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95" name="Freeform 434"/>
                  <p:cNvSpPr>
                    <a:spLocks/>
                  </p:cNvSpPr>
                  <p:nvPr/>
                </p:nvSpPr>
                <p:spPr bwMode="auto">
                  <a:xfrm>
                    <a:off x="4615" y="1107"/>
                    <a:ext cx="268" cy="241"/>
                  </a:xfrm>
                  <a:custGeom>
                    <a:avLst/>
                    <a:gdLst>
                      <a:gd name="T0" fmla="*/ 0 w 268"/>
                      <a:gd name="T1" fmla="*/ 85 h 241"/>
                      <a:gd name="T2" fmla="*/ 71 w 268"/>
                      <a:gd name="T3" fmla="*/ 0 h 241"/>
                      <a:gd name="T4" fmla="*/ 267 w 268"/>
                      <a:gd name="T5" fmla="*/ 150 h 241"/>
                      <a:gd name="T6" fmla="*/ 194 w 268"/>
                      <a:gd name="T7" fmla="*/ 240 h 241"/>
                      <a:gd name="T8" fmla="*/ 0 w 268"/>
                      <a:gd name="T9" fmla="*/ 85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241">
                        <a:moveTo>
                          <a:pt x="0" y="85"/>
                        </a:moveTo>
                        <a:lnTo>
                          <a:pt x="71" y="0"/>
                        </a:lnTo>
                        <a:lnTo>
                          <a:pt x="267" y="150"/>
                        </a:lnTo>
                        <a:lnTo>
                          <a:pt x="194" y="240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96" name="Group 435"/>
                  <p:cNvGrpSpPr>
                    <a:grpSpLocks/>
                  </p:cNvGrpSpPr>
                  <p:nvPr/>
                </p:nvGrpSpPr>
                <p:grpSpPr bwMode="auto">
                  <a:xfrm>
                    <a:off x="4638" y="1127"/>
                    <a:ext cx="224" cy="200"/>
                    <a:chOff x="4638" y="1127"/>
                    <a:chExt cx="224" cy="200"/>
                  </a:xfrm>
                </p:grpSpPr>
                <p:sp>
                  <p:nvSpPr>
                    <p:cNvPr id="97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4677" y="1127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2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98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4697" y="1142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99" name="Freeform 438"/>
                    <p:cNvSpPr>
                      <a:spLocks/>
                    </p:cNvSpPr>
                    <p:nvPr/>
                  </p:nvSpPr>
                  <p:spPr bwMode="auto">
                    <a:xfrm>
                      <a:off x="4718" y="1160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3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0" name="Freeform 439"/>
                    <p:cNvSpPr>
                      <a:spLocks/>
                    </p:cNvSpPr>
                    <p:nvPr/>
                  </p:nvSpPr>
                  <p:spPr bwMode="auto">
                    <a:xfrm>
                      <a:off x="4739" y="1176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8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1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4759" y="1192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3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2" name="Freeform 441"/>
                    <p:cNvSpPr>
                      <a:spLocks/>
                    </p:cNvSpPr>
                    <p:nvPr/>
                  </p:nvSpPr>
                  <p:spPr bwMode="auto">
                    <a:xfrm>
                      <a:off x="4780" y="1208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3" name="Freeform 442"/>
                    <p:cNvSpPr>
                      <a:spLocks/>
                    </p:cNvSpPr>
                    <p:nvPr/>
                  </p:nvSpPr>
                  <p:spPr bwMode="auto">
                    <a:xfrm>
                      <a:off x="4801" y="1223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3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3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4" name="Freeform 443"/>
                    <p:cNvSpPr>
                      <a:spLocks/>
                    </p:cNvSpPr>
                    <p:nvPr/>
                  </p:nvSpPr>
                  <p:spPr bwMode="auto">
                    <a:xfrm>
                      <a:off x="4819" y="1241"/>
                      <a:ext cx="24" cy="22"/>
                    </a:xfrm>
                    <a:custGeom>
                      <a:avLst/>
                      <a:gdLst>
                        <a:gd name="T0" fmla="*/ 0 w 24"/>
                        <a:gd name="T1" fmla="*/ 10 h 22"/>
                        <a:gd name="T2" fmla="*/ 13 w 24"/>
                        <a:gd name="T3" fmla="*/ 21 h 22"/>
                        <a:gd name="T4" fmla="*/ 23 w 24"/>
                        <a:gd name="T5" fmla="*/ 8 h 22"/>
                        <a:gd name="T6" fmla="*/ 11 w 24"/>
                        <a:gd name="T7" fmla="*/ 0 h 22"/>
                        <a:gd name="T8" fmla="*/ 0 w 24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2">
                          <a:moveTo>
                            <a:pt x="0" y="10"/>
                          </a:moveTo>
                          <a:lnTo>
                            <a:pt x="13" y="21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5" name="Freeform 444"/>
                    <p:cNvSpPr>
                      <a:spLocks/>
                    </p:cNvSpPr>
                    <p:nvPr/>
                  </p:nvSpPr>
                  <p:spPr bwMode="auto">
                    <a:xfrm>
                      <a:off x="4839" y="1256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9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9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6" name="Freeform 445"/>
                    <p:cNvSpPr>
                      <a:spLocks/>
                    </p:cNvSpPr>
                    <p:nvPr/>
                  </p:nvSpPr>
                  <p:spPr bwMode="auto">
                    <a:xfrm>
                      <a:off x="4658" y="1150"/>
                      <a:ext cx="23" cy="23"/>
                    </a:xfrm>
                    <a:custGeom>
                      <a:avLst/>
                      <a:gdLst>
                        <a:gd name="T0" fmla="*/ 0 w 23"/>
                        <a:gd name="T1" fmla="*/ 11 h 23"/>
                        <a:gd name="T2" fmla="*/ 12 w 23"/>
                        <a:gd name="T3" fmla="*/ 22 h 23"/>
                        <a:gd name="T4" fmla="*/ 22 w 23"/>
                        <a:gd name="T5" fmla="*/ 8 h 23"/>
                        <a:gd name="T6" fmla="*/ 11 w 23"/>
                        <a:gd name="T7" fmla="*/ 0 h 23"/>
                        <a:gd name="T8" fmla="*/ 0 w 23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0" y="11"/>
                          </a:moveTo>
                          <a:lnTo>
                            <a:pt x="12" y="22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7" name="Freeform 446"/>
                    <p:cNvSpPr>
                      <a:spLocks/>
                    </p:cNvSpPr>
                    <p:nvPr/>
                  </p:nvSpPr>
                  <p:spPr bwMode="auto">
                    <a:xfrm>
                      <a:off x="4679" y="1166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8" name="Freeform 447"/>
                    <p:cNvSpPr>
                      <a:spLocks/>
                    </p:cNvSpPr>
                    <p:nvPr/>
                  </p:nvSpPr>
                  <p:spPr bwMode="auto">
                    <a:xfrm>
                      <a:off x="4697" y="1182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1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1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09" name="Freeform 448"/>
                    <p:cNvSpPr>
                      <a:spLocks/>
                    </p:cNvSpPr>
                    <p:nvPr/>
                  </p:nvSpPr>
                  <p:spPr bwMode="auto">
                    <a:xfrm>
                      <a:off x="4720" y="1199"/>
                      <a:ext cx="22" cy="22"/>
                    </a:xfrm>
                    <a:custGeom>
                      <a:avLst/>
                      <a:gdLst>
                        <a:gd name="T0" fmla="*/ 0 w 22"/>
                        <a:gd name="T1" fmla="*/ 10 h 22"/>
                        <a:gd name="T2" fmla="*/ 12 w 22"/>
                        <a:gd name="T3" fmla="*/ 21 h 22"/>
                        <a:gd name="T4" fmla="*/ 21 w 22"/>
                        <a:gd name="T5" fmla="*/ 8 h 22"/>
                        <a:gd name="T6" fmla="*/ 10 w 22"/>
                        <a:gd name="T7" fmla="*/ 0 h 22"/>
                        <a:gd name="T8" fmla="*/ 0 w 22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2">
                          <a:moveTo>
                            <a:pt x="0" y="10"/>
                          </a:moveTo>
                          <a:lnTo>
                            <a:pt x="12" y="21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0" name="Freeform 449"/>
                    <p:cNvSpPr>
                      <a:spLocks/>
                    </p:cNvSpPr>
                    <p:nvPr/>
                  </p:nvSpPr>
                  <p:spPr bwMode="auto">
                    <a:xfrm>
                      <a:off x="4739" y="1215"/>
                      <a:ext cx="23" cy="24"/>
                    </a:xfrm>
                    <a:custGeom>
                      <a:avLst/>
                      <a:gdLst>
                        <a:gd name="T0" fmla="*/ 0 w 23"/>
                        <a:gd name="T1" fmla="*/ 11 h 24"/>
                        <a:gd name="T2" fmla="*/ 12 w 23"/>
                        <a:gd name="T3" fmla="*/ 23 h 24"/>
                        <a:gd name="T4" fmla="*/ 22 w 23"/>
                        <a:gd name="T5" fmla="*/ 8 h 24"/>
                        <a:gd name="T6" fmla="*/ 11 w 23"/>
                        <a:gd name="T7" fmla="*/ 0 h 24"/>
                        <a:gd name="T8" fmla="*/ 0 w 23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1" name="Freeform 450"/>
                    <p:cNvSpPr>
                      <a:spLocks/>
                    </p:cNvSpPr>
                    <p:nvPr/>
                  </p:nvSpPr>
                  <p:spPr bwMode="auto">
                    <a:xfrm>
                      <a:off x="4759" y="1232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3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2" name="Freeform 451"/>
                    <p:cNvSpPr>
                      <a:spLocks/>
                    </p:cNvSpPr>
                    <p:nvPr/>
                  </p:nvSpPr>
                  <p:spPr bwMode="auto">
                    <a:xfrm>
                      <a:off x="4780" y="1249"/>
                      <a:ext cx="24" cy="23"/>
                    </a:xfrm>
                    <a:custGeom>
                      <a:avLst/>
                      <a:gdLst>
                        <a:gd name="T0" fmla="*/ 0 w 24"/>
                        <a:gd name="T1" fmla="*/ 11 h 23"/>
                        <a:gd name="T2" fmla="*/ 13 w 24"/>
                        <a:gd name="T3" fmla="*/ 22 h 23"/>
                        <a:gd name="T4" fmla="*/ 23 w 24"/>
                        <a:gd name="T5" fmla="*/ 8 h 23"/>
                        <a:gd name="T6" fmla="*/ 11 w 24"/>
                        <a:gd name="T7" fmla="*/ 0 h 23"/>
                        <a:gd name="T8" fmla="*/ 0 w 24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3" name="Freeform 452"/>
                    <p:cNvSpPr>
                      <a:spLocks/>
                    </p:cNvSpPr>
                    <p:nvPr/>
                  </p:nvSpPr>
                  <p:spPr bwMode="auto">
                    <a:xfrm>
                      <a:off x="4801" y="1262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4" name="Freeform 453"/>
                    <p:cNvSpPr>
                      <a:spLocks/>
                    </p:cNvSpPr>
                    <p:nvPr/>
                  </p:nvSpPr>
                  <p:spPr bwMode="auto">
                    <a:xfrm>
                      <a:off x="4819" y="1279"/>
                      <a:ext cx="24" cy="24"/>
                    </a:xfrm>
                    <a:custGeom>
                      <a:avLst/>
                      <a:gdLst>
                        <a:gd name="T0" fmla="*/ 0 w 24"/>
                        <a:gd name="T1" fmla="*/ 13 h 24"/>
                        <a:gd name="T2" fmla="*/ 13 w 24"/>
                        <a:gd name="T3" fmla="*/ 23 h 24"/>
                        <a:gd name="T4" fmla="*/ 23 w 24"/>
                        <a:gd name="T5" fmla="*/ 8 h 24"/>
                        <a:gd name="T6" fmla="*/ 11 w 24"/>
                        <a:gd name="T7" fmla="*/ 0 h 24"/>
                        <a:gd name="T8" fmla="*/ 0 w 24"/>
                        <a:gd name="T9" fmla="*/ 1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4">
                          <a:moveTo>
                            <a:pt x="0" y="13"/>
                          </a:moveTo>
                          <a:lnTo>
                            <a:pt x="13" y="23"/>
                          </a:lnTo>
                          <a:lnTo>
                            <a:pt x="23" y="8"/>
                          </a:lnTo>
                          <a:lnTo>
                            <a:pt x="11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5" name="Freeform 454"/>
                    <p:cNvSpPr>
                      <a:spLocks/>
                    </p:cNvSpPr>
                    <p:nvPr/>
                  </p:nvSpPr>
                  <p:spPr bwMode="auto">
                    <a:xfrm>
                      <a:off x="4638" y="1172"/>
                      <a:ext cx="24" cy="23"/>
                    </a:xfrm>
                    <a:custGeom>
                      <a:avLst/>
                      <a:gdLst>
                        <a:gd name="T0" fmla="*/ 0 w 24"/>
                        <a:gd name="T1" fmla="*/ 11 h 23"/>
                        <a:gd name="T2" fmla="*/ 13 w 24"/>
                        <a:gd name="T3" fmla="*/ 22 h 23"/>
                        <a:gd name="T4" fmla="*/ 23 w 24"/>
                        <a:gd name="T5" fmla="*/ 9 h 23"/>
                        <a:gd name="T6" fmla="*/ 11 w 24"/>
                        <a:gd name="T7" fmla="*/ 0 h 23"/>
                        <a:gd name="T8" fmla="*/ 0 w 24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3" y="9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6" name="Freeform 455"/>
                    <p:cNvSpPr>
                      <a:spLocks/>
                    </p:cNvSpPr>
                    <p:nvPr/>
                  </p:nvSpPr>
                  <p:spPr bwMode="auto">
                    <a:xfrm>
                      <a:off x="4658" y="1190"/>
                      <a:ext cx="23" cy="22"/>
                    </a:xfrm>
                    <a:custGeom>
                      <a:avLst/>
                      <a:gdLst>
                        <a:gd name="T0" fmla="*/ 0 w 23"/>
                        <a:gd name="T1" fmla="*/ 10 h 22"/>
                        <a:gd name="T2" fmla="*/ 12 w 23"/>
                        <a:gd name="T3" fmla="*/ 21 h 22"/>
                        <a:gd name="T4" fmla="*/ 22 w 23"/>
                        <a:gd name="T5" fmla="*/ 8 h 22"/>
                        <a:gd name="T6" fmla="*/ 11 w 23"/>
                        <a:gd name="T7" fmla="*/ 0 h 22"/>
                        <a:gd name="T8" fmla="*/ 0 w 23"/>
                        <a:gd name="T9" fmla="*/ 1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2">
                          <a:moveTo>
                            <a:pt x="0" y="10"/>
                          </a:moveTo>
                          <a:lnTo>
                            <a:pt x="12" y="21"/>
                          </a:lnTo>
                          <a:lnTo>
                            <a:pt x="22" y="8"/>
                          </a:lnTo>
                          <a:lnTo>
                            <a:pt x="11" y="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7" name="Freeform 456"/>
                    <p:cNvSpPr>
                      <a:spLocks/>
                    </p:cNvSpPr>
                    <p:nvPr/>
                  </p:nvSpPr>
                  <p:spPr bwMode="auto">
                    <a:xfrm>
                      <a:off x="4679" y="1206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2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8" name="Freeform 457"/>
                    <p:cNvSpPr>
                      <a:spLocks/>
                    </p:cNvSpPr>
                    <p:nvPr/>
                  </p:nvSpPr>
                  <p:spPr bwMode="auto">
                    <a:xfrm>
                      <a:off x="4761" y="1273"/>
                      <a:ext cx="22" cy="23"/>
                    </a:xfrm>
                    <a:custGeom>
                      <a:avLst/>
                      <a:gdLst>
                        <a:gd name="T0" fmla="*/ 0 w 22"/>
                        <a:gd name="T1" fmla="*/ 11 h 23"/>
                        <a:gd name="T2" fmla="*/ 13 w 22"/>
                        <a:gd name="T3" fmla="*/ 22 h 23"/>
                        <a:gd name="T4" fmla="*/ 21 w 22"/>
                        <a:gd name="T5" fmla="*/ 8 h 23"/>
                        <a:gd name="T6" fmla="*/ 10 w 22"/>
                        <a:gd name="T7" fmla="*/ 0 h 23"/>
                        <a:gd name="T8" fmla="*/ 0 w 22"/>
                        <a:gd name="T9" fmla="*/ 1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0" y="11"/>
                          </a:moveTo>
                          <a:lnTo>
                            <a:pt x="13" y="22"/>
                          </a:lnTo>
                          <a:lnTo>
                            <a:pt x="21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19" name="Freeform 458"/>
                    <p:cNvSpPr>
                      <a:spLocks/>
                    </p:cNvSpPr>
                    <p:nvPr/>
                  </p:nvSpPr>
                  <p:spPr bwMode="auto">
                    <a:xfrm>
                      <a:off x="4781" y="1286"/>
                      <a:ext cx="23" cy="24"/>
                    </a:xfrm>
                    <a:custGeom>
                      <a:avLst/>
                      <a:gdLst>
                        <a:gd name="T0" fmla="*/ 0 w 23"/>
                        <a:gd name="T1" fmla="*/ 11 h 24"/>
                        <a:gd name="T2" fmla="*/ 12 w 23"/>
                        <a:gd name="T3" fmla="*/ 23 h 24"/>
                        <a:gd name="T4" fmla="*/ 22 w 23"/>
                        <a:gd name="T5" fmla="*/ 10 h 24"/>
                        <a:gd name="T6" fmla="*/ 11 w 23"/>
                        <a:gd name="T7" fmla="*/ 0 h 24"/>
                        <a:gd name="T8" fmla="*/ 0 w 23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0" y="11"/>
                          </a:moveTo>
                          <a:lnTo>
                            <a:pt x="12" y="23"/>
                          </a:lnTo>
                          <a:lnTo>
                            <a:pt x="22" y="10"/>
                          </a:lnTo>
                          <a:lnTo>
                            <a:pt x="11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20" name="Freeform 459"/>
                    <p:cNvSpPr>
                      <a:spLocks/>
                    </p:cNvSpPr>
                    <p:nvPr/>
                  </p:nvSpPr>
                  <p:spPr bwMode="auto">
                    <a:xfrm>
                      <a:off x="4802" y="1303"/>
                      <a:ext cx="21" cy="24"/>
                    </a:xfrm>
                    <a:custGeom>
                      <a:avLst/>
                      <a:gdLst>
                        <a:gd name="T0" fmla="*/ 0 w 21"/>
                        <a:gd name="T1" fmla="*/ 11 h 24"/>
                        <a:gd name="T2" fmla="*/ 11 w 21"/>
                        <a:gd name="T3" fmla="*/ 23 h 24"/>
                        <a:gd name="T4" fmla="*/ 20 w 21"/>
                        <a:gd name="T5" fmla="*/ 8 h 24"/>
                        <a:gd name="T6" fmla="*/ 10 w 21"/>
                        <a:gd name="T7" fmla="*/ 0 h 24"/>
                        <a:gd name="T8" fmla="*/ 0 w 21"/>
                        <a:gd name="T9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4">
                          <a:moveTo>
                            <a:pt x="0" y="11"/>
                          </a:moveTo>
                          <a:lnTo>
                            <a:pt x="11" y="23"/>
                          </a:lnTo>
                          <a:lnTo>
                            <a:pt x="20" y="8"/>
                          </a:lnTo>
                          <a:lnTo>
                            <a:pt x="10" y="0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21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4697" y="1221"/>
                      <a:ext cx="70" cy="57"/>
                    </a:xfrm>
                    <a:custGeom>
                      <a:avLst/>
                      <a:gdLst>
                        <a:gd name="T0" fmla="*/ 8 w 70"/>
                        <a:gd name="T1" fmla="*/ 0 h 57"/>
                        <a:gd name="T2" fmla="*/ 69 w 70"/>
                        <a:gd name="T3" fmla="*/ 42 h 57"/>
                        <a:gd name="T4" fmla="*/ 58 w 70"/>
                        <a:gd name="T5" fmla="*/ 56 h 57"/>
                        <a:gd name="T6" fmla="*/ 0 w 70"/>
                        <a:gd name="T7" fmla="*/ 11 h 57"/>
                        <a:gd name="T8" fmla="*/ 8 w 70"/>
                        <a:gd name="T9" fmla="*/ 0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0" h="57">
                          <a:moveTo>
                            <a:pt x="8" y="0"/>
                          </a:moveTo>
                          <a:lnTo>
                            <a:pt x="69" y="42"/>
                          </a:lnTo>
                          <a:lnTo>
                            <a:pt x="58" y="56"/>
                          </a:lnTo>
                          <a:lnTo>
                            <a:pt x="0" y="1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  <p:grpSp>
              <p:nvGrpSpPr>
                <p:cNvPr id="85" name="Group 461"/>
                <p:cNvGrpSpPr>
                  <a:grpSpLocks/>
                </p:cNvGrpSpPr>
                <p:nvPr/>
              </p:nvGrpSpPr>
              <p:grpSpPr bwMode="auto">
                <a:xfrm>
                  <a:off x="4700" y="885"/>
                  <a:ext cx="246" cy="364"/>
                  <a:chOff x="4700" y="885"/>
                  <a:chExt cx="246" cy="364"/>
                </a:xfrm>
              </p:grpSpPr>
              <p:grpSp>
                <p:nvGrpSpPr>
                  <p:cNvPr id="86" name="Group 462"/>
                  <p:cNvGrpSpPr>
                    <a:grpSpLocks/>
                  </p:cNvGrpSpPr>
                  <p:nvPr/>
                </p:nvGrpSpPr>
                <p:grpSpPr bwMode="auto">
                  <a:xfrm>
                    <a:off x="4871" y="976"/>
                    <a:ext cx="75" cy="271"/>
                    <a:chOff x="4871" y="976"/>
                    <a:chExt cx="75" cy="271"/>
                  </a:xfrm>
                </p:grpSpPr>
                <p:sp>
                  <p:nvSpPr>
                    <p:cNvPr id="92" name="Freeform 463"/>
                    <p:cNvSpPr>
                      <a:spLocks/>
                    </p:cNvSpPr>
                    <p:nvPr/>
                  </p:nvSpPr>
                  <p:spPr bwMode="auto">
                    <a:xfrm>
                      <a:off x="4886" y="976"/>
                      <a:ext cx="60" cy="209"/>
                    </a:xfrm>
                    <a:custGeom>
                      <a:avLst/>
                      <a:gdLst>
                        <a:gd name="T0" fmla="*/ 0 w 60"/>
                        <a:gd name="T1" fmla="*/ 51 h 209"/>
                        <a:gd name="T2" fmla="*/ 22 w 60"/>
                        <a:gd name="T3" fmla="*/ 208 h 209"/>
                        <a:gd name="T4" fmla="*/ 59 w 60"/>
                        <a:gd name="T5" fmla="*/ 144 h 209"/>
                        <a:gd name="T6" fmla="*/ 58 w 60"/>
                        <a:gd name="T7" fmla="*/ 0 h 2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0" h="209">
                          <a:moveTo>
                            <a:pt x="0" y="51"/>
                          </a:moveTo>
                          <a:lnTo>
                            <a:pt x="22" y="208"/>
                          </a:lnTo>
                          <a:lnTo>
                            <a:pt x="59" y="144"/>
                          </a:lnTo>
                          <a:lnTo>
                            <a:pt x="58" y="0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93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4871" y="1037"/>
                      <a:ext cx="39" cy="210"/>
                    </a:xfrm>
                    <a:custGeom>
                      <a:avLst/>
                      <a:gdLst>
                        <a:gd name="T0" fmla="*/ 1 w 39"/>
                        <a:gd name="T1" fmla="*/ 27 h 210"/>
                        <a:gd name="T2" fmla="*/ 38 w 39"/>
                        <a:gd name="T3" fmla="*/ 0 h 210"/>
                        <a:gd name="T4" fmla="*/ 38 w 39"/>
                        <a:gd name="T5" fmla="*/ 182 h 210"/>
                        <a:gd name="T6" fmla="*/ 7 w 39"/>
                        <a:gd name="T7" fmla="*/ 209 h 210"/>
                        <a:gd name="T8" fmla="*/ 0 w 39"/>
                        <a:gd name="T9" fmla="*/ 26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210">
                          <a:moveTo>
                            <a:pt x="1" y="27"/>
                          </a:moveTo>
                          <a:lnTo>
                            <a:pt x="38" y="0"/>
                          </a:lnTo>
                          <a:lnTo>
                            <a:pt x="38" y="182"/>
                          </a:lnTo>
                          <a:lnTo>
                            <a:pt x="7" y="209"/>
                          </a:lnTo>
                          <a:lnTo>
                            <a:pt x="0" y="26"/>
                          </a:lnTo>
                        </a:path>
                      </a:pathLst>
                    </a:custGeom>
                    <a:solidFill>
                      <a:srgbClr val="9966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87" name="Freeform 465"/>
                  <p:cNvSpPr>
                    <a:spLocks/>
                  </p:cNvSpPr>
                  <p:nvPr/>
                </p:nvSpPr>
                <p:spPr bwMode="auto">
                  <a:xfrm>
                    <a:off x="4700" y="923"/>
                    <a:ext cx="183" cy="326"/>
                  </a:xfrm>
                  <a:custGeom>
                    <a:avLst/>
                    <a:gdLst>
                      <a:gd name="T0" fmla="*/ 0 w 183"/>
                      <a:gd name="T1" fmla="*/ 0 h 326"/>
                      <a:gd name="T2" fmla="*/ 182 w 183"/>
                      <a:gd name="T3" fmla="*/ 142 h 326"/>
                      <a:gd name="T4" fmla="*/ 182 w 183"/>
                      <a:gd name="T5" fmla="*/ 325 h 326"/>
                      <a:gd name="T6" fmla="*/ 0 w 183"/>
                      <a:gd name="T7" fmla="*/ 185 h 326"/>
                      <a:gd name="T8" fmla="*/ 0 w 183"/>
                      <a:gd name="T9" fmla="*/ 0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3" h="326">
                        <a:moveTo>
                          <a:pt x="0" y="0"/>
                        </a:moveTo>
                        <a:lnTo>
                          <a:pt x="182" y="142"/>
                        </a:lnTo>
                        <a:lnTo>
                          <a:pt x="182" y="325"/>
                        </a:lnTo>
                        <a:lnTo>
                          <a:pt x="0" y="18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88" name="AutoShape 466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1" y="1011"/>
                    <a:ext cx="252" cy="144"/>
                  </a:xfrm>
                  <a:prstGeom prst="parallelogram">
                    <a:avLst>
                      <a:gd name="adj" fmla="val 78280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9966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89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4700" y="885"/>
                    <a:ext cx="245" cy="182"/>
                    <a:chOff x="4700" y="885"/>
                    <a:chExt cx="245" cy="182"/>
                  </a:xfrm>
                </p:grpSpPr>
                <p:sp>
                  <p:nvSpPr>
                    <p:cNvPr id="90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4754" y="885"/>
                      <a:ext cx="191" cy="150"/>
                    </a:xfrm>
                    <a:custGeom>
                      <a:avLst/>
                      <a:gdLst>
                        <a:gd name="T0" fmla="*/ 0 w 191"/>
                        <a:gd name="T1" fmla="*/ 33 h 150"/>
                        <a:gd name="T2" fmla="*/ 64 w 191"/>
                        <a:gd name="T3" fmla="*/ 0 h 150"/>
                        <a:gd name="T4" fmla="*/ 190 w 191"/>
                        <a:gd name="T5" fmla="*/ 90 h 150"/>
                        <a:gd name="T6" fmla="*/ 148 w 191"/>
                        <a:gd name="T7" fmla="*/ 149 h 150"/>
                        <a:gd name="T8" fmla="*/ 0 w 191"/>
                        <a:gd name="T9" fmla="*/ 33 h 1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1" h="150">
                          <a:moveTo>
                            <a:pt x="0" y="33"/>
                          </a:moveTo>
                          <a:lnTo>
                            <a:pt x="64" y="0"/>
                          </a:lnTo>
                          <a:lnTo>
                            <a:pt x="190" y="90"/>
                          </a:lnTo>
                          <a:lnTo>
                            <a:pt x="148" y="149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91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4700" y="900"/>
                      <a:ext cx="215" cy="167"/>
                    </a:xfrm>
                    <a:custGeom>
                      <a:avLst/>
                      <a:gdLst>
                        <a:gd name="T0" fmla="*/ 36 w 215"/>
                        <a:gd name="T1" fmla="*/ 0 h 167"/>
                        <a:gd name="T2" fmla="*/ 214 w 215"/>
                        <a:gd name="T3" fmla="*/ 133 h 167"/>
                        <a:gd name="T4" fmla="*/ 181 w 215"/>
                        <a:gd name="T5" fmla="*/ 166 h 167"/>
                        <a:gd name="T6" fmla="*/ 0 w 215"/>
                        <a:gd name="T7" fmla="*/ 25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5" h="167">
                          <a:moveTo>
                            <a:pt x="36" y="0"/>
                          </a:moveTo>
                          <a:lnTo>
                            <a:pt x="214" y="133"/>
                          </a:lnTo>
                          <a:lnTo>
                            <a:pt x="181" y="166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</p:grpSp>
          <p:grpSp>
            <p:nvGrpSpPr>
              <p:cNvPr id="22" name="Group 470"/>
              <p:cNvGrpSpPr>
                <a:grpSpLocks/>
              </p:cNvGrpSpPr>
              <p:nvPr/>
            </p:nvGrpSpPr>
            <p:grpSpPr bwMode="auto">
              <a:xfrm>
                <a:off x="5203" y="894"/>
                <a:ext cx="371" cy="697"/>
                <a:chOff x="2592" y="1104"/>
                <a:chExt cx="232" cy="387"/>
              </a:xfrm>
            </p:grpSpPr>
            <p:sp>
              <p:nvSpPr>
                <p:cNvPr id="25" name="Freeform 471"/>
                <p:cNvSpPr>
                  <a:spLocks/>
                </p:cNvSpPr>
                <p:nvPr/>
              </p:nvSpPr>
              <p:spPr bwMode="auto">
                <a:xfrm>
                  <a:off x="2592" y="1269"/>
                  <a:ext cx="222" cy="219"/>
                </a:xfrm>
                <a:custGeom>
                  <a:avLst/>
                  <a:gdLst>
                    <a:gd name="T0" fmla="*/ 0 w 301"/>
                    <a:gd name="T1" fmla="*/ 116 h 284"/>
                    <a:gd name="T2" fmla="*/ 99 w 301"/>
                    <a:gd name="T3" fmla="*/ 0 h 284"/>
                    <a:gd name="T4" fmla="*/ 300 w 301"/>
                    <a:gd name="T5" fmla="*/ 157 h 284"/>
                    <a:gd name="T6" fmla="*/ 206 w 301"/>
                    <a:gd name="T7" fmla="*/ 283 h 284"/>
                    <a:gd name="T8" fmla="*/ 0 w 301"/>
                    <a:gd name="T9" fmla="*/ 116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84">
                      <a:moveTo>
                        <a:pt x="0" y="116"/>
                      </a:moveTo>
                      <a:lnTo>
                        <a:pt x="99" y="0"/>
                      </a:lnTo>
                      <a:lnTo>
                        <a:pt x="300" y="157"/>
                      </a:lnTo>
                      <a:lnTo>
                        <a:pt x="206" y="283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" name="Freeform 472"/>
                <p:cNvSpPr>
                  <a:spLocks/>
                </p:cNvSpPr>
                <p:nvPr/>
              </p:nvSpPr>
              <p:spPr bwMode="auto">
                <a:xfrm>
                  <a:off x="2743" y="1389"/>
                  <a:ext cx="72" cy="102"/>
                </a:xfrm>
                <a:custGeom>
                  <a:avLst/>
                  <a:gdLst>
                    <a:gd name="T0" fmla="*/ 1 w 98"/>
                    <a:gd name="T1" fmla="*/ 127 h 132"/>
                    <a:gd name="T2" fmla="*/ 96 w 98"/>
                    <a:gd name="T3" fmla="*/ 0 h 132"/>
                    <a:gd name="T4" fmla="*/ 97 w 98"/>
                    <a:gd name="T5" fmla="*/ 33 h 132"/>
                    <a:gd name="T6" fmla="*/ 7 w 98"/>
                    <a:gd name="T7" fmla="*/ 131 h 132"/>
                    <a:gd name="T8" fmla="*/ 0 w 98"/>
                    <a:gd name="T9" fmla="*/ 126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32">
                      <a:moveTo>
                        <a:pt x="1" y="127"/>
                      </a:moveTo>
                      <a:lnTo>
                        <a:pt x="96" y="0"/>
                      </a:lnTo>
                      <a:lnTo>
                        <a:pt x="97" y="33"/>
                      </a:lnTo>
                      <a:lnTo>
                        <a:pt x="7" y="131"/>
                      </a:lnTo>
                      <a:lnTo>
                        <a:pt x="0" y="126"/>
                      </a:lnTo>
                    </a:path>
                  </a:pathLst>
                </a:custGeom>
                <a:solidFill>
                  <a:srgbClr val="AD6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7" name="Freeform 473"/>
                <p:cNvSpPr>
                  <a:spLocks/>
                </p:cNvSpPr>
                <p:nvPr/>
              </p:nvSpPr>
              <p:spPr bwMode="auto">
                <a:xfrm>
                  <a:off x="2661" y="1282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" name="Freeform 474"/>
                <p:cNvSpPr>
                  <a:spLocks/>
                </p:cNvSpPr>
                <p:nvPr/>
              </p:nvSpPr>
              <p:spPr bwMode="auto">
                <a:xfrm>
                  <a:off x="2649" y="1295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9" name="Freeform 475"/>
                <p:cNvSpPr>
                  <a:spLocks/>
                </p:cNvSpPr>
                <p:nvPr/>
              </p:nvSpPr>
              <p:spPr bwMode="auto">
                <a:xfrm>
                  <a:off x="2639" y="1307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" name="Freeform 476"/>
                <p:cNvSpPr>
                  <a:spLocks/>
                </p:cNvSpPr>
                <p:nvPr/>
              </p:nvSpPr>
              <p:spPr bwMode="auto">
                <a:xfrm>
                  <a:off x="2673" y="129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" name="Freeform 477"/>
                <p:cNvSpPr>
                  <a:spLocks/>
                </p:cNvSpPr>
                <p:nvPr/>
              </p:nvSpPr>
              <p:spPr bwMode="auto">
                <a:xfrm>
                  <a:off x="2661" y="1305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" name="Freeform 478"/>
                <p:cNvSpPr>
                  <a:spLocks/>
                </p:cNvSpPr>
                <p:nvPr/>
              </p:nvSpPr>
              <p:spPr bwMode="auto">
                <a:xfrm>
                  <a:off x="2650" y="1316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" name="Freeform 479"/>
                <p:cNvSpPr>
                  <a:spLocks/>
                </p:cNvSpPr>
                <p:nvPr/>
              </p:nvSpPr>
              <p:spPr bwMode="auto">
                <a:xfrm>
                  <a:off x="2683" y="1302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4" name="Freeform 480"/>
                <p:cNvSpPr>
                  <a:spLocks/>
                </p:cNvSpPr>
                <p:nvPr/>
              </p:nvSpPr>
              <p:spPr bwMode="auto">
                <a:xfrm>
                  <a:off x="2673" y="1316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8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5" name="Freeform 481"/>
                <p:cNvSpPr>
                  <a:spLocks/>
                </p:cNvSpPr>
                <p:nvPr/>
              </p:nvSpPr>
              <p:spPr bwMode="auto">
                <a:xfrm>
                  <a:off x="2664" y="1328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6" name="Freeform 482"/>
                <p:cNvSpPr>
                  <a:spLocks/>
                </p:cNvSpPr>
                <p:nvPr/>
              </p:nvSpPr>
              <p:spPr bwMode="auto">
                <a:xfrm>
                  <a:off x="2695" y="131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7" name="Freeform 483"/>
                <p:cNvSpPr>
                  <a:spLocks/>
                </p:cNvSpPr>
                <p:nvPr/>
              </p:nvSpPr>
              <p:spPr bwMode="auto">
                <a:xfrm>
                  <a:off x="2685" y="1325"/>
                  <a:ext cx="13" cy="15"/>
                </a:xfrm>
                <a:custGeom>
                  <a:avLst/>
                  <a:gdLst>
                    <a:gd name="T0" fmla="*/ 0 w 17"/>
                    <a:gd name="T1" fmla="*/ 9 h 19"/>
                    <a:gd name="T2" fmla="*/ 10 w 17"/>
                    <a:gd name="T3" fmla="*/ 18 h 19"/>
                    <a:gd name="T4" fmla="*/ 16 w 17"/>
                    <a:gd name="T5" fmla="*/ 7 h 19"/>
                    <a:gd name="T6" fmla="*/ 8 w 17"/>
                    <a:gd name="T7" fmla="*/ 0 h 19"/>
                    <a:gd name="T8" fmla="*/ 0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9"/>
                      </a:moveTo>
                      <a:lnTo>
                        <a:pt x="10" y="18"/>
                      </a:lnTo>
                      <a:lnTo>
                        <a:pt x="16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8" name="Freeform 484"/>
                <p:cNvSpPr>
                  <a:spLocks/>
                </p:cNvSpPr>
                <p:nvPr/>
              </p:nvSpPr>
              <p:spPr bwMode="auto">
                <a:xfrm>
                  <a:off x="2674" y="1337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9" name="Freeform 485"/>
                <p:cNvSpPr>
                  <a:spLocks/>
                </p:cNvSpPr>
                <p:nvPr/>
              </p:nvSpPr>
              <p:spPr bwMode="auto">
                <a:xfrm>
                  <a:off x="2707" y="1323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" name="Freeform 486"/>
                <p:cNvSpPr>
                  <a:spLocks/>
                </p:cNvSpPr>
                <p:nvPr/>
              </p:nvSpPr>
              <p:spPr bwMode="auto">
                <a:xfrm>
                  <a:off x="2696" y="1335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" name="Freeform 487"/>
                <p:cNvSpPr>
                  <a:spLocks/>
                </p:cNvSpPr>
                <p:nvPr/>
              </p:nvSpPr>
              <p:spPr bwMode="auto">
                <a:xfrm>
                  <a:off x="2686" y="1348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" name="Freeform 488"/>
                <p:cNvSpPr>
                  <a:spLocks/>
                </p:cNvSpPr>
                <p:nvPr/>
              </p:nvSpPr>
              <p:spPr bwMode="auto">
                <a:xfrm>
                  <a:off x="2719" y="133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3" name="Freeform 489"/>
                <p:cNvSpPr>
                  <a:spLocks/>
                </p:cNvSpPr>
                <p:nvPr/>
              </p:nvSpPr>
              <p:spPr bwMode="auto">
                <a:xfrm>
                  <a:off x="2709" y="1345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4" name="Freeform 490"/>
                <p:cNvSpPr>
                  <a:spLocks/>
                </p:cNvSpPr>
                <p:nvPr/>
              </p:nvSpPr>
              <p:spPr bwMode="auto">
                <a:xfrm>
                  <a:off x="2698" y="1359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5" name="Freeform 491"/>
                <p:cNvSpPr>
                  <a:spLocks/>
                </p:cNvSpPr>
                <p:nvPr/>
              </p:nvSpPr>
              <p:spPr bwMode="auto">
                <a:xfrm>
                  <a:off x="2731" y="134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6" name="Freeform 492"/>
                <p:cNvSpPr>
                  <a:spLocks/>
                </p:cNvSpPr>
                <p:nvPr/>
              </p:nvSpPr>
              <p:spPr bwMode="auto">
                <a:xfrm>
                  <a:off x="2721" y="1356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7" name="Freeform 493"/>
                <p:cNvSpPr>
                  <a:spLocks/>
                </p:cNvSpPr>
                <p:nvPr/>
              </p:nvSpPr>
              <p:spPr bwMode="auto">
                <a:xfrm>
                  <a:off x="2710" y="1369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8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8" name="Freeform 494"/>
                <p:cNvSpPr>
                  <a:spLocks/>
                </p:cNvSpPr>
                <p:nvPr/>
              </p:nvSpPr>
              <p:spPr bwMode="auto">
                <a:xfrm>
                  <a:off x="2743" y="1353"/>
                  <a:ext cx="12" cy="14"/>
                </a:xfrm>
                <a:custGeom>
                  <a:avLst/>
                  <a:gdLst>
                    <a:gd name="T0" fmla="*/ 0 w 17"/>
                    <a:gd name="T1" fmla="*/ 8 h 18"/>
                    <a:gd name="T2" fmla="*/ 8 w 17"/>
                    <a:gd name="T3" fmla="*/ 17 h 18"/>
                    <a:gd name="T4" fmla="*/ 16 w 17"/>
                    <a:gd name="T5" fmla="*/ 6 h 18"/>
                    <a:gd name="T6" fmla="*/ 8 w 17"/>
                    <a:gd name="T7" fmla="*/ 0 h 18"/>
                    <a:gd name="T8" fmla="*/ 0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6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9" name="Freeform 495"/>
                <p:cNvSpPr>
                  <a:spLocks/>
                </p:cNvSpPr>
                <p:nvPr/>
              </p:nvSpPr>
              <p:spPr bwMode="auto">
                <a:xfrm>
                  <a:off x="2732" y="1366"/>
                  <a:ext cx="14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0" name="Freeform 496"/>
                <p:cNvSpPr>
                  <a:spLocks/>
                </p:cNvSpPr>
                <p:nvPr/>
              </p:nvSpPr>
              <p:spPr bwMode="auto">
                <a:xfrm>
                  <a:off x="2723" y="1379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1" name="Freeform 497"/>
                <p:cNvSpPr>
                  <a:spLocks/>
                </p:cNvSpPr>
                <p:nvPr/>
              </p:nvSpPr>
              <p:spPr bwMode="auto">
                <a:xfrm>
                  <a:off x="2754" y="1364"/>
                  <a:ext cx="13" cy="14"/>
                </a:xfrm>
                <a:custGeom>
                  <a:avLst/>
                  <a:gdLst>
                    <a:gd name="T0" fmla="*/ 0 w 18"/>
                    <a:gd name="T1" fmla="*/ 9 h 19"/>
                    <a:gd name="T2" fmla="*/ 10 w 18"/>
                    <a:gd name="T3" fmla="*/ 18 h 19"/>
                    <a:gd name="T4" fmla="*/ 17 w 18"/>
                    <a:gd name="T5" fmla="*/ 7 h 19"/>
                    <a:gd name="T6" fmla="*/ 8 w 18"/>
                    <a:gd name="T7" fmla="*/ 0 h 19"/>
                    <a:gd name="T8" fmla="*/ 0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9"/>
                      </a:moveTo>
                      <a:lnTo>
                        <a:pt x="10" y="18"/>
                      </a:lnTo>
                      <a:lnTo>
                        <a:pt x="17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2" name="Freeform 498"/>
                <p:cNvSpPr>
                  <a:spLocks/>
                </p:cNvSpPr>
                <p:nvPr/>
              </p:nvSpPr>
              <p:spPr bwMode="auto">
                <a:xfrm>
                  <a:off x="2744" y="1375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3" name="Freeform 499"/>
                <p:cNvSpPr>
                  <a:spLocks/>
                </p:cNvSpPr>
                <p:nvPr/>
              </p:nvSpPr>
              <p:spPr bwMode="auto">
                <a:xfrm>
                  <a:off x="2735" y="1388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4" name="Freeform 500"/>
                <p:cNvSpPr>
                  <a:spLocks/>
                </p:cNvSpPr>
                <p:nvPr/>
              </p:nvSpPr>
              <p:spPr bwMode="auto">
                <a:xfrm>
                  <a:off x="2766" y="1373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5" name="Freeform 501"/>
                <p:cNvSpPr>
                  <a:spLocks/>
                </p:cNvSpPr>
                <p:nvPr/>
              </p:nvSpPr>
              <p:spPr bwMode="auto">
                <a:xfrm>
                  <a:off x="2755" y="1386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6" name="Freeform 502"/>
                <p:cNvSpPr>
                  <a:spLocks/>
                </p:cNvSpPr>
                <p:nvPr/>
              </p:nvSpPr>
              <p:spPr bwMode="auto">
                <a:xfrm>
                  <a:off x="2746" y="1399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7" name="Freeform 503"/>
                <p:cNvSpPr>
                  <a:spLocks/>
                </p:cNvSpPr>
                <p:nvPr/>
              </p:nvSpPr>
              <p:spPr bwMode="auto">
                <a:xfrm>
                  <a:off x="2778" y="138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8" name="Freeform 504"/>
                <p:cNvSpPr>
                  <a:spLocks/>
                </p:cNvSpPr>
                <p:nvPr/>
              </p:nvSpPr>
              <p:spPr bwMode="auto">
                <a:xfrm>
                  <a:off x="2767" y="1396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9" name="Freeform 505"/>
                <p:cNvSpPr>
                  <a:spLocks/>
                </p:cNvSpPr>
                <p:nvPr/>
              </p:nvSpPr>
              <p:spPr bwMode="auto">
                <a:xfrm>
                  <a:off x="2758" y="1409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0" name="Freeform 506"/>
                <p:cNvSpPr>
                  <a:spLocks/>
                </p:cNvSpPr>
                <p:nvPr/>
              </p:nvSpPr>
              <p:spPr bwMode="auto">
                <a:xfrm>
                  <a:off x="2623" y="1366"/>
                  <a:ext cx="93" cy="82"/>
                </a:xfrm>
                <a:custGeom>
                  <a:avLst/>
                  <a:gdLst>
                    <a:gd name="T0" fmla="*/ 0 w 126"/>
                    <a:gd name="T1" fmla="*/ 8 h 106"/>
                    <a:gd name="T2" fmla="*/ 116 w 126"/>
                    <a:gd name="T3" fmla="*/ 105 h 106"/>
                    <a:gd name="T4" fmla="*/ 125 w 126"/>
                    <a:gd name="T5" fmla="*/ 92 h 106"/>
                    <a:gd name="T6" fmla="*/ 8 w 126"/>
                    <a:gd name="T7" fmla="*/ 0 h 106"/>
                    <a:gd name="T8" fmla="*/ 0 w 126"/>
                    <a:gd name="T9" fmla="*/ 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06">
                      <a:moveTo>
                        <a:pt x="0" y="8"/>
                      </a:moveTo>
                      <a:lnTo>
                        <a:pt x="116" y="105"/>
                      </a:lnTo>
                      <a:lnTo>
                        <a:pt x="125" y="92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" name="Freeform 507"/>
                <p:cNvSpPr>
                  <a:spLocks/>
                </p:cNvSpPr>
                <p:nvPr/>
              </p:nvSpPr>
              <p:spPr bwMode="auto">
                <a:xfrm>
                  <a:off x="2630" y="1320"/>
                  <a:ext cx="14" cy="13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2" name="Freeform 508"/>
                <p:cNvSpPr>
                  <a:spLocks/>
                </p:cNvSpPr>
                <p:nvPr/>
              </p:nvSpPr>
              <p:spPr bwMode="auto">
                <a:xfrm>
                  <a:off x="2620" y="133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3" name="Freeform 509"/>
                <p:cNvSpPr>
                  <a:spLocks/>
                </p:cNvSpPr>
                <p:nvPr/>
              </p:nvSpPr>
              <p:spPr bwMode="auto">
                <a:xfrm>
                  <a:off x="2642" y="1330"/>
                  <a:ext cx="13" cy="14"/>
                </a:xfrm>
                <a:custGeom>
                  <a:avLst/>
                  <a:gdLst>
                    <a:gd name="T0" fmla="*/ 0 w 17"/>
                    <a:gd name="T1" fmla="*/ 8 h 18"/>
                    <a:gd name="T2" fmla="*/ 8 w 17"/>
                    <a:gd name="T3" fmla="*/ 17 h 18"/>
                    <a:gd name="T4" fmla="*/ 16 w 17"/>
                    <a:gd name="T5" fmla="*/ 6 h 18"/>
                    <a:gd name="T6" fmla="*/ 8 w 17"/>
                    <a:gd name="T7" fmla="*/ 0 h 18"/>
                    <a:gd name="T8" fmla="*/ 0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0" y="8"/>
                      </a:moveTo>
                      <a:lnTo>
                        <a:pt x="8" y="17"/>
                      </a:lnTo>
                      <a:lnTo>
                        <a:pt x="16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4" name="Freeform 510"/>
                <p:cNvSpPr>
                  <a:spLocks/>
                </p:cNvSpPr>
                <p:nvPr/>
              </p:nvSpPr>
              <p:spPr bwMode="auto">
                <a:xfrm>
                  <a:off x="2654" y="1340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5" name="Freeform 511"/>
                <p:cNvSpPr>
                  <a:spLocks/>
                </p:cNvSpPr>
                <p:nvPr/>
              </p:nvSpPr>
              <p:spPr bwMode="auto">
                <a:xfrm>
                  <a:off x="2643" y="1353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6" name="Freeform 512"/>
                <p:cNvSpPr>
                  <a:spLocks/>
                </p:cNvSpPr>
                <p:nvPr/>
              </p:nvSpPr>
              <p:spPr bwMode="auto">
                <a:xfrm>
                  <a:off x="2666" y="1350"/>
                  <a:ext cx="13" cy="15"/>
                </a:xfrm>
                <a:custGeom>
                  <a:avLst/>
                  <a:gdLst>
                    <a:gd name="T0" fmla="*/ 0 w 18"/>
                    <a:gd name="T1" fmla="*/ 10 h 19"/>
                    <a:gd name="T2" fmla="*/ 11 w 18"/>
                    <a:gd name="T3" fmla="*/ 18 h 19"/>
                    <a:gd name="T4" fmla="*/ 17 w 18"/>
                    <a:gd name="T5" fmla="*/ 6 h 19"/>
                    <a:gd name="T6" fmla="*/ 8 w 18"/>
                    <a:gd name="T7" fmla="*/ 0 h 19"/>
                    <a:gd name="T8" fmla="*/ 0 w 18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10"/>
                      </a:moveTo>
                      <a:lnTo>
                        <a:pt x="11" y="18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7" name="Freeform 513"/>
                <p:cNvSpPr>
                  <a:spLocks/>
                </p:cNvSpPr>
                <p:nvPr/>
              </p:nvSpPr>
              <p:spPr bwMode="auto">
                <a:xfrm>
                  <a:off x="2655" y="1364"/>
                  <a:ext cx="13" cy="14"/>
                </a:xfrm>
                <a:custGeom>
                  <a:avLst/>
                  <a:gdLst>
                    <a:gd name="T0" fmla="*/ 0 w 18"/>
                    <a:gd name="T1" fmla="*/ 9 h 19"/>
                    <a:gd name="T2" fmla="*/ 8 w 18"/>
                    <a:gd name="T3" fmla="*/ 18 h 19"/>
                    <a:gd name="T4" fmla="*/ 17 w 18"/>
                    <a:gd name="T5" fmla="*/ 7 h 19"/>
                    <a:gd name="T6" fmla="*/ 8 w 18"/>
                    <a:gd name="T7" fmla="*/ 0 h 19"/>
                    <a:gd name="T8" fmla="*/ 0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9"/>
                      </a:moveTo>
                      <a:lnTo>
                        <a:pt x="8" y="18"/>
                      </a:lnTo>
                      <a:lnTo>
                        <a:pt x="17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8" name="Freeform 514"/>
                <p:cNvSpPr>
                  <a:spLocks/>
                </p:cNvSpPr>
                <p:nvPr/>
              </p:nvSpPr>
              <p:spPr bwMode="auto">
                <a:xfrm>
                  <a:off x="2678" y="1360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9" name="Freeform 515"/>
                <p:cNvSpPr>
                  <a:spLocks/>
                </p:cNvSpPr>
                <p:nvPr/>
              </p:nvSpPr>
              <p:spPr bwMode="auto">
                <a:xfrm>
                  <a:off x="2667" y="1373"/>
                  <a:ext cx="14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0" name="Freeform 516"/>
                <p:cNvSpPr>
                  <a:spLocks/>
                </p:cNvSpPr>
                <p:nvPr/>
              </p:nvSpPr>
              <p:spPr bwMode="auto">
                <a:xfrm>
                  <a:off x="2690" y="1370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1" name="Freeform 517"/>
                <p:cNvSpPr>
                  <a:spLocks/>
                </p:cNvSpPr>
                <p:nvPr/>
              </p:nvSpPr>
              <p:spPr bwMode="auto">
                <a:xfrm>
                  <a:off x="2679" y="138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8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8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2" name="Freeform 518"/>
                <p:cNvSpPr>
                  <a:spLocks/>
                </p:cNvSpPr>
                <p:nvPr/>
              </p:nvSpPr>
              <p:spPr bwMode="auto">
                <a:xfrm>
                  <a:off x="2701" y="1381"/>
                  <a:ext cx="14" cy="13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3" name="Freeform 519"/>
                <p:cNvSpPr>
                  <a:spLocks/>
                </p:cNvSpPr>
                <p:nvPr/>
              </p:nvSpPr>
              <p:spPr bwMode="auto">
                <a:xfrm>
                  <a:off x="2691" y="139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" name="Freeform 520"/>
                <p:cNvSpPr>
                  <a:spLocks/>
                </p:cNvSpPr>
                <p:nvPr/>
              </p:nvSpPr>
              <p:spPr bwMode="auto">
                <a:xfrm>
                  <a:off x="2714" y="1390"/>
                  <a:ext cx="12" cy="14"/>
                </a:xfrm>
                <a:custGeom>
                  <a:avLst/>
                  <a:gdLst>
                    <a:gd name="T0" fmla="*/ 0 w 17"/>
                    <a:gd name="T1" fmla="*/ 10 h 19"/>
                    <a:gd name="T2" fmla="*/ 9 w 17"/>
                    <a:gd name="T3" fmla="*/ 18 h 19"/>
                    <a:gd name="T4" fmla="*/ 16 w 17"/>
                    <a:gd name="T5" fmla="*/ 6 h 19"/>
                    <a:gd name="T6" fmla="*/ 8 w 17"/>
                    <a:gd name="T7" fmla="*/ 0 h 19"/>
                    <a:gd name="T8" fmla="*/ 0 w 17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10"/>
                      </a:moveTo>
                      <a:lnTo>
                        <a:pt x="9" y="18"/>
                      </a:lnTo>
                      <a:lnTo>
                        <a:pt x="16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5" name="Freeform 521"/>
                <p:cNvSpPr>
                  <a:spLocks/>
                </p:cNvSpPr>
                <p:nvPr/>
              </p:nvSpPr>
              <p:spPr bwMode="auto">
                <a:xfrm>
                  <a:off x="2704" y="1404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6" name="Freeform 522"/>
                <p:cNvSpPr>
                  <a:spLocks/>
                </p:cNvSpPr>
                <p:nvPr/>
              </p:nvSpPr>
              <p:spPr bwMode="auto">
                <a:xfrm>
                  <a:off x="2715" y="1415"/>
                  <a:ext cx="14" cy="14"/>
                </a:xfrm>
                <a:custGeom>
                  <a:avLst/>
                  <a:gdLst>
                    <a:gd name="T0" fmla="*/ 0 w 18"/>
                    <a:gd name="T1" fmla="*/ 9 h 19"/>
                    <a:gd name="T2" fmla="*/ 10 w 18"/>
                    <a:gd name="T3" fmla="*/ 18 h 19"/>
                    <a:gd name="T4" fmla="*/ 17 w 18"/>
                    <a:gd name="T5" fmla="*/ 7 h 19"/>
                    <a:gd name="T6" fmla="*/ 8 w 18"/>
                    <a:gd name="T7" fmla="*/ 0 h 19"/>
                    <a:gd name="T8" fmla="*/ 0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0" y="9"/>
                      </a:moveTo>
                      <a:lnTo>
                        <a:pt x="10" y="18"/>
                      </a:lnTo>
                      <a:lnTo>
                        <a:pt x="17" y="7"/>
                      </a:lnTo>
                      <a:lnTo>
                        <a:pt x="8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" name="Freeform 523"/>
                <p:cNvSpPr>
                  <a:spLocks/>
                </p:cNvSpPr>
                <p:nvPr/>
              </p:nvSpPr>
              <p:spPr bwMode="auto">
                <a:xfrm>
                  <a:off x="2736" y="1412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0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0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" name="Freeform 524"/>
                <p:cNvSpPr>
                  <a:spLocks/>
                </p:cNvSpPr>
                <p:nvPr/>
              </p:nvSpPr>
              <p:spPr bwMode="auto">
                <a:xfrm>
                  <a:off x="2726" y="1424"/>
                  <a:ext cx="13" cy="14"/>
                </a:xfrm>
                <a:custGeom>
                  <a:avLst/>
                  <a:gdLst>
                    <a:gd name="T0" fmla="*/ 0 w 18"/>
                    <a:gd name="T1" fmla="*/ 8 h 18"/>
                    <a:gd name="T2" fmla="*/ 11 w 18"/>
                    <a:gd name="T3" fmla="*/ 17 h 18"/>
                    <a:gd name="T4" fmla="*/ 17 w 18"/>
                    <a:gd name="T5" fmla="*/ 6 h 18"/>
                    <a:gd name="T6" fmla="*/ 8 w 18"/>
                    <a:gd name="T7" fmla="*/ 0 h 18"/>
                    <a:gd name="T8" fmla="*/ 0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8"/>
                      </a:moveTo>
                      <a:lnTo>
                        <a:pt x="11" y="17"/>
                      </a:lnTo>
                      <a:lnTo>
                        <a:pt x="17" y="6"/>
                      </a:lnTo>
                      <a:lnTo>
                        <a:pt x="8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9" name="Freeform 525"/>
                <p:cNvSpPr>
                  <a:spLocks/>
                </p:cNvSpPr>
                <p:nvPr/>
              </p:nvSpPr>
              <p:spPr bwMode="auto">
                <a:xfrm>
                  <a:off x="2738" y="1434"/>
                  <a:ext cx="13" cy="14"/>
                </a:xfrm>
                <a:custGeom>
                  <a:avLst/>
                  <a:gdLst>
                    <a:gd name="T0" fmla="*/ 0 w 18"/>
                    <a:gd name="T1" fmla="*/ 10 h 18"/>
                    <a:gd name="T2" fmla="*/ 11 w 18"/>
                    <a:gd name="T3" fmla="*/ 17 h 18"/>
                    <a:gd name="T4" fmla="*/ 17 w 18"/>
                    <a:gd name="T5" fmla="*/ 5 h 18"/>
                    <a:gd name="T6" fmla="*/ 8 w 18"/>
                    <a:gd name="T7" fmla="*/ 0 h 18"/>
                    <a:gd name="T8" fmla="*/ 0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10"/>
                      </a:moveTo>
                      <a:lnTo>
                        <a:pt x="11" y="17"/>
                      </a:lnTo>
                      <a:lnTo>
                        <a:pt x="17" y="5"/>
                      </a:lnTo>
                      <a:lnTo>
                        <a:pt x="8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0" name="Freeform 526"/>
                <p:cNvSpPr>
                  <a:spLocks/>
                </p:cNvSpPr>
                <p:nvPr/>
              </p:nvSpPr>
              <p:spPr bwMode="auto">
                <a:xfrm>
                  <a:off x="2666" y="1104"/>
                  <a:ext cx="157" cy="127"/>
                </a:xfrm>
                <a:custGeom>
                  <a:avLst/>
                  <a:gdLst>
                    <a:gd name="T0" fmla="*/ 12 w 212"/>
                    <a:gd name="T1" fmla="*/ 0 h 165"/>
                    <a:gd name="T2" fmla="*/ 211 w 212"/>
                    <a:gd name="T3" fmla="*/ 149 h 165"/>
                    <a:gd name="T4" fmla="*/ 198 w 212"/>
                    <a:gd name="T5" fmla="*/ 164 h 165"/>
                    <a:gd name="T6" fmla="*/ 0 w 212"/>
                    <a:gd name="T7" fmla="*/ 1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" h="165">
                      <a:moveTo>
                        <a:pt x="12" y="0"/>
                      </a:moveTo>
                      <a:lnTo>
                        <a:pt x="211" y="149"/>
                      </a:lnTo>
                      <a:lnTo>
                        <a:pt x="198" y="164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1" name="Freeform 527"/>
                <p:cNvSpPr>
                  <a:spLocks/>
                </p:cNvSpPr>
                <p:nvPr/>
              </p:nvSpPr>
              <p:spPr bwMode="auto">
                <a:xfrm>
                  <a:off x="2810" y="1218"/>
                  <a:ext cx="14" cy="164"/>
                </a:xfrm>
                <a:custGeom>
                  <a:avLst/>
                  <a:gdLst>
                    <a:gd name="T0" fmla="*/ 0 w 19"/>
                    <a:gd name="T1" fmla="*/ 17 h 213"/>
                    <a:gd name="T2" fmla="*/ 18 w 19"/>
                    <a:gd name="T3" fmla="*/ 0 h 213"/>
                    <a:gd name="T4" fmla="*/ 18 w 19"/>
                    <a:gd name="T5" fmla="*/ 200 h 213"/>
                    <a:gd name="T6" fmla="*/ 3 w 19"/>
                    <a:gd name="T7" fmla="*/ 212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3">
                      <a:moveTo>
                        <a:pt x="0" y="17"/>
                      </a:moveTo>
                      <a:lnTo>
                        <a:pt x="18" y="0"/>
                      </a:lnTo>
                      <a:lnTo>
                        <a:pt x="18" y="200"/>
                      </a:lnTo>
                      <a:lnTo>
                        <a:pt x="3" y="212"/>
                      </a:lnTo>
                    </a:path>
                  </a:pathLst>
                </a:custGeom>
                <a:solidFill>
                  <a:srgbClr val="AD6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2" name="Freeform 528"/>
                <p:cNvSpPr>
                  <a:spLocks/>
                </p:cNvSpPr>
                <p:nvPr/>
              </p:nvSpPr>
              <p:spPr bwMode="auto">
                <a:xfrm>
                  <a:off x="2666" y="1111"/>
                  <a:ext cx="148" cy="270"/>
                </a:xfrm>
                <a:custGeom>
                  <a:avLst/>
                  <a:gdLst>
                    <a:gd name="T0" fmla="*/ 0 w 200"/>
                    <a:gd name="T1" fmla="*/ 0 h 350"/>
                    <a:gd name="T2" fmla="*/ 198 w 200"/>
                    <a:gd name="T3" fmla="*/ 152 h 350"/>
                    <a:gd name="T4" fmla="*/ 199 w 200"/>
                    <a:gd name="T5" fmla="*/ 349 h 350"/>
                    <a:gd name="T6" fmla="*/ 0 w 200"/>
                    <a:gd name="T7" fmla="*/ 199 h 350"/>
                    <a:gd name="T8" fmla="*/ 0 w 200"/>
                    <a:gd name="T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350">
                      <a:moveTo>
                        <a:pt x="0" y="0"/>
                      </a:moveTo>
                      <a:lnTo>
                        <a:pt x="198" y="152"/>
                      </a:lnTo>
                      <a:lnTo>
                        <a:pt x="199" y="349"/>
                      </a:lnTo>
                      <a:lnTo>
                        <a:pt x="0" y="19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3" name="AutoShape 529"/>
                <p:cNvSpPr>
                  <a:spLocks noChangeArrowheads="1"/>
                </p:cNvSpPr>
                <p:nvPr/>
              </p:nvSpPr>
              <p:spPr bwMode="auto">
                <a:xfrm rot="16200000">
                  <a:off x="2631" y="1186"/>
                  <a:ext cx="209" cy="117"/>
                </a:xfrm>
                <a:prstGeom prst="parallelogram">
                  <a:avLst>
                    <a:gd name="adj" fmla="val 79905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66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23" name="Text Box 530"/>
              <p:cNvSpPr txBox="1">
                <a:spLocks noChangeArrowheads="1"/>
              </p:cNvSpPr>
              <p:nvPr/>
            </p:nvSpPr>
            <p:spPr bwMode="auto">
              <a:xfrm>
                <a:off x="4205" y="1413"/>
                <a:ext cx="1459" cy="221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0468" tIns="60468" rIns="60468" bIns="60468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/>
                <a:r>
                  <a:rPr lang="en-US" sz="1300" b="1">
                    <a:solidFill>
                      <a:schemeClr val="bg1"/>
                    </a:solidFill>
                  </a:rPr>
                  <a:t>GDC, GJC</a:t>
                </a:r>
              </a:p>
            </p:txBody>
          </p:sp>
          <p:sp>
            <p:nvSpPr>
              <p:cNvPr id="24" name="Text Box 531"/>
              <p:cNvSpPr txBox="1">
                <a:spLocks noChangeArrowheads="1"/>
              </p:cNvSpPr>
              <p:nvPr/>
            </p:nvSpPr>
            <p:spPr bwMode="auto">
              <a:xfrm>
                <a:off x="4128" y="816"/>
                <a:ext cx="1459" cy="221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0468" tIns="60468" rIns="60468" bIns="60468"/>
              <a:lstStyle>
                <a:lvl1pPr defTabSz="1536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683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3670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305050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3071813" defTabSz="1536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5290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9862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4434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900613" defTabSz="15367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/>
                <a:r>
                  <a:rPr lang="en-AU" sz="1300" b="1">
                    <a:solidFill>
                      <a:schemeClr val="bg1"/>
                    </a:solidFill>
                  </a:rPr>
                  <a:t>GDC (SSH Tunnel)</a:t>
                </a:r>
                <a:endParaRPr lang="en-US" sz="13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Arquitecture</a:t>
            </a:r>
            <a:endParaRPr lang="en-US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523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Arquitecture</a:t>
            </a:r>
            <a:r>
              <a:rPr lang="en-US" sz="3200" dirty="0">
                <a:latin typeface="Century Gothic"/>
                <a:cs typeface="Century Gothic"/>
              </a:rPr>
              <a:t> concepts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Dynamic Virtual Machine – DVM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Application/Runtime server, automatically manages and optimizes communication between clients and runtime system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Runtime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Part of the DVM where the Business Logic and Design Logic are processed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Abstract User Interface – AUI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XML based logical model of the user interface, which can be rendered at runtime to specific platforms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Dynamic User Interface – DUI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DOM tree model of the AUI that can be modified at runtime </a:t>
            </a:r>
          </a:p>
          <a:p>
            <a:pPr>
              <a:lnSpc>
                <a:spcPct val="90000"/>
              </a:lnSpc>
            </a:pPr>
            <a:r>
              <a:rPr lang="fr-FR" sz="2000" b="1" dirty="0">
                <a:latin typeface="Arial" pitchFamily="34" charset="0"/>
                <a:cs typeface="Arial" pitchFamily="34" charset="0"/>
              </a:rPr>
              <a:t>Open </a:t>
            </a:r>
            <a:r>
              <a:rPr lang="fr-FR" sz="2000" b="1" dirty="0" err="1">
                <a:latin typeface="Arial" pitchFamily="34" charset="0"/>
                <a:cs typeface="Arial" pitchFamily="34" charset="0"/>
              </a:rPr>
              <a:t>Database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 Interface – ODI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Optional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 part of the DVM,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provide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 concurrent </a:t>
            </a:r>
            <a:r>
              <a:rPr lang="fr-FR" sz="1800" dirty="0" err="1">
                <a:latin typeface="Arial" pitchFamily="34" charset="0"/>
                <a:cs typeface="Arial" pitchFamily="34" charset="0"/>
              </a:rPr>
              <a:t>access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 to a </a:t>
            </a:r>
            <a:r>
              <a:rPr lang="fr-FR" sz="1800" dirty="0" err="1">
                <a:latin typeface="Arial" pitchFamily="34" charset="0"/>
                <a:cs typeface="Arial" pitchFamily="34" charset="0"/>
              </a:rPr>
              <a:t>broad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 range of </a:t>
            </a:r>
            <a:r>
              <a:rPr lang="fr-FR" sz="1800" dirty="0" err="1">
                <a:latin typeface="Arial" pitchFamily="34" charset="0"/>
                <a:cs typeface="Arial" pitchFamily="34" charset="0"/>
              </a:rPr>
              <a:t>databases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56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The Language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412553"/>
            <a:ext cx="8229600" cy="46807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latin typeface="Arial" pitchFamily="34" charset="0"/>
                <a:cs typeface="Arial" pitchFamily="34" charset="0"/>
              </a:rPr>
              <a:t>Language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sz="1800" dirty="0">
                <a:latin typeface="Arial" pitchFamily="34" charset="0"/>
                <a:cs typeface="Arial" pitchFamily="34" charset="0"/>
              </a:rPr>
              <a:t>Genero BDL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a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high-level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fourth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generation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an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open,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readable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syntax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encouraging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an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individual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group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style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write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program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logic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in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files,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program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modules,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which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are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compiled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and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linked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into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programs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can be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executed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Runtime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s-ES" sz="1800" u="sng" dirty="0" err="1">
                <a:latin typeface="Arial" pitchFamily="34" charset="0"/>
                <a:cs typeface="Arial" pitchFamily="34" charset="0"/>
              </a:rPr>
              <a:t>Displaying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Data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s-ES" sz="1800" u="sng" dirty="0" err="1">
                <a:latin typeface="Arial" pitchFamily="34" charset="0"/>
                <a:cs typeface="Arial" pitchFamily="34" charset="0"/>
              </a:rPr>
              <a:t>Entering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and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Changing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Data </a:t>
            </a:r>
          </a:p>
          <a:p>
            <a:pPr lvl="2"/>
            <a:r>
              <a:rPr lang="es-ES" sz="1800" u="sng" dirty="0" err="1">
                <a:latin typeface="Arial" pitchFamily="34" charset="0"/>
                <a:cs typeface="Arial" pitchFamily="34" charset="0"/>
              </a:rPr>
              <a:t>Searching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Database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(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Querying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es-ES" sz="1800" u="sng" dirty="0" err="1">
                <a:latin typeface="Arial" pitchFamily="34" charset="0"/>
                <a:cs typeface="Arial" pitchFamily="34" charset="0"/>
              </a:rPr>
              <a:t>Responding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es-ES" sz="18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u="sng" dirty="0" err="1">
                <a:latin typeface="Arial" pitchFamily="34" charset="0"/>
                <a:cs typeface="Arial" pitchFamily="34" charset="0"/>
              </a:rPr>
              <a:t>Actions</a:t>
            </a:r>
            <a:endParaRPr lang="es-ES" sz="18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5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The User Interface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990601"/>
            <a:ext cx="8229600" cy="51026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What happens when a user executes a </a:t>
            </a:r>
            <a:r>
              <a:rPr lang="en-US" sz="1800" dirty="0" err="1"/>
              <a:t>Genero</a:t>
            </a:r>
            <a:r>
              <a:rPr lang="en-US" sz="1800" dirty="0"/>
              <a:t> BDL application? The </a:t>
            </a:r>
            <a:r>
              <a:rPr lang="en-US" sz="1800" dirty="0" err="1"/>
              <a:t>Genero</a:t>
            </a:r>
            <a:r>
              <a:rPr lang="en-US" sz="1800" dirty="0"/>
              <a:t> Runtime System creates the </a:t>
            </a:r>
            <a:r>
              <a:rPr lang="en-US" sz="1800" dirty="0">
                <a:hlinkClick r:id="rId2" action="ppaction://hlinkfile"/>
              </a:rPr>
              <a:t>Abstract User Interface</a:t>
            </a:r>
            <a:r>
              <a:rPr lang="en-US" sz="1800" dirty="0"/>
              <a:t> tree, and the </a:t>
            </a:r>
            <a:r>
              <a:rPr lang="en-US" sz="1800" dirty="0" err="1"/>
              <a:t>Genero</a:t>
            </a:r>
            <a:r>
              <a:rPr lang="en-US" sz="1800" dirty="0"/>
              <a:t> Front End makes this abstract tree visible on the Front End Client, such as the </a:t>
            </a:r>
            <a:r>
              <a:rPr lang="en-US" sz="1800" dirty="0" err="1"/>
              <a:t>Genero</a:t>
            </a:r>
            <a:r>
              <a:rPr lang="en-US" sz="1800" dirty="0"/>
              <a:t> Desktop Client or </a:t>
            </a:r>
            <a:r>
              <a:rPr lang="en-US" sz="1800" dirty="0" err="1"/>
              <a:t>Genero</a:t>
            </a:r>
            <a:r>
              <a:rPr lang="en-US" sz="1800" dirty="0"/>
              <a:t> Web Client.</a:t>
            </a:r>
            <a:endParaRPr lang="es-ES" sz="18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12" y="2492896"/>
            <a:ext cx="545480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13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 err="1"/>
              <a:t>Compiling</a:t>
            </a:r>
            <a:r>
              <a:rPr lang="es-MX" sz="3200" dirty="0"/>
              <a:t> a Genero BDL </a:t>
            </a:r>
            <a:r>
              <a:rPr lang="es-MX" sz="3200" dirty="0" err="1"/>
              <a:t>Application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836712"/>
            <a:ext cx="8229600" cy="51026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err="1">
                <a:latin typeface="Arial" pitchFamily="34" charset="0"/>
                <a:cs typeface="Arial" pitchFamily="34" charset="0"/>
              </a:rPr>
              <a:t>Compiling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s-ES" sz="1800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Genero BDL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program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can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consist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of a single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module,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but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generally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will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have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multiple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modules,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specification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files, and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perhaps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localized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files.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Database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schema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files are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also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required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if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have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defined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data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types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and variables in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an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existing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database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column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using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DEFINE ... LIKE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statement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tools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Genero uses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compile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various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application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files,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extensions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of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 and 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corresponding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compiled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files, are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listed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below</a:t>
            </a:r>
            <a:r>
              <a:rPr lang="es-ES" sz="1800" dirty="0"/>
              <a:t> </a:t>
            </a:r>
            <a:endParaRPr lang="es-ES" sz="18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6" descr="TUT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01652"/>
            <a:ext cx="29432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88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 err="1"/>
              <a:t>Compiling</a:t>
            </a:r>
            <a:r>
              <a:rPr lang="es-MX" sz="3200" dirty="0"/>
              <a:t> a Genero BDL </a:t>
            </a:r>
            <a:r>
              <a:rPr lang="es-MX" sz="3200" dirty="0" err="1"/>
              <a:t>Application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134616"/>
            <a:ext cx="8229600" cy="4742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Genero BDL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compiler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generates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hardware-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independent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pseudo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-machine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(P-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). </a:t>
            </a:r>
          </a:p>
          <a:p>
            <a:pPr lvl="1">
              <a:lnSpc>
                <a:spcPct val="80000"/>
              </a:lnSpc>
            </a:pPr>
            <a:r>
              <a:rPr lang="es-ES" sz="1800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directly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executable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operating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GUI,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but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can be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interpreted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Genero BDL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runner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usually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named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fglrun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). </a:t>
            </a:r>
          </a:p>
          <a:p>
            <a:pPr lvl="1">
              <a:lnSpc>
                <a:spcPct val="80000"/>
              </a:lnSpc>
            </a:pP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compiled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P-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modules are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binary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files are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printable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editable as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compiled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modules can be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linked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into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a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program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executed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Runtime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into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a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library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can be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linked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into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other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programs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5" name="Picture 6" descr="TUT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58" y="3779490"/>
            <a:ext cx="3333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80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 err="1"/>
              <a:t>Compiling</a:t>
            </a:r>
            <a:r>
              <a:rPr lang="es-MX" sz="3200" dirty="0"/>
              <a:t> a Genero BDL </a:t>
            </a:r>
            <a:r>
              <a:rPr lang="es-MX" sz="3200" dirty="0" err="1"/>
              <a:t>Application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1052513"/>
            <a:ext cx="8229600" cy="482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ES" sz="1800" b="1" dirty="0" err="1"/>
              <a:t>Compiling</a:t>
            </a:r>
            <a:r>
              <a:rPr lang="es-ES" sz="1800" b="1" dirty="0"/>
              <a:t> and </a:t>
            </a:r>
            <a:r>
              <a:rPr lang="es-ES" sz="1800" b="1" dirty="0" err="1"/>
              <a:t>Building</a:t>
            </a:r>
            <a:r>
              <a:rPr lang="es-ES" sz="1800" b="1" dirty="0"/>
              <a:t> </a:t>
            </a:r>
            <a:r>
              <a:rPr lang="es-ES" sz="1800" b="1" dirty="0" err="1"/>
              <a:t>Applications</a:t>
            </a:r>
            <a:r>
              <a:rPr lang="es-ES" sz="1800" b="1" dirty="0"/>
              <a:t> </a:t>
            </a:r>
            <a:r>
              <a:rPr lang="es-ES" sz="1800" b="1" dirty="0" err="1"/>
              <a:t>from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command</a:t>
            </a:r>
            <a:r>
              <a:rPr lang="es-ES" sz="1800" b="1" dirty="0"/>
              <a:t>-line </a:t>
            </a:r>
          </a:p>
          <a:p>
            <a:pPr lvl="1">
              <a:lnSpc>
                <a:spcPct val="80000"/>
              </a:lnSpc>
            </a:pPr>
            <a:r>
              <a:rPr lang="es-ES" sz="1600" b="1" dirty="0" err="1"/>
              <a:t>Tool</a:t>
            </a:r>
            <a:r>
              <a:rPr lang="es-ES" sz="1600" b="1" dirty="0"/>
              <a:t> </a:t>
            </a:r>
            <a:r>
              <a:rPr lang="es-ES" sz="1600" b="1" dirty="0" err="1"/>
              <a:t>fglcomp</a:t>
            </a:r>
            <a:r>
              <a:rPr lang="es-ES" sz="1600" b="1" dirty="0"/>
              <a:t>: Module </a:t>
            </a:r>
            <a:r>
              <a:rPr lang="es-ES" sz="1600" b="1" dirty="0" err="1"/>
              <a:t>compiler</a:t>
            </a:r>
            <a:r>
              <a:rPr lang="es-ES" sz="1600" dirty="0"/>
              <a:t> </a:t>
            </a:r>
          </a:p>
          <a:p>
            <a:pPr lvl="2">
              <a:lnSpc>
                <a:spcPct val="80000"/>
              </a:lnSpc>
            </a:pP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tool</a:t>
            </a:r>
            <a:r>
              <a:rPr lang="es-ES" sz="1400" dirty="0"/>
              <a:t> compiles a </a:t>
            </a:r>
            <a:r>
              <a:rPr lang="es-ES" sz="1400" dirty="0" err="1"/>
              <a:t>program</a:t>
            </a:r>
            <a:r>
              <a:rPr lang="es-ES" sz="1400" dirty="0"/>
              <a:t> </a:t>
            </a:r>
            <a:r>
              <a:rPr lang="es-ES" sz="1400" dirty="0" err="1"/>
              <a:t>source</a:t>
            </a:r>
            <a:r>
              <a:rPr lang="es-ES" sz="1400" dirty="0"/>
              <a:t> module (</a:t>
            </a:r>
            <a:r>
              <a:rPr lang="es-ES" sz="1400" dirty="0" err="1"/>
              <a:t>extension</a:t>
            </a:r>
            <a:r>
              <a:rPr lang="es-ES" sz="1400" dirty="0"/>
              <a:t> .4gl) </a:t>
            </a:r>
            <a:r>
              <a:rPr lang="es-ES" sz="1400" dirty="0" err="1"/>
              <a:t>into</a:t>
            </a:r>
            <a:r>
              <a:rPr lang="es-ES" sz="1400" dirty="0"/>
              <a:t> a </a:t>
            </a:r>
            <a:r>
              <a:rPr lang="es-ES" sz="1400" dirty="0" err="1"/>
              <a:t>pseudo-code</a:t>
            </a:r>
            <a:r>
              <a:rPr lang="es-ES" sz="1400" dirty="0"/>
              <a:t> </a:t>
            </a:r>
            <a:r>
              <a:rPr lang="es-ES" sz="1400" dirty="0" err="1"/>
              <a:t>version</a:t>
            </a:r>
            <a:r>
              <a:rPr lang="es-ES" sz="1400" dirty="0"/>
              <a:t>.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compiled</a:t>
            </a:r>
            <a:r>
              <a:rPr lang="es-ES" sz="1400" dirty="0"/>
              <a:t> module has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extension</a:t>
            </a:r>
            <a:r>
              <a:rPr lang="es-ES" sz="1400" dirty="0"/>
              <a:t> of </a:t>
            </a:r>
            <a:r>
              <a:rPr lang="es-ES" sz="1400" b="1" dirty="0"/>
              <a:t>.42m</a:t>
            </a:r>
            <a:r>
              <a:rPr lang="es-ES" sz="1400" dirty="0"/>
              <a:t>.  </a:t>
            </a:r>
            <a:r>
              <a:rPr lang="es-ES" sz="1400" dirty="0" err="1"/>
              <a:t>If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compilation</a:t>
            </a:r>
            <a:r>
              <a:rPr lang="es-ES" sz="1400" dirty="0"/>
              <a:t> </a:t>
            </a:r>
            <a:r>
              <a:rPr lang="es-ES" sz="1400" dirty="0" err="1"/>
              <a:t>fails</a:t>
            </a:r>
            <a:r>
              <a:rPr lang="es-ES" sz="1400" dirty="0"/>
              <a:t>, a </a:t>
            </a:r>
            <a:r>
              <a:rPr lang="es-ES" sz="1400" dirty="0" err="1"/>
              <a:t>text</a:t>
            </a:r>
            <a:r>
              <a:rPr lang="es-ES" sz="1400" dirty="0"/>
              <a:t> file </a:t>
            </a:r>
            <a:r>
              <a:rPr lang="es-ES" sz="1400" dirty="0" err="1"/>
              <a:t>flagging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errors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created</a:t>
            </a:r>
            <a:r>
              <a:rPr lang="es-ES" sz="1400" dirty="0"/>
              <a:t>.  </a:t>
            </a:r>
            <a:r>
              <a:rPr lang="es-ES" sz="1400" dirty="0" err="1"/>
              <a:t>The</a:t>
            </a:r>
            <a:r>
              <a:rPr lang="es-ES" sz="1400" dirty="0"/>
              <a:t> error file has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extension</a:t>
            </a:r>
            <a:r>
              <a:rPr lang="es-ES" sz="1400" dirty="0"/>
              <a:t> of </a:t>
            </a:r>
            <a:r>
              <a:rPr lang="es-ES" sz="1400" b="1" dirty="0"/>
              <a:t>.</a:t>
            </a:r>
            <a:r>
              <a:rPr lang="es-ES" sz="1400" b="1" dirty="0" err="1"/>
              <a:t>err</a:t>
            </a:r>
            <a:r>
              <a:rPr lang="es-ES" sz="1400" dirty="0"/>
              <a:t>.</a:t>
            </a:r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r>
              <a:rPr lang="es-ES" sz="1400" dirty="0" err="1"/>
              <a:t>If</a:t>
            </a:r>
            <a:r>
              <a:rPr lang="es-ES" sz="1400" dirty="0"/>
              <a:t> </a:t>
            </a:r>
            <a:r>
              <a:rPr lang="es-ES" sz="1400" dirty="0" err="1"/>
              <a:t>your</a:t>
            </a:r>
            <a:r>
              <a:rPr lang="es-ES" sz="1400" dirty="0"/>
              <a:t> </a:t>
            </a:r>
            <a:r>
              <a:rPr lang="es-ES" sz="1400" dirty="0" err="1"/>
              <a:t>program</a:t>
            </a:r>
            <a:r>
              <a:rPr lang="es-ES" sz="1400" dirty="0"/>
              <a:t> </a:t>
            </a:r>
            <a:r>
              <a:rPr lang="es-ES" sz="1400" dirty="0" err="1"/>
              <a:t>consists</a:t>
            </a:r>
            <a:r>
              <a:rPr lang="es-ES" sz="1400" dirty="0"/>
              <a:t> of more </a:t>
            </a:r>
            <a:r>
              <a:rPr lang="es-ES" sz="1400" dirty="0" err="1"/>
              <a:t>than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module, </a:t>
            </a:r>
            <a:r>
              <a:rPr lang="es-ES" sz="1400" dirty="0" err="1"/>
              <a:t>the</a:t>
            </a:r>
            <a:r>
              <a:rPr lang="es-ES" sz="1400" dirty="0"/>
              <a:t> modules </a:t>
            </a:r>
            <a:r>
              <a:rPr lang="es-ES" sz="1400" dirty="0" err="1"/>
              <a:t>must</a:t>
            </a:r>
            <a:r>
              <a:rPr lang="es-ES" sz="1400" dirty="0"/>
              <a:t> be </a:t>
            </a:r>
            <a:r>
              <a:rPr lang="es-ES" sz="1400" dirty="0" err="1"/>
              <a:t>linked</a:t>
            </a:r>
            <a:r>
              <a:rPr lang="es-ES" sz="1400" dirty="0"/>
              <a:t> </a:t>
            </a:r>
            <a:r>
              <a:rPr lang="es-ES" sz="1400" dirty="0" err="1"/>
              <a:t>together</a:t>
            </a:r>
            <a:r>
              <a:rPr lang="es-ES" sz="1400" dirty="0"/>
              <a:t> prior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execution</a:t>
            </a:r>
            <a:r>
              <a:rPr lang="es-ES" sz="1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s-ES" sz="1600" b="1" dirty="0" err="1"/>
              <a:t>Tool</a:t>
            </a:r>
            <a:r>
              <a:rPr lang="es-ES" sz="1600" b="1" dirty="0"/>
              <a:t> </a:t>
            </a:r>
            <a:r>
              <a:rPr lang="es-ES" sz="1600" b="1" dirty="0" err="1"/>
              <a:t>fgllink</a:t>
            </a:r>
            <a:r>
              <a:rPr lang="es-ES" sz="1600" b="1" dirty="0"/>
              <a:t>: Module </a:t>
            </a:r>
            <a:r>
              <a:rPr lang="es-ES" sz="1600" b="1" dirty="0" err="1"/>
              <a:t>linker</a:t>
            </a:r>
            <a:r>
              <a:rPr lang="es-ES" sz="1600" dirty="0"/>
              <a:t> </a:t>
            </a:r>
          </a:p>
          <a:p>
            <a:pPr lvl="2">
              <a:lnSpc>
                <a:spcPct val="80000"/>
              </a:lnSpc>
            </a:pP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tool</a:t>
            </a:r>
            <a:r>
              <a:rPr lang="es-ES" sz="1400" dirty="0"/>
              <a:t> </a:t>
            </a:r>
            <a:r>
              <a:rPr lang="es-ES" sz="1400" dirty="0" err="1"/>
              <a:t>assembles</a:t>
            </a:r>
            <a:r>
              <a:rPr lang="es-ES" sz="1400" dirty="0"/>
              <a:t> </a:t>
            </a:r>
            <a:r>
              <a:rPr lang="es-ES" sz="1400" dirty="0" err="1"/>
              <a:t>multiple</a:t>
            </a:r>
            <a:r>
              <a:rPr lang="es-ES" sz="1400" dirty="0"/>
              <a:t> p-</a:t>
            </a:r>
            <a:r>
              <a:rPr lang="es-ES" sz="1400" dirty="0" err="1"/>
              <a:t>code</a:t>
            </a:r>
            <a:r>
              <a:rPr lang="es-ES" sz="1400" dirty="0"/>
              <a:t> modules </a:t>
            </a:r>
            <a:r>
              <a:rPr lang="es-ES" sz="1400" dirty="0" err="1"/>
              <a:t>compiled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fglcomp</a:t>
            </a:r>
            <a:r>
              <a:rPr lang="es-ES" sz="1400" dirty="0"/>
              <a:t> </a:t>
            </a:r>
            <a:r>
              <a:rPr lang="es-ES" sz="1400" dirty="0" err="1"/>
              <a:t>into</a:t>
            </a:r>
            <a:r>
              <a:rPr lang="es-ES" sz="1400" dirty="0"/>
              <a:t> a single </a:t>
            </a:r>
            <a:r>
              <a:rPr lang="es-ES" sz="1400" b="1" dirty="0"/>
              <a:t>.42r</a:t>
            </a:r>
            <a:r>
              <a:rPr lang="es-ES" sz="1400" dirty="0"/>
              <a:t> </a:t>
            </a:r>
            <a:r>
              <a:rPr lang="es-ES" sz="1400" dirty="0" err="1"/>
              <a:t>program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a </a:t>
            </a:r>
            <a:r>
              <a:rPr lang="es-ES" sz="1400" b="1" dirty="0"/>
              <a:t>.42x</a:t>
            </a:r>
            <a:r>
              <a:rPr lang="es-ES" sz="1400" dirty="0"/>
              <a:t> </a:t>
            </a:r>
            <a:r>
              <a:rPr lang="es-ES" sz="1400" dirty="0" err="1"/>
              <a:t>library</a:t>
            </a:r>
            <a:r>
              <a:rPr lang="es-ES" sz="1400" dirty="0"/>
              <a:t>.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87450" y="2205038"/>
            <a:ext cx="7416800" cy="1169987"/>
          </a:xfrm>
          <a:prstGeom prst="rect">
            <a:avLst/>
          </a:prstGeom>
          <a:solidFill>
            <a:srgbClr val="993366">
              <a:alpha val="7294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10" tIns="45706" rIns="91410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Example</a:t>
            </a:r>
            <a:r>
              <a:rPr lang="en-GB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eaLnBrk="1" hangingPunct="1"/>
            <a:r>
              <a:rPr lang="es-ES" sz="1600" b="1" dirty="0" err="1">
                <a:solidFill>
                  <a:schemeClr val="bg1"/>
                </a:solidFill>
              </a:rPr>
              <a:t>fglcomp</a:t>
            </a:r>
            <a:r>
              <a:rPr lang="es-ES" sz="1600" b="1" dirty="0">
                <a:solidFill>
                  <a:schemeClr val="bg1"/>
                </a:solidFill>
              </a:rPr>
              <a:t> &lt;</a:t>
            </a:r>
            <a:r>
              <a:rPr lang="es-ES" sz="1600" b="1" i="1" dirty="0" err="1">
                <a:solidFill>
                  <a:schemeClr val="bg1"/>
                </a:solidFill>
              </a:rPr>
              <a:t>modulename</a:t>
            </a:r>
            <a:r>
              <a:rPr lang="es-ES" sz="1600" b="1" dirty="0">
                <a:solidFill>
                  <a:schemeClr val="bg1"/>
                </a:solidFill>
              </a:rPr>
              <a:t>&gt;.4gl</a:t>
            </a:r>
            <a:r>
              <a:rPr lang="es-ES" b="1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s-ES" b="1" dirty="0" err="1">
                <a:solidFill>
                  <a:schemeClr val="bg1"/>
                </a:solidFill>
              </a:rPr>
              <a:t>Example</a:t>
            </a:r>
            <a:r>
              <a:rPr lang="es-ES" b="1" dirty="0">
                <a:solidFill>
                  <a:schemeClr val="bg1"/>
                </a:solidFill>
              </a:rPr>
              <a:t> of </a:t>
            </a:r>
            <a:r>
              <a:rPr lang="es-ES" b="1" dirty="0" err="1">
                <a:solidFill>
                  <a:schemeClr val="bg1"/>
                </a:solidFill>
              </a:rPr>
              <a:t>running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the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program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s-ES" sz="1600" b="1" dirty="0" err="1">
                <a:solidFill>
                  <a:schemeClr val="bg1"/>
                </a:solidFill>
              </a:rPr>
              <a:t>fglrun</a:t>
            </a:r>
            <a:r>
              <a:rPr lang="es-ES" sz="1600" b="1" dirty="0">
                <a:solidFill>
                  <a:schemeClr val="bg1"/>
                </a:solidFill>
              </a:rPr>
              <a:t> &lt;</a:t>
            </a:r>
            <a:r>
              <a:rPr lang="es-ES" sz="1600" b="1" dirty="0" err="1">
                <a:solidFill>
                  <a:schemeClr val="bg1"/>
                </a:solidFill>
              </a:rPr>
              <a:t>m</a:t>
            </a:r>
            <a:r>
              <a:rPr lang="es-ES" sz="1600" b="1" i="1" dirty="0" err="1">
                <a:solidFill>
                  <a:schemeClr val="bg1"/>
                </a:solidFill>
              </a:rPr>
              <a:t>odulename</a:t>
            </a:r>
            <a:r>
              <a:rPr lang="es-ES" sz="1600" b="1" i="1" dirty="0">
                <a:solidFill>
                  <a:schemeClr val="bg1"/>
                </a:solidFill>
              </a:rPr>
              <a:t>&gt;.</a:t>
            </a:r>
            <a:r>
              <a:rPr lang="es-ES" sz="1600" b="1" dirty="0">
                <a:solidFill>
                  <a:schemeClr val="bg1"/>
                </a:solidFill>
              </a:rPr>
              <a:t>42m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87450" y="4437112"/>
            <a:ext cx="7416800" cy="1900238"/>
          </a:xfrm>
          <a:prstGeom prst="rect">
            <a:avLst/>
          </a:prstGeom>
          <a:solidFill>
            <a:srgbClr val="993366">
              <a:alpha val="7294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10" tIns="45706" rIns="91410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dirty="0" err="1">
                <a:solidFill>
                  <a:schemeClr val="bg1"/>
                </a:solidFill>
              </a:rPr>
              <a:t>Example</a:t>
            </a:r>
            <a:r>
              <a:rPr lang="es-ES" b="1" dirty="0">
                <a:solidFill>
                  <a:schemeClr val="bg1"/>
                </a:solidFill>
              </a:rPr>
              <a:t> of </a:t>
            </a:r>
            <a:r>
              <a:rPr lang="es-ES" b="1" dirty="0" err="1">
                <a:solidFill>
                  <a:schemeClr val="bg1"/>
                </a:solidFill>
              </a:rPr>
              <a:t>creating</a:t>
            </a:r>
            <a:r>
              <a:rPr lang="es-ES" b="1" dirty="0">
                <a:solidFill>
                  <a:schemeClr val="bg1"/>
                </a:solidFill>
              </a:rPr>
              <a:t> a </a:t>
            </a:r>
            <a:r>
              <a:rPr lang="es-ES" b="1" dirty="0" err="1">
                <a:solidFill>
                  <a:schemeClr val="bg1"/>
                </a:solidFill>
              </a:rPr>
              <a:t>program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s-ES" sz="1400" b="1" dirty="0" err="1">
                <a:solidFill>
                  <a:schemeClr val="bg1"/>
                </a:solidFill>
              </a:rPr>
              <a:t>fgllink</a:t>
            </a:r>
            <a:r>
              <a:rPr lang="es-ES" sz="1400" b="1" dirty="0">
                <a:solidFill>
                  <a:schemeClr val="bg1"/>
                </a:solidFill>
              </a:rPr>
              <a:t> -o </a:t>
            </a:r>
            <a:r>
              <a:rPr lang="es-ES" sz="1400" b="1" i="1" dirty="0">
                <a:solidFill>
                  <a:schemeClr val="bg1"/>
                </a:solidFill>
              </a:rPr>
              <a:t>&lt;</a:t>
            </a:r>
            <a:r>
              <a:rPr lang="es-ES" sz="1400" b="1" i="1" dirty="0" err="1">
                <a:solidFill>
                  <a:schemeClr val="bg1"/>
                </a:solidFill>
              </a:rPr>
              <a:t>programname</a:t>
            </a:r>
            <a:r>
              <a:rPr lang="es-ES" sz="1400" b="1" i="1" dirty="0">
                <a:solidFill>
                  <a:schemeClr val="bg1"/>
                </a:solidFill>
              </a:rPr>
              <a:t>&gt;</a:t>
            </a:r>
            <a:r>
              <a:rPr lang="es-ES" sz="1400" b="1" dirty="0">
                <a:solidFill>
                  <a:schemeClr val="bg1"/>
                </a:solidFill>
              </a:rPr>
              <a:t>.42r </a:t>
            </a:r>
            <a:r>
              <a:rPr lang="es-ES" sz="1400" b="1" i="1" dirty="0">
                <a:solidFill>
                  <a:schemeClr val="bg1"/>
                </a:solidFill>
              </a:rPr>
              <a:t>&lt;module1name&gt;</a:t>
            </a:r>
            <a:r>
              <a:rPr lang="es-ES" sz="1400" b="1" dirty="0">
                <a:solidFill>
                  <a:schemeClr val="bg1"/>
                </a:solidFill>
              </a:rPr>
              <a:t>.42m </a:t>
            </a:r>
            <a:r>
              <a:rPr lang="es-ES" sz="1400" b="1" i="1" dirty="0">
                <a:solidFill>
                  <a:schemeClr val="bg1"/>
                </a:solidFill>
              </a:rPr>
              <a:t>&lt;module2name&gt;</a:t>
            </a:r>
            <a:r>
              <a:rPr lang="es-ES" sz="1400" b="1" dirty="0">
                <a:solidFill>
                  <a:schemeClr val="bg1"/>
                </a:solidFill>
              </a:rPr>
              <a:t>.42m ... </a:t>
            </a:r>
          </a:p>
          <a:p>
            <a:pPr eaLnBrk="1" hangingPunct="1"/>
            <a:r>
              <a:rPr lang="es-ES" b="1" dirty="0" err="1">
                <a:solidFill>
                  <a:schemeClr val="bg1"/>
                </a:solidFill>
              </a:rPr>
              <a:t>Example</a:t>
            </a:r>
            <a:r>
              <a:rPr lang="es-ES" b="1" dirty="0">
                <a:solidFill>
                  <a:schemeClr val="bg1"/>
                </a:solidFill>
              </a:rPr>
              <a:t> of </a:t>
            </a:r>
            <a:r>
              <a:rPr lang="es-ES" b="1" dirty="0" err="1">
                <a:solidFill>
                  <a:schemeClr val="bg1"/>
                </a:solidFill>
              </a:rPr>
              <a:t>running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the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program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s-ES" sz="1600" b="1" dirty="0" err="1">
                <a:solidFill>
                  <a:schemeClr val="bg1"/>
                </a:solidFill>
              </a:rPr>
              <a:t>fglrun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i="1" dirty="0">
                <a:solidFill>
                  <a:schemeClr val="bg1"/>
                </a:solidFill>
              </a:rPr>
              <a:t>&lt;</a:t>
            </a:r>
            <a:r>
              <a:rPr lang="es-ES" sz="1600" b="1" i="1" dirty="0" err="1">
                <a:solidFill>
                  <a:schemeClr val="bg1"/>
                </a:solidFill>
              </a:rPr>
              <a:t>programname</a:t>
            </a:r>
            <a:r>
              <a:rPr lang="es-ES" sz="1600" b="1" dirty="0">
                <a:solidFill>
                  <a:schemeClr val="bg1"/>
                </a:solidFill>
              </a:rPr>
              <a:t>&gt;.42r</a:t>
            </a:r>
            <a:r>
              <a:rPr lang="es-ES" b="1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s-ES" b="1" dirty="0" err="1">
                <a:solidFill>
                  <a:schemeClr val="bg1"/>
                </a:solidFill>
              </a:rPr>
              <a:t>Example</a:t>
            </a:r>
            <a:r>
              <a:rPr lang="es-ES" b="1" dirty="0">
                <a:solidFill>
                  <a:schemeClr val="bg1"/>
                </a:solidFill>
              </a:rPr>
              <a:t> of </a:t>
            </a:r>
            <a:r>
              <a:rPr lang="es-ES" b="1" dirty="0" err="1">
                <a:solidFill>
                  <a:schemeClr val="bg1"/>
                </a:solidFill>
              </a:rPr>
              <a:t>creating</a:t>
            </a:r>
            <a:r>
              <a:rPr lang="es-ES" b="1" dirty="0">
                <a:solidFill>
                  <a:schemeClr val="bg1"/>
                </a:solidFill>
              </a:rPr>
              <a:t> a </a:t>
            </a:r>
            <a:r>
              <a:rPr lang="es-ES" b="1" dirty="0" err="1">
                <a:solidFill>
                  <a:schemeClr val="bg1"/>
                </a:solidFill>
              </a:rPr>
              <a:t>library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that</a:t>
            </a:r>
            <a:r>
              <a:rPr lang="es-ES" b="1" dirty="0">
                <a:solidFill>
                  <a:schemeClr val="bg1"/>
                </a:solidFill>
              </a:rPr>
              <a:t> can be </a:t>
            </a:r>
            <a:r>
              <a:rPr lang="es-ES" b="1" dirty="0" err="1">
                <a:solidFill>
                  <a:schemeClr val="bg1"/>
                </a:solidFill>
              </a:rPr>
              <a:t>linked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into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other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programs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s-ES" sz="1400" b="1" dirty="0" err="1">
                <a:solidFill>
                  <a:schemeClr val="bg1"/>
                </a:solidFill>
              </a:rPr>
              <a:t>fgllink</a:t>
            </a:r>
            <a:r>
              <a:rPr lang="es-ES" sz="1400" b="1" dirty="0">
                <a:solidFill>
                  <a:schemeClr val="bg1"/>
                </a:solidFill>
              </a:rPr>
              <a:t> -o </a:t>
            </a:r>
            <a:r>
              <a:rPr lang="es-ES" sz="1400" b="1" i="1" dirty="0">
                <a:solidFill>
                  <a:schemeClr val="bg1"/>
                </a:solidFill>
              </a:rPr>
              <a:t>&lt;</a:t>
            </a:r>
            <a:r>
              <a:rPr lang="es-ES" sz="1400" b="1" i="1" dirty="0" err="1">
                <a:solidFill>
                  <a:schemeClr val="bg1"/>
                </a:solidFill>
              </a:rPr>
              <a:t>libraryname</a:t>
            </a:r>
            <a:r>
              <a:rPr lang="es-ES" sz="1400" b="1" i="1" dirty="0">
                <a:solidFill>
                  <a:schemeClr val="bg1"/>
                </a:solidFill>
              </a:rPr>
              <a:t>&gt;</a:t>
            </a:r>
            <a:r>
              <a:rPr lang="es-ES" sz="1400" b="1" dirty="0">
                <a:solidFill>
                  <a:schemeClr val="bg1"/>
                </a:solidFill>
              </a:rPr>
              <a:t>.42x </a:t>
            </a:r>
            <a:r>
              <a:rPr lang="es-ES" sz="1400" b="1" i="1" dirty="0">
                <a:solidFill>
                  <a:schemeClr val="bg1"/>
                </a:solidFill>
              </a:rPr>
              <a:t>&lt;module1name&gt;</a:t>
            </a:r>
            <a:r>
              <a:rPr lang="es-ES" sz="1400" b="1" dirty="0">
                <a:solidFill>
                  <a:schemeClr val="bg1"/>
                </a:solidFill>
              </a:rPr>
              <a:t>.42m </a:t>
            </a:r>
            <a:r>
              <a:rPr lang="es-ES" sz="1400" b="1" i="1" dirty="0">
                <a:solidFill>
                  <a:schemeClr val="bg1"/>
                </a:solidFill>
              </a:rPr>
              <a:t>&lt;module2name&gt;</a:t>
            </a:r>
            <a:r>
              <a:rPr lang="es-ES" sz="1400" b="1" dirty="0">
                <a:solidFill>
                  <a:schemeClr val="bg1"/>
                </a:solidFill>
              </a:rPr>
              <a:t>.42m ...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8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 err="1"/>
              <a:t>Compiling</a:t>
            </a:r>
            <a:r>
              <a:rPr lang="es-MX" sz="3200" dirty="0"/>
              <a:t> a Genero BDL </a:t>
            </a:r>
            <a:r>
              <a:rPr lang="es-MX" sz="3200" dirty="0" err="1"/>
              <a:t>Application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8313" y="1052513"/>
            <a:ext cx="8229600" cy="4176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ES" sz="1600" b="1" dirty="0" err="1"/>
              <a:t>Tool</a:t>
            </a:r>
            <a:r>
              <a:rPr lang="es-ES" sz="1600" b="1" dirty="0"/>
              <a:t> fgl2p: </a:t>
            </a:r>
            <a:r>
              <a:rPr lang="es-ES" sz="1600" b="1" dirty="0" err="1"/>
              <a:t>Program</a:t>
            </a:r>
            <a:r>
              <a:rPr lang="es-ES" sz="1600" b="1" dirty="0"/>
              <a:t> </a:t>
            </a:r>
            <a:r>
              <a:rPr lang="es-ES" sz="1600" b="1" dirty="0" err="1"/>
              <a:t>compiler</a:t>
            </a:r>
            <a:r>
              <a:rPr lang="es-ES" sz="1600" dirty="0"/>
              <a:t> </a:t>
            </a:r>
          </a:p>
          <a:p>
            <a:pPr lvl="2">
              <a:lnSpc>
                <a:spcPct val="80000"/>
              </a:lnSpc>
            </a:pP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tool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provided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programs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libraries</a:t>
            </a:r>
            <a:r>
              <a:rPr lang="es-ES" sz="1400" dirty="0"/>
              <a:t>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command</a:t>
            </a:r>
            <a:r>
              <a:rPr lang="es-ES" sz="1400" dirty="0"/>
              <a:t> line. </a:t>
            </a:r>
            <a:r>
              <a:rPr lang="es-ES" sz="1400" dirty="0" err="1"/>
              <a:t>It</a:t>
            </a:r>
            <a:r>
              <a:rPr lang="es-ES" sz="1400" dirty="0"/>
              <a:t> uses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b="1" dirty="0" err="1"/>
              <a:t>fglcomp</a:t>
            </a:r>
            <a:r>
              <a:rPr lang="es-ES" sz="1400" dirty="0"/>
              <a:t> and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b="1" dirty="0" err="1"/>
              <a:t>fgllink</a:t>
            </a:r>
            <a:r>
              <a:rPr lang="es-ES" sz="1400" dirty="0"/>
              <a:t> </a:t>
            </a:r>
            <a:r>
              <a:rPr lang="es-ES" sz="1400" dirty="0" err="1"/>
              <a:t>tools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compile and link modules </a:t>
            </a:r>
            <a:r>
              <a:rPr lang="es-ES" sz="1400" dirty="0" err="1"/>
              <a:t>together</a:t>
            </a:r>
            <a:r>
              <a:rPr lang="es-ES" sz="1400" dirty="0"/>
              <a:t>. </a:t>
            </a:r>
            <a:r>
              <a:rPr lang="es-ES" sz="1400" dirty="0" err="1"/>
              <a:t>If</a:t>
            </a:r>
            <a:r>
              <a:rPr lang="es-ES" sz="1400" dirty="0"/>
              <a:t> </a:t>
            </a:r>
            <a:r>
              <a:rPr lang="es-ES" sz="1400" dirty="0" err="1"/>
              <a:t>compilation</a:t>
            </a:r>
            <a:r>
              <a:rPr lang="es-ES" sz="1400" dirty="0"/>
              <a:t> of </a:t>
            </a:r>
            <a:r>
              <a:rPr lang="es-ES" sz="1400" dirty="0" err="1"/>
              <a:t>any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modules </a:t>
            </a:r>
            <a:r>
              <a:rPr lang="es-ES" sz="1400" dirty="0" err="1"/>
              <a:t>fails</a:t>
            </a:r>
            <a:r>
              <a:rPr lang="es-ES" sz="1400" dirty="0"/>
              <a:t>, </a:t>
            </a:r>
            <a:r>
              <a:rPr lang="es-ES" sz="1400" dirty="0" err="1"/>
              <a:t>the</a:t>
            </a:r>
            <a:r>
              <a:rPr lang="es-ES" sz="1400" dirty="0"/>
              <a:t> file &lt;</a:t>
            </a:r>
            <a:r>
              <a:rPr lang="es-ES" sz="1400" i="1" dirty="0" err="1"/>
              <a:t>modulename</a:t>
            </a:r>
            <a:r>
              <a:rPr lang="es-ES" sz="1400" dirty="0"/>
              <a:t>&gt;.</a:t>
            </a:r>
            <a:r>
              <a:rPr lang="es-ES" sz="1400" dirty="0" err="1"/>
              <a:t>err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created</a:t>
            </a:r>
            <a:r>
              <a:rPr lang="es-ES" sz="1400" dirty="0"/>
              <a:t>. </a:t>
            </a:r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 lvl="2">
              <a:lnSpc>
                <a:spcPct val="80000"/>
              </a:lnSpc>
            </a:pPr>
            <a:endParaRPr lang="es-MX" sz="1400" dirty="0"/>
          </a:p>
          <a:p>
            <a:pPr>
              <a:lnSpc>
                <a:spcPct val="80000"/>
              </a:lnSpc>
            </a:pPr>
            <a:r>
              <a:rPr lang="es-ES" sz="1800" b="1" dirty="0"/>
              <a:t>Note: Windows </a:t>
            </a:r>
            <a:r>
              <a:rPr lang="es-ES" sz="1800" b="1" dirty="0" err="1"/>
              <a:t>or</a:t>
            </a:r>
            <a:r>
              <a:rPr lang="es-ES" sz="1800" b="1" dirty="0"/>
              <a:t> Unix-</a:t>
            </a:r>
            <a:r>
              <a:rPr lang="es-ES" sz="1800" b="1" dirty="0" err="1"/>
              <a:t>based</a:t>
            </a:r>
            <a:r>
              <a:rPr lang="es-ES" sz="1800" b="1" dirty="0"/>
              <a:t> </a:t>
            </a:r>
            <a:r>
              <a:rPr lang="es-ES" sz="1800" b="1" i="1" dirty="0" err="1"/>
              <a:t>makefiles</a:t>
            </a:r>
            <a:r>
              <a:rPr lang="es-ES" sz="1800" b="1" dirty="0"/>
              <a:t> </a:t>
            </a:r>
            <a:r>
              <a:rPr lang="es-ES" sz="1800" b="1" dirty="0" err="1"/>
              <a:t>may</a:t>
            </a:r>
            <a:r>
              <a:rPr lang="es-ES" sz="1800" b="1" dirty="0"/>
              <a:t> be </a:t>
            </a:r>
            <a:r>
              <a:rPr lang="es-ES" sz="1800" b="1" dirty="0" err="1"/>
              <a:t>used</a:t>
            </a:r>
            <a:r>
              <a:rPr lang="es-ES" sz="1800" b="1" dirty="0"/>
              <a:t> as </a:t>
            </a:r>
            <a:r>
              <a:rPr lang="es-ES" sz="1800" b="1" dirty="0" err="1"/>
              <a:t>well</a:t>
            </a:r>
            <a:r>
              <a:rPr lang="es-ES" sz="1800" b="1" dirty="0"/>
              <a:t>, </a:t>
            </a:r>
            <a:r>
              <a:rPr lang="es-ES" sz="1800" b="1" dirty="0" err="1"/>
              <a:t>to</a:t>
            </a:r>
            <a:r>
              <a:rPr lang="es-ES" sz="1800" b="1" dirty="0"/>
              <a:t> </a:t>
            </a:r>
            <a:r>
              <a:rPr lang="es-ES" sz="1800" b="1" dirty="0" err="1"/>
              <a:t>automate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process</a:t>
            </a:r>
            <a:r>
              <a:rPr lang="es-ES" sz="1800" b="1" dirty="0"/>
              <a:t> of </a:t>
            </a:r>
            <a:r>
              <a:rPr lang="es-ES" sz="1800" b="1" dirty="0" err="1"/>
              <a:t>compiling</a:t>
            </a:r>
            <a:r>
              <a:rPr lang="es-ES" sz="1800" b="1" dirty="0"/>
              <a:t> and </a:t>
            </a:r>
            <a:r>
              <a:rPr lang="es-ES" sz="1800" b="1" dirty="0" err="1"/>
              <a:t>linking</a:t>
            </a:r>
            <a:r>
              <a:rPr lang="es-ES" sz="1800" b="1" dirty="0"/>
              <a:t> </a:t>
            </a:r>
            <a:r>
              <a:rPr lang="es-ES" sz="1800" b="1" dirty="0" err="1"/>
              <a:t>programs</a:t>
            </a:r>
            <a:r>
              <a:rPr lang="es-ES" sz="1800" b="1" dirty="0"/>
              <a:t> </a:t>
            </a:r>
          </a:p>
          <a:p>
            <a:pPr lvl="2">
              <a:lnSpc>
                <a:spcPct val="80000"/>
              </a:lnSpc>
            </a:pPr>
            <a:endParaRPr lang="es-MX" sz="14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87450" y="2133600"/>
            <a:ext cx="7416800" cy="1138238"/>
          </a:xfrm>
          <a:prstGeom prst="rect">
            <a:avLst/>
          </a:prstGeom>
          <a:solidFill>
            <a:srgbClr val="993366">
              <a:alpha val="7294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10" tIns="45706" rIns="91410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dirty="0" err="1">
                <a:solidFill>
                  <a:schemeClr val="bg1"/>
                </a:solidFill>
              </a:rPr>
              <a:t>Example</a:t>
            </a:r>
            <a:r>
              <a:rPr lang="es-ES" b="1" dirty="0">
                <a:solidFill>
                  <a:schemeClr val="bg1"/>
                </a:solidFill>
              </a:rPr>
              <a:t> of </a:t>
            </a:r>
            <a:r>
              <a:rPr lang="es-ES" b="1" dirty="0" err="1">
                <a:solidFill>
                  <a:schemeClr val="bg1"/>
                </a:solidFill>
              </a:rPr>
              <a:t>creating</a:t>
            </a:r>
            <a:r>
              <a:rPr lang="es-ES" b="1" dirty="0">
                <a:solidFill>
                  <a:schemeClr val="bg1"/>
                </a:solidFill>
              </a:rPr>
              <a:t> a </a:t>
            </a:r>
            <a:r>
              <a:rPr lang="es-ES" b="1" dirty="0" err="1">
                <a:solidFill>
                  <a:schemeClr val="bg1"/>
                </a:solidFill>
              </a:rPr>
              <a:t>program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s-ES" sz="1400" b="1" dirty="0">
                <a:solidFill>
                  <a:schemeClr val="bg1"/>
                </a:solidFill>
              </a:rPr>
              <a:t>fgl2p -o &lt;</a:t>
            </a:r>
            <a:r>
              <a:rPr lang="es-ES" sz="1400" b="1" i="1" dirty="0" err="1">
                <a:solidFill>
                  <a:schemeClr val="bg1"/>
                </a:solidFill>
              </a:rPr>
              <a:t>programname</a:t>
            </a:r>
            <a:r>
              <a:rPr lang="es-ES" sz="1400" b="1" dirty="0">
                <a:solidFill>
                  <a:schemeClr val="bg1"/>
                </a:solidFill>
              </a:rPr>
              <a:t>&gt;.42r &lt;</a:t>
            </a:r>
            <a:r>
              <a:rPr lang="es-ES" sz="1400" b="1" i="1" dirty="0">
                <a:solidFill>
                  <a:schemeClr val="bg1"/>
                </a:solidFill>
              </a:rPr>
              <a:t>module1name&gt;</a:t>
            </a:r>
            <a:r>
              <a:rPr lang="es-ES" sz="1400" b="1" dirty="0">
                <a:solidFill>
                  <a:schemeClr val="bg1"/>
                </a:solidFill>
              </a:rPr>
              <a:t>.4gl</a:t>
            </a:r>
            <a:r>
              <a:rPr lang="es-ES" b="1" dirty="0">
                <a:solidFill>
                  <a:schemeClr val="bg1"/>
                </a:solidFill>
              </a:rPr>
              <a:t> &lt;</a:t>
            </a:r>
            <a:r>
              <a:rPr lang="es-ES" b="1" i="1" dirty="0">
                <a:solidFill>
                  <a:schemeClr val="bg1"/>
                </a:solidFill>
              </a:rPr>
              <a:t>module2name&gt;</a:t>
            </a:r>
            <a:r>
              <a:rPr lang="es-ES" b="1" dirty="0">
                <a:solidFill>
                  <a:schemeClr val="bg1"/>
                </a:solidFill>
              </a:rPr>
              <a:t>.4gl ... </a:t>
            </a:r>
          </a:p>
          <a:p>
            <a:pPr eaLnBrk="1" hangingPunct="1"/>
            <a:r>
              <a:rPr lang="es-ES" b="1" dirty="0" err="1">
                <a:solidFill>
                  <a:schemeClr val="bg1"/>
                </a:solidFill>
              </a:rPr>
              <a:t>Example</a:t>
            </a:r>
            <a:r>
              <a:rPr lang="es-ES" b="1" dirty="0">
                <a:solidFill>
                  <a:schemeClr val="bg1"/>
                </a:solidFill>
              </a:rPr>
              <a:t> of </a:t>
            </a:r>
            <a:r>
              <a:rPr lang="es-ES" b="1" dirty="0" err="1">
                <a:solidFill>
                  <a:schemeClr val="bg1"/>
                </a:solidFill>
              </a:rPr>
              <a:t>creating</a:t>
            </a:r>
            <a:r>
              <a:rPr lang="es-ES" b="1" dirty="0">
                <a:solidFill>
                  <a:schemeClr val="bg1"/>
                </a:solidFill>
              </a:rPr>
              <a:t> a </a:t>
            </a:r>
            <a:r>
              <a:rPr lang="es-ES" b="1" dirty="0" err="1">
                <a:solidFill>
                  <a:schemeClr val="bg1"/>
                </a:solidFill>
              </a:rPr>
              <a:t>library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s-ES" sz="1400" b="1" dirty="0">
                <a:solidFill>
                  <a:schemeClr val="bg1"/>
                </a:solidFill>
              </a:rPr>
              <a:t>fgl2p -o &lt;</a:t>
            </a:r>
            <a:r>
              <a:rPr lang="es-ES" sz="1400" b="1" i="1" dirty="0" err="1">
                <a:solidFill>
                  <a:schemeClr val="bg1"/>
                </a:solidFill>
              </a:rPr>
              <a:t>libraryname</a:t>
            </a:r>
            <a:r>
              <a:rPr lang="es-ES" sz="1400" b="1" dirty="0">
                <a:solidFill>
                  <a:schemeClr val="bg1"/>
                </a:solidFill>
              </a:rPr>
              <a:t>&gt;.42x &lt;</a:t>
            </a:r>
            <a:r>
              <a:rPr lang="es-ES" sz="1400" b="1" i="1" dirty="0">
                <a:solidFill>
                  <a:schemeClr val="bg1"/>
                </a:solidFill>
              </a:rPr>
              <a:t>module1name&gt;</a:t>
            </a:r>
            <a:r>
              <a:rPr lang="es-ES" sz="1400" b="1" dirty="0">
                <a:solidFill>
                  <a:schemeClr val="bg1"/>
                </a:solidFill>
              </a:rPr>
              <a:t>.42m &lt;</a:t>
            </a:r>
            <a:r>
              <a:rPr lang="es-ES" sz="1400" b="1" i="1" dirty="0">
                <a:solidFill>
                  <a:schemeClr val="bg1"/>
                </a:solidFill>
              </a:rPr>
              <a:t>module2name&gt;</a:t>
            </a:r>
            <a:r>
              <a:rPr lang="es-ES" sz="1400" b="1" dirty="0">
                <a:solidFill>
                  <a:schemeClr val="bg1"/>
                </a:solidFill>
              </a:rPr>
              <a:t>.42m ...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2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14465" y="188640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Gothic" pitchFamily="34" charset="0"/>
              </a:rPr>
              <a:t>The business problem</a:t>
            </a:r>
            <a:br>
              <a:rPr lang="en-US" dirty="0"/>
            </a:br>
            <a:r>
              <a:rPr lang="en-US" sz="1400" dirty="0">
                <a:latin typeface="Century Gothic" pitchFamily="34" charset="0"/>
              </a:rPr>
              <a:t>Be responsive to change</a:t>
            </a:r>
            <a:endParaRPr lang="fr-FR" sz="1400" dirty="0">
              <a:latin typeface="Century Gothic" pitchFamily="34" charset="0"/>
            </a:endParaRPr>
          </a:p>
        </p:txBody>
      </p:sp>
      <p:grpSp>
        <p:nvGrpSpPr>
          <p:cNvPr id="3" name="Grouper 4"/>
          <p:cNvGrpSpPr/>
          <p:nvPr/>
        </p:nvGrpSpPr>
        <p:grpSpPr>
          <a:xfrm>
            <a:off x="1167817" y="1555841"/>
            <a:ext cx="6769629" cy="3760201"/>
            <a:chOff x="1728788" y="1420816"/>
            <a:chExt cx="6769629" cy="3760201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728788" y="1420816"/>
              <a:ext cx="4965701" cy="557213"/>
              <a:chOff x="513" y="1279"/>
              <a:chExt cx="3128" cy="351"/>
            </a:xfrm>
          </p:grpSpPr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513" y="1280"/>
                <a:ext cx="1725" cy="3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fr-FR" sz="3600" dirty="0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‘It </a:t>
                </a:r>
                <a:r>
                  <a:rPr lang="fr-FR" sz="3600" dirty="0" err="1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is</a:t>
                </a:r>
                <a:r>
                  <a:rPr lang="fr-FR" sz="3600" dirty="0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 </a:t>
                </a:r>
                <a:r>
                  <a:rPr lang="fr-FR" sz="3600" b="1" dirty="0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not the</a:t>
                </a:r>
                <a:endParaRPr lang="en-GB" sz="3200" b="1" dirty="0">
                  <a:solidFill>
                    <a:srgbClr val="00588C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65" y="1279"/>
                <a:ext cx="1376" cy="3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fr-FR" sz="3600" b="1" dirty="0" err="1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strongest</a:t>
                </a:r>
                <a:endParaRPr lang="en-GB" sz="3600" b="1" dirty="0">
                  <a:solidFill>
                    <a:srgbClr val="00588C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289175" y="1898650"/>
              <a:ext cx="5473270" cy="5048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fr-FR" sz="3200" dirty="0">
                  <a:solidFill>
                    <a:srgbClr val="00588C"/>
                  </a:solidFill>
                  <a:latin typeface="Century Gothic"/>
                  <a:cs typeface="Century Gothic"/>
                </a:rPr>
                <a:t>of the </a:t>
              </a:r>
              <a:r>
                <a:rPr lang="fr-FR" sz="3200" dirty="0" err="1">
                  <a:solidFill>
                    <a:srgbClr val="00588C"/>
                  </a:solidFill>
                  <a:latin typeface="Century Gothic"/>
                  <a:cs typeface="Century Gothic"/>
                </a:rPr>
                <a:t>species</a:t>
              </a:r>
              <a:r>
                <a:rPr lang="fr-FR" sz="3200" dirty="0">
                  <a:solidFill>
                    <a:srgbClr val="00588C"/>
                  </a:solidFill>
                  <a:latin typeface="Century Gothic"/>
                  <a:cs typeface="Century Gothic"/>
                </a:rPr>
                <a:t> </a:t>
              </a:r>
              <a:r>
                <a:rPr lang="fr-FR" sz="3200" dirty="0" err="1">
                  <a:solidFill>
                    <a:srgbClr val="00588C"/>
                  </a:solidFill>
                  <a:latin typeface="Century Gothic"/>
                  <a:cs typeface="Century Gothic"/>
                </a:rPr>
                <a:t>that</a:t>
              </a:r>
              <a:r>
                <a:rPr lang="fr-FR" sz="3200" dirty="0">
                  <a:solidFill>
                    <a:srgbClr val="00588C"/>
                  </a:solidFill>
                  <a:latin typeface="Century Gothic"/>
                  <a:cs typeface="Century Gothic"/>
                </a:rPr>
                <a:t> survives</a:t>
              </a:r>
              <a:endParaRPr lang="en-GB" sz="3200" dirty="0">
                <a:solidFill>
                  <a:srgbClr val="00588C"/>
                </a:solidFill>
                <a:latin typeface="Century Gothic"/>
                <a:cs typeface="Century Gothic"/>
              </a:endParaRP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33575" y="2401888"/>
              <a:ext cx="5619750" cy="514350"/>
              <a:chOff x="1107" y="2185"/>
              <a:chExt cx="3540" cy="324"/>
            </a:xfrm>
          </p:grpSpPr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1107" y="2191"/>
                <a:ext cx="1004" cy="3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fr-FR" sz="3200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nor the </a:t>
                </a:r>
                <a:endParaRPr lang="en-GB" sz="3200">
                  <a:solidFill>
                    <a:srgbClr val="00588C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2103" y="2185"/>
                <a:ext cx="2544" cy="3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fr-FR" sz="3200" b="1" dirty="0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the </a:t>
                </a:r>
                <a:r>
                  <a:rPr lang="fr-FR" sz="3200" b="1" dirty="0" err="1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most</a:t>
                </a:r>
                <a:r>
                  <a:rPr lang="fr-FR" sz="3200" b="1" dirty="0">
                    <a:solidFill>
                      <a:srgbClr val="00588C"/>
                    </a:solidFill>
                    <a:latin typeface="Century Gothic"/>
                    <a:cs typeface="Century Gothic"/>
                  </a:rPr>
                  <a:t> intelligent,</a:t>
                </a:r>
                <a:endParaRPr lang="en-GB" sz="3200" b="1" dirty="0">
                  <a:solidFill>
                    <a:srgbClr val="00588C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554288" y="2836863"/>
              <a:ext cx="4435476" cy="607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fr-FR" sz="4000" dirty="0">
                  <a:solidFill>
                    <a:srgbClr val="00588C"/>
                  </a:solidFill>
                  <a:latin typeface="Century Gothic"/>
                  <a:cs typeface="Century Gothic"/>
                </a:rPr>
                <a:t>but the one </a:t>
              </a:r>
              <a:r>
                <a:rPr lang="fr-FR" sz="4000" dirty="0" err="1">
                  <a:solidFill>
                    <a:srgbClr val="00588C"/>
                  </a:solidFill>
                  <a:latin typeface="Century Gothic"/>
                  <a:cs typeface="Century Gothic"/>
                </a:rPr>
                <a:t>most</a:t>
              </a:r>
              <a:endParaRPr lang="en-GB" sz="3200" dirty="0">
                <a:solidFill>
                  <a:srgbClr val="00588C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773238" y="3508375"/>
              <a:ext cx="6725179" cy="658771"/>
            </a:xfrm>
            <a:prstGeom prst="rect">
              <a:avLst/>
            </a:prstGeom>
            <a:solidFill>
              <a:srgbClr val="00588C"/>
            </a:soli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0000" tIns="46800" rIns="90000" bIns="4680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fr-FR" sz="4400" b="1" dirty="0">
                  <a:solidFill>
                    <a:schemeClr val="accent3"/>
                  </a:solidFill>
                  <a:latin typeface="Century Gothic"/>
                  <a:cs typeface="Century Gothic"/>
                </a:rPr>
                <a:t>responsive to change’</a:t>
              </a:r>
              <a:endParaRPr lang="en-GB" sz="4400" b="1" dirty="0">
                <a:solidFill>
                  <a:schemeClr val="accent3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052638" y="4454535"/>
              <a:ext cx="6022445" cy="7264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fr-FR" sz="2800" dirty="0">
                  <a:solidFill>
                    <a:srgbClr val="00588C"/>
                  </a:solidFill>
                  <a:latin typeface="Century Gothic"/>
                  <a:cs typeface="Century Gothic"/>
                </a:rPr>
                <a:t>Charles Darwin</a:t>
              </a:r>
            </a:p>
            <a:p>
              <a:pPr algn="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fr-FR" sz="1400" b="1" dirty="0">
                  <a:solidFill>
                    <a:srgbClr val="00588C"/>
                  </a:solidFill>
                  <a:latin typeface="Century Gothic"/>
                  <a:cs typeface="Century Gothic"/>
                </a:rPr>
                <a:t>The </a:t>
              </a:r>
              <a:r>
                <a:rPr lang="fr-FR" sz="1400" b="1" dirty="0" err="1">
                  <a:solidFill>
                    <a:srgbClr val="00588C"/>
                  </a:solidFill>
                  <a:latin typeface="Century Gothic"/>
                  <a:cs typeface="Century Gothic"/>
                </a:rPr>
                <a:t>Origin</a:t>
              </a:r>
              <a:r>
                <a:rPr lang="fr-FR" sz="1400" b="1" dirty="0">
                  <a:solidFill>
                    <a:srgbClr val="00588C"/>
                  </a:solidFill>
                  <a:latin typeface="Century Gothic"/>
                  <a:cs typeface="Century Gothic"/>
                </a:rPr>
                <a:t> of </a:t>
              </a:r>
              <a:r>
                <a:rPr lang="fr-FR" sz="1400" b="1" dirty="0" err="1">
                  <a:solidFill>
                    <a:srgbClr val="00588C"/>
                  </a:solidFill>
                  <a:latin typeface="Century Gothic"/>
                  <a:cs typeface="Century Gothic"/>
                </a:rPr>
                <a:t>Species</a:t>
              </a:r>
              <a:r>
                <a:rPr lang="fr-FR" sz="1400" b="1" dirty="0">
                  <a:solidFill>
                    <a:srgbClr val="00588C"/>
                  </a:solidFill>
                  <a:latin typeface="Century Gothic"/>
                  <a:cs typeface="Century Gothic"/>
                </a:rPr>
                <a:t>, </a:t>
              </a:r>
              <a:r>
                <a:rPr lang="en-GB" sz="1400" b="1" dirty="0">
                  <a:solidFill>
                    <a:srgbClr val="00588C"/>
                  </a:solidFill>
                  <a:latin typeface="Century Gothic"/>
                  <a:cs typeface="Century Gothic"/>
                </a:rPr>
                <a:t>1859</a:t>
              </a:r>
              <a:endParaRPr lang="en-GB" sz="1400" dirty="0">
                <a:solidFill>
                  <a:srgbClr val="00588C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2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0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6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14464" y="188640"/>
            <a:ext cx="8417975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Gothic" pitchFamily="34" charset="0"/>
              </a:rPr>
              <a:t>Setup</a:t>
            </a:r>
            <a:br>
              <a:rPr lang="en-US" sz="3200" dirty="0">
                <a:latin typeface="Century Gothic" pitchFamily="34" charset="0"/>
              </a:rPr>
            </a:br>
            <a:endParaRPr lang="fr-FR" sz="3200" dirty="0">
              <a:latin typeface="Century Gothic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268760"/>
            <a:ext cx="8229600" cy="4680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 err="1"/>
              <a:t>Four</a:t>
            </a:r>
            <a:r>
              <a:rPr lang="es-ES_tradnl" sz="1800" b="1" dirty="0"/>
              <a:t> </a:t>
            </a:r>
            <a:r>
              <a:rPr lang="es-ES_tradnl" sz="1800" b="1" dirty="0" err="1"/>
              <a:t>Js</a:t>
            </a:r>
            <a:r>
              <a:rPr lang="es-ES_tradnl" sz="1800" b="1" dirty="0"/>
              <a:t> </a:t>
            </a:r>
            <a:r>
              <a:rPr lang="es-ES_tradnl" sz="1800" b="1" dirty="0" err="1"/>
              <a:t>Products</a:t>
            </a:r>
            <a:endParaRPr lang="es-ES_tradnl" sz="1800" b="1" dirty="0"/>
          </a:p>
          <a:p>
            <a:pPr lvl="1"/>
            <a:r>
              <a:rPr lang="es-ES_tradnl" sz="1600" b="1" dirty="0"/>
              <a:t>BDS</a:t>
            </a:r>
            <a:r>
              <a:rPr lang="es-ES_tradnl" sz="1600" dirty="0"/>
              <a:t> (Business </a:t>
            </a:r>
            <a:r>
              <a:rPr lang="es-ES_tradnl" sz="1600" dirty="0" err="1"/>
              <a:t>Development</a:t>
            </a:r>
            <a:r>
              <a:rPr lang="es-ES_tradnl" sz="1600" dirty="0"/>
              <a:t> Suite)</a:t>
            </a:r>
          </a:p>
          <a:p>
            <a:pPr lvl="2"/>
            <a:r>
              <a:rPr lang="es-ES_tradnl" sz="1400" dirty="0" err="1"/>
              <a:t>Compiler</a:t>
            </a:r>
            <a:r>
              <a:rPr lang="es-ES_tradnl" sz="1400" dirty="0"/>
              <a:t>/</a:t>
            </a:r>
            <a:r>
              <a:rPr lang="es-ES_tradnl" sz="1400" dirty="0" err="1"/>
              <a:t>Runtime</a:t>
            </a:r>
            <a:endParaRPr lang="es-ES_tradnl" sz="1400" dirty="0"/>
          </a:p>
          <a:p>
            <a:pPr lvl="2"/>
            <a:r>
              <a:rPr lang="es-ES_tradnl" sz="1400" dirty="0"/>
              <a:t>Windows Front </a:t>
            </a:r>
            <a:r>
              <a:rPr lang="es-ES_tradnl" sz="1400" dirty="0" err="1"/>
              <a:t>End</a:t>
            </a:r>
            <a:r>
              <a:rPr lang="es-ES_tradnl" sz="1400" dirty="0"/>
              <a:t> (</a:t>
            </a:r>
            <a:r>
              <a:rPr lang="es-ES_tradnl" sz="1400" dirty="0" err="1"/>
              <a:t>wtk</a:t>
            </a:r>
            <a:r>
              <a:rPr lang="es-ES_tradnl" sz="1400" dirty="0"/>
              <a:t>)</a:t>
            </a:r>
          </a:p>
          <a:p>
            <a:pPr lvl="2"/>
            <a:r>
              <a:rPr lang="es-ES_tradnl" sz="1400" dirty="0"/>
              <a:t>Web Front </a:t>
            </a:r>
            <a:r>
              <a:rPr lang="es-ES_tradnl" sz="1400" dirty="0" err="1"/>
              <a:t>End</a:t>
            </a:r>
            <a:r>
              <a:rPr lang="es-ES_tradnl" sz="1400" dirty="0"/>
              <a:t> (</a:t>
            </a:r>
            <a:r>
              <a:rPr lang="es-ES_tradnl" sz="1400" dirty="0" err="1"/>
              <a:t>html</a:t>
            </a:r>
            <a:r>
              <a:rPr lang="es-ES_tradnl" sz="1400" dirty="0"/>
              <a:t> </a:t>
            </a:r>
            <a:r>
              <a:rPr lang="es-ES_tradnl" sz="1400" dirty="0" err="1"/>
              <a:t>client</a:t>
            </a:r>
            <a:r>
              <a:rPr lang="es-ES_tradnl" sz="1400" dirty="0"/>
              <a:t>)</a:t>
            </a:r>
          </a:p>
          <a:p>
            <a:pPr lvl="2"/>
            <a:r>
              <a:rPr lang="es-ES_tradnl" sz="1400" dirty="0"/>
              <a:t>Java Front </a:t>
            </a:r>
            <a:r>
              <a:rPr lang="es-ES_tradnl" sz="1400" dirty="0" err="1"/>
              <a:t>End</a:t>
            </a:r>
            <a:endParaRPr lang="es-ES_tradnl" sz="1400" dirty="0"/>
          </a:p>
          <a:p>
            <a:pPr lvl="2"/>
            <a:r>
              <a:rPr lang="es-ES_tradnl" sz="1400" dirty="0"/>
              <a:t>X11</a:t>
            </a:r>
          </a:p>
          <a:p>
            <a:pPr lvl="2"/>
            <a:r>
              <a:rPr lang="es-ES_tradnl" sz="1400" dirty="0" err="1"/>
              <a:t>Ascii</a:t>
            </a:r>
            <a:endParaRPr lang="es-ES_tradnl" sz="1400" dirty="0"/>
          </a:p>
          <a:p>
            <a:pPr lvl="2"/>
            <a:r>
              <a:rPr lang="es-ES_tradnl" sz="1400" dirty="0"/>
              <a:t>Web </a:t>
            </a:r>
            <a:r>
              <a:rPr lang="es-ES_tradnl" sz="1400" dirty="0" err="1"/>
              <a:t>Services</a:t>
            </a:r>
            <a:r>
              <a:rPr lang="es-ES_tradnl" sz="1400" dirty="0"/>
              <a:t> </a:t>
            </a:r>
            <a:r>
              <a:rPr lang="es-ES_tradnl" sz="1400" dirty="0" err="1"/>
              <a:t>extension</a:t>
            </a:r>
            <a:endParaRPr lang="es-ES_tradnl" sz="1400" dirty="0"/>
          </a:p>
          <a:p>
            <a:pPr lvl="1"/>
            <a:r>
              <a:rPr lang="es-ES_tradnl" sz="1600" b="1" dirty="0"/>
              <a:t>Genero BDL </a:t>
            </a:r>
            <a:r>
              <a:rPr lang="es-ES_tradnl" sz="1600" dirty="0"/>
              <a:t>(Genero Business </a:t>
            </a:r>
            <a:r>
              <a:rPr lang="es-ES_tradnl" sz="1600" dirty="0" err="1"/>
              <a:t>Development</a:t>
            </a:r>
            <a:r>
              <a:rPr lang="es-ES_tradnl" sz="1600" dirty="0"/>
              <a:t> </a:t>
            </a:r>
            <a:r>
              <a:rPr lang="es-ES_tradnl" sz="1600" dirty="0" err="1"/>
              <a:t>Language</a:t>
            </a:r>
            <a:r>
              <a:rPr lang="es-ES_tradnl" sz="1600" dirty="0"/>
              <a:t>)</a:t>
            </a:r>
          </a:p>
          <a:p>
            <a:pPr lvl="2"/>
            <a:r>
              <a:rPr lang="es-ES_tradnl" sz="1400" dirty="0" err="1"/>
              <a:t>Compiler</a:t>
            </a:r>
            <a:r>
              <a:rPr lang="es-ES_tradnl" sz="1400" dirty="0"/>
              <a:t>/</a:t>
            </a:r>
            <a:r>
              <a:rPr lang="es-ES_tradnl" sz="1400" dirty="0" err="1"/>
              <a:t>Runtime</a:t>
            </a:r>
            <a:endParaRPr lang="es-ES_tradnl" sz="1400" dirty="0"/>
          </a:p>
          <a:p>
            <a:pPr lvl="2"/>
            <a:r>
              <a:rPr lang="es-ES_tradnl" sz="1400" dirty="0"/>
              <a:t>GDC (Genero Desktop </a:t>
            </a:r>
            <a:r>
              <a:rPr lang="es-ES_tradnl" sz="1400" dirty="0" err="1"/>
              <a:t>Client</a:t>
            </a:r>
            <a:r>
              <a:rPr lang="es-ES_tradnl" sz="1400" dirty="0"/>
              <a:t>)</a:t>
            </a:r>
          </a:p>
          <a:p>
            <a:pPr lvl="2"/>
            <a:r>
              <a:rPr lang="es-ES_tradnl" sz="1400" dirty="0"/>
              <a:t>WEB</a:t>
            </a:r>
          </a:p>
          <a:p>
            <a:pPr lvl="3"/>
            <a:r>
              <a:rPr lang="es-ES_tradnl" sz="1200" dirty="0"/>
              <a:t>GDCAX (Genero Desktop </a:t>
            </a:r>
            <a:r>
              <a:rPr lang="es-ES_tradnl" sz="1200" dirty="0" err="1"/>
              <a:t>Client</a:t>
            </a:r>
            <a:r>
              <a:rPr lang="es-ES_tradnl" sz="1200" dirty="0"/>
              <a:t> ActiveX)</a:t>
            </a:r>
          </a:p>
          <a:p>
            <a:pPr lvl="3"/>
            <a:r>
              <a:rPr lang="es-ES_tradnl" sz="1200" dirty="0"/>
              <a:t>GWC (Genero Web </a:t>
            </a:r>
            <a:r>
              <a:rPr lang="es-ES_tradnl" sz="1200" dirty="0" err="1"/>
              <a:t>Client</a:t>
            </a:r>
            <a:r>
              <a:rPr lang="es-ES_tradnl" sz="1200" dirty="0"/>
              <a:t>)</a:t>
            </a:r>
          </a:p>
          <a:p>
            <a:pPr lvl="2"/>
            <a:r>
              <a:rPr lang="es-ES_tradnl" sz="1400" dirty="0"/>
              <a:t>GST (Genero Studio)</a:t>
            </a:r>
          </a:p>
          <a:p>
            <a:pPr lvl="2"/>
            <a:r>
              <a:rPr lang="es-ES_tradnl" sz="1400" dirty="0"/>
              <a:t>GWS (Genero Web </a:t>
            </a:r>
            <a:r>
              <a:rPr lang="es-ES_tradnl" sz="1400" dirty="0" err="1"/>
              <a:t>Services</a:t>
            </a:r>
            <a:r>
              <a:rPr lang="es-ES_tradnl" sz="1400" dirty="0"/>
              <a:t>)</a:t>
            </a:r>
          </a:p>
          <a:p>
            <a:pPr lvl="2"/>
            <a:r>
              <a:rPr lang="es-ES_tradnl" sz="1400" dirty="0"/>
              <a:t>GRW (Genero </a:t>
            </a:r>
            <a:r>
              <a:rPr lang="es-ES_tradnl" sz="1400" dirty="0" err="1"/>
              <a:t>Report</a:t>
            </a:r>
            <a:r>
              <a:rPr lang="es-ES_tradnl" sz="1400" dirty="0"/>
              <a:t> </a:t>
            </a:r>
            <a:r>
              <a:rPr lang="es-ES_tradnl" sz="1400" dirty="0" err="1"/>
              <a:t>Writer</a:t>
            </a:r>
            <a:r>
              <a:rPr lang="es-ES_tradnl" sz="1400" dirty="0"/>
              <a:t>)</a:t>
            </a:r>
            <a:endParaRPr lang="es-ES" sz="14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5239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14464" y="188640"/>
            <a:ext cx="8417975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Gothic" pitchFamily="34" charset="0"/>
              </a:rPr>
              <a:t>Setup</a:t>
            </a:r>
            <a:br>
              <a:rPr lang="en-US" sz="3200" dirty="0">
                <a:latin typeface="Century Gothic" pitchFamily="34" charset="0"/>
              </a:rPr>
            </a:br>
            <a:endParaRPr lang="fr-FR" sz="3200" dirty="0">
              <a:latin typeface="Century Gothic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52736"/>
            <a:ext cx="8229600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ES_tradnl" sz="1800" b="1" dirty="0" err="1"/>
              <a:t>Prefix</a:t>
            </a:r>
            <a:r>
              <a:rPr lang="es-ES_tradnl" sz="1800" b="1" dirty="0"/>
              <a:t> of </a:t>
            </a:r>
            <a:r>
              <a:rPr lang="es-ES_tradnl" sz="1800" b="1" dirty="0" err="1"/>
              <a:t>products</a:t>
            </a:r>
            <a:endParaRPr lang="es-ES_tradnl" sz="1800" b="1" dirty="0"/>
          </a:p>
          <a:p>
            <a:pPr lvl="1">
              <a:lnSpc>
                <a:spcPct val="80000"/>
              </a:lnSpc>
            </a:pPr>
            <a:r>
              <a:rPr lang="es-ES_tradnl" sz="1600" dirty="0" err="1"/>
              <a:t>Example</a:t>
            </a:r>
            <a:endParaRPr lang="es-ES_tradnl" sz="1600" dirty="0"/>
          </a:p>
          <a:p>
            <a:pPr lvl="2">
              <a:lnSpc>
                <a:spcPct val="80000"/>
              </a:lnSpc>
            </a:pPr>
            <a:r>
              <a:rPr lang="es-ES" dirty="0"/>
              <a:t>fjs-fgl-2.11.03-build1169.8-w32vc71</a:t>
            </a:r>
            <a:endParaRPr lang="es-ES_tradnl" sz="1400" dirty="0"/>
          </a:p>
          <a:p>
            <a:pPr lvl="2">
              <a:lnSpc>
                <a:spcPct val="80000"/>
              </a:lnSpc>
            </a:pPr>
            <a:r>
              <a:rPr lang="es-ES_tradnl" sz="1400" dirty="0" err="1"/>
              <a:t>Fjs</a:t>
            </a:r>
            <a:r>
              <a:rPr lang="es-ES_tradnl" sz="1400" dirty="0"/>
              <a:t>= </a:t>
            </a:r>
            <a:r>
              <a:rPr lang="es-ES_tradnl" sz="1400" dirty="0" err="1"/>
              <a:t>Four</a:t>
            </a:r>
            <a:r>
              <a:rPr lang="es-ES_tradnl" sz="1400" dirty="0"/>
              <a:t> </a:t>
            </a:r>
            <a:r>
              <a:rPr lang="es-ES_tradnl" sz="1400" dirty="0" err="1"/>
              <a:t>Js</a:t>
            </a:r>
            <a:endParaRPr lang="es-ES_tradnl" sz="1400" dirty="0"/>
          </a:p>
          <a:p>
            <a:pPr lvl="2">
              <a:lnSpc>
                <a:spcPct val="80000"/>
              </a:lnSpc>
            </a:pPr>
            <a:r>
              <a:rPr lang="es-ES_tradnl" sz="1400" dirty="0" err="1"/>
              <a:t>Fgl</a:t>
            </a:r>
            <a:r>
              <a:rPr lang="es-ES_tradnl" sz="1400" dirty="0"/>
              <a:t>= Tipo de Producto</a:t>
            </a:r>
          </a:p>
          <a:p>
            <a:pPr lvl="2">
              <a:lnSpc>
                <a:spcPct val="80000"/>
              </a:lnSpc>
            </a:pPr>
            <a:r>
              <a:rPr lang="es-ES_tradnl" sz="1400" dirty="0"/>
              <a:t>X.XX= </a:t>
            </a:r>
            <a:r>
              <a:rPr lang="es-ES_tradnl" sz="1400" dirty="0" err="1"/>
              <a:t>Version</a:t>
            </a:r>
            <a:r>
              <a:rPr lang="es-ES_tradnl" sz="1400" dirty="0"/>
              <a:t> del </a:t>
            </a:r>
            <a:r>
              <a:rPr lang="es-ES_tradnl" sz="1400" dirty="0" err="1"/>
              <a:t>Prducto</a:t>
            </a:r>
            <a:endParaRPr lang="es-ES_tradnl" sz="1400" dirty="0"/>
          </a:p>
          <a:p>
            <a:pPr lvl="2">
              <a:lnSpc>
                <a:spcPct val="80000"/>
              </a:lnSpc>
            </a:pPr>
            <a:r>
              <a:rPr lang="es-ES_tradnl" sz="1400" dirty="0"/>
              <a:t>.&amp;X= numero de parche</a:t>
            </a:r>
          </a:p>
          <a:p>
            <a:pPr lvl="2">
              <a:lnSpc>
                <a:spcPct val="80000"/>
              </a:lnSpc>
            </a:pPr>
            <a:r>
              <a:rPr lang="es-ES_tradnl" sz="1400" dirty="0"/>
              <a:t>W32vc71= plataforma</a:t>
            </a:r>
          </a:p>
          <a:p>
            <a:pPr lvl="2">
              <a:lnSpc>
                <a:spcPct val="80000"/>
              </a:lnSpc>
            </a:pPr>
            <a:r>
              <a:rPr lang="es-ES_tradnl" sz="1400" dirty="0"/>
              <a:t>.</a:t>
            </a:r>
            <a:r>
              <a:rPr lang="es-ES_tradnl" sz="1400" dirty="0" err="1"/>
              <a:t>exe</a:t>
            </a:r>
            <a:r>
              <a:rPr lang="es-ES_tradnl" sz="1400" dirty="0"/>
              <a:t>= </a:t>
            </a:r>
            <a:r>
              <a:rPr lang="es-ES_tradnl" sz="1400" dirty="0" err="1"/>
              <a:t>windows</a:t>
            </a:r>
            <a:r>
              <a:rPr lang="es-ES_tradnl" sz="1400" dirty="0"/>
              <a:t>  </a:t>
            </a:r>
            <a:r>
              <a:rPr lang="es-ES_tradnl" sz="1400" dirty="0" err="1"/>
              <a:t>run</a:t>
            </a:r>
            <a:r>
              <a:rPr lang="es-ES_tradnl" sz="1400" dirty="0"/>
              <a:t>= Unix/Linux</a:t>
            </a:r>
          </a:p>
          <a:p>
            <a:pPr lvl="1">
              <a:lnSpc>
                <a:spcPct val="80000"/>
              </a:lnSpc>
            </a:pPr>
            <a:r>
              <a:rPr lang="es-ES_tradnl" sz="1600" dirty="0" err="1"/>
              <a:t>Product</a:t>
            </a:r>
            <a:r>
              <a:rPr lang="es-ES_tradnl" sz="1600" dirty="0"/>
              <a:t> </a:t>
            </a:r>
            <a:r>
              <a:rPr lang="es-ES_tradnl" sz="1600" dirty="0" err="1"/>
              <a:t>type</a:t>
            </a:r>
            <a:endParaRPr lang="es-ES_tradnl" sz="1600" dirty="0"/>
          </a:p>
          <a:p>
            <a:pPr lvl="2">
              <a:lnSpc>
                <a:spcPct val="80000"/>
              </a:lnSpc>
            </a:pPr>
            <a:r>
              <a:rPr lang="es-ES_tradnl" sz="1400" dirty="0" err="1"/>
              <a:t>Fgl</a:t>
            </a:r>
            <a:r>
              <a:rPr lang="es-ES_tradnl" sz="1400" dirty="0"/>
              <a:t>=</a:t>
            </a:r>
            <a:r>
              <a:rPr lang="es-ES_tradnl" sz="1400" dirty="0" err="1"/>
              <a:t>Compiler</a:t>
            </a:r>
            <a:r>
              <a:rPr lang="es-ES_tradnl" sz="1400" dirty="0"/>
              <a:t>/</a:t>
            </a:r>
            <a:r>
              <a:rPr lang="es-ES_tradnl" sz="1400" dirty="0" err="1"/>
              <a:t>Runtime</a:t>
            </a:r>
            <a:endParaRPr lang="es-ES_tradnl" sz="1400" dirty="0"/>
          </a:p>
          <a:p>
            <a:pPr lvl="2">
              <a:lnSpc>
                <a:spcPct val="80000"/>
              </a:lnSpc>
            </a:pPr>
            <a:r>
              <a:rPr lang="es-ES_tradnl" sz="1400" dirty="0"/>
              <a:t>Gas=Genero </a:t>
            </a:r>
            <a:r>
              <a:rPr lang="es-ES_tradnl" sz="1400" dirty="0" err="1"/>
              <a:t>Application</a:t>
            </a:r>
            <a:r>
              <a:rPr lang="es-ES_tradnl" sz="1400" dirty="0"/>
              <a:t> Server</a:t>
            </a:r>
          </a:p>
          <a:p>
            <a:pPr lvl="2">
              <a:lnSpc>
                <a:spcPct val="80000"/>
              </a:lnSpc>
            </a:pPr>
            <a:r>
              <a:rPr lang="es-ES_tradnl" sz="1400" dirty="0" err="1"/>
              <a:t>Gdc</a:t>
            </a:r>
            <a:r>
              <a:rPr lang="es-ES_tradnl" sz="1400" dirty="0"/>
              <a:t>=Genero Desktop </a:t>
            </a:r>
            <a:r>
              <a:rPr lang="es-ES_tradnl" sz="1400" dirty="0" err="1"/>
              <a:t>Client</a:t>
            </a:r>
            <a:endParaRPr lang="es-ES_tradnl" sz="1400" dirty="0"/>
          </a:p>
          <a:p>
            <a:pPr lvl="2">
              <a:lnSpc>
                <a:spcPct val="80000"/>
              </a:lnSpc>
            </a:pPr>
            <a:r>
              <a:rPr lang="es-ES_tradnl" sz="1400" dirty="0" err="1"/>
              <a:t>Gdcax</a:t>
            </a:r>
            <a:r>
              <a:rPr lang="es-ES_tradnl" sz="1400" dirty="0"/>
              <a:t>=Genero Desktop </a:t>
            </a:r>
            <a:r>
              <a:rPr lang="es-ES_tradnl" sz="1400" dirty="0" err="1"/>
              <a:t>Client</a:t>
            </a:r>
            <a:r>
              <a:rPr lang="es-ES_tradnl" sz="1400" dirty="0"/>
              <a:t> ActiveX</a:t>
            </a:r>
          </a:p>
          <a:p>
            <a:pPr lvl="2">
              <a:lnSpc>
                <a:spcPct val="80000"/>
              </a:lnSpc>
            </a:pPr>
            <a:r>
              <a:rPr lang="es-ES_tradnl" sz="1400" dirty="0"/>
              <a:t>GWS=Genero Web </a:t>
            </a:r>
            <a:r>
              <a:rPr lang="es-ES_tradnl" sz="1400" dirty="0" err="1"/>
              <a:t>Services</a:t>
            </a:r>
            <a:endParaRPr lang="es-ES_tradnl" sz="1400" dirty="0"/>
          </a:p>
          <a:p>
            <a:pPr lvl="2">
              <a:lnSpc>
                <a:spcPct val="80000"/>
              </a:lnSpc>
            </a:pPr>
            <a:r>
              <a:rPr lang="es-ES_tradnl" sz="1400" dirty="0"/>
              <a:t>GRE=Genero </a:t>
            </a:r>
            <a:r>
              <a:rPr lang="es-ES_tradnl" sz="1400" dirty="0" err="1"/>
              <a:t>Report</a:t>
            </a:r>
            <a:r>
              <a:rPr lang="es-ES_tradnl" sz="1400" dirty="0"/>
              <a:t> </a:t>
            </a:r>
            <a:r>
              <a:rPr lang="es-ES_tradnl" sz="1400" dirty="0" err="1"/>
              <a:t>Engine</a:t>
            </a:r>
            <a:endParaRPr lang="es-ES_tradnl" sz="1400" dirty="0"/>
          </a:p>
          <a:p>
            <a:pPr lvl="2">
              <a:lnSpc>
                <a:spcPct val="80000"/>
              </a:lnSpc>
            </a:pPr>
            <a:r>
              <a:rPr lang="es-ES_tradnl" sz="1400" dirty="0"/>
              <a:t>GRD=Genero </a:t>
            </a:r>
            <a:r>
              <a:rPr lang="es-ES_tradnl" sz="1400" dirty="0" err="1"/>
              <a:t>Report</a:t>
            </a:r>
            <a:r>
              <a:rPr lang="es-ES_tradnl" sz="1400" dirty="0"/>
              <a:t> </a:t>
            </a:r>
            <a:r>
              <a:rPr lang="es-ES_tradnl" sz="1400" dirty="0" err="1"/>
              <a:t>Designer</a:t>
            </a:r>
            <a:endParaRPr lang="es-ES_tradnl" sz="1400" dirty="0"/>
          </a:p>
          <a:p>
            <a:pPr lvl="1">
              <a:lnSpc>
                <a:spcPct val="80000"/>
              </a:lnSpc>
            </a:pPr>
            <a:r>
              <a:rPr lang="es-ES_tradnl" sz="1600" dirty="0" err="1"/>
              <a:t>Platform</a:t>
            </a:r>
            <a:endParaRPr lang="es-ES_tradnl" sz="1600" dirty="0"/>
          </a:p>
          <a:p>
            <a:pPr lvl="2">
              <a:lnSpc>
                <a:spcPct val="80000"/>
              </a:lnSpc>
            </a:pPr>
            <a:r>
              <a:rPr lang="es-ES_tradnl" sz="1400" dirty="0"/>
              <a:t>W32vc60=Windows 32 bits soporte con Visual C 6.0</a:t>
            </a:r>
          </a:p>
          <a:p>
            <a:pPr lvl="2">
              <a:lnSpc>
                <a:spcPct val="80000"/>
              </a:lnSpc>
            </a:pPr>
            <a:r>
              <a:rPr lang="es-ES_tradnl" sz="1400" dirty="0"/>
              <a:t>W32vc71=Windows 32 bits soporte con Visual C 7.0</a:t>
            </a:r>
          </a:p>
          <a:p>
            <a:pPr lvl="2">
              <a:lnSpc>
                <a:spcPct val="80000"/>
              </a:lnSpc>
            </a:pPr>
            <a:r>
              <a:rPr lang="es-ES_tradnl" sz="1400" dirty="0"/>
              <a:t>A640433= </a:t>
            </a:r>
            <a:r>
              <a:rPr lang="es-ES_tradnl" sz="1400" dirty="0" err="1"/>
              <a:t>Aix</a:t>
            </a:r>
            <a:r>
              <a:rPr lang="es-ES_tradnl" sz="1400" dirty="0"/>
              <a:t> 64 bits </a:t>
            </a:r>
            <a:r>
              <a:rPr lang="es-ES_tradnl" sz="1400" dirty="0" err="1"/>
              <a:t>version</a:t>
            </a:r>
            <a:r>
              <a:rPr lang="es-ES_tradnl" sz="1400" dirty="0"/>
              <a:t> 4.3.3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122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14464" y="188640"/>
            <a:ext cx="8417975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Gothic" pitchFamily="34" charset="0"/>
              </a:rPr>
              <a:t>Setup</a:t>
            </a:r>
            <a:br>
              <a:rPr lang="en-US" sz="3200" dirty="0">
                <a:latin typeface="Century Gothic" pitchFamily="34" charset="0"/>
              </a:rPr>
            </a:b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3528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_tradnl" sz="1800" b="1" dirty="0" err="1"/>
              <a:t>Installation</a:t>
            </a:r>
            <a:r>
              <a:rPr lang="es-ES_tradnl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_tradnl" sz="1800" b="1" dirty="0" err="1"/>
              <a:t>We</a:t>
            </a:r>
            <a:r>
              <a:rPr lang="es-ES_tradnl" sz="1800" b="1" dirty="0"/>
              <a:t> </a:t>
            </a:r>
            <a:r>
              <a:rPr lang="es-ES_tradnl" sz="1800" b="1" dirty="0" err="1"/>
              <a:t>suggest</a:t>
            </a:r>
            <a:r>
              <a:rPr lang="es-ES_tradnl" sz="1800" b="1" dirty="0"/>
              <a:t> </a:t>
            </a:r>
            <a:r>
              <a:rPr lang="es-ES_tradnl" sz="1800" b="1" dirty="0" err="1"/>
              <a:t>to</a:t>
            </a:r>
            <a:r>
              <a:rPr lang="es-ES_tradnl" sz="1800" b="1" dirty="0"/>
              <a:t> </a:t>
            </a:r>
            <a:r>
              <a:rPr lang="es-ES_tradnl" sz="1800" b="1" dirty="0" err="1"/>
              <a:t>have</a:t>
            </a:r>
            <a:r>
              <a:rPr lang="es-ES_tradnl" sz="1800" b="1" dirty="0"/>
              <a:t> </a:t>
            </a:r>
            <a:r>
              <a:rPr lang="es-ES_tradnl" sz="1800" b="1" dirty="0" err="1"/>
              <a:t>first</a:t>
            </a:r>
            <a:r>
              <a:rPr lang="es-ES_tradnl" sz="1800" b="1" dirty="0"/>
              <a:t> a </a:t>
            </a:r>
            <a:r>
              <a:rPr lang="es-ES_tradnl" sz="1800" b="1" dirty="0" err="1"/>
              <a:t>directory</a:t>
            </a:r>
            <a:r>
              <a:rPr lang="es-ES_tradnl" sz="1800" b="1" dirty="0"/>
              <a:t> </a:t>
            </a:r>
            <a:r>
              <a:rPr lang="es-ES_tradnl" sz="1800" b="1" dirty="0" err="1"/>
              <a:t>structure</a:t>
            </a:r>
            <a:endParaRPr lang="es-ES_tradnl" sz="1800" b="1" dirty="0"/>
          </a:p>
          <a:p>
            <a:pPr lvl="2">
              <a:lnSpc>
                <a:spcPct val="90000"/>
              </a:lnSpc>
            </a:pPr>
            <a:r>
              <a:rPr lang="es-ES_tradnl" sz="1600" dirty="0"/>
              <a:t>$HOME/</a:t>
            </a:r>
            <a:r>
              <a:rPr lang="es-ES_tradnl" sz="1600" dirty="0" err="1"/>
              <a:t>fourjs</a:t>
            </a:r>
            <a:r>
              <a:rPr lang="es-ES_tradnl" sz="1600" dirty="0"/>
              <a:t>/{PRODUCT}/{VERSION}/{CLIENT}</a:t>
            </a:r>
          </a:p>
          <a:p>
            <a:pPr lvl="2">
              <a:lnSpc>
                <a:spcPct val="90000"/>
              </a:lnSpc>
            </a:pPr>
            <a:r>
              <a:rPr lang="es-ES_tradnl" sz="1600" dirty="0" err="1"/>
              <a:t>Example</a:t>
            </a:r>
            <a:endParaRPr lang="es-ES_tradnl" sz="1600" dirty="0"/>
          </a:p>
          <a:p>
            <a:pPr lvl="3">
              <a:lnSpc>
                <a:spcPct val="90000"/>
              </a:lnSpc>
            </a:pPr>
            <a:r>
              <a:rPr lang="es-ES_tradnl" sz="1600" dirty="0"/>
              <a:t>$HOME/</a:t>
            </a:r>
            <a:r>
              <a:rPr lang="es-ES_tradnl" sz="1600" dirty="0" err="1"/>
              <a:t>fourjs</a:t>
            </a:r>
            <a:r>
              <a:rPr lang="es-ES_tradnl" sz="1600" dirty="0"/>
              <a:t>/genero/211/</a:t>
            </a:r>
            <a:r>
              <a:rPr lang="es-ES_tradnl" sz="1600" dirty="0" err="1"/>
              <a:t>dev</a:t>
            </a:r>
            <a:r>
              <a:rPr lang="es-ES_tradnl" sz="1600" dirty="0"/>
              <a:t>  o bien $HOME/</a:t>
            </a:r>
            <a:r>
              <a:rPr lang="es-ES_tradnl" sz="1600" dirty="0" err="1"/>
              <a:t>fourjs</a:t>
            </a:r>
            <a:r>
              <a:rPr lang="es-ES_tradnl" sz="1600" dirty="0"/>
              <a:t>/genero/211/</a:t>
            </a:r>
            <a:r>
              <a:rPr lang="es-ES_tradnl" sz="1600" dirty="0" err="1"/>
              <a:t>rt</a:t>
            </a:r>
            <a:endParaRPr lang="es-ES_tradnl" sz="1600" dirty="0"/>
          </a:p>
          <a:p>
            <a:pPr lvl="3">
              <a:lnSpc>
                <a:spcPct val="90000"/>
              </a:lnSpc>
            </a:pPr>
            <a:r>
              <a:rPr lang="es-ES_tradnl" sz="1600" dirty="0"/>
              <a:t>$HOME/</a:t>
            </a:r>
            <a:r>
              <a:rPr lang="es-ES_tradnl" sz="1600" dirty="0" err="1"/>
              <a:t>fourjs</a:t>
            </a:r>
            <a:r>
              <a:rPr lang="es-ES_tradnl" sz="1600" dirty="0"/>
              <a:t>/genero/211/</a:t>
            </a:r>
            <a:r>
              <a:rPr lang="es-ES_tradnl" sz="1600" dirty="0" err="1"/>
              <a:t>gdcax</a:t>
            </a:r>
            <a:endParaRPr lang="es-ES_tradnl" sz="1600" dirty="0"/>
          </a:p>
          <a:p>
            <a:pPr lvl="3">
              <a:lnSpc>
                <a:spcPct val="90000"/>
              </a:lnSpc>
            </a:pPr>
            <a:r>
              <a:rPr lang="es-ES_tradnl" sz="1600" dirty="0"/>
              <a:t>$HOME/</a:t>
            </a:r>
            <a:r>
              <a:rPr lang="es-ES_tradnl" sz="1600" dirty="0" err="1"/>
              <a:t>fourjs</a:t>
            </a:r>
            <a:r>
              <a:rPr lang="es-ES_tradnl" sz="1600" dirty="0"/>
              <a:t>/genero/211/gas</a:t>
            </a:r>
          </a:p>
          <a:p>
            <a:pPr lvl="3">
              <a:lnSpc>
                <a:spcPct val="90000"/>
              </a:lnSpc>
            </a:pPr>
            <a:r>
              <a:rPr lang="es-ES_tradnl" sz="1600" dirty="0"/>
              <a:t>$HOME/</a:t>
            </a:r>
            <a:r>
              <a:rPr lang="es-ES_tradnl" sz="1600" dirty="0" err="1"/>
              <a:t>fourjs</a:t>
            </a:r>
            <a:r>
              <a:rPr lang="es-ES_tradnl" sz="1600" dirty="0"/>
              <a:t>/genero/211/</a:t>
            </a:r>
            <a:r>
              <a:rPr lang="es-ES_tradnl" sz="1600" dirty="0" err="1"/>
              <a:t>gdc</a:t>
            </a:r>
            <a:endParaRPr lang="es-ES_tradnl" sz="1600" dirty="0"/>
          </a:p>
          <a:p>
            <a:pPr lvl="1">
              <a:lnSpc>
                <a:spcPct val="90000"/>
              </a:lnSpc>
            </a:pPr>
            <a:r>
              <a:rPr lang="es-ES_tradnl" sz="1800" b="1" dirty="0" err="1"/>
              <a:t>How</a:t>
            </a:r>
            <a:r>
              <a:rPr lang="es-ES_tradnl" sz="1800" b="1" dirty="0"/>
              <a:t> </a:t>
            </a:r>
            <a:r>
              <a:rPr lang="es-ES_tradnl" sz="1800" b="1" dirty="0" err="1"/>
              <a:t>to</a:t>
            </a:r>
            <a:r>
              <a:rPr lang="es-ES_tradnl" sz="1800" b="1" dirty="0"/>
              <a:t> </a:t>
            </a:r>
            <a:r>
              <a:rPr lang="es-ES_tradnl" sz="1800" b="1" dirty="0" err="1"/>
              <a:t>install</a:t>
            </a:r>
            <a:endParaRPr lang="es-ES_tradnl" sz="1800" b="1" dirty="0"/>
          </a:p>
          <a:p>
            <a:pPr lvl="2">
              <a:lnSpc>
                <a:spcPct val="90000"/>
              </a:lnSpc>
            </a:pPr>
            <a:r>
              <a:rPr lang="es-ES_tradnl" sz="1600" dirty="0"/>
              <a:t>Unix</a:t>
            </a:r>
          </a:p>
          <a:p>
            <a:pPr lvl="3">
              <a:lnSpc>
                <a:spcPct val="90000"/>
              </a:lnSpc>
            </a:pPr>
            <a:r>
              <a:rPr lang="es-ES_tradnl" sz="1600" dirty="0"/>
              <a:t>. ./</a:t>
            </a:r>
            <a:r>
              <a:rPr lang="es-ES_tradnl" sz="1600" dirty="0" err="1"/>
              <a:t>package.run</a:t>
            </a:r>
            <a:r>
              <a:rPr lang="es-ES_tradnl" sz="1600" dirty="0"/>
              <a:t> –i  (</a:t>
            </a:r>
            <a:r>
              <a:rPr lang="es-ES_tradnl" sz="1600" dirty="0" err="1"/>
              <a:t>depends</a:t>
            </a:r>
            <a:r>
              <a:rPr lang="es-ES_tradnl" sz="1600" dirty="0"/>
              <a:t> of </a:t>
            </a:r>
            <a:r>
              <a:rPr lang="es-ES_tradnl" sz="1600" dirty="0" err="1"/>
              <a:t>the</a:t>
            </a:r>
            <a:r>
              <a:rPr lang="es-ES_tradnl" sz="1600" dirty="0"/>
              <a:t> </a:t>
            </a:r>
            <a:r>
              <a:rPr lang="es-ES_tradnl" sz="1600" dirty="0" err="1"/>
              <a:t>shell</a:t>
            </a:r>
            <a:r>
              <a:rPr lang="es-ES_tradnl" sz="1600" dirty="0"/>
              <a:t>)</a:t>
            </a:r>
          </a:p>
          <a:p>
            <a:pPr lvl="2">
              <a:lnSpc>
                <a:spcPct val="90000"/>
              </a:lnSpc>
            </a:pPr>
            <a:r>
              <a:rPr lang="es-ES_tradnl" sz="1600" dirty="0"/>
              <a:t>Windows</a:t>
            </a:r>
          </a:p>
          <a:p>
            <a:pPr lvl="3">
              <a:lnSpc>
                <a:spcPct val="90000"/>
              </a:lnSpc>
            </a:pPr>
            <a:r>
              <a:rPr lang="es-ES_tradnl" sz="1600" dirty="0" err="1"/>
              <a:t>Executable</a:t>
            </a:r>
            <a:r>
              <a:rPr lang="es-ES_tradnl" sz="1600" dirty="0"/>
              <a:t> file (.</a:t>
            </a:r>
            <a:r>
              <a:rPr lang="es-ES_tradnl" sz="1600" dirty="0" err="1"/>
              <a:t>exe</a:t>
            </a:r>
            <a:r>
              <a:rPr lang="es-ES_tradnl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1800" b="1" dirty="0" err="1"/>
              <a:t>Important</a:t>
            </a:r>
            <a:r>
              <a:rPr lang="es-ES_tradnl" sz="1800" b="1" dirty="0"/>
              <a:t>: </a:t>
            </a:r>
            <a:r>
              <a:rPr lang="es-ES_tradnl" sz="1800" b="1" dirty="0" err="1"/>
              <a:t>It</a:t>
            </a:r>
            <a:r>
              <a:rPr lang="es-ES_tradnl" sz="1800" b="1" dirty="0"/>
              <a:t> </a:t>
            </a:r>
            <a:r>
              <a:rPr lang="es-ES_tradnl" sz="1800" b="1" dirty="0" err="1"/>
              <a:t>is</a:t>
            </a:r>
            <a:r>
              <a:rPr lang="es-ES_tradnl" sz="1800" b="1" dirty="0"/>
              <a:t> </a:t>
            </a:r>
            <a:r>
              <a:rPr lang="es-ES_tradnl" sz="1800" b="1" dirty="0" err="1"/>
              <a:t>mandatory</a:t>
            </a:r>
            <a:r>
              <a:rPr lang="es-ES_tradnl" sz="1800" b="1" dirty="0"/>
              <a:t> </a:t>
            </a:r>
            <a:r>
              <a:rPr lang="es-ES_tradnl" sz="1800" b="1" dirty="0" err="1"/>
              <a:t>to</a:t>
            </a:r>
            <a:r>
              <a:rPr lang="es-ES_tradnl" sz="1800" b="1" dirty="0"/>
              <a:t> </a:t>
            </a:r>
            <a:r>
              <a:rPr lang="es-ES_tradnl" sz="1800" b="1" dirty="0" err="1"/>
              <a:t>install</a:t>
            </a:r>
            <a:r>
              <a:rPr lang="es-ES_tradnl" sz="1800" b="1" dirty="0"/>
              <a:t> </a:t>
            </a:r>
            <a:r>
              <a:rPr lang="es-ES_tradnl" sz="1800" b="1" dirty="0" err="1"/>
              <a:t>first</a:t>
            </a:r>
            <a:r>
              <a:rPr lang="es-ES_tradnl" sz="1800" b="1" dirty="0"/>
              <a:t> </a:t>
            </a:r>
            <a:r>
              <a:rPr lang="es-ES_tradnl" sz="1800" b="1" dirty="0" err="1"/>
              <a:t>the</a:t>
            </a:r>
            <a:r>
              <a:rPr lang="es-ES_tradnl" sz="1800" b="1" dirty="0"/>
              <a:t> </a:t>
            </a:r>
            <a:r>
              <a:rPr lang="es-ES_tradnl" sz="1800" b="1" dirty="0" err="1"/>
              <a:t>compiler</a:t>
            </a:r>
            <a:r>
              <a:rPr lang="es-ES_tradnl" sz="1800" b="1" dirty="0"/>
              <a:t>/</a:t>
            </a:r>
            <a:r>
              <a:rPr lang="es-ES_tradnl" sz="1800" b="1" dirty="0" err="1"/>
              <a:t>runtime</a:t>
            </a:r>
            <a:r>
              <a:rPr lang="es-ES_tradnl" sz="1800" b="1" dirty="0"/>
              <a:t>, </a:t>
            </a:r>
            <a:r>
              <a:rPr lang="es-ES_tradnl" sz="1800" b="1" dirty="0" err="1"/>
              <a:t>then</a:t>
            </a:r>
            <a:r>
              <a:rPr lang="es-ES_tradnl" sz="1800" b="1" dirty="0"/>
              <a:t> </a:t>
            </a:r>
            <a:r>
              <a:rPr lang="es-ES_tradnl" sz="1800" b="1" dirty="0" err="1"/>
              <a:t>you</a:t>
            </a:r>
            <a:r>
              <a:rPr lang="es-ES_tradnl" sz="1800" b="1" dirty="0"/>
              <a:t> </a:t>
            </a:r>
            <a:r>
              <a:rPr lang="es-ES_tradnl" sz="1800" b="1" dirty="0" err="1"/>
              <a:t>will</a:t>
            </a:r>
            <a:r>
              <a:rPr lang="es-ES_tradnl" sz="1800" b="1" dirty="0"/>
              <a:t> be </a:t>
            </a:r>
            <a:r>
              <a:rPr lang="es-ES_tradnl" sz="1800" b="1" dirty="0" err="1"/>
              <a:t>able</a:t>
            </a:r>
            <a:r>
              <a:rPr lang="es-ES_tradnl" sz="1800" b="1" dirty="0"/>
              <a:t> </a:t>
            </a:r>
            <a:r>
              <a:rPr lang="es-ES_tradnl" sz="1800" b="1" dirty="0" err="1"/>
              <a:t>to</a:t>
            </a:r>
            <a:r>
              <a:rPr lang="es-ES_tradnl" sz="1800" b="1" dirty="0"/>
              <a:t> </a:t>
            </a:r>
            <a:r>
              <a:rPr lang="es-ES_tradnl" sz="1800" b="1" dirty="0" err="1"/>
              <a:t>install</a:t>
            </a:r>
            <a:r>
              <a:rPr lang="es-ES_tradnl" sz="1800" b="1" dirty="0"/>
              <a:t> </a:t>
            </a:r>
            <a:r>
              <a:rPr lang="es-ES_tradnl" sz="1800" b="1" dirty="0" err="1"/>
              <a:t>the</a:t>
            </a:r>
            <a:r>
              <a:rPr lang="es-ES_tradnl" sz="1800" b="1" dirty="0"/>
              <a:t> </a:t>
            </a:r>
            <a:r>
              <a:rPr lang="es-ES_tradnl" sz="1800" b="1" dirty="0" err="1"/>
              <a:t>other</a:t>
            </a:r>
            <a:r>
              <a:rPr lang="es-ES_tradnl" sz="1800" b="1" dirty="0"/>
              <a:t> </a:t>
            </a:r>
            <a:r>
              <a:rPr lang="es-ES_tradnl" sz="1800" b="1" dirty="0" err="1"/>
              <a:t>products</a:t>
            </a:r>
            <a:endParaRPr lang="es-ES" sz="1800" b="1" dirty="0"/>
          </a:p>
          <a:p>
            <a:pPr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2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46856" y="112474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_tradnl" sz="1800" b="1" dirty="0" err="1"/>
              <a:t>Licensing</a:t>
            </a:r>
            <a:endParaRPr lang="es-ES_tradnl" sz="1800" b="1" dirty="0"/>
          </a:p>
          <a:p>
            <a:pPr lvl="1">
              <a:lnSpc>
                <a:spcPct val="90000"/>
              </a:lnSpc>
            </a:pPr>
            <a:r>
              <a:rPr lang="es-ES_tradnl" sz="1600" dirty="0" err="1"/>
              <a:t>Licenses</a:t>
            </a:r>
            <a:r>
              <a:rPr lang="es-ES_tradnl" sz="1600" dirty="0"/>
              <a:t> </a:t>
            </a:r>
            <a:r>
              <a:rPr lang="es-ES_tradnl" sz="1600" dirty="0" err="1"/>
              <a:t>types</a:t>
            </a:r>
            <a:endParaRPr lang="es-ES_tradnl" sz="1600" dirty="0"/>
          </a:p>
          <a:p>
            <a:pPr lvl="2">
              <a:lnSpc>
                <a:spcPct val="90000"/>
              </a:lnSpc>
            </a:pPr>
            <a:r>
              <a:rPr lang="es-ES_tradnl" sz="1400" dirty="0"/>
              <a:t>BDS</a:t>
            </a:r>
          </a:p>
          <a:p>
            <a:pPr lvl="3">
              <a:lnSpc>
                <a:spcPct val="90000"/>
              </a:lnSpc>
            </a:pPr>
            <a:r>
              <a:rPr lang="es-ES_tradnl" sz="1200" dirty="0"/>
              <a:t>FAB#XXXXXXXX [X]</a:t>
            </a:r>
          </a:p>
          <a:p>
            <a:pPr lvl="2">
              <a:lnSpc>
                <a:spcPct val="90000"/>
              </a:lnSpc>
            </a:pPr>
            <a:r>
              <a:rPr lang="es-ES_tradnl" sz="1400" dirty="0"/>
              <a:t>Genero</a:t>
            </a:r>
          </a:p>
          <a:p>
            <a:pPr lvl="3">
              <a:lnSpc>
                <a:spcPct val="90000"/>
              </a:lnSpc>
            </a:pPr>
            <a:r>
              <a:rPr lang="es-ES_tradnl" sz="1200" dirty="0"/>
              <a:t>TAB#XXXXXXXX [X]</a:t>
            </a:r>
          </a:p>
          <a:p>
            <a:pPr lvl="1">
              <a:lnSpc>
                <a:spcPct val="90000"/>
              </a:lnSpc>
            </a:pPr>
            <a:r>
              <a:rPr lang="es-ES_tradnl" sz="1600" dirty="0" err="1"/>
              <a:t>Installation</a:t>
            </a:r>
            <a:r>
              <a:rPr lang="es-ES_tradnl" sz="1600" dirty="0"/>
              <a:t> </a:t>
            </a:r>
            <a:r>
              <a:rPr lang="es-ES_tradnl" sz="1600" dirty="0" err="1"/>
              <a:t>procedure</a:t>
            </a:r>
            <a:endParaRPr lang="es-ES_tradnl" sz="1600" dirty="0"/>
          </a:p>
          <a:p>
            <a:pPr lvl="2">
              <a:lnSpc>
                <a:spcPct val="90000"/>
              </a:lnSpc>
            </a:pPr>
            <a:r>
              <a:rPr lang="es-ES_tradnl" sz="1400" dirty="0" err="1"/>
              <a:t>During</a:t>
            </a:r>
            <a:r>
              <a:rPr lang="es-ES_tradnl" sz="1400" dirty="0"/>
              <a:t> </a:t>
            </a:r>
            <a:r>
              <a:rPr lang="es-ES_tradnl" sz="1400" dirty="0" err="1"/>
              <a:t>the</a:t>
            </a:r>
            <a:r>
              <a:rPr lang="es-ES_tradnl" sz="1400" dirty="0"/>
              <a:t> </a:t>
            </a:r>
            <a:r>
              <a:rPr lang="es-ES_tradnl" sz="1400" dirty="0" err="1"/>
              <a:t>product</a:t>
            </a:r>
            <a:r>
              <a:rPr lang="es-ES_tradnl" sz="1400" dirty="0"/>
              <a:t> </a:t>
            </a:r>
            <a:r>
              <a:rPr lang="es-ES_tradnl" sz="1400" dirty="0" err="1"/>
              <a:t>installation</a:t>
            </a:r>
            <a:r>
              <a:rPr lang="es-ES_tradnl" sz="1400" dirty="0"/>
              <a:t> </a:t>
            </a:r>
            <a:r>
              <a:rPr lang="es-ES_tradnl" sz="1400" dirty="0" err="1"/>
              <a:t>the</a:t>
            </a:r>
            <a:r>
              <a:rPr lang="es-ES_tradnl" sz="1400" dirty="0"/>
              <a:t> </a:t>
            </a:r>
            <a:r>
              <a:rPr lang="es-ES_tradnl" sz="1400" dirty="0" err="1"/>
              <a:t>main</a:t>
            </a:r>
            <a:r>
              <a:rPr lang="es-ES_tradnl" sz="1400" dirty="0"/>
              <a:t> </a:t>
            </a:r>
            <a:r>
              <a:rPr lang="es-ES_tradnl" sz="1400" dirty="0" err="1"/>
              <a:t>program</a:t>
            </a:r>
            <a:r>
              <a:rPr lang="es-ES_tradnl" sz="1400" dirty="0"/>
              <a:t> </a:t>
            </a:r>
            <a:r>
              <a:rPr lang="es-ES_tradnl" sz="1400" dirty="0" err="1"/>
              <a:t>is</a:t>
            </a:r>
            <a:r>
              <a:rPr lang="es-ES_tradnl" sz="1400" dirty="0"/>
              <a:t> </a:t>
            </a:r>
            <a:r>
              <a:rPr lang="es-ES_tradnl" sz="1400" dirty="0" err="1"/>
              <a:t>called</a:t>
            </a:r>
            <a:r>
              <a:rPr lang="es-ES_tradnl" sz="1400" dirty="0"/>
              <a:t> </a:t>
            </a:r>
            <a:r>
              <a:rPr lang="es-ES_tradnl" sz="1400" dirty="0" err="1"/>
              <a:t>to</a:t>
            </a:r>
            <a:r>
              <a:rPr lang="es-ES_tradnl" sz="1400" dirty="0"/>
              <a:t> </a:t>
            </a:r>
            <a:r>
              <a:rPr lang="es-ES_tradnl" sz="1400" dirty="0" err="1"/>
              <a:t>apply</a:t>
            </a:r>
            <a:r>
              <a:rPr lang="es-ES_tradnl" sz="1400" dirty="0"/>
              <a:t> </a:t>
            </a:r>
            <a:r>
              <a:rPr lang="es-ES_tradnl" sz="1400" dirty="0" err="1"/>
              <a:t>this</a:t>
            </a:r>
            <a:r>
              <a:rPr lang="es-ES_tradnl" sz="1400" dirty="0"/>
              <a:t> </a:t>
            </a:r>
            <a:r>
              <a:rPr lang="es-ES_tradnl" sz="1400" dirty="0" err="1"/>
              <a:t>procedure</a:t>
            </a:r>
            <a:endParaRPr lang="es-ES_tradnl" sz="1400" dirty="0"/>
          </a:p>
          <a:p>
            <a:pPr lvl="3">
              <a:lnSpc>
                <a:spcPct val="90000"/>
              </a:lnSpc>
            </a:pPr>
            <a:r>
              <a:rPr lang="es-ES_tradnl" sz="1200" dirty="0" err="1"/>
              <a:t>License</a:t>
            </a:r>
            <a:r>
              <a:rPr lang="es-ES_tradnl" sz="1200" dirty="0"/>
              <a:t> </a:t>
            </a:r>
            <a:r>
              <a:rPr lang="es-ES_tradnl" sz="1200" dirty="0" err="1"/>
              <a:t>Number</a:t>
            </a:r>
            <a:endParaRPr lang="es-ES_tradnl" sz="1200" dirty="0"/>
          </a:p>
          <a:p>
            <a:pPr lvl="3">
              <a:lnSpc>
                <a:spcPct val="90000"/>
              </a:lnSpc>
            </a:pPr>
            <a:r>
              <a:rPr lang="es-ES_tradnl" sz="1200" dirty="0" err="1"/>
              <a:t>License</a:t>
            </a:r>
            <a:r>
              <a:rPr lang="es-ES_tradnl" sz="1200" dirty="0"/>
              <a:t> Key</a:t>
            </a:r>
          </a:p>
          <a:p>
            <a:pPr lvl="3">
              <a:lnSpc>
                <a:spcPct val="90000"/>
              </a:lnSpc>
            </a:pPr>
            <a:r>
              <a:rPr lang="es-ES_tradnl" sz="1200" dirty="0" err="1"/>
              <a:t>The</a:t>
            </a:r>
            <a:r>
              <a:rPr lang="es-ES_tradnl" sz="1200" dirty="0"/>
              <a:t> </a:t>
            </a:r>
            <a:r>
              <a:rPr lang="es-ES_tradnl" sz="1200" dirty="0" err="1"/>
              <a:t>program</a:t>
            </a:r>
            <a:r>
              <a:rPr lang="es-ES_tradnl" sz="1200" dirty="0"/>
              <a:t> </a:t>
            </a:r>
            <a:r>
              <a:rPr lang="es-ES_tradnl" sz="1200" dirty="0" err="1"/>
              <a:t>generates</a:t>
            </a:r>
            <a:r>
              <a:rPr lang="es-ES_tradnl" sz="1200" dirty="0"/>
              <a:t> </a:t>
            </a:r>
            <a:r>
              <a:rPr lang="es-ES_tradnl" sz="1200" dirty="0" err="1"/>
              <a:t>another</a:t>
            </a:r>
            <a:r>
              <a:rPr lang="es-ES_tradnl" sz="1200" dirty="0"/>
              <a:t> </a:t>
            </a:r>
            <a:r>
              <a:rPr lang="es-ES_tradnl" sz="1200" dirty="0" err="1"/>
              <a:t>number</a:t>
            </a:r>
            <a:r>
              <a:rPr lang="es-ES_tradnl" sz="1200" dirty="0"/>
              <a:t> </a:t>
            </a:r>
            <a:r>
              <a:rPr lang="es-ES_tradnl" sz="1200" dirty="0" err="1"/>
              <a:t>called</a:t>
            </a:r>
            <a:r>
              <a:rPr lang="es-ES_tradnl" sz="1200" dirty="0"/>
              <a:t> </a:t>
            </a:r>
            <a:r>
              <a:rPr lang="es-ES_tradnl" sz="1200" dirty="0" err="1"/>
              <a:t>Installation</a:t>
            </a:r>
            <a:r>
              <a:rPr lang="es-ES_tradnl" sz="1200" dirty="0"/>
              <a:t> </a:t>
            </a:r>
            <a:r>
              <a:rPr lang="es-ES_tradnl" sz="1200" dirty="0" err="1"/>
              <a:t>Number</a:t>
            </a:r>
            <a:endParaRPr lang="es-ES_tradnl" sz="1200" dirty="0"/>
          </a:p>
          <a:p>
            <a:pPr lvl="3">
              <a:lnSpc>
                <a:spcPct val="90000"/>
              </a:lnSpc>
            </a:pPr>
            <a:r>
              <a:rPr lang="es-ES_tradnl" sz="1200" dirty="0" err="1"/>
              <a:t>You</a:t>
            </a:r>
            <a:r>
              <a:rPr lang="es-ES_tradnl" sz="1200" dirty="0"/>
              <a:t> </a:t>
            </a:r>
            <a:r>
              <a:rPr lang="es-ES_tradnl" sz="1200" dirty="0" err="1"/>
              <a:t>need</a:t>
            </a:r>
            <a:r>
              <a:rPr lang="es-ES_tradnl" sz="1200" dirty="0"/>
              <a:t> </a:t>
            </a:r>
            <a:r>
              <a:rPr lang="es-ES_tradnl" sz="1200" dirty="0" err="1"/>
              <a:t>to</a:t>
            </a:r>
            <a:r>
              <a:rPr lang="es-ES_tradnl" sz="1200" dirty="0"/>
              <a:t> </a:t>
            </a:r>
            <a:r>
              <a:rPr lang="es-ES_tradnl" sz="1200" dirty="0" err="1"/>
              <a:t>sent</a:t>
            </a:r>
            <a:r>
              <a:rPr lang="es-ES_tradnl" sz="1200" dirty="0"/>
              <a:t> </a:t>
            </a:r>
            <a:r>
              <a:rPr lang="es-ES_tradnl" sz="1200" dirty="0" err="1"/>
              <a:t>to</a:t>
            </a:r>
            <a:r>
              <a:rPr lang="es-ES_tradnl" sz="1200" dirty="0"/>
              <a:t> </a:t>
            </a:r>
            <a:r>
              <a:rPr lang="es-ES_tradnl" sz="1200" dirty="0" err="1"/>
              <a:t>your</a:t>
            </a:r>
            <a:r>
              <a:rPr lang="es-ES_tradnl" sz="1200" dirty="0"/>
              <a:t> </a:t>
            </a:r>
            <a:r>
              <a:rPr lang="es-ES_tradnl" sz="1200" dirty="0" err="1"/>
              <a:t>support</a:t>
            </a:r>
            <a:r>
              <a:rPr lang="es-ES_tradnl" sz="1200" dirty="0"/>
              <a:t> center </a:t>
            </a:r>
            <a:r>
              <a:rPr lang="es-ES_tradnl" sz="1200" dirty="0" err="1"/>
              <a:t>or</a:t>
            </a:r>
            <a:r>
              <a:rPr lang="es-ES_tradnl" sz="1200" dirty="0"/>
              <a:t> </a:t>
            </a:r>
            <a:r>
              <a:rPr lang="es-ES_tradnl" sz="1200" dirty="0" err="1"/>
              <a:t>by</a:t>
            </a:r>
            <a:r>
              <a:rPr lang="es-ES_tradnl" sz="1200" dirty="0"/>
              <a:t> web </a:t>
            </a:r>
            <a:r>
              <a:rPr lang="es-ES_tradnl" sz="1200" dirty="0" err="1"/>
              <a:t>those</a:t>
            </a:r>
            <a:r>
              <a:rPr lang="es-ES_tradnl" sz="1200" dirty="0"/>
              <a:t> </a:t>
            </a:r>
            <a:r>
              <a:rPr lang="es-ES_tradnl" sz="1200" dirty="0" err="1"/>
              <a:t>numbers</a:t>
            </a:r>
            <a:r>
              <a:rPr lang="es-ES_tradnl" sz="1200" dirty="0"/>
              <a:t> and </a:t>
            </a:r>
            <a:r>
              <a:rPr lang="es-ES_tradnl" sz="1200" dirty="0" err="1"/>
              <a:t>immediatly</a:t>
            </a:r>
            <a:r>
              <a:rPr lang="es-ES_tradnl" sz="1200" dirty="0"/>
              <a:t> </a:t>
            </a:r>
            <a:r>
              <a:rPr lang="es-ES_tradnl" sz="1200" dirty="0" err="1"/>
              <a:t>we</a:t>
            </a:r>
            <a:r>
              <a:rPr lang="es-ES_tradnl" sz="1200" dirty="0"/>
              <a:t> </a:t>
            </a:r>
            <a:r>
              <a:rPr lang="es-ES_tradnl" sz="1200" dirty="0" err="1"/>
              <a:t>will</a:t>
            </a:r>
            <a:r>
              <a:rPr lang="es-ES_tradnl" sz="1200" dirty="0"/>
              <a:t> </a:t>
            </a:r>
            <a:r>
              <a:rPr lang="es-ES_tradnl" sz="1200" dirty="0" err="1"/>
              <a:t>generate</a:t>
            </a:r>
            <a:r>
              <a:rPr lang="es-ES_tradnl" sz="1200" dirty="0"/>
              <a:t> a </a:t>
            </a:r>
            <a:r>
              <a:rPr lang="es-ES_tradnl" sz="1200" dirty="0" err="1"/>
              <a:t>fourth</a:t>
            </a:r>
            <a:r>
              <a:rPr lang="es-ES_tradnl" sz="1200" dirty="0"/>
              <a:t> </a:t>
            </a:r>
            <a:r>
              <a:rPr lang="es-ES_tradnl" sz="1200" dirty="0" err="1"/>
              <a:t>number</a:t>
            </a:r>
            <a:r>
              <a:rPr lang="es-ES_tradnl" sz="1200" dirty="0"/>
              <a:t> </a:t>
            </a:r>
            <a:r>
              <a:rPr lang="es-ES_tradnl" sz="1200" dirty="0" err="1"/>
              <a:t>called</a:t>
            </a:r>
            <a:r>
              <a:rPr lang="es-ES_tradnl" sz="1200" dirty="0"/>
              <a:t> </a:t>
            </a:r>
            <a:r>
              <a:rPr lang="es-ES_tradnl" sz="1200" dirty="0" err="1"/>
              <a:t>Installation</a:t>
            </a:r>
            <a:r>
              <a:rPr lang="es-ES_tradnl" sz="1200" dirty="0"/>
              <a:t> Key </a:t>
            </a:r>
            <a:r>
              <a:rPr lang="es-ES_tradnl" sz="1200" dirty="0" err="1"/>
              <a:t>that</a:t>
            </a:r>
            <a:r>
              <a:rPr lang="es-ES_tradnl" sz="1200" dirty="0"/>
              <a:t> </a:t>
            </a:r>
            <a:r>
              <a:rPr lang="es-ES_tradnl" sz="1200" dirty="0" err="1"/>
              <a:t>will</a:t>
            </a:r>
            <a:r>
              <a:rPr lang="es-ES_tradnl" sz="1200" dirty="0"/>
              <a:t> complete </a:t>
            </a:r>
            <a:r>
              <a:rPr lang="es-ES_tradnl" sz="1200" dirty="0" err="1"/>
              <a:t>the</a:t>
            </a:r>
            <a:r>
              <a:rPr lang="es-ES_tradnl" sz="1200" dirty="0"/>
              <a:t> </a:t>
            </a:r>
            <a:r>
              <a:rPr lang="es-ES_tradnl" sz="1200" dirty="0" err="1"/>
              <a:t>licensing</a:t>
            </a:r>
            <a:endParaRPr lang="es-ES_tradnl" sz="1200" dirty="0"/>
          </a:p>
          <a:p>
            <a:pPr lvl="2">
              <a:lnSpc>
                <a:spcPct val="90000"/>
              </a:lnSpc>
            </a:pPr>
            <a:r>
              <a:rPr lang="es-ES_tradnl" sz="1400" dirty="0" err="1"/>
              <a:t>To</a:t>
            </a:r>
            <a:r>
              <a:rPr lang="es-ES_tradnl" sz="1400" dirty="0"/>
              <a:t> complete </a:t>
            </a:r>
            <a:r>
              <a:rPr lang="es-ES_tradnl" sz="1400" dirty="0" err="1"/>
              <a:t>the</a:t>
            </a:r>
            <a:r>
              <a:rPr lang="es-ES_tradnl" sz="1400" dirty="0"/>
              <a:t> </a:t>
            </a:r>
            <a:r>
              <a:rPr lang="es-ES_tradnl" sz="1400" dirty="0" err="1"/>
              <a:t>licensing</a:t>
            </a:r>
            <a:endParaRPr lang="es-ES_tradnl" sz="1400" dirty="0"/>
          </a:p>
          <a:p>
            <a:pPr lvl="3">
              <a:lnSpc>
                <a:spcPct val="90000"/>
              </a:lnSpc>
            </a:pPr>
            <a:r>
              <a:rPr lang="es-ES_tradnl" sz="1200" dirty="0" err="1"/>
              <a:t>fglWrt</a:t>
            </a:r>
            <a:r>
              <a:rPr lang="es-ES_tradnl" sz="1200" dirty="0"/>
              <a:t> –k [</a:t>
            </a:r>
            <a:r>
              <a:rPr lang="es-ES_tradnl" sz="1200" dirty="0" err="1"/>
              <a:t>installation</a:t>
            </a:r>
            <a:r>
              <a:rPr lang="es-ES_tradnl" sz="1200" dirty="0"/>
              <a:t> </a:t>
            </a:r>
            <a:r>
              <a:rPr lang="es-ES_tradnl" sz="1200" dirty="0" err="1"/>
              <a:t>key</a:t>
            </a:r>
            <a:r>
              <a:rPr lang="es-ES_tradnl" sz="1200" dirty="0"/>
              <a:t>]</a:t>
            </a:r>
          </a:p>
          <a:p>
            <a:pPr lvl="2">
              <a:lnSpc>
                <a:spcPct val="90000"/>
              </a:lnSpc>
            </a:pPr>
            <a:r>
              <a:rPr lang="es-ES_tradnl" sz="1400" dirty="0" err="1"/>
              <a:t>To</a:t>
            </a:r>
            <a:r>
              <a:rPr lang="es-ES_tradnl" sz="1400" dirty="0"/>
              <a:t> </a:t>
            </a:r>
            <a:r>
              <a:rPr lang="es-ES_tradnl" sz="1400" dirty="0" err="1"/>
              <a:t>verify</a:t>
            </a:r>
            <a:r>
              <a:rPr lang="es-ES_tradnl" sz="1400" dirty="0"/>
              <a:t> </a:t>
            </a:r>
            <a:r>
              <a:rPr lang="es-ES_tradnl" sz="1400" dirty="0" err="1"/>
              <a:t>the</a:t>
            </a:r>
            <a:r>
              <a:rPr lang="es-ES_tradnl" sz="1400" dirty="0"/>
              <a:t> status of </a:t>
            </a:r>
            <a:r>
              <a:rPr lang="es-ES_tradnl" sz="1400" dirty="0" err="1"/>
              <a:t>the</a:t>
            </a:r>
            <a:r>
              <a:rPr lang="es-ES_tradnl" sz="1400" dirty="0"/>
              <a:t> </a:t>
            </a:r>
            <a:r>
              <a:rPr lang="es-ES_tradnl" sz="1400" dirty="0" err="1"/>
              <a:t>license</a:t>
            </a:r>
            <a:endParaRPr lang="es-ES_tradnl" sz="1400" dirty="0"/>
          </a:p>
          <a:p>
            <a:pPr lvl="3">
              <a:lnSpc>
                <a:spcPct val="90000"/>
              </a:lnSpc>
            </a:pPr>
            <a:r>
              <a:rPr lang="es-ES_tradnl" sz="1200" dirty="0" err="1"/>
              <a:t>fglWrt</a:t>
            </a:r>
            <a:r>
              <a:rPr lang="es-ES_tradnl" sz="1200" dirty="0"/>
              <a:t> –a </a:t>
            </a:r>
            <a:r>
              <a:rPr lang="es-ES_tradnl" sz="1200" dirty="0" err="1"/>
              <a:t>see</a:t>
            </a:r>
            <a:endParaRPr lang="es-ES" sz="1200" dirty="0"/>
          </a:p>
          <a:p>
            <a:pPr lvl="2">
              <a:lnSpc>
                <a:spcPct val="90000"/>
              </a:lnSpc>
            </a:pPr>
            <a:r>
              <a:rPr lang="es-ES_tradnl" sz="1400" dirty="0" err="1"/>
              <a:t>Maintenance</a:t>
            </a:r>
            <a:r>
              <a:rPr lang="es-ES_tradnl" sz="1400" dirty="0"/>
              <a:t> </a:t>
            </a:r>
            <a:r>
              <a:rPr lang="es-ES_tradnl" sz="1400" dirty="0" err="1"/>
              <a:t>key</a:t>
            </a:r>
            <a:r>
              <a:rPr lang="es-ES_tradnl" sz="1400" dirty="0"/>
              <a:t>, </a:t>
            </a:r>
            <a:r>
              <a:rPr lang="es-ES_tradnl" sz="1400" dirty="0" err="1"/>
              <a:t>available</a:t>
            </a:r>
            <a:r>
              <a:rPr lang="es-ES_tradnl" sz="1400" dirty="0"/>
              <a:t> </a:t>
            </a:r>
            <a:r>
              <a:rPr lang="es-ES_tradnl" sz="1400" dirty="0" err="1"/>
              <a:t>from</a:t>
            </a:r>
            <a:r>
              <a:rPr lang="es-ES_tradnl" sz="1400" dirty="0"/>
              <a:t> </a:t>
            </a:r>
            <a:r>
              <a:rPr lang="es-ES_tradnl" sz="1400" dirty="0" err="1"/>
              <a:t>version</a:t>
            </a:r>
            <a:r>
              <a:rPr lang="es-ES_tradnl" sz="1400" dirty="0"/>
              <a:t> 2.20</a:t>
            </a:r>
          </a:p>
          <a:p>
            <a:pPr lvl="3">
              <a:lnSpc>
                <a:spcPct val="90000"/>
              </a:lnSpc>
            </a:pPr>
            <a:r>
              <a:rPr lang="es-ES_tradnl" sz="1200" dirty="0" err="1"/>
              <a:t>fglWrt</a:t>
            </a:r>
            <a:r>
              <a:rPr lang="es-ES_tradnl" sz="1200" dirty="0"/>
              <a:t>  –m [</a:t>
            </a:r>
            <a:r>
              <a:rPr lang="es-ES_tradnl" sz="1200" dirty="0" err="1"/>
              <a:t>maintenance</a:t>
            </a:r>
            <a:r>
              <a:rPr lang="es-ES_tradnl" sz="1200" dirty="0"/>
              <a:t> </a:t>
            </a:r>
            <a:r>
              <a:rPr lang="es-ES_tradnl" sz="1200" dirty="0" err="1"/>
              <a:t>key</a:t>
            </a:r>
            <a:r>
              <a:rPr lang="es-ES_tradnl" sz="1200" dirty="0"/>
              <a:t>]</a:t>
            </a:r>
            <a:endParaRPr lang="es-ES" sz="1200" dirty="0"/>
          </a:p>
          <a:p>
            <a:pPr>
              <a:lnSpc>
                <a:spcPct val="90000"/>
              </a:lnSpc>
            </a:pPr>
            <a:endParaRPr lang="es-ES" sz="1800" dirty="0"/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14464" y="188640"/>
            <a:ext cx="8417975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Gothic" pitchFamily="34" charset="0"/>
              </a:rPr>
              <a:t>Setup</a:t>
            </a:r>
            <a:br>
              <a:rPr lang="en-US" sz="3200" dirty="0">
                <a:latin typeface="Century Gothic" pitchFamily="34" charset="0"/>
              </a:rPr>
            </a:br>
            <a:endParaRPr lang="fr-FR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14464" y="188640"/>
            <a:ext cx="8417975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Gothic" pitchFamily="34" charset="0"/>
              </a:rPr>
              <a:t>Cross-Platform </a:t>
            </a:r>
            <a:r>
              <a:rPr lang="en-US" sz="3200" dirty="0" err="1">
                <a:latin typeface="Century Gothic" pitchFamily="34" charset="0"/>
              </a:rPr>
              <a:t>Arquitecture</a:t>
            </a:r>
            <a:br>
              <a:rPr lang="en-US" sz="3200" dirty="0">
                <a:latin typeface="Century Gothic" pitchFamily="34" charset="0"/>
              </a:rPr>
            </a:br>
            <a:endParaRPr lang="fr-FR" sz="3200" dirty="0">
              <a:latin typeface="Century Gothic" pitchFamily="34" charset="0"/>
            </a:endParaRPr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1340768"/>
            <a:ext cx="4727575" cy="452596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73354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Flexible deployment</a:t>
            </a:r>
            <a:br>
              <a:rPr lang="en-US" dirty="0"/>
            </a:br>
            <a:r>
              <a:rPr lang="en-US" sz="1400" dirty="0">
                <a:latin typeface="Century Gothic" pitchFamily="34" charset="0"/>
              </a:rPr>
              <a:t>Integrate with existing IT landscape</a:t>
            </a:r>
          </a:p>
        </p:txBody>
      </p:sp>
      <p:grpSp>
        <p:nvGrpSpPr>
          <p:cNvPr id="3" name="Grouper 25"/>
          <p:cNvGrpSpPr/>
          <p:nvPr/>
        </p:nvGrpSpPr>
        <p:grpSpPr>
          <a:xfrm>
            <a:off x="457200" y="1148629"/>
            <a:ext cx="4632325" cy="4718771"/>
            <a:chOff x="536575" y="803275"/>
            <a:chExt cx="4933950" cy="5026025"/>
          </a:xfrm>
        </p:grpSpPr>
        <p:pic>
          <p:nvPicPr>
            <p:cNvPr id="4" name="Picture 1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575" y="803275"/>
              <a:ext cx="4933950" cy="502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Ellipse 27"/>
            <p:cNvSpPr/>
            <p:nvPr/>
          </p:nvSpPr>
          <p:spPr bwMode="auto">
            <a:xfrm>
              <a:off x="1330207" y="1665639"/>
              <a:ext cx="996523" cy="999087"/>
            </a:xfrm>
            <a:prstGeom prst="ellipse">
              <a:avLst/>
            </a:prstGeom>
            <a:solidFill>
              <a:srgbClr val="FF66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5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</a:rPr>
                <a:t>Mobile</a:t>
              </a:r>
            </a:p>
          </p:txBody>
        </p:sp>
        <p:sp>
          <p:nvSpPr>
            <p:cNvPr id="6" name="Ellipse 28"/>
            <p:cNvSpPr/>
            <p:nvPr/>
          </p:nvSpPr>
          <p:spPr bwMode="auto">
            <a:xfrm>
              <a:off x="2392670" y="1665639"/>
              <a:ext cx="996523" cy="999087"/>
            </a:xfrm>
            <a:prstGeom prst="ellipse">
              <a:avLst/>
            </a:prstGeom>
            <a:solidFill>
              <a:srgbClr val="FF66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MAC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OSX</a:t>
              </a:r>
            </a:p>
          </p:txBody>
        </p:sp>
        <p:sp>
          <p:nvSpPr>
            <p:cNvPr id="7" name="Ellipse 29"/>
            <p:cNvSpPr/>
            <p:nvPr/>
          </p:nvSpPr>
          <p:spPr bwMode="auto">
            <a:xfrm>
              <a:off x="3443548" y="1665639"/>
              <a:ext cx="996523" cy="999087"/>
            </a:xfrm>
            <a:prstGeom prst="ellipse">
              <a:avLst/>
            </a:prstGeom>
            <a:solidFill>
              <a:srgbClr val="FF66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ASCII</a:t>
              </a:r>
            </a:p>
          </p:txBody>
        </p:sp>
        <p:sp>
          <p:nvSpPr>
            <p:cNvPr id="8" name="Ellipse 30"/>
            <p:cNvSpPr/>
            <p:nvPr/>
          </p:nvSpPr>
          <p:spPr bwMode="auto">
            <a:xfrm>
              <a:off x="1348191" y="2730353"/>
              <a:ext cx="996523" cy="999087"/>
            </a:xfrm>
            <a:prstGeom prst="ellipse">
              <a:avLst/>
            </a:prstGeom>
            <a:solidFill>
              <a:srgbClr val="FF66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Windows</a:t>
              </a:r>
            </a:p>
          </p:txBody>
        </p:sp>
        <p:sp>
          <p:nvSpPr>
            <p:cNvPr id="9" name="Ellipse 31"/>
            <p:cNvSpPr/>
            <p:nvPr/>
          </p:nvSpPr>
          <p:spPr bwMode="auto">
            <a:xfrm>
              <a:off x="2392670" y="2717653"/>
              <a:ext cx="996523" cy="999087"/>
            </a:xfrm>
            <a:prstGeom prst="ellipse">
              <a:avLst/>
            </a:prstGeom>
            <a:solidFill>
              <a:srgbClr val="FF66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Linux</a:t>
              </a:r>
              <a:endParaRPr kumimoji="0" lang="fr-F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endParaRPr>
            </a:p>
          </p:txBody>
        </p:sp>
        <p:sp>
          <p:nvSpPr>
            <p:cNvPr id="10" name="Ellipse 32"/>
            <p:cNvSpPr/>
            <p:nvPr/>
          </p:nvSpPr>
          <p:spPr bwMode="auto">
            <a:xfrm>
              <a:off x="3450372" y="3782178"/>
              <a:ext cx="996523" cy="999087"/>
            </a:xfrm>
            <a:prstGeom prst="ellipse">
              <a:avLst/>
            </a:prstGeom>
            <a:solidFill>
              <a:srgbClr val="FF66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Abstract User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5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</a:rPr>
                <a:t>Interface</a:t>
              </a:r>
            </a:p>
          </p:txBody>
        </p:sp>
        <p:sp>
          <p:nvSpPr>
            <p:cNvPr id="11" name="Ellipse 33"/>
            <p:cNvSpPr/>
            <p:nvPr/>
          </p:nvSpPr>
          <p:spPr bwMode="auto">
            <a:xfrm>
              <a:off x="4464843" y="4810125"/>
              <a:ext cx="523875" cy="521493"/>
            </a:xfrm>
            <a:prstGeom prst="ellipse">
              <a:avLst/>
            </a:prstGeom>
            <a:solidFill>
              <a:srgbClr val="FF6600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1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b="1" dirty="0">
                  <a:solidFill>
                    <a:schemeClr val="bg1"/>
                  </a:solidFill>
                  <a:latin typeface="Century Gothic" pitchFamily="34" charset="0"/>
                </a:rPr>
                <a:t>XML</a:t>
              </a:r>
            </a:p>
          </p:txBody>
        </p:sp>
        <p:sp>
          <p:nvSpPr>
            <p:cNvPr id="12" name="Ellipse 34"/>
            <p:cNvSpPr/>
            <p:nvPr/>
          </p:nvSpPr>
          <p:spPr bwMode="auto">
            <a:xfrm>
              <a:off x="1330207" y="3793978"/>
              <a:ext cx="996523" cy="999087"/>
            </a:xfrm>
            <a:prstGeom prst="ellipse">
              <a:avLst/>
            </a:prstGeom>
            <a:solidFill>
              <a:srgbClr val="FF66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HTML/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050" b="1" dirty="0">
                  <a:solidFill>
                    <a:schemeClr val="bg1"/>
                  </a:solidFill>
                  <a:latin typeface="Century Gothic" pitchFamily="34" charset="0"/>
                </a:rPr>
                <a:t>AJAX</a:t>
              </a:r>
            </a:p>
          </p:txBody>
        </p:sp>
      </p:grpSp>
      <p:graphicFrame>
        <p:nvGraphicFramePr>
          <p:cNvPr id="1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81150"/>
              </p:ext>
            </p:extLst>
          </p:nvPr>
        </p:nvGraphicFramePr>
        <p:xfrm>
          <a:off x="5220072" y="1384176"/>
          <a:ext cx="201622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resentation" r:id="rId4" imgW="4572000" imgH="3429000" progId="PowerPoint.Show.8">
                  <p:embed/>
                </p:oleObj>
              </mc:Choice>
              <mc:Fallback>
                <p:oleObj name="Presentation" r:id="rId4" imgW="4572000" imgH="342900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384176"/>
                        <a:ext cx="2016224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35"/>
          <p:cNvSpPr>
            <a:spLocks noChangeArrowheads="1"/>
          </p:cNvSpPr>
          <p:nvPr/>
        </p:nvSpPr>
        <p:spPr bwMode="auto">
          <a:xfrm>
            <a:off x="5479369" y="950813"/>
            <a:ext cx="2118208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fr-FR" sz="2400" b="1" dirty="0">
                <a:solidFill>
                  <a:srgbClr val="00588C"/>
                </a:solidFill>
                <a:latin typeface="+mj-lt"/>
              </a:rPr>
              <a:t>D</a:t>
            </a:r>
            <a:r>
              <a:rPr lang="fr-FR" sz="2400" b="1" dirty="0">
                <a:solidFill>
                  <a:srgbClr val="00588C"/>
                </a:solidFill>
                <a:latin typeface="+mj-lt"/>
                <a:ea typeface="DejaVu Sans" charset="0"/>
                <a:cs typeface="DejaVu Sans" charset="0"/>
              </a:rPr>
              <a:t>esktop</a:t>
            </a:r>
            <a:r>
              <a:rPr lang="fr-FR" sz="2400" b="1" dirty="0">
                <a:solidFill>
                  <a:srgbClr val="00588C"/>
                </a:solidFill>
                <a:latin typeface="+mj-lt"/>
              </a:rPr>
              <a:t> model</a:t>
            </a:r>
            <a:endParaRPr lang="en-GB" sz="2400" b="1" dirty="0">
              <a:solidFill>
                <a:srgbClr val="00588C"/>
              </a:solidFill>
              <a:latin typeface="+mj-lt"/>
            </a:endParaRPr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4846711" y="3645024"/>
            <a:ext cx="1957537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fr-FR" sz="2400" b="1" dirty="0" err="1">
                <a:solidFill>
                  <a:srgbClr val="00588C"/>
                </a:solidFill>
                <a:latin typeface="+mj-lt"/>
              </a:rPr>
              <a:t>SaaS</a:t>
            </a:r>
            <a:r>
              <a:rPr lang="fr-FR" sz="2400" b="1" dirty="0">
                <a:solidFill>
                  <a:srgbClr val="00588C"/>
                </a:solidFill>
                <a:latin typeface="+mj-lt"/>
              </a:rPr>
              <a:t> model</a:t>
            </a:r>
            <a:endParaRPr lang="en-GB" sz="2400" b="1" dirty="0">
              <a:solidFill>
                <a:srgbClr val="00588C"/>
              </a:solidFill>
              <a:latin typeface="+mj-lt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2986" y="2996952"/>
            <a:ext cx="2243510" cy="15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044"/>
          <p:cNvSpPr>
            <a:spLocks noChangeArrowheads="1"/>
          </p:cNvSpPr>
          <p:nvPr/>
        </p:nvSpPr>
        <p:spPr bwMode="auto">
          <a:xfrm>
            <a:off x="4911448" y="5085184"/>
            <a:ext cx="2252840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fr-FR" sz="2400" b="1" dirty="0">
                <a:solidFill>
                  <a:srgbClr val="00588C"/>
                </a:solidFill>
                <a:latin typeface="+mj-lt"/>
              </a:rPr>
              <a:t>Mobile model</a:t>
            </a:r>
            <a:endParaRPr lang="en-GB" sz="2400" b="1" dirty="0">
              <a:solidFill>
                <a:srgbClr val="00588C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5545" y="4773407"/>
            <a:ext cx="786855" cy="139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54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457200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Flexible deployment</a:t>
            </a:r>
            <a:br>
              <a:rPr lang="en-US" sz="3200" dirty="0">
                <a:latin typeface="Century Gothic"/>
                <a:cs typeface="Century Gothic"/>
              </a:rPr>
            </a:br>
            <a:r>
              <a:rPr lang="en-US" sz="1400" dirty="0">
                <a:latin typeface="Century Gothic"/>
                <a:cs typeface="Century Gothic"/>
              </a:rPr>
              <a:t>Database agnostic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0" y="2462873"/>
            <a:ext cx="3248025" cy="24062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Open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Database</a:t>
            </a: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 Interface</a:t>
            </a:r>
          </a:p>
          <a:p>
            <a:pPr>
              <a:buFont typeface="Wingdings" pitchFamily="2" charset="2"/>
              <a:buChar char="Ø"/>
            </a:pP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Multi-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vendor</a:t>
            </a:r>
            <a:endParaRPr lang="fr-FR" sz="2000" b="1" dirty="0">
              <a:solidFill>
                <a:srgbClr val="00588C"/>
              </a:solidFill>
              <a:latin typeface="Century Gothic"/>
              <a:cs typeface="Century Gothic"/>
            </a:endParaRPr>
          </a:p>
          <a:p>
            <a:pPr>
              <a:buFont typeface="Wingdings" pitchFamily="2" charset="2"/>
              <a:buChar char="Ø"/>
            </a:pP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Embedded SQL</a:t>
            </a:r>
          </a:p>
          <a:p>
            <a:pPr>
              <a:buFont typeface="Wingdings" pitchFamily="2" charset="2"/>
              <a:buChar char="Ø"/>
            </a:pPr>
            <a:r>
              <a:rPr lang="fr-FR" sz="2000" b="1" dirty="0">
                <a:solidFill>
                  <a:srgbClr val="00588C"/>
                </a:solidFill>
                <a:latin typeface="Century Gothic"/>
                <a:cs typeface="Century Gothic"/>
              </a:rPr>
              <a:t>Switch </a:t>
            </a:r>
            <a:r>
              <a:rPr lang="fr-FR" sz="2000" b="1" dirty="0" err="1">
                <a:solidFill>
                  <a:srgbClr val="00588C"/>
                </a:solidFill>
                <a:latin typeface="Century Gothic"/>
                <a:cs typeface="Century Gothic"/>
              </a:rPr>
              <a:t>rapidly</a:t>
            </a:r>
            <a:endParaRPr lang="fr-FR" sz="2000" b="1" dirty="0">
              <a:solidFill>
                <a:srgbClr val="00588C"/>
              </a:solidFill>
              <a:latin typeface="Century Gothic"/>
              <a:cs typeface="Century Gothic"/>
            </a:endParaRPr>
          </a:p>
          <a:p>
            <a:endParaRPr lang="en-US" i="1" dirty="0"/>
          </a:p>
        </p:txBody>
      </p:sp>
      <p:grpSp>
        <p:nvGrpSpPr>
          <p:cNvPr id="4" name="Grouper 14"/>
          <p:cNvGrpSpPr/>
          <p:nvPr/>
        </p:nvGrpSpPr>
        <p:grpSpPr>
          <a:xfrm>
            <a:off x="533400" y="1137436"/>
            <a:ext cx="4833938" cy="4780851"/>
            <a:chOff x="536575" y="914488"/>
            <a:chExt cx="5059363" cy="50038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575" y="914488"/>
              <a:ext cx="5059363" cy="500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Ellipse 5"/>
            <p:cNvSpPr/>
            <p:nvPr/>
          </p:nvSpPr>
          <p:spPr bwMode="auto">
            <a:xfrm>
              <a:off x="2665906" y="2880294"/>
              <a:ext cx="948906" cy="957530"/>
            </a:xfrm>
            <a:prstGeom prst="ellipse">
              <a:avLst/>
            </a:prstGeom>
            <a:solidFill>
              <a:srgbClr val="6C00B4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Calibri" pitchFamily="34" charset="0"/>
                </a:rPr>
                <a:t>Sybase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6208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01_Genero_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01_Genero_Overview</Template>
  <TotalTime>155</TotalTime>
  <Words>1110</Words>
  <Application>Microsoft Office PowerPoint</Application>
  <PresentationFormat>Presentación en pantalla (4:3)</PresentationFormat>
  <Paragraphs>203</Paragraphs>
  <Slides>21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6" baseType="lpstr">
      <vt:lpstr>Arial</vt:lpstr>
      <vt:lpstr>Arial Black</vt:lpstr>
      <vt:lpstr>Calibri</vt:lpstr>
      <vt:lpstr>Century Gothic</vt:lpstr>
      <vt:lpstr>Courier New</vt:lpstr>
      <vt:lpstr>DejaVu Sans</vt:lpstr>
      <vt:lpstr>Helvetica Light</vt:lpstr>
      <vt:lpstr>Tahoma</vt:lpstr>
      <vt:lpstr>Times New Roman</vt:lpstr>
      <vt:lpstr>Wingdings</vt:lpstr>
      <vt:lpstr>01_Genero_Overview</vt:lpstr>
      <vt:lpstr>1aPágina</vt:lpstr>
      <vt:lpstr>crucial_Ultima_Pagina</vt:lpstr>
      <vt:lpstr>White</vt:lpstr>
      <vt:lpstr>Presentation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19</cp:revision>
  <dcterms:created xsi:type="dcterms:W3CDTF">2012-05-25T22:15:16Z</dcterms:created>
  <dcterms:modified xsi:type="dcterms:W3CDTF">2016-11-22T19:13:02Z</dcterms:modified>
</cp:coreProperties>
</file>