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70" r:id="rId2"/>
    <p:sldMasterId id="2147483672" r:id="rId3"/>
  </p:sldMasterIdLst>
  <p:notesMasterIdLst>
    <p:notesMasterId r:id="rId62"/>
  </p:notesMasterIdLst>
  <p:handoutMasterIdLst>
    <p:handoutMasterId r:id="rId6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A1A38-0B23-4BD2-BBFD-0A415D66CE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ACB5A-B916-4982-B071-14FC131D767F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US" dirty="0"/>
            <a:t>Design user interface and define code generation options</a:t>
          </a:r>
        </a:p>
      </dgm:t>
    </dgm:pt>
    <dgm:pt modelId="{F0408720-04CC-4411-AD28-9FAD8F488615}" type="parTrans" cxnId="{FB8AC398-B6A9-49EE-A3FF-E3D472D153B2}">
      <dgm:prSet/>
      <dgm:spPr/>
      <dgm:t>
        <a:bodyPr/>
        <a:lstStyle/>
        <a:p>
          <a:endParaRPr lang="en-US"/>
        </a:p>
      </dgm:t>
    </dgm:pt>
    <dgm:pt modelId="{F1041F24-2B8F-4A7F-9160-EEC90D670D17}" type="sibTrans" cxnId="{FB8AC398-B6A9-49EE-A3FF-E3D472D153B2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endParaRPr lang="en-US"/>
        </a:p>
      </dgm:t>
    </dgm:pt>
    <dgm:pt modelId="{C3D73DE9-A351-461D-9393-33A975C33B36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US" dirty="0"/>
            <a:t>Generate code &amp; insert custom code</a:t>
          </a:r>
        </a:p>
      </dgm:t>
    </dgm:pt>
    <dgm:pt modelId="{4E0CB6F8-E98E-4422-8884-7094421377BC}" type="parTrans" cxnId="{03637A7D-2AD5-427D-99D5-3D4EF89C2A38}">
      <dgm:prSet/>
      <dgm:spPr/>
      <dgm:t>
        <a:bodyPr/>
        <a:lstStyle/>
        <a:p>
          <a:endParaRPr lang="en-US"/>
        </a:p>
      </dgm:t>
    </dgm:pt>
    <dgm:pt modelId="{E41B59D2-13B0-4CEB-A619-56B61FBC317A}" type="sibTrans" cxnId="{03637A7D-2AD5-427D-99D5-3D4EF89C2A38}">
      <dgm:prSet/>
      <dgm:spPr/>
      <dgm:t>
        <a:bodyPr/>
        <a:lstStyle/>
        <a:p>
          <a:endParaRPr lang="en-US"/>
        </a:p>
      </dgm:t>
    </dgm:pt>
    <dgm:pt modelId="{4E76B47C-D78A-418C-AFC8-E11AD3FD79A5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US" dirty="0"/>
            <a:t>Application design</a:t>
          </a:r>
          <a:br>
            <a:rPr lang="en-US" dirty="0"/>
          </a:br>
          <a:r>
            <a:rPr lang="en-US" dirty="0"/>
            <a:t>(create business application diagram)</a:t>
          </a:r>
        </a:p>
      </dgm:t>
    </dgm:pt>
    <dgm:pt modelId="{B39B98D1-E472-44A6-8DC2-9480FC0582BF}" type="sibTrans" cxnId="{E7266286-D289-4CFD-B7F7-E28B0EC30F06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endParaRPr lang="en-US"/>
        </a:p>
      </dgm:t>
    </dgm:pt>
    <dgm:pt modelId="{DA06B2CC-03B5-4C25-8FCB-35F7B5B78679}" type="parTrans" cxnId="{E7266286-D289-4CFD-B7F7-E28B0EC30F06}">
      <dgm:prSet/>
      <dgm:spPr/>
      <dgm:t>
        <a:bodyPr/>
        <a:lstStyle/>
        <a:p>
          <a:endParaRPr lang="en-US"/>
        </a:p>
      </dgm:t>
    </dgm:pt>
    <dgm:pt modelId="{36CCE13A-F02C-4FE8-B5CA-54699CCC24F7}">
      <dgm:prSet phldrT="[Text]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US" dirty="0"/>
            <a:t>Create database schema (import or design)</a:t>
          </a:r>
        </a:p>
        <a:p>
          <a:r>
            <a:rPr lang="en-US" dirty="0"/>
            <a:t>Create forms, services, reports</a:t>
          </a:r>
        </a:p>
      </dgm:t>
    </dgm:pt>
    <dgm:pt modelId="{EBCC0120-88BA-49E3-A7D2-E256A42F7FDB}" type="sibTrans" cxnId="{7A1F2B75-0FCC-4EA8-9460-42CE5C797631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endParaRPr lang="en-US" dirty="0"/>
        </a:p>
      </dgm:t>
    </dgm:pt>
    <dgm:pt modelId="{B274CCCE-4A7F-4973-928C-66BA64BC430F}" type="parTrans" cxnId="{7A1F2B75-0FCC-4EA8-9460-42CE5C797631}">
      <dgm:prSet/>
      <dgm:spPr/>
      <dgm:t>
        <a:bodyPr/>
        <a:lstStyle/>
        <a:p>
          <a:endParaRPr lang="en-US"/>
        </a:p>
      </dgm:t>
    </dgm:pt>
    <dgm:pt modelId="{605FAE0D-0E8F-4250-A0F3-0454E10F38F8}" type="pres">
      <dgm:prSet presAssocID="{12BA1A38-0B23-4BD2-BBFD-0A415D66CE86}" presName="outerComposite" presStyleCnt="0">
        <dgm:presLayoutVars>
          <dgm:chMax val="5"/>
          <dgm:dir/>
          <dgm:resizeHandles val="exact"/>
        </dgm:presLayoutVars>
      </dgm:prSet>
      <dgm:spPr/>
    </dgm:pt>
    <dgm:pt modelId="{CD636BB4-8011-4071-B66B-22FDAD322B9E}" type="pres">
      <dgm:prSet presAssocID="{12BA1A38-0B23-4BD2-BBFD-0A415D66CE86}" presName="dummyMaxCanvas" presStyleCnt="0">
        <dgm:presLayoutVars/>
      </dgm:prSet>
      <dgm:spPr/>
    </dgm:pt>
    <dgm:pt modelId="{4AF74F13-4D8A-466C-9233-9736ADF1599D}" type="pres">
      <dgm:prSet presAssocID="{12BA1A38-0B23-4BD2-BBFD-0A415D66CE86}" presName="FourNodes_1" presStyleLbl="node1" presStyleIdx="0" presStyleCnt="4">
        <dgm:presLayoutVars>
          <dgm:bulletEnabled val="1"/>
        </dgm:presLayoutVars>
      </dgm:prSet>
      <dgm:spPr/>
    </dgm:pt>
    <dgm:pt modelId="{ECCAC8DC-5B9E-4A9B-A924-B7772F9E9256}" type="pres">
      <dgm:prSet presAssocID="{12BA1A38-0B23-4BD2-BBFD-0A415D66CE86}" presName="FourNodes_2" presStyleLbl="node1" presStyleIdx="1" presStyleCnt="4">
        <dgm:presLayoutVars>
          <dgm:bulletEnabled val="1"/>
        </dgm:presLayoutVars>
      </dgm:prSet>
      <dgm:spPr/>
    </dgm:pt>
    <dgm:pt modelId="{C25245C7-85E6-4597-B058-979D9B005B78}" type="pres">
      <dgm:prSet presAssocID="{12BA1A38-0B23-4BD2-BBFD-0A415D66CE86}" presName="FourNodes_3" presStyleLbl="node1" presStyleIdx="2" presStyleCnt="4" custLinFactNeighborY="7386">
        <dgm:presLayoutVars>
          <dgm:bulletEnabled val="1"/>
        </dgm:presLayoutVars>
      </dgm:prSet>
      <dgm:spPr/>
    </dgm:pt>
    <dgm:pt modelId="{F0AE79CB-7C49-43D1-849A-68D258CD665F}" type="pres">
      <dgm:prSet presAssocID="{12BA1A38-0B23-4BD2-BBFD-0A415D66CE86}" presName="FourNodes_4" presStyleLbl="node1" presStyleIdx="3" presStyleCnt="4" custLinFactNeighborY="8523">
        <dgm:presLayoutVars>
          <dgm:bulletEnabled val="1"/>
        </dgm:presLayoutVars>
      </dgm:prSet>
      <dgm:spPr/>
    </dgm:pt>
    <dgm:pt modelId="{3A2B4497-92B3-4C1A-9BCE-D6364AFFE5B1}" type="pres">
      <dgm:prSet presAssocID="{12BA1A38-0B23-4BD2-BBFD-0A415D66CE86}" presName="FourConn_1-2" presStyleLbl="fgAccFollowNode1" presStyleIdx="0" presStyleCnt="3" custScaleY="136015" custLinFactNeighborX="-509" custLinFactNeighborY="9441">
        <dgm:presLayoutVars>
          <dgm:bulletEnabled val="1"/>
        </dgm:presLayoutVars>
      </dgm:prSet>
      <dgm:spPr/>
    </dgm:pt>
    <dgm:pt modelId="{D822D477-F6D2-41AF-892F-33DF1AA32934}" type="pres">
      <dgm:prSet presAssocID="{12BA1A38-0B23-4BD2-BBFD-0A415D66CE86}" presName="FourConn_2-3" presStyleLbl="fgAccFollowNode1" presStyleIdx="1" presStyleCnt="3" custScaleY="136014" custLinFactNeighborX="3276" custLinFactNeighborY="11189">
        <dgm:presLayoutVars>
          <dgm:bulletEnabled val="1"/>
        </dgm:presLayoutVars>
      </dgm:prSet>
      <dgm:spPr/>
    </dgm:pt>
    <dgm:pt modelId="{B183A3D9-31AE-4607-A8CC-B54288FD21D0}" type="pres">
      <dgm:prSet presAssocID="{12BA1A38-0B23-4BD2-BBFD-0A415D66CE86}" presName="FourConn_3-4" presStyleLbl="fgAccFollowNode1" presStyleIdx="2" presStyleCnt="3" custScaleY="136014" custLinFactNeighborY="12937">
        <dgm:presLayoutVars>
          <dgm:bulletEnabled val="1"/>
        </dgm:presLayoutVars>
      </dgm:prSet>
      <dgm:spPr/>
    </dgm:pt>
    <dgm:pt modelId="{D1F64F3A-E4CE-48A5-AC59-CD837F5FD4D4}" type="pres">
      <dgm:prSet presAssocID="{12BA1A38-0B23-4BD2-BBFD-0A415D66CE86}" presName="FourNodes_1_text" presStyleLbl="node1" presStyleIdx="3" presStyleCnt="4">
        <dgm:presLayoutVars>
          <dgm:bulletEnabled val="1"/>
        </dgm:presLayoutVars>
      </dgm:prSet>
      <dgm:spPr/>
    </dgm:pt>
    <dgm:pt modelId="{14CD2D09-11D8-4CF9-ADD6-D5DA01760AC0}" type="pres">
      <dgm:prSet presAssocID="{12BA1A38-0B23-4BD2-BBFD-0A415D66CE86}" presName="FourNodes_2_text" presStyleLbl="node1" presStyleIdx="3" presStyleCnt="4">
        <dgm:presLayoutVars>
          <dgm:bulletEnabled val="1"/>
        </dgm:presLayoutVars>
      </dgm:prSet>
      <dgm:spPr/>
    </dgm:pt>
    <dgm:pt modelId="{4F87543A-2F29-4E88-A17C-4377E918B60C}" type="pres">
      <dgm:prSet presAssocID="{12BA1A38-0B23-4BD2-BBFD-0A415D66CE86}" presName="FourNodes_3_text" presStyleLbl="node1" presStyleIdx="3" presStyleCnt="4">
        <dgm:presLayoutVars>
          <dgm:bulletEnabled val="1"/>
        </dgm:presLayoutVars>
      </dgm:prSet>
      <dgm:spPr/>
    </dgm:pt>
    <dgm:pt modelId="{1F77497F-DFCC-44BB-9ABC-4100F7146DB4}" type="pres">
      <dgm:prSet presAssocID="{12BA1A38-0B23-4BD2-BBFD-0A415D66CE8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A4F153B-6A07-4877-AA6E-2E98104A9A11}" type="presOf" srcId="{4E76B47C-D78A-418C-AFC8-E11AD3FD79A5}" destId="{4AF74F13-4D8A-466C-9233-9736ADF1599D}" srcOrd="0" destOrd="0" presId="urn:microsoft.com/office/officeart/2005/8/layout/vProcess5"/>
    <dgm:cxn modelId="{66A123F7-5866-42A0-AA49-4D5BF3D90503}" type="presOf" srcId="{D6BACB5A-B916-4982-B071-14FC131D767F}" destId="{4F87543A-2F29-4E88-A17C-4377E918B60C}" srcOrd="1" destOrd="0" presId="urn:microsoft.com/office/officeart/2005/8/layout/vProcess5"/>
    <dgm:cxn modelId="{E7266286-D289-4CFD-B7F7-E28B0EC30F06}" srcId="{12BA1A38-0B23-4BD2-BBFD-0A415D66CE86}" destId="{4E76B47C-D78A-418C-AFC8-E11AD3FD79A5}" srcOrd="0" destOrd="0" parTransId="{DA06B2CC-03B5-4C25-8FCB-35F7B5B78679}" sibTransId="{B39B98D1-E472-44A6-8DC2-9480FC0582BF}"/>
    <dgm:cxn modelId="{026AFA0E-23D3-4933-A0BD-33E29F264023}" type="presOf" srcId="{EBCC0120-88BA-49E3-A7D2-E256A42F7FDB}" destId="{D822D477-F6D2-41AF-892F-33DF1AA32934}" srcOrd="0" destOrd="0" presId="urn:microsoft.com/office/officeart/2005/8/layout/vProcess5"/>
    <dgm:cxn modelId="{6A588A64-5E72-4D34-9DDD-6B18571AF11E}" type="presOf" srcId="{C3D73DE9-A351-461D-9393-33A975C33B36}" destId="{F0AE79CB-7C49-43D1-849A-68D258CD665F}" srcOrd="0" destOrd="0" presId="urn:microsoft.com/office/officeart/2005/8/layout/vProcess5"/>
    <dgm:cxn modelId="{A79E8F93-28F5-40DE-9FF0-D00A3289767D}" type="presOf" srcId="{12BA1A38-0B23-4BD2-BBFD-0A415D66CE86}" destId="{605FAE0D-0E8F-4250-A0F3-0454E10F38F8}" srcOrd="0" destOrd="0" presId="urn:microsoft.com/office/officeart/2005/8/layout/vProcess5"/>
    <dgm:cxn modelId="{A81AB59F-A971-4F8C-908E-1E7A3CF5F666}" type="presOf" srcId="{36CCE13A-F02C-4FE8-B5CA-54699CCC24F7}" destId="{ECCAC8DC-5B9E-4A9B-A924-B7772F9E9256}" srcOrd="0" destOrd="0" presId="urn:microsoft.com/office/officeart/2005/8/layout/vProcess5"/>
    <dgm:cxn modelId="{7DAC0F3D-A7B5-44C0-9FA7-625A2D2EEA73}" type="presOf" srcId="{36CCE13A-F02C-4FE8-B5CA-54699CCC24F7}" destId="{14CD2D09-11D8-4CF9-ADD6-D5DA01760AC0}" srcOrd="1" destOrd="0" presId="urn:microsoft.com/office/officeart/2005/8/layout/vProcess5"/>
    <dgm:cxn modelId="{C8BF8A3A-51A2-4093-A5F2-362C458C6B53}" type="presOf" srcId="{F1041F24-2B8F-4A7F-9160-EEC90D670D17}" destId="{B183A3D9-31AE-4607-A8CC-B54288FD21D0}" srcOrd="0" destOrd="0" presId="urn:microsoft.com/office/officeart/2005/8/layout/vProcess5"/>
    <dgm:cxn modelId="{FB8AC398-B6A9-49EE-A3FF-E3D472D153B2}" srcId="{12BA1A38-0B23-4BD2-BBFD-0A415D66CE86}" destId="{D6BACB5A-B916-4982-B071-14FC131D767F}" srcOrd="2" destOrd="0" parTransId="{F0408720-04CC-4411-AD28-9FAD8F488615}" sibTransId="{F1041F24-2B8F-4A7F-9160-EEC90D670D17}"/>
    <dgm:cxn modelId="{97FAA15B-EE4D-4C72-B5E7-E1A447752249}" type="presOf" srcId="{C3D73DE9-A351-461D-9393-33A975C33B36}" destId="{1F77497F-DFCC-44BB-9ABC-4100F7146DB4}" srcOrd="1" destOrd="0" presId="urn:microsoft.com/office/officeart/2005/8/layout/vProcess5"/>
    <dgm:cxn modelId="{0AD3F2E4-5746-44BD-9160-17E80362A9CE}" type="presOf" srcId="{B39B98D1-E472-44A6-8DC2-9480FC0582BF}" destId="{3A2B4497-92B3-4C1A-9BCE-D6364AFFE5B1}" srcOrd="0" destOrd="0" presId="urn:microsoft.com/office/officeart/2005/8/layout/vProcess5"/>
    <dgm:cxn modelId="{03637A7D-2AD5-427D-99D5-3D4EF89C2A38}" srcId="{12BA1A38-0B23-4BD2-BBFD-0A415D66CE86}" destId="{C3D73DE9-A351-461D-9393-33A975C33B36}" srcOrd="3" destOrd="0" parTransId="{4E0CB6F8-E98E-4422-8884-7094421377BC}" sibTransId="{E41B59D2-13B0-4CEB-A619-56B61FBC317A}"/>
    <dgm:cxn modelId="{7A1F2B75-0FCC-4EA8-9460-42CE5C797631}" srcId="{12BA1A38-0B23-4BD2-BBFD-0A415D66CE86}" destId="{36CCE13A-F02C-4FE8-B5CA-54699CCC24F7}" srcOrd="1" destOrd="0" parTransId="{B274CCCE-4A7F-4973-928C-66BA64BC430F}" sibTransId="{EBCC0120-88BA-49E3-A7D2-E256A42F7FDB}"/>
    <dgm:cxn modelId="{7DAD7496-EE61-4A7E-9F4F-B631F6716C86}" type="presOf" srcId="{D6BACB5A-B916-4982-B071-14FC131D767F}" destId="{C25245C7-85E6-4597-B058-979D9B005B78}" srcOrd="0" destOrd="0" presId="urn:microsoft.com/office/officeart/2005/8/layout/vProcess5"/>
    <dgm:cxn modelId="{A90BFE08-9143-49FC-8161-C894FAE3752F}" type="presOf" srcId="{4E76B47C-D78A-418C-AFC8-E11AD3FD79A5}" destId="{D1F64F3A-E4CE-48A5-AC59-CD837F5FD4D4}" srcOrd="1" destOrd="0" presId="urn:microsoft.com/office/officeart/2005/8/layout/vProcess5"/>
    <dgm:cxn modelId="{61DE7545-1CA5-4AD1-B203-F5BC7C4461F9}" type="presParOf" srcId="{605FAE0D-0E8F-4250-A0F3-0454E10F38F8}" destId="{CD636BB4-8011-4071-B66B-22FDAD322B9E}" srcOrd="0" destOrd="0" presId="urn:microsoft.com/office/officeart/2005/8/layout/vProcess5"/>
    <dgm:cxn modelId="{23D7D262-67D8-428F-8A1D-62025024FDA8}" type="presParOf" srcId="{605FAE0D-0E8F-4250-A0F3-0454E10F38F8}" destId="{4AF74F13-4D8A-466C-9233-9736ADF1599D}" srcOrd="1" destOrd="0" presId="urn:microsoft.com/office/officeart/2005/8/layout/vProcess5"/>
    <dgm:cxn modelId="{D14B826E-FD22-43A4-9E9E-07B9931FFD12}" type="presParOf" srcId="{605FAE0D-0E8F-4250-A0F3-0454E10F38F8}" destId="{ECCAC8DC-5B9E-4A9B-A924-B7772F9E9256}" srcOrd="2" destOrd="0" presId="urn:microsoft.com/office/officeart/2005/8/layout/vProcess5"/>
    <dgm:cxn modelId="{678ED242-626A-4C5A-AF65-19F8378308EA}" type="presParOf" srcId="{605FAE0D-0E8F-4250-A0F3-0454E10F38F8}" destId="{C25245C7-85E6-4597-B058-979D9B005B78}" srcOrd="3" destOrd="0" presId="urn:microsoft.com/office/officeart/2005/8/layout/vProcess5"/>
    <dgm:cxn modelId="{5C166A66-F69A-4B11-82FA-DC758CDBD193}" type="presParOf" srcId="{605FAE0D-0E8F-4250-A0F3-0454E10F38F8}" destId="{F0AE79CB-7C49-43D1-849A-68D258CD665F}" srcOrd="4" destOrd="0" presId="urn:microsoft.com/office/officeart/2005/8/layout/vProcess5"/>
    <dgm:cxn modelId="{0EDF5E1D-4A1F-4062-99CA-874A1ADAF8DF}" type="presParOf" srcId="{605FAE0D-0E8F-4250-A0F3-0454E10F38F8}" destId="{3A2B4497-92B3-4C1A-9BCE-D6364AFFE5B1}" srcOrd="5" destOrd="0" presId="urn:microsoft.com/office/officeart/2005/8/layout/vProcess5"/>
    <dgm:cxn modelId="{7C60E5D5-B201-439C-96EC-F027A307A735}" type="presParOf" srcId="{605FAE0D-0E8F-4250-A0F3-0454E10F38F8}" destId="{D822D477-F6D2-41AF-892F-33DF1AA32934}" srcOrd="6" destOrd="0" presId="urn:microsoft.com/office/officeart/2005/8/layout/vProcess5"/>
    <dgm:cxn modelId="{F8513324-E44C-474B-B701-8505140F8B97}" type="presParOf" srcId="{605FAE0D-0E8F-4250-A0F3-0454E10F38F8}" destId="{B183A3D9-31AE-4607-A8CC-B54288FD21D0}" srcOrd="7" destOrd="0" presId="urn:microsoft.com/office/officeart/2005/8/layout/vProcess5"/>
    <dgm:cxn modelId="{49456915-7748-4CFE-B52B-B2F9629B1B88}" type="presParOf" srcId="{605FAE0D-0E8F-4250-A0F3-0454E10F38F8}" destId="{D1F64F3A-E4CE-48A5-AC59-CD837F5FD4D4}" srcOrd="8" destOrd="0" presId="urn:microsoft.com/office/officeart/2005/8/layout/vProcess5"/>
    <dgm:cxn modelId="{5F435D5A-CDB9-42B0-8C4A-6467B6AB6920}" type="presParOf" srcId="{605FAE0D-0E8F-4250-A0F3-0454E10F38F8}" destId="{14CD2D09-11D8-4CF9-ADD6-D5DA01760AC0}" srcOrd="9" destOrd="0" presId="urn:microsoft.com/office/officeart/2005/8/layout/vProcess5"/>
    <dgm:cxn modelId="{AE402CCE-4001-4F2D-AA56-146CE57D4891}" type="presParOf" srcId="{605FAE0D-0E8F-4250-A0F3-0454E10F38F8}" destId="{4F87543A-2F29-4E88-A17C-4377E918B60C}" srcOrd="10" destOrd="0" presId="urn:microsoft.com/office/officeart/2005/8/layout/vProcess5"/>
    <dgm:cxn modelId="{209B92C3-AD7C-47AB-BE0C-05EF4F4922A4}" type="presParOf" srcId="{605FAE0D-0E8F-4250-A0F3-0454E10F38F8}" destId="{1F77497F-DFCC-44BB-9ABC-4100F7146DB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74F13-4D8A-466C-9233-9736ADF1599D}">
      <dsp:nvSpPr>
        <dsp:cNvPr id="0" name=""/>
        <dsp:cNvSpPr/>
      </dsp:nvSpPr>
      <dsp:spPr>
        <a:xfrm>
          <a:off x="0" y="0"/>
          <a:ext cx="6106278" cy="894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Application design</a:t>
          </a:r>
          <a:br>
            <a:rPr lang="en-US" sz="2000" kern="1200" dirty="0"/>
          </a:br>
          <a:r>
            <a:rPr lang="en-US" sz="2000" kern="1200" dirty="0"/>
            <a:t>(create business application diagram)</a:t>
          </a:r>
        </a:p>
      </dsp:txBody>
      <dsp:txXfrm>
        <a:off x="26187" y="26187"/>
        <a:ext cx="5065946" cy="841706"/>
      </dsp:txXfrm>
    </dsp:sp>
    <dsp:sp modelId="{ECCAC8DC-5B9E-4A9B-A924-B7772F9E9256}">
      <dsp:nvSpPr>
        <dsp:cNvPr id="0" name=""/>
        <dsp:cNvSpPr/>
      </dsp:nvSpPr>
      <dsp:spPr>
        <a:xfrm>
          <a:off x="511400" y="1056640"/>
          <a:ext cx="6106278" cy="894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database schema (import or design)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forms, services, reports</a:t>
          </a:r>
        </a:p>
      </dsp:txBody>
      <dsp:txXfrm>
        <a:off x="537587" y="1082827"/>
        <a:ext cx="4961351" cy="841706"/>
      </dsp:txXfrm>
    </dsp:sp>
    <dsp:sp modelId="{C25245C7-85E6-4597-B058-979D9B005B78}">
      <dsp:nvSpPr>
        <dsp:cNvPr id="0" name=""/>
        <dsp:cNvSpPr/>
      </dsp:nvSpPr>
      <dsp:spPr>
        <a:xfrm>
          <a:off x="1015168" y="2179316"/>
          <a:ext cx="6106278" cy="894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Design user interface and define code generation options</a:t>
          </a:r>
        </a:p>
      </dsp:txBody>
      <dsp:txXfrm>
        <a:off x="1041355" y="2205503"/>
        <a:ext cx="4968984" cy="841706"/>
      </dsp:txXfrm>
    </dsp:sp>
    <dsp:sp modelId="{F0AE79CB-7C49-43D1-849A-68D258CD665F}">
      <dsp:nvSpPr>
        <dsp:cNvPr id="0" name=""/>
        <dsp:cNvSpPr/>
      </dsp:nvSpPr>
      <dsp:spPr>
        <a:xfrm>
          <a:off x="1526569" y="3169919"/>
          <a:ext cx="6106278" cy="894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Generate code &amp; insert custom code</a:t>
          </a:r>
        </a:p>
      </dsp:txBody>
      <dsp:txXfrm>
        <a:off x="1552756" y="3196106"/>
        <a:ext cx="4961351" cy="841706"/>
      </dsp:txXfrm>
    </dsp:sp>
    <dsp:sp modelId="{3A2B4497-92B3-4C1A-9BCE-D6364AFFE5B1}">
      <dsp:nvSpPr>
        <dsp:cNvPr id="0" name=""/>
        <dsp:cNvSpPr/>
      </dsp:nvSpPr>
      <dsp:spPr>
        <a:xfrm>
          <a:off x="5522168" y="634999"/>
          <a:ext cx="581152" cy="790453"/>
        </a:xfrm>
        <a:prstGeom prst="downArrow">
          <a:avLst>
            <a:gd name="adj1" fmla="val 55000"/>
            <a:gd name="adj2" fmla="val 45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652927" y="634999"/>
        <a:ext cx="319634" cy="646618"/>
      </dsp:txXfrm>
    </dsp:sp>
    <dsp:sp modelId="{D822D477-F6D2-41AF-892F-33DF1AA32934}">
      <dsp:nvSpPr>
        <dsp:cNvPr id="0" name=""/>
        <dsp:cNvSpPr/>
      </dsp:nvSpPr>
      <dsp:spPr>
        <a:xfrm>
          <a:off x="6055565" y="1701801"/>
          <a:ext cx="581152" cy="790448"/>
        </a:xfrm>
        <a:prstGeom prst="downArrow">
          <a:avLst>
            <a:gd name="adj1" fmla="val 55000"/>
            <a:gd name="adj2" fmla="val 45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6186324" y="1701801"/>
        <a:ext cx="319634" cy="646613"/>
      </dsp:txXfrm>
    </dsp:sp>
    <dsp:sp modelId="{B183A3D9-31AE-4607-A8CC-B54288FD21D0}">
      <dsp:nvSpPr>
        <dsp:cNvPr id="0" name=""/>
        <dsp:cNvSpPr/>
      </dsp:nvSpPr>
      <dsp:spPr>
        <a:xfrm>
          <a:off x="6540295" y="2768599"/>
          <a:ext cx="581152" cy="790448"/>
        </a:xfrm>
        <a:prstGeom prst="downArrow">
          <a:avLst>
            <a:gd name="adj1" fmla="val 55000"/>
            <a:gd name="adj2" fmla="val 45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6671054" y="2768599"/>
        <a:ext cx="319634" cy="646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B7E8A-28F6-43E5-9ADB-18B5AB391248}" type="datetimeFigureOut">
              <a:rPr lang="es-MX" smtClean="0"/>
              <a:t>22/11/2016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C2C15-66E6-4ED7-998F-3B41EA61B3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06074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DDAE-DAA7-4EEE-8D54-54EB887CE332}" type="datetimeFigureOut">
              <a:rPr lang="es-MX" smtClean="0"/>
              <a:t>22/11/2016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778B-9276-43D5-93C5-EFD883DC56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0172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rucia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86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6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97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e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0625"/>
            <a:ext cx="8505825" cy="4524375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buFontTx/>
              <a:buBlip>
                <a:blip r:embed="rId2"/>
              </a:buBlip>
              <a:defRPr sz="1600">
                <a:latin typeface="+mj-lt"/>
              </a:defRPr>
            </a:lvl2pPr>
            <a:lvl3pPr>
              <a:buFontTx/>
              <a:buBlip>
                <a:blip r:embed="rId3"/>
              </a:buBlip>
              <a:defRPr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324600" cy="82391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760238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e puce + I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0625"/>
            <a:ext cx="8505825" cy="4524375"/>
          </a:xfrm>
        </p:spPr>
        <p:txBody>
          <a:bodyPr/>
          <a:lstStyle>
            <a:lvl1pPr>
              <a:buFontTx/>
              <a:buBlip>
                <a:blip r:embed="rId2"/>
              </a:buBlip>
              <a:defRPr>
                <a:latin typeface="+mj-lt"/>
              </a:defRPr>
            </a:lvl1pPr>
            <a:lvl2pPr>
              <a:buSzPct val="100000"/>
              <a:buFontTx/>
              <a:buBlip>
                <a:blip r:embed="rId3"/>
              </a:buBlip>
              <a:defRPr sz="1600">
                <a:latin typeface="+mj-lt"/>
              </a:defRPr>
            </a:lvl2pPr>
            <a:lvl3pPr>
              <a:buFontTx/>
              <a:buBlip>
                <a:blip r:embed="rId4"/>
              </a:buBlip>
              <a:defRPr>
                <a:latin typeface="+mj-lt"/>
              </a:defRPr>
            </a:lvl3pPr>
            <a:lvl4pPr>
              <a:defRPr sz="12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- Quatrième niveau</a:t>
            </a:r>
          </a:p>
          <a:p>
            <a:pPr lvl="4"/>
            <a:r>
              <a:rPr lang="fr-FR" dirty="0"/>
              <a:t>- Cinquième niveau</a:t>
            </a:r>
            <a:r>
              <a:rPr lang="fr-FR" sz="2600" b="0" i="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1_liste puce</a:t>
            </a:r>
            <a:endParaRPr lang="fr-FR" dirty="0"/>
          </a:p>
        </p:txBody>
      </p:sp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324600" cy="823913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365726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8916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ltima_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0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03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10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5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44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latin typeface="Century Gothic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7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6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7817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803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7" name="3 Marcador de pie de página"/>
          <p:cNvSpPr txBox="1">
            <a:spLocks/>
          </p:cNvSpPr>
          <p:nvPr/>
        </p:nvSpPr>
        <p:spPr>
          <a:xfrm>
            <a:off x="2517924" y="6306740"/>
            <a:ext cx="2895600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ctr" defTabSz="914400" rtl="0" eaLnBrk="1" latinLnBrk="0" hangingPunct="1">
              <a:defRPr lang="en-US" sz="1200" b="0" i="0" kern="120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2012 Crucial soft. All rights reserved</a:t>
            </a:r>
          </a:p>
        </p:txBody>
      </p:sp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379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85" r:id="rId12"/>
    <p:sldLayoutId id="214748368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951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Marcador de número de diapositiva"/>
          <p:cNvSpPr txBox="1">
            <a:spLocks/>
          </p:cNvSpPr>
          <p:nvPr/>
        </p:nvSpPr>
        <p:spPr>
          <a:xfrm>
            <a:off x="65428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u="none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tx2"/>
                </a:solidFill>
              </a:rPr>
              <a:t>Page | </a:t>
            </a:r>
            <a:fld id="{0D9A3CFB-906F-4938-A669-EEE63204022F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40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4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5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5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5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5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8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5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A3CFB-906F-4938-A669-EEE63204022F}" type="slidenum">
              <a:rPr lang="es-MX" smtClean="0"/>
              <a:pPr/>
              <a:t>1</a:t>
            </a:fld>
            <a:endParaRPr lang="es-MX" dirty="0"/>
          </a:p>
        </p:txBody>
      </p:sp>
      <p:sp>
        <p:nvSpPr>
          <p:cNvPr id="3" name="Text Box 2051"/>
          <p:cNvSpPr txBox="1">
            <a:spLocks noChangeArrowheads="1"/>
          </p:cNvSpPr>
          <p:nvPr/>
        </p:nvSpPr>
        <p:spPr bwMode="auto">
          <a:xfrm>
            <a:off x="899592" y="4651145"/>
            <a:ext cx="2664296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fr-FR" sz="3000" dirty="0" err="1">
                <a:solidFill>
                  <a:srgbClr val="00588C"/>
                </a:solidFill>
                <a:latin typeface="Century Gothic" charset="0"/>
              </a:rPr>
              <a:t>Less</a:t>
            </a:r>
            <a:r>
              <a:rPr lang="fr-FR" sz="3000" dirty="0">
                <a:solidFill>
                  <a:srgbClr val="00588C"/>
                </a:solidFill>
                <a:latin typeface="Century Gothic" charset="0"/>
              </a:rPr>
              <a:t> code,</a:t>
            </a:r>
            <a:r>
              <a:rPr lang="en-US" sz="3000" dirty="0">
                <a:solidFill>
                  <a:srgbClr val="00588C"/>
                </a:solidFill>
                <a:latin typeface="Century Gothic" charset="0"/>
              </a:rPr>
              <a:t> </a:t>
            </a:r>
          </a:p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fr-FR" sz="3000" b="1" dirty="0">
                <a:solidFill>
                  <a:srgbClr val="00588C"/>
                </a:solidFill>
                <a:latin typeface="Century Gothic" charset="0"/>
              </a:rPr>
              <a:t>More </a:t>
            </a:r>
            <a:r>
              <a:rPr lang="fr-FR" sz="3000" b="1" dirty="0" err="1">
                <a:solidFill>
                  <a:srgbClr val="00588C"/>
                </a:solidFill>
                <a:latin typeface="Century Gothic" charset="0"/>
              </a:rPr>
              <a:t>logic</a:t>
            </a:r>
            <a:r>
              <a:rPr lang="fr-FR" sz="3000" b="1" dirty="0">
                <a:solidFill>
                  <a:srgbClr val="00588C"/>
                </a:solidFill>
                <a:latin typeface="Century Gothic" charset="0"/>
              </a:rPr>
              <a:t>.</a:t>
            </a:r>
            <a:endParaRPr lang="en-US" sz="3000" b="1" dirty="0">
              <a:solidFill>
                <a:srgbClr val="00588C"/>
              </a:solidFill>
              <a:latin typeface="Century Gothic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499992" y="4869160"/>
            <a:ext cx="415049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fr-FR" sz="3600" b="1" dirty="0">
                <a:solidFill>
                  <a:srgbClr val="00588C"/>
                </a:solidFill>
                <a:latin typeface="Century Gothic"/>
                <a:ea typeface="DejaVu Sans" charset="0"/>
                <a:cs typeface="Century Gothic"/>
              </a:rPr>
              <a:t>Product </a:t>
            </a:r>
            <a:r>
              <a:rPr lang="fr-FR" sz="3600" b="1" dirty="0" err="1">
                <a:solidFill>
                  <a:srgbClr val="00588C"/>
                </a:solidFill>
                <a:latin typeface="Century Gothic"/>
                <a:ea typeface="DejaVu Sans" charset="0"/>
                <a:cs typeface="Century Gothic"/>
              </a:rPr>
              <a:t>Overview</a:t>
            </a:r>
            <a:endParaRPr lang="fr-FR" sz="3600" b="1" dirty="0">
              <a:solidFill>
                <a:srgbClr val="00588C"/>
              </a:solidFill>
              <a:latin typeface="Century Gothic"/>
              <a:ea typeface="DejaVu Sans" charset="0"/>
              <a:cs typeface="Century Gothic"/>
            </a:endParaRPr>
          </a:p>
          <a:p>
            <a:pPr eaLnBrk="0" hangingPunct="0"/>
            <a:r>
              <a:rPr lang="fr-FR" sz="2400" b="1" dirty="0" err="1">
                <a:solidFill>
                  <a:srgbClr val="00588C"/>
                </a:solidFill>
                <a:latin typeface="Century Gothic"/>
                <a:ea typeface="DejaVu Sans" charset="0"/>
                <a:cs typeface="Century Gothic"/>
              </a:rPr>
              <a:t>Genero</a:t>
            </a:r>
            <a:r>
              <a:rPr lang="fr-FR" sz="2400" b="1" dirty="0">
                <a:solidFill>
                  <a:srgbClr val="00588C"/>
                </a:solidFill>
                <a:latin typeface="Century Gothic"/>
                <a:ea typeface="DejaVu Sans" charset="0"/>
                <a:cs typeface="Century Gothic"/>
              </a:rPr>
              <a:t> Studio</a:t>
            </a:r>
            <a:endParaRPr lang="fr-FR" sz="3200" dirty="0">
              <a:solidFill>
                <a:srgbClr val="00588C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4467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Code editor – XML smart editor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2" descr="F:\Mes documents\Marketing\Bitmaps\Four J's presentation\Genero 2.30 images\ce-XML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7250" y="1190625"/>
            <a:ext cx="70167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" y="214313"/>
            <a:ext cx="864304" cy="83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64705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Debugger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313" y="1285875"/>
            <a:ext cx="6284912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D:\Projects\Studio\Presentations\2009-06\pics\Modules\debu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32080"/>
            <a:ext cx="934720" cy="93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28187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fr-FR" sz="1600" b="1" dirty="0">
                <a:latin typeface="Century Gothic" pitchFamily="34" charset="0"/>
              </a:rPr>
              <a:t>Local &amp; </a:t>
            </a:r>
            <a:r>
              <a:rPr lang="fr-FR" sz="1600" b="1" dirty="0" err="1">
                <a:latin typeface="Century Gothic" pitchFamily="34" charset="0"/>
              </a:rPr>
              <a:t>remote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debug</a:t>
            </a:r>
            <a:endParaRPr lang="fr-FR" sz="1600" b="1" dirty="0">
              <a:latin typeface="Century Gothic" pitchFamily="34" charset="0"/>
            </a:endParaRPr>
          </a:p>
          <a:p>
            <a:r>
              <a:rPr lang="fr-FR" sz="1600" b="1" dirty="0">
                <a:latin typeface="Century Gothic" pitchFamily="34" charset="0"/>
              </a:rPr>
              <a:t>Desktop &amp; Web applications </a:t>
            </a:r>
            <a:r>
              <a:rPr lang="fr-FR" sz="1600" b="1" dirty="0" err="1">
                <a:latin typeface="Century Gothic" pitchFamily="34" charset="0"/>
              </a:rPr>
              <a:t>debug</a:t>
            </a:r>
            <a:endParaRPr lang="fr-FR" sz="1600" b="1" dirty="0">
              <a:latin typeface="Century Gothic" pitchFamily="34" charset="0"/>
            </a:endParaRPr>
          </a:p>
          <a:p>
            <a:r>
              <a:rPr lang="fr-FR" sz="1600" b="1" dirty="0">
                <a:latin typeface="Century Gothic" pitchFamily="34" charset="0"/>
              </a:rPr>
              <a:t>Start, stop, </a:t>
            </a:r>
            <a:r>
              <a:rPr lang="fr-FR" sz="1600" b="1" dirty="0" err="1">
                <a:latin typeface="Century Gothic" pitchFamily="34" charset="0"/>
              </a:rPr>
              <a:t>interrupt</a:t>
            </a:r>
            <a:endParaRPr lang="en-US" sz="1600" b="1" dirty="0">
              <a:latin typeface="Century Gothic" pitchFamily="34" charset="0"/>
            </a:endParaRPr>
          </a:p>
          <a:p>
            <a:pPr lvl="1"/>
            <a:r>
              <a:rPr lang="en-US" sz="1400" dirty="0">
                <a:latin typeface="Century Gothic" pitchFamily="34" charset="0"/>
              </a:rPr>
              <a:t>break points</a:t>
            </a:r>
          </a:p>
          <a:p>
            <a:pPr lvl="1"/>
            <a:r>
              <a:rPr lang="en-US" sz="1400" dirty="0">
                <a:latin typeface="Century Gothic" pitchFamily="34" charset="0"/>
              </a:rPr>
              <a:t>watch points</a:t>
            </a:r>
          </a:p>
          <a:p>
            <a:pPr lvl="1"/>
            <a:r>
              <a:rPr lang="en-US" sz="1400" dirty="0">
                <a:latin typeface="Century Gothic" pitchFamily="34" charset="0"/>
              </a:rPr>
              <a:t>conditional expressions</a:t>
            </a:r>
          </a:p>
          <a:p>
            <a:r>
              <a:rPr lang="fr-FR" sz="1600" b="1" dirty="0" err="1">
                <a:latin typeface="Century Gothic" pitchFamily="34" charset="0"/>
              </a:rPr>
              <a:t>Debug</a:t>
            </a:r>
            <a:r>
              <a:rPr lang="fr-FR" sz="1600" b="1" dirty="0">
                <a:latin typeface="Century Gothic" pitchFamily="34" charset="0"/>
              </a:rPr>
              <a:t> source </a:t>
            </a:r>
            <a:r>
              <a:rPr lang="fr-FR" sz="1600" b="1" dirty="0" err="1">
                <a:latin typeface="Century Gothic" pitchFamily="34" charset="0"/>
              </a:rPr>
              <a:t>directly</a:t>
            </a:r>
            <a:endParaRPr lang="fr-FR" sz="1600" b="1" dirty="0">
              <a:latin typeface="Century Gothic" pitchFamily="34" charset="0"/>
            </a:endParaRPr>
          </a:p>
          <a:p>
            <a:pPr lvl="1"/>
            <a:r>
              <a:rPr lang="fr-FR" sz="1400" dirty="0" err="1">
                <a:latin typeface="Century Gothic" pitchFamily="34" charset="0"/>
              </a:rPr>
              <a:t>read-only</a:t>
            </a:r>
            <a:r>
              <a:rPr lang="fr-FR" sz="1400" dirty="0">
                <a:latin typeface="Century Gothic" pitchFamily="34" charset="0"/>
              </a:rPr>
              <a:t> copy of  source</a:t>
            </a:r>
          </a:p>
          <a:p>
            <a:pPr lvl="1"/>
            <a:r>
              <a:rPr lang="fr-FR" sz="1400" dirty="0" err="1">
                <a:latin typeface="Century Gothic" pitchFamily="34" charset="0"/>
              </a:rPr>
              <a:t>stack</a:t>
            </a:r>
            <a:r>
              <a:rPr lang="fr-FR" sz="1400" dirty="0">
                <a:latin typeface="Century Gothic" pitchFamily="34" charset="0"/>
              </a:rPr>
              <a:t> back-trace, up/down navigation</a:t>
            </a:r>
          </a:p>
          <a:p>
            <a:pPr lvl="1"/>
            <a:r>
              <a:rPr lang="en-US" sz="1400" dirty="0">
                <a:latin typeface="Century Gothic" pitchFamily="34" charset="0"/>
              </a:rPr>
              <a:t>variable editing</a:t>
            </a:r>
          </a:p>
          <a:p>
            <a:pPr lvl="1"/>
            <a:r>
              <a:rPr lang="fr-FR" sz="1400" dirty="0" err="1">
                <a:latin typeface="Century Gothic" pitchFamily="34" charset="0"/>
              </a:rPr>
              <a:t>modified</a:t>
            </a:r>
            <a:r>
              <a:rPr lang="fr-FR" sz="1400" dirty="0">
                <a:latin typeface="Century Gothic" pitchFamily="34" charset="0"/>
              </a:rPr>
              <a:t> variables </a:t>
            </a:r>
            <a:r>
              <a:rPr lang="fr-FR" sz="1400" dirty="0" err="1">
                <a:latin typeface="Century Gothic" pitchFamily="34" charset="0"/>
              </a:rPr>
              <a:t>flagged</a:t>
            </a:r>
            <a:endParaRPr lang="fr-FR" sz="1400" dirty="0">
              <a:latin typeface="Century Gothic" pitchFamily="34" charset="0"/>
            </a:endParaRPr>
          </a:p>
          <a:p>
            <a:r>
              <a:rPr lang="fr-FR" sz="1600" b="1" dirty="0" err="1">
                <a:latin typeface="Century Gothic" pitchFamily="34" charset="0"/>
              </a:rPr>
              <a:t>Create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debug</a:t>
            </a:r>
            <a:r>
              <a:rPr lang="fr-FR" sz="1600" b="1" dirty="0">
                <a:latin typeface="Century Gothic" pitchFamily="34" charset="0"/>
              </a:rPr>
              <a:t> scripts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Debugger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524000"/>
            <a:ext cx="3538538" cy="269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D:\Projects\Studio\Presentations\2009-06\pics\Modules\debu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32080"/>
            <a:ext cx="934720" cy="93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984936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Form designer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9" name="Picture 10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1285875"/>
            <a:ext cx="60007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D:\Projects\Studio\Presentations\2009-06\pics\Modules\document_4f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8" y="214313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88952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fr-FR" sz="1600" b="1" dirty="0">
                <a:latin typeface="Century Gothic" pitchFamily="34" charset="0"/>
              </a:rPr>
              <a:t>Client </a:t>
            </a:r>
            <a:r>
              <a:rPr lang="fr-FR" sz="1600" b="1" dirty="0" err="1">
                <a:latin typeface="Century Gothic" pitchFamily="34" charset="0"/>
              </a:rPr>
              <a:t>independent</a:t>
            </a:r>
            <a:r>
              <a:rPr lang="fr-FR" sz="1600" b="1" dirty="0">
                <a:latin typeface="Century Gothic" pitchFamily="34" charset="0"/>
              </a:rPr>
              <a:t> GUI</a:t>
            </a:r>
          </a:p>
          <a:p>
            <a:pPr lvl="1"/>
            <a:r>
              <a:rPr lang="fr-FR" dirty="0">
                <a:latin typeface="Century Gothic" pitchFamily="34" charset="0"/>
              </a:rPr>
              <a:t>Flip </a:t>
            </a:r>
            <a:r>
              <a:rPr lang="fr-FR" dirty="0" err="1">
                <a:latin typeface="Century Gothic" pitchFamily="34" charset="0"/>
              </a:rPr>
              <a:t>between</a:t>
            </a:r>
          </a:p>
          <a:p>
            <a:pPr lvl="2"/>
            <a:r>
              <a:rPr lang="fr-FR" sz="1400" dirty="0">
                <a:latin typeface="Century Gothic" pitchFamily="34" charset="0"/>
              </a:rPr>
              <a:t>Windows</a:t>
            </a:r>
          </a:p>
          <a:p>
            <a:pPr lvl="2"/>
            <a:r>
              <a:rPr lang="fr-FR" sz="1400" dirty="0">
                <a:latin typeface="Century Gothic" pitchFamily="34" charset="0"/>
              </a:rPr>
              <a:t>Mac OSX</a:t>
            </a:r>
          </a:p>
          <a:p>
            <a:pPr lvl="2"/>
            <a:r>
              <a:rPr lang="fr-FR" sz="1400" dirty="0">
                <a:latin typeface="Century Gothic" pitchFamily="34" charset="0"/>
              </a:rPr>
              <a:t>Linux</a:t>
            </a:r>
          </a:p>
          <a:p>
            <a:pPr lvl="2"/>
            <a:r>
              <a:rPr lang="fr-FR" sz="1400" dirty="0">
                <a:latin typeface="Century Gothic" pitchFamily="34" charset="0"/>
              </a:rPr>
              <a:t>Web 2.0</a:t>
            </a:r>
          </a:p>
          <a:p>
            <a:pPr lvl="1"/>
            <a:endParaRPr lang="fr-FR" dirty="0"/>
          </a:p>
          <a:p>
            <a:pPr lvl="1">
              <a:buNone/>
            </a:pPr>
            <a:endParaRPr lang="en-US" dirty="0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Form designer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2" descr="D:\Projects\Studio\Presentations\2009-06\pics\Modules\document_4f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214313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 descr="GWC-Config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285875"/>
            <a:ext cx="3581400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GWC-ConfigFrontEnd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3" y="3214688"/>
            <a:ext cx="342900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838387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Blip>
                <a:blip r:embed="rId3"/>
              </a:buBlip>
            </a:pPr>
            <a:r>
              <a:rPr lang="fr-FR" sz="1600" b="1" dirty="0">
                <a:latin typeface="Century Gothic" pitchFamily="34" charset="0"/>
              </a:rPr>
              <a:t>Auto validation:</a:t>
            </a:r>
          </a:p>
          <a:p>
            <a:pPr lvl="1">
              <a:buBlip>
                <a:blip r:embed="rId4"/>
              </a:buBlip>
            </a:pPr>
            <a:r>
              <a:rPr lang="fr-FR" dirty="0" err="1">
                <a:latin typeface="Century Gothic" pitchFamily="34" charset="0"/>
              </a:rPr>
              <a:t>Errors</a:t>
            </a:r>
            <a:r>
              <a:rPr lang="fr-FR" dirty="0">
                <a:latin typeface="Century Gothic" pitchFamily="34" charset="0"/>
              </a:rPr>
              <a:t>, </a:t>
            </a:r>
            <a:r>
              <a:rPr lang="fr-FR" dirty="0" err="1">
                <a:latin typeface="Century Gothic" pitchFamily="34" charset="0"/>
              </a:rPr>
              <a:t>tips</a:t>
            </a:r>
            <a:endParaRPr lang="fr-FR" dirty="0">
              <a:latin typeface="Century Gothic" pitchFamily="34" charset="0"/>
            </a:endParaRPr>
          </a:p>
          <a:p>
            <a:pPr>
              <a:buBlip>
                <a:blip r:embed="rId3"/>
              </a:buBlip>
            </a:pPr>
            <a:r>
              <a:rPr lang="fr-FR" sz="1600" b="1" dirty="0">
                <a:latin typeface="Century Gothic" pitchFamily="34" charset="0"/>
              </a:rPr>
              <a:t>Structure </a:t>
            </a:r>
            <a:r>
              <a:rPr lang="fr-FR" sz="1600" b="1" dirty="0" err="1">
                <a:latin typeface="Century Gothic" pitchFamily="34" charset="0"/>
              </a:rPr>
              <a:t>view</a:t>
            </a:r>
            <a:endParaRPr lang="fr-FR" sz="1600" b="1" dirty="0">
              <a:latin typeface="Century Gothic" pitchFamily="34" charset="0"/>
            </a:endParaRPr>
          </a:p>
          <a:p>
            <a:pPr lvl="1">
              <a:buBlip>
                <a:blip r:embed="rId4"/>
              </a:buBlip>
            </a:pPr>
            <a:r>
              <a:rPr lang="fr-FR" dirty="0" err="1">
                <a:latin typeface="Century Gothic" pitchFamily="34" charset="0"/>
              </a:rPr>
              <a:t>Hierarchy</a:t>
            </a:r>
            <a:r>
              <a:rPr lang="fr-FR" dirty="0">
                <a:latin typeface="Century Gothic" pitchFamily="34" charset="0"/>
              </a:rPr>
              <a:t> of </a:t>
            </a:r>
            <a:r>
              <a:rPr lang="fr-FR" dirty="0" err="1">
                <a:latin typeface="Century Gothic" pitchFamily="34" charset="0"/>
              </a:rPr>
              <a:t>objects</a:t>
            </a:r>
            <a:endParaRPr lang="fr-FR" dirty="0">
              <a:latin typeface="Century Gothic" pitchFamily="34" charset="0"/>
            </a:endParaRPr>
          </a:p>
          <a:p>
            <a:pPr lvl="1">
              <a:buBlip>
                <a:blip r:embed="rId4"/>
              </a:buBlip>
            </a:pPr>
            <a:r>
              <a:rPr lang="fr-FR" dirty="0" err="1">
                <a:latin typeface="Century Gothic" pitchFamily="34" charset="0"/>
              </a:rPr>
              <a:t>TopMenu</a:t>
            </a:r>
            <a:endParaRPr lang="fr-FR" dirty="0">
              <a:latin typeface="Century Gothic" pitchFamily="34" charset="0"/>
            </a:endParaRPr>
          </a:p>
          <a:p>
            <a:pPr lvl="1">
              <a:buBlip>
                <a:blip r:embed="rId4"/>
              </a:buBlip>
            </a:pPr>
            <a:r>
              <a:rPr lang="fr-FR" dirty="0" err="1">
                <a:latin typeface="Century Gothic" pitchFamily="34" charset="0"/>
              </a:rPr>
              <a:t>Toolbar</a:t>
            </a:r>
            <a:endParaRPr lang="fr-FR" dirty="0">
              <a:latin typeface="Century Gothic" pitchFamily="34" charset="0"/>
            </a:endParaRPr>
          </a:p>
          <a:p>
            <a:pPr lvl="1">
              <a:buBlip>
                <a:blip r:embed="rId4"/>
              </a:buBlip>
            </a:pPr>
            <a:r>
              <a:rPr lang="fr-FR" dirty="0">
                <a:latin typeface="Century Gothic" pitchFamily="34" charset="0"/>
              </a:rPr>
              <a:t>Action defaults</a:t>
            </a:r>
          </a:p>
          <a:p>
            <a:pPr lvl="1">
              <a:buBlip>
                <a:blip r:embed="rId4"/>
              </a:buBlip>
            </a:pPr>
            <a:r>
              <a:rPr lang="fr-FR" dirty="0" err="1">
                <a:latin typeface="Century Gothic" pitchFamily="34" charset="0"/>
              </a:rPr>
              <a:t>Screen</a:t>
            </a:r>
            <a:r>
              <a:rPr lang="fr-FR" dirty="0">
                <a:latin typeface="Century Gothic" pitchFamily="34" charset="0"/>
              </a:rPr>
              <a:t> records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>
                <a:latin typeface="Century Gothic" pitchFamily="34" charset="0"/>
              </a:rPr>
              <a:t>Form designer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2" descr="D:\Projects\Studio\Presentations\2009-06\pics\Modules\document_4f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8" y="214313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D:\Projects\Studio\Presentations\2009-06\pics\2.20\FD-ErrorsStructur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4813" y="1357313"/>
            <a:ext cx="4614862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565821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fr-FR" sz="1600" b="1" dirty="0">
                <a:latin typeface="Century Gothic" pitchFamily="34" charset="0"/>
              </a:rPr>
              <a:t>HBOX/VBOX containers</a:t>
            </a:r>
          </a:p>
          <a:p>
            <a:pPr>
              <a:buBlip>
                <a:blip r:embed="rId3"/>
              </a:buBlip>
            </a:pPr>
            <a:r>
              <a:rPr lang="fr-FR" sz="1600" b="1" dirty="0" err="1">
                <a:latin typeface="Century Gothic" pitchFamily="34" charset="0"/>
              </a:rPr>
              <a:t>Drag’n</a:t>
            </a:r>
            <a:r>
              <a:rPr lang="fr-FR" sz="1600" b="1" dirty="0">
                <a:latin typeface="Century Gothic" pitchFamily="34" charset="0"/>
              </a:rPr>
              <a:t>’ drop </a:t>
            </a:r>
            <a:r>
              <a:rPr lang="fr-FR" sz="1600" b="1" dirty="0" err="1">
                <a:latin typeface="Century Gothic" pitchFamily="34" charset="0"/>
              </a:rPr>
              <a:t>withinview</a:t>
            </a:r>
            <a:endParaRPr lang="fr-FR" sz="1600" b="1" dirty="0">
              <a:latin typeface="Century Gothic" pitchFamily="34" charset="0"/>
            </a:endParaRPr>
          </a:p>
          <a:p>
            <a:pPr>
              <a:buBlip>
                <a:blip r:embed="rId3"/>
              </a:buBlip>
            </a:pPr>
            <a:r>
              <a:rPr lang="fr-FR" sz="1600" b="1" dirty="0">
                <a:latin typeface="Century Gothic" pitchFamily="34" charset="0"/>
              </a:rPr>
              <a:t>Multiple </a:t>
            </a:r>
            <a:r>
              <a:rPr lang="fr-FR" sz="1600" b="1" dirty="0" err="1">
                <a:latin typeface="Century Gothic" pitchFamily="34" charset="0"/>
              </a:rPr>
              <a:t>selection</a:t>
            </a:r>
            <a:endParaRPr lang="fr-FR" sz="1600" b="1" dirty="0">
              <a:latin typeface="Century Gothic" pitchFamily="34" charset="0"/>
            </a:endParaRPr>
          </a:p>
          <a:p>
            <a:pPr>
              <a:buBlip>
                <a:blip r:embed="rId3"/>
              </a:buBlip>
            </a:pPr>
            <a:r>
              <a:rPr lang="fr-FR" sz="1600" b="1" dirty="0" err="1">
                <a:latin typeface="Century Gothic" pitchFamily="34" charset="0"/>
              </a:rPr>
              <a:t>Search</a:t>
            </a:r>
            <a:r>
              <a:rPr lang="fr-FR" sz="1600" b="1" dirty="0">
                <a:latin typeface="Century Gothic" pitchFamily="34" charset="0"/>
              </a:rPr>
              <a:t>/replace </a:t>
            </a:r>
            <a:r>
              <a:rPr lang="fr-FR" sz="1600" b="1" dirty="0" err="1">
                <a:latin typeface="Century Gothic" pitchFamily="34" charset="0"/>
              </a:rPr>
              <a:t>widgets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properties</a:t>
            </a:r>
            <a:endParaRPr lang="fr-FR" sz="1600" b="1" dirty="0">
              <a:latin typeface="Century Gothic" pitchFamily="34" charset="0"/>
            </a:endParaRPr>
          </a:p>
          <a:p>
            <a:pPr>
              <a:buNone/>
            </a:pPr>
            <a:r>
              <a:rPr lang="fr-FR" sz="1600" b="1" dirty="0">
                <a:latin typeface="Century Gothic" pitchFamily="34" charset="0"/>
              </a:rPr>
              <a:t>	in </a:t>
            </a:r>
            <a:r>
              <a:rPr lang="fr-FR" sz="1600" b="1" dirty="0" err="1">
                <a:latin typeface="Century Gothic" pitchFamily="34" charset="0"/>
              </a:rPr>
              <a:t>forms</a:t>
            </a:r>
            <a:endParaRPr lang="fr-FR" sz="1600" b="1" dirty="0">
              <a:latin typeface="Century Gothic" pitchFamily="34" charset="0"/>
            </a:endParaRP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Form designer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2" descr="D:\Projects\Studio\Presentations\2009-06\pics\Modules\document_4f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8" y="214313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D:\Projects\Studio\Presentations\2009-06\pics\2.20\FD-ErrorsStructu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9188" y="1357313"/>
            <a:ext cx="3900487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07020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/>
          <a:lstStyle/>
          <a:p>
            <a:r>
              <a:rPr lang="fr-FR" sz="1600" b="1" dirty="0" err="1">
                <a:latin typeface="Century Gothic" pitchFamily="34" charset="0"/>
              </a:rPr>
              <a:t>Convert</a:t>
            </a:r>
            <a:endParaRPr lang="fr-FR" sz="1600" b="1" dirty="0">
              <a:latin typeface="Century Gothic" pitchFamily="34" charset="0"/>
            </a:endParaRPr>
          </a:p>
          <a:p>
            <a:pPr lvl="1"/>
            <a:r>
              <a:rPr lang="fr-FR" dirty="0">
                <a:latin typeface="Century Gothic" pitchFamily="34" charset="0"/>
              </a:rPr>
              <a:t>Fields </a:t>
            </a:r>
            <a:r>
              <a:rPr lang="fr-FR" dirty="0" err="1">
                <a:latin typeface="Century Gothic" pitchFamily="34" charset="0"/>
              </a:rPr>
              <a:t>into</a:t>
            </a:r>
            <a:endParaRPr lang="fr-FR" dirty="0">
              <a:latin typeface="Century Gothic" pitchFamily="34" charset="0"/>
            </a:endParaRPr>
          </a:p>
          <a:p>
            <a:pPr lvl="2"/>
            <a:r>
              <a:rPr lang="fr-FR" sz="1400" dirty="0">
                <a:latin typeface="Century Gothic" pitchFamily="34" charset="0"/>
              </a:rPr>
              <a:t>table </a:t>
            </a:r>
            <a:r>
              <a:rPr lang="fr-FR" sz="1400" dirty="0" err="1">
                <a:latin typeface="Century Gothic" pitchFamily="34" charset="0"/>
              </a:rPr>
              <a:t>columns</a:t>
            </a:r>
            <a:endParaRPr lang="fr-FR" sz="1400" dirty="0">
              <a:latin typeface="Century Gothic" pitchFamily="34" charset="0"/>
            </a:endParaRPr>
          </a:p>
          <a:p>
            <a:pPr lvl="2"/>
            <a:r>
              <a:rPr lang="fr-FR" sz="1400" dirty="0">
                <a:latin typeface="Century Gothic" pitchFamily="34" charset="0"/>
              </a:rPr>
              <a:t>matrices</a:t>
            </a:r>
          </a:p>
          <a:p>
            <a:pPr lvl="2"/>
            <a:r>
              <a:rPr lang="fr-FR" sz="1400" dirty="0">
                <a:latin typeface="Century Gothic" pitchFamily="34" charset="0"/>
              </a:rPr>
              <a:t>and vice versa</a:t>
            </a:r>
          </a:p>
          <a:p>
            <a:pPr lvl="1"/>
            <a:r>
              <a:rPr lang="fr-FR" dirty="0">
                <a:latin typeface="Century Gothic" pitchFamily="34" charset="0"/>
              </a:rPr>
              <a:t>container types </a:t>
            </a:r>
            <a:r>
              <a:rPr lang="fr-FR" dirty="0" err="1">
                <a:latin typeface="Century Gothic" pitchFamily="34" charset="0"/>
              </a:rPr>
              <a:t>between</a:t>
            </a:r>
            <a:endParaRPr lang="fr-FR" dirty="0">
              <a:latin typeface="Century Gothic" pitchFamily="34" charset="0"/>
            </a:endParaRPr>
          </a:p>
          <a:p>
            <a:pPr lvl="2"/>
            <a:r>
              <a:rPr lang="fr-FR" sz="1400" dirty="0">
                <a:latin typeface="Century Gothic" pitchFamily="34" charset="0"/>
              </a:rPr>
              <a:t>tables,</a:t>
            </a:r>
          </a:p>
          <a:p>
            <a:pPr lvl="2"/>
            <a:r>
              <a:rPr lang="fr-FR" sz="1400" dirty="0" err="1">
                <a:latin typeface="Century Gothic" pitchFamily="34" charset="0"/>
              </a:rPr>
              <a:t>grids</a:t>
            </a:r>
            <a:r>
              <a:rPr lang="fr-FR" sz="1400" dirty="0">
                <a:latin typeface="Century Gothic" pitchFamily="34" charset="0"/>
              </a:rPr>
              <a:t>, </a:t>
            </a:r>
          </a:p>
          <a:p>
            <a:pPr lvl="2"/>
            <a:r>
              <a:rPr lang="fr-FR" sz="1400" dirty="0" err="1">
                <a:latin typeface="Century Gothic" pitchFamily="34" charset="0"/>
              </a:rPr>
              <a:t>trees</a:t>
            </a:r>
            <a:r>
              <a:rPr lang="fr-FR" sz="1400" dirty="0">
                <a:latin typeface="Century Gothic" pitchFamily="34" charset="0"/>
              </a:rPr>
              <a:t>, </a:t>
            </a:r>
          </a:p>
          <a:p>
            <a:pPr lvl="2"/>
            <a:r>
              <a:rPr lang="fr-FR" sz="1400" dirty="0" err="1">
                <a:latin typeface="Century Gothic" pitchFamily="34" charset="0"/>
              </a:rPr>
              <a:t>scrollgrids</a:t>
            </a:r>
            <a:endParaRPr lang="fr-FR" sz="1400" dirty="0">
              <a:latin typeface="Century Gothic" pitchFamily="34" charset="0"/>
            </a:endParaRP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Form designer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2" descr="D:\Projects\Studio\Presentations\2009-06\pics\Modules\document_4f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214313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88" y="1285875"/>
            <a:ext cx="3167062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43066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/>
          <a:lstStyle/>
          <a:p>
            <a:r>
              <a:rPr lang="fr-FR" sz="1600" b="1" dirty="0">
                <a:latin typeface="Century Gothic" pitchFamily="34" charset="0"/>
              </a:rPr>
              <a:t>Uses </a:t>
            </a:r>
            <a:r>
              <a:rPr lang="fr-FR" sz="1600" b="1" dirty="0" err="1">
                <a:latin typeface="Century Gothic" pitchFamily="34" charset="0"/>
              </a:rPr>
              <a:t>metaschema</a:t>
            </a:r>
            <a:endParaRPr lang="fr-FR" sz="1600" b="1" dirty="0">
              <a:latin typeface="Century Gothic" pitchFamily="34" charset="0"/>
            </a:endParaRPr>
          </a:p>
          <a:p>
            <a:pPr lvl="1"/>
            <a:r>
              <a:rPr lang="fr-FR" dirty="0" err="1">
                <a:latin typeface="Century Gothic" pitchFamily="34" charset="0"/>
              </a:rPr>
              <a:t>Avoids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tedious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repetition</a:t>
            </a:r>
            <a:endParaRPr lang="fr-FR" dirty="0">
              <a:latin typeface="Century Gothic" pitchFamily="34" charset="0"/>
            </a:endParaRPr>
          </a:p>
          <a:p>
            <a:pPr lvl="1">
              <a:buNone/>
            </a:pPr>
            <a:r>
              <a:rPr lang="fr-FR" dirty="0" err="1">
                <a:latin typeface="Century Gothic" pitchFamily="34" charset="0"/>
              </a:rPr>
              <a:t>through</a:t>
            </a:r>
            <a:r>
              <a:rPr lang="fr-FR" dirty="0">
                <a:latin typeface="Century Gothic" pitchFamily="34" charset="0"/>
              </a:rPr>
              <a:t> use of defaults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Form designer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2" descr="D:\Projects\Studio\Presentations\2009-06\pics\Modules\document_4f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214313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D:\Projects\Studio\Presentations\2009-01\Pics\FileNew-FormFromTab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5" y="1285875"/>
            <a:ext cx="3722688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339466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/>
          <a:lstStyle/>
          <a:p>
            <a:r>
              <a:rPr lang="fr-FR" sz="1600" b="1" dirty="0">
                <a:latin typeface="Century Gothic" pitchFamily="34" charset="0"/>
              </a:rPr>
              <a:t>Tab index </a:t>
            </a:r>
            <a:r>
              <a:rPr lang="fr-FR" sz="1600" b="1" dirty="0" err="1">
                <a:latin typeface="Century Gothic" pitchFamily="34" charset="0"/>
              </a:rPr>
              <a:t>editing</a:t>
            </a:r>
            <a:endParaRPr lang="fr-FR" sz="1600" b="1" dirty="0">
              <a:latin typeface="Century Gothic" pitchFamily="34" charset="0"/>
            </a:endParaRPr>
          </a:p>
          <a:p>
            <a:pPr lvl="1">
              <a:buNone/>
            </a:pPr>
            <a:endParaRPr lang="fr-FR" dirty="0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Form designer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2" descr="D:\Projects\Studio\Presentations\2009-06\pics\Modules\document_4f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214313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D:\Projects\Studio\Presentations\2009-06\pics\2.20\FD-TabInde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5" y="1285875"/>
            <a:ext cx="3432175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33656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3"/>
          <p:cNvSpPr txBox="1">
            <a:spLocks/>
          </p:cNvSpPr>
          <p:nvPr/>
        </p:nvSpPr>
        <p:spPr>
          <a:xfrm>
            <a:off x="457200" y="152400"/>
            <a:ext cx="6324600" cy="8239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 err="1">
                <a:latin typeface="Century Gothic" pitchFamily="34" charset="0"/>
              </a:rPr>
              <a:t>Overview</a:t>
            </a:r>
            <a:br>
              <a:rPr lang="fr-FR" sz="3600" dirty="0">
                <a:latin typeface="Century Gothic" pitchFamily="34" charset="0"/>
              </a:rPr>
            </a:br>
            <a:r>
              <a:rPr lang="fr-FR" sz="1600" dirty="0">
                <a:latin typeface="Century Gothic" pitchFamily="34" charset="0"/>
              </a:rPr>
              <a:t>Business application </a:t>
            </a:r>
            <a:r>
              <a:rPr lang="fr-FR" sz="1600" dirty="0" err="1">
                <a:latin typeface="Century Gothic" pitchFamily="34" charset="0"/>
              </a:rPr>
              <a:t>modeling</a:t>
            </a:r>
            <a:endParaRPr lang="en-US" sz="1600" dirty="0">
              <a:latin typeface="Century Gothic" pitchFamily="34" charset="0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143125" y="2357438"/>
            <a:ext cx="12447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2"/>
                </a:solidFill>
                <a:latin typeface="+mj-lt"/>
              </a:rPr>
              <a:t>DB Meta schema</a:t>
            </a:r>
          </a:p>
        </p:txBody>
      </p:sp>
      <p:pic>
        <p:nvPicPr>
          <p:cNvPr id="4" name="Picture 10" descr="D:\Projects\Studio\Presentations\2009-06\pics\Modules\data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313" y="1428750"/>
            <a:ext cx="9747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D:\Projects\Studio\Presentations\2009-06\pics\Modules\debu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8" y="2857500"/>
            <a:ext cx="9747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D:\Projects\Studio\Presentations\2009-06\pics\Modules\document_4f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625" y="1357313"/>
            <a:ext cx="9747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D:\Projects\Studio\Presentations\2009-06\pics\Modules\edi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357313"/>
            <a:ext cx="9747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4" descr="D:\Projects\Studio\Presentations\2009-06\pics\Modules\folder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00500" y="2786063"/>
            <a:ext cx="9747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 descr="D:\Projects\Studio\Presentations\2009-06\pics\Modules\g_diff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00813" y="2786063"/>
            <a:ext cx="9747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6" descr="D:\Projects\Studio\Presentations\2009-06\pics\Modules\help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14938" y="4214813"/>
            <a:ext cx="9747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4438" y="4286250"/>
            <a:ext cx="9747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8" descr="D:\Projects\Studio\Presentations\2009-06\pics\Modules\module_rw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14938" y="1428750"/>
            <a:ext cx="9747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9" descr="D:\Projects\Studio\Presentations\2009-06\pics\Modules\module_sv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14938" y="2786063"/>
            <a:ext cx="9747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0" descr="D:\Projects\Studio\Presentations\2009-06\pics\Modules\workspac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643188" y="2857500"/>
            <a:ext cx="9747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1" descr="D:\Projects\Studio\Presentations\2009-06\pics\Modules\wsdl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71750" y="4214813"/>
            <a:ext cx="9747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3714750" y="2357438"/>
            <a:ext cx="10273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+mj-lt"/>
              </a:rPr>
              <a:t>Design Forms</a:t>
            </a:r>
          </a:p>
        </p:txBody>
      </p: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071563" y="2357438"/>
            <a:ext cx="7630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+mj-lt"/>
              </a:rPr>
              <a:t>Edit code</a:t>
            </a: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5072063" y="2357438"/>
            <a:ext cx="11129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+mj-lt"/>
              </a:rPr>
              <a:t>Create Reports</a:t>
            </a: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1143000" y="3714750"/>
            <a:ext cx="918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2"/>
                </a:solidFill>
                <a:latin typeface="+mj-lt"/>
              </a:rPr>
              <a:t>Debug apps</a:t>
            </a: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286000" y="3714750"/>
            <a:ext cx="12308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2"/>
                </a:solidFill>
                <a:latin typeface="+mj-lt"/>
              </a:rPr>
              <a:t>Manage Projects</a:t>
            </a:r>
          </a:p>
        </p:txBody>
      </p: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066959" y="3714750"/>
            <a:ext cx="8440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+mj-lt"/>
              </a:rPr>
              <a:t>Files &amp;</a:t>
            </a:r>
            <a:r>
              <a:rPr lang="en-US" sz="1200" dirty="0" err="1">
                <a:solidFill>
                  <a:schemeClr val="tx2"/>
                </a:solidFill>
                <a:latin typeface="+mj-lt"/>
              </a:rPr>
              <a:t>Dirs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5072063" y="3714750"/>
            <a:ext cx="12820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2"/>
                </a:solidFill>
                <a:latin typeface="+mj-lt"/>
              </a:rPr>
              <a:t>Team work (SCM)</a:t>
            </a:r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6786563" y="3714750"/>
            <a:ext cx="40600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2"/>
                </a:solidFill>
                <a:latin typeface="+mj-lt"/>
              </a:rPr>
              <a:t>Diff</a:t>
            </a:r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1000125" y="5143500"/>
            <a:ext cx="11083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2"/>
                </a:solidFill>
                <a:latin typeface="+mj-lt"/>
              </a:rPr>
              <a:t>App Generator</a:t>
            </a:r>
          </a:p>
        </p:txBody>
      </p:sp>
      <p:sp>
        <p:nvSpPr>
          <p:cNvPr id="25" name="TextBox 4"/>
          <p:cNvSpPr txBox="1">
            <a:spLocks noChangeArrowheads="1"/>
          </p:cNvSpPr>
          <p:nvPr/>
        </p:nvSpPr>
        <p:spPr bwMode="auto">
          <a:xfrm>
            <a:off x="2500313" y="5143500"/>
            <a:ext cx="8265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2"/>
                </a:solidFill>
                <a:latin typeface="+mj-lt"/>
              </a:rPr>
              <a:t>SOA &amp; WS</a:t>
            </a:r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5429250" y="5143500"/>
            <a:ext cx="4732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2"/>
                </a:solidFill>
                <a:latin typeface="+mj-lt"/>
              </a:rPr>
              <a:t>Help</a:t>
            </a:r>
          </a:p>
        </p:txBody>
      </p:sp>
      <p:pic>
        <p:nvPicPr>
          <p:cNvPr id="27" name="Picture 27" descr="D:\Projects\Studio\Presentations\2009-06\pics\Modules\profiler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29063" y="4214813"/>
            <a:ext cx="9747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4000500" y="5143500"/>
            <a:ext cx="6438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2"/>
                </a:solidFill>
                <a:latin typeface="+mj-lt"/>
              </a:rPr>
              <a:t>Profiler</a:t>
            </a:r>
          </a:p>
        </p:txBody>
      </p:sp>
    </p:spTree>
    <p:extLst>
      <p:ext uri="{BB962C8B-B14F-4D97-AF65-F5344CB8AC3E}">
        <p14:creationId xmlns:p14="http://schemas.microsoft.com/office/powerpoint/2010/main" val="2503771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39725" indent="-33972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1600" b="1" dirty="0">
                <a:latin typeface="Century Gothic" pitchFamily="34" charset="0"/>
              </a:rPr>
              <a:t>Subversion                         (SVN) source code control system</a:t>
            </a:r>
          </a:p>
          <a:p>
            <a:pPr marL="739775" lvl="1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dirty="0">
                <a:latin typeface="Century Gothic" pitchFamily="34" charset="0"/>
              </a:rPr>
              <a:t>Supports </a:t>
            </a:r>
            <a:r>
              <a:rPr lang="fr-FR" dirty="0" err="1">
                <a:latin typeface="Century Gothic" pitchFamily="34" charset="0"/>
              </a:rPr>
              <a:t>most</a:t>
            </a:r>
            <a:r>
              <a:rPr lang="fr-FR" dirty="0">
                <a:latin typeface="Century Gothic" pitchFamily="34" charset="0"/>
              </a:rPr>
              <a:t> CVS </a:t>
            </a:r>
            <a:r>
              <a:rPr lang="fr-FR" dirty="0" err="1">
                <a:latin typeface="Century Gothic" pitchFamily="34" charset="0"/>
              </a:rPr>
              <a:t>features</a:t>
            </a:r>
            <a:endParaRPr lang="fr-FR" dirty="0">
              <a:latin typeface="Century Gothic" pitchFamily="34" charset="0"/>
            </a:endParaRPr>
          </a:p>
          <a:p>
            <a:pPr marL="739775" lvl="1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dirty="0">
                <a:latin typeface="Century Gothic" pitchFamily="34" charset="0"/>
              </a:rPr>
              <a:t>Directories, </a:t>
            </a:r>
            <a:r>
              <a:rPr lang="fr-FR" dirty="0" err="1">
                <a:latin typeface="Century Gothic" pitchFamily="34" charset="0"/>
              </a:rPr>
              <a:t>renames</a:t>
            </a:r>
            <a:r>
              <a:rPr lang="fr-FR" dirty="0">
                <a:latin typeface="Century Gothic" pitchFamily="34" charset="0"/>
              </a:rPr>
              <a:t>, and file </a:t>
            </a:r>
            <a:r>
              <a:rPr lang="fr-FR" dirty="0" err="1">
                <a:latin typeface="Century Gothic" pitchFamily="34" charset="0"/>
              </a:rPr>
              <a:t>meta-data</a:t>
            </a:r>
            <a:r>
              <a:rPr lang="fr-FR" dirty="0">
                <a:latin typeface="Century Gothic" pitchFamily="34" charset="0"/>
              </a:rPr>
              <a:t> are </a:t>
            </a:r>
            <a:r>
              <a:rPr lang="fr-FR" dirty="0" err="1">
                <a:latin typeface="Century Gothic" pitchFamily="34" charset="0"/>
              </a:rPr>
              <a:t>versioned</a:t>
            </a:r>
            <a:endParaRPr lang="fr-FR" dirty="0">
              <a:latin typeface="Century Gothic" pitchFamily="34" charset="0"/>
            </a:endParaRPr>
          </a:p>
          <a:p>
            <a:pPr marL="739775" lvl="1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dirty="0" err="1">
                <a:latin typeface="Century Gothic" pitchFamily="34" charset="0"/>
              </a:rPr>
              <a:t>Commits</a:t>
            </a:r>
            <a:r>
              <a:rPr lang="fr-FR" dirty="0">
                <a:latin typeface="Century Gothic" pitchFamily="34" charset="0"/>
              </a:rPr>
              <a:t> are </a:t>
            </a:r>
            <a:r>
              <a:rPr lang="fr-FR" dirty="0" err="1">
                <a:latin typeface="Century Gothic" pitchFamily="34" charset="0"/>
              </a:rPr>
              <a:t>truly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atomic</a:t>
            </a:r>
            <a:endParaRPr lang="fr-FR" dirty="0">
              <a:latin typeface="Century Gothic" pitchFamily="34" charset="0"/>
            </a:endParaRPr>
          </a:p>
          <a:p>
            <a:pPr lvl="2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1400" dirty="0" err="1">
                <a:latin typeface="Century Gothic" pitchFamily="34" charset="0"/>
              </a:rPr>
              <a:t>Revision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numbers</a:t>
            </a:r>
            <a:r>
              <a:rPr lang="fr-FR" sz="1400" dirty="0">
                <a:latin typeface="Century Gothic" pitchFamily="34" charset="0"/>
              </a:rPr>
              <a:t> are per-commit, not per-file</a:t>
            </a:r>
          </a:p>
          <a:p>
            <a:pPr lvl="2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1400" dirty="0">
                <a:latin typeface="Century Gothic" pitchFamily="34" charset="0"/>
              </a:rPr>
              <a:t>Log messages are </a:t>
            </a:r>
            <a:r>
              <a:rPr lang="fr-FR" sz="1400" dirty="0" err="1">
                <a:latin typeface="Century Gothic" pitchFamily="34" charset="0"/>
              </a:rPr>
              <a:t>attached</a:t>
            </a:r>
            <a:r>
              <a:rPr lang="fr-FR" sz="1400" dirty="0">
                <a:latin typeface="Century Gothic" pitchFamily="34" charset="0"/>
              </a:rPr>
              <a:t> to the </a:t>
            </a:r>
            <a:r>
              <a:rPr lang="fr-FR" sz="1400" dirty="0" err="1">
                <a:latin typeface="Century Gothic" pitchFamily="34" charset="0"/>
              </a:rPr>
              <a:t>revision</a:t>
            </a:r>
            <a:r>
              <a:rPr lang="fr-FR" sz="1400" dirty="0">
                <a:latin typeface="Century Gothic" pitchFamily="34" charset="0"/>
              </a:rPr>
              <a:t>, not </a:t>
            </a:r>
            <a:r>
              <a:rPr lang="fr-FR" sz="1400" dirty="0" err="1">
                <a:latin typeface="Century Gothic" pitchFamily="34" charset="0"/>
              </a:rPr>
              <a:t>stored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redundantly</a:t>
            </a:r>
            <a:r>
              <a:rPr lang="fr-FR" sz="1400" dirty="0">
                <a:latin typeface="Century Gothic" pitchFamily="34" charset="0"/>
              </a:rPr>
              <a:t> as in CVS.</a:t>
            </a:r>
          </a:p>
          <a:p>
            <a:pPr marL="739775" lvl="1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dirty="0" err="1">
                <a:latin typeface="Century Gothic" pitchFamily="34" charset="0"/>
              </a:rPr>
              <a:t>Natively</a:t>
            </a:r>
            <a:r>
              <a:rPr lang="fr-FR" dirty="0">
                <a:latin typeface="Century Gothic" pitchFamily="34" charset="0"/>
              </a:rPr>
              <a:t> client/server, </a:t>
            </a:r>
            <a:r>
              <a:rPr lang="fr-FR" dirty="0" err="1">
                <a:latin typeface="Century Gothic" pitchFamily="34" charset="0"/>
              </a:rPr>
              <a:t>layered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library</a:t>
            </a:r>
            <a:r>
              <a:rPr lang="fr-FR" dirty="0">
                <a:latin typeface="Century Gothic" pitchFamily="34" charset="0"/>
              </a:rPr>
              <a:t> design</a:t>
            </a:r>
          </a:p>
          <a:p>
            <a:pPr marL="739775" lvl="1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dirty="0">
                <a:latin typeface="Century Gothic" pitchFamily="34" charset="0"/>
              </a:rPr>
              <a:t>Apache network server option, </a:t>
            </a:r>
            <a:r>
              <a:rPr lang="fr-FR" dirty="0" err="1">
                <a:latin typeface="Century Gothic" pitchFamily="34" charset="0"/>
              </a:rPr>
              <a:t>with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WebDAV</a:t>
            </a:r>
            <a:r>
              <a:rPr lang="fr-FR" dirty="0">
                <a:latin typeface="Century Gothic" pitchFamily="34" charset="0"/>
              </a:rPr>
              <a:t>/</a:t>
            </a:r>
            <a:r>
              <a:rPr lang="fr-FR" dirty="0" err="1">
                <a:latin typeface="Century Gothic" pitchFamily="34" charset="0"/>
              </a:rPr>
              <a:t>DeltaVprotocol</a:t>
            </a:r>
            <a:endParaRPr lang="fr-FR" dirty="0">
              <a:latin typeface="Century Gothic" pitchFamily="34" charset="0"/>
            </a:endParaRPr>
          </a:p>
          <a:p>
            <a:pPr marL="739775" lvl="1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dirty="0">
                <a:latin typeface="Century Gothic" pitchFamily="34" charset="0"/>
              </a:rPr>
              <a:t>Client/server </a:t>
            </a:r>
            <a:r>
              <a:rPr lang="fr-FR" dirty="0" err="1">
                <a:latin typeface="Century Gothic" pitchFamily="34" charset="0"/>
              </a:rPr>
              <a:t>protocol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sends</a:t>
            </a:r>
            <a:r>
              <a:rPr lang="fr-FR" dirty="0">
                <a:latin typeface="Century Gothic" pitchFamily="34" charset="0"/>
              </a:rPr>
              <a:t> bi-</a:t>
            </a:r>
            <a:r>
              <a:rPr lang="fr-FR" dirty="0" err="1">
                <a:latin typeface="Century Gothic" pitchFamily="34" charset="0"/>
              </a:rPr>
              <a:t>directional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diffs</a:t>
            </a:r>
            <a:endParaRPr lang="fr-FR" dirty="0">
              <a:latin typeface="Century Gothic" pitchFamily="34" charset="0"/>
            </a:endParaRPr>
          </a:p>
          <a:p>
            <a:pPr marL="739775" lvl="1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dirty="0" err="1">
                <a:latin typeface="Century Gothic" pitchFamily="34" charset="0"/>
              </a:rPr>
              <a:t>Repository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mirroring</a:t>
            </a:r>
            <a:endParaRPr lang="fr-FR" dirty="0">
              <a:latin typeface="Century Gothic" pitchFamily="34" charset="0"/>
            </a:endParaRP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Teamwork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9" name="Picture 19" descr="D:\Projects\Studio\Presentations\2009-06\pics\Modules\module_sv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2875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4715495"/>
            <a:ext cx="25908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666695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/>
          <a:lstStyle/>
          <a:p>
            <a:r>
              <a:rPr lang="fr-FR" sz="1600" b="1" dirty="0">
                <a:latin typeface="Century Gothic" pitchFamily="34" charset="0"/>
              </a:rPr>
              <a:t>Subversion </a:t>
            </a:r>
            <a:r>
              <a:rPr lang="fr-FR" sz="1600" b="1" dirty="0" err="1">
                <a:latin typeface="Century Gothic" pitchFamily="34" charset="0"/>
              </a:rPr>
              <a:t>integration</a:t>
            </a:r>
            <a:endParaRPr lang="fr-FR" sz="1600" b="1" dirty="0">
              <a:latin typeface="Century Gothic" pitchFamily="34" charset="0"/>
            </a:endParaRPr>
          </a:p>
          <a:p>
            <a:pPr lvl="1"/>
            <a:r>
              <a:rPr lang="fr-FR" dirty="0">
                <a:latin typeface="Century Gothic" pitchFamily="34" charset="0"/>
              </a:rPr>
              <a:t>directory </a:t>
            </a:r>
            <a:r>
              <a:rPr lang="fr-FR" dirty="0" err="1">
                <a:latin typeface="Century Gothic" pitchFamily="34" charset="0"/>
              </a:rPr>
              <a:t>operations</a:t>
            </a:r>
            <a:endParaRPr lang="fr-FR" dirty="0">
              <a:latin typeface="Century Gothic" pitchFamily="34" charset="0"/>
            </a:endParaRPr>
          </a:p>
          <a:p>
            <a:pPr lvl="1"/>
            <a:r>
              <a:rPr lang="fr-FR" dirty="0" err="1">
                <a:latin typeface="Century Gothic" pitchFamily="34" charset="0"/>
              </a:rPr>
              <a:t>project</a:t>
            </a:r>
            <a:r>
              <a:rPr lang="fr-FR" dirty="0">
                <a:latin typeface="Century Gothic" pitchFamily="34" charset="0"/>
              </a:rPr>
              <a:t> manager - file </a:t>
            </a:r>
            <a:r>
              <a:rPr lang="fr-FR" dirty="0" err="1">
                <a:latin typeface="Century Gothic" pitchFamily="34" charset="0"/>
              </a:rPr>
              <a:t>status</a:t>
            </a:r>
            <a:endParaRPr lang="fr-FR" dirty="0">
              <a:latin typeface="Century Gothic" pitchFamily="34" charset="0"/>
            </a:endParaRPr>
          </a:p>
          <a:p>
            <a:pPr lvl="1"/>
            <a:r>
              <a:rPr lang="fr-FR" dirty="0" err="1">
                <a:latin typeface="Century Gothic" pitchFamily="34" charset="0"/>
              </a:rPr>
              <a:t>checkout</a:t>
            </a:r>
            <a:r>
              <a:rPr lang="fr-FR" dirty="0">
                <a:latin typeface="Century Gothic" pitchFamily="34" charset="0"/>
              </a:rPr>
              <a:t>, commit, update…</a:t>
            </a:r>
          </a:p>
          <a:p>
            <a:pPr lvl="1"/>
            <a:r>
              <a:rPr lang="fr-FR" dirty="0" err="1">
                <a:latin typeface="Century Gothic" pitchFamily="34" charset="0"/>
              </a:rPr>
              <a:t>add</a:t>
            </a:r>
            <a:r>
              <a:rPr lang="fr-FR" dirty="0">
                <a:latin typeface="Century Gothic" pitchFamily="34" charset="0"/>
              </a:rPr>
              <a:t>, </a:t>
            </a:r>
            <a:r>
              <a:rPr lang="fr-FR" dirty="0" err="1">
                <a:latin typeface="Century Gothic" pitchFamily="34" charset="0"/>
              </a:rPr>
              <a:t>remove</a:t>
            </a:r>
            <a:r>
              <a:rPr lang="fr-FR" dirty="0">
                <a:latin typeface="Century Gothic" pitchFamily="34" charset="0"/>
              </a:rPr>
              <a:t> files</a:t>
            </a:r>
          </a:p>
          <a:p>
            <a:r>
              <a:rPr lang="fr-FR" sz="1600" b="1" dirty="0">
                <a:latin typeface="Century Gothic" pitchFamily="34" charset="0"/>
              </a:rPr>
              <a:t>Background </a:t>
            </a:r>
            <a:r>
              <a:rPr lang="fr-FR" sz="1600" b="1" dirty="0" err="1">
                <a:latin typeface="Century Gothic" pitchFamily="34" charset="0"/>
              </a:rPr>
              <a:t>execution</a:t>
            </a:r>
            <a:r>
              <a:rPr lang="fr-FR" sz="1600" b="1" dirty="0">
                <a:latin typeface="Century Gothic" pitchFamily="34" charset="0"/>
              </a:rPr>
              <a:t> for long </a:t>
            </a:r>
            <a:r>
              <a:rPr lang="fr-FR" sz="1600" b="1" dirty="0" err="1">
                <a:latin typeface="Century Gothic" pitchFamily="34" charset="0"/>
              </a:rPr>
              <a:t>tasks</a:t>
            </a:r>
            <a:endParaRPr lang="fr-FR" sz="1600" b="1" dirty="0">
              <a:latin typeface="Century Gothic" pitchFamily="34" charset="0"/>
            </a:endParaRPr>
          </a:p>
          <a:p>
            <a:pPr lvl="1"/>
            <a:r>
              <a:rPr lang="fr-FR" dirty="0" err="1">
                <a:latin typeface="Century Gothic" pitchFamily="34" charset="0"/>
              </a:rPr>
              <a:t>Eg</a:t>
            </a:r>
            <a:r>
              <a:rPr lang="fr-FR" dirty="0">
                <a:latin typeface="Century Gothic" pitchFamily="34" charset="0"/>
              </a:rPr>
              <a:t>: large </a:t>
            </a:r>
            <a:r>
              <a:rPr lang="fr-FR" dirty="0" err="1">
                <a:latin typeface="Century Gothic" pitchFamily="34" charset="0"/>
              </a:rPr>
              <a:t>checkouts</a:t>
            </a:r>
            <a:endParaRPr lang="fr-FR" dirty="0">
              <a:latin typeface="Century Gothic" pitchFamily="34" charset="0"/>
            </a:endParaRPr>
          </a:p>
          <a:p>
            <a:pPr lvl="1"/>
            <a:endParaRPr lang="fr-FR" dirty="0"/>
          </a:p>
          <a:p>
            <a:pPr lvl="1">
              <a:buNone/>
            </a:pPr>
            <a:endParaRPr lang="en-US" dirty="0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Teamwork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9" name="Picture 19" descr="D:\Projects\Studio\Presentations\2009-06\pics\Modules\module_sv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2875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VN-CommitDialog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88" y="2209800"/>
            <a:ext cx="3143250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SVN-PMFileStatu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63" y="1357313"/>
            <a:ext cx="1928812" cy="21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086109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600" b="1" dirty="0">
                <a:latin typeface="Century Gothic" pitchFamily="34" charset="0"/>
              </a:rPr>
              <a:t>Unique SVN console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Teamwork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9" name="Picture 19" descr="D:\Projects\Studio\Presentations\2009-06\pics\Modules\module_sv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2875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D:\Projects\Studio\Presentations\2009-06\pics\2.20\SV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313" y="1785938"/>
            <a:ext cx="6456362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846251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/>
          <a:lstStyle/>
          <a:p>
            <a:r>
              <a:rPr lang="fr-FR" sz="1600" b="1" dirty="0" err="1">
                <a:latin typeface="Century Gothic" pitchFamily="34" charset="0"/>
              </a:rPr>
              <a:t>Dockingviews</a:t>
            </a:r>
            <a:endParaRPr lang="fr-FR" sz="1600" b="1" dirty="0">
              <a:latin typeface="Century Gothic" pitchFamily="34" charset="0"/>
            </a:endParaRPr>
          </a:p>
          <a:p>
            <a:pPr lvl="1"/>
            <a:r>
              <a:rPr lang="fr-FR" dirty="0" err="1">
                <a:latin typeface="Century Gothic" pitchFamily="34" charset="0"/>
              </a:rPr>
              <a:t>Status</a:t>
            </a:r>
            <a:r>
              <a:rPr lang="fr-FR" dirty="0">
                <a:latin typeface="Century Gothic" pitchFamily="34" charset="0"/>
              </a:rPr>
              <a:t> &amp; log </a:t>
            </a:r>
            <a:r>
              <a:rPr lang="fr-FR" dirty="0" err="1">
                <a:latin typeface="Century Gothic" pitchFamily="34" charset="0"/>
              </a:rPr>
              <a:t>views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simultaneously</a:t>
            </a:r>
            <a:endParaRPr lang="fr-FR" dirty="0">
              <a:latin typeface="Century Gothic" pitchFamily="34" charset="0"/>
            </a:endParaRPr>
          </a:p>
          <a:p>
            <a:pPr lvl="1"/>
            <a:r>
              <a:rPr lang="fr-FR" dirty="0" err="1">
                <a:latin typeface="Century Gothic" pitchFamily="34" charset="0"/>
              </a:rPr>
              <a:t>diff</a:t>
            </a:r>
            <a:r>
              <a:rPr lang="fr-FR" dirty="0">
                <a:latin typeface="Century Gothic" pitchFamily="34" charset="0"/>
              </a:rPr>
              <a:t>, open files</a:t>
            </a:r>
          </a:p>
          <a:p>
            <a:r>
              <a:rPr lang="fr-FR" sz="1600" b="1" dirty="0">
                <a:latin typeface="Century Gothic" pitchFamily="34" charset="0"/>
              </a:rPr>
              <a:t>Full Subversion</a:t>
            </a:r>
          </a:p>
          <a:p>
            <a:pPr lvl="1"/>
            <a:r>
              <a:rPr lang="fr-FR" dirty="0">
                <a:latin typeface="Century Gothic" pitchFamily="34" charset="0"/>
              </a:rPr>
              <a:t>copy, </a:t>
            </a:r>
            <a:r>
              <a:rPr lang="fr-FR" dirty="0" err="1">
                <a:latin typeface="Century Gothic" pitchFamily="34" charset="0"/>
              </a:rPr>
              <a:t>merge</a:t>
            </a:r>
            <a:endParaRPr lang="fr-FR" dirty="0">
              <a:latin typeface="Century Gothic" pitchFamily="34" charset="0"/>
            </a:endParaRPr>
          </a:p>
          <a:p>
            <a:pPr lvl="1"/>
            <a:r>
              <a:rPr lang="fr-FR" dirty="0">
                <a:latin typeface="Century Gothic" pitchFamily="34" charset="0"/>
              </a:rPr>
              <a:t>bug </a:t>
            </a:r>
            <a:r>
              <a:rPr lang="fr-FR" dirty="0" err="1">
                <a:latin typeface="Century Gothic" pitchFamily="34" charset="0"/>
              </a:rPr>
              <a:t>tracking</a:t>
            </a:r>
            <a:endParaRPr lang="fr-FR" dirty="0">
              <a:latin typeface="Century Gothic" pitchFamily="34" charset="0"/>
            </a:endParaRPr>
          </a:p>
          <a:p>
            <a:r>
              <a:rPr lang="fr-FR" sz="1600" b="1" dirty="0" err="1">
                <a:latin typeface="Century Gothic" pitchFamily="34" charset="0"/>
              </a:rPr>
              <a:t>Repository</a:t>
            </a:r>
            <a:r>
              <a:rPr lang="fr-FR" sz="1600" b="1" dirty="0">
                <a:latin typeface="Century Gothic" pitchFamily="34" charset="0"/>
              </a:rPr>
              <a:t> Browser</a:t>
            </a:r>
          </a:p>
          <a:p>
            <a:pPr lvl="1"/>
            <a:r>
              <a:rPr lang="fr-FR" dirty="0" err="1">
                <a:latin typeface="Century Gothic" pitchFamily="34" charset="0"/>
              </a:rPr>
              <a:t>view</a:t>
            </a:r>
            <a:r>
              <a:rPr lang="fr-FR" dirty="0">
                <a:latin typeface="Century Gothic" pitchFamily="34" charset="0"/>
              </a:rPr>
              <a:t> – </a:t>
            </a:r>
            <a:r>
              <a:rPr lang="fr-FR" dirty="0" err="1">
                <a:latin typeface="Century Gothic" pitchFamily="34" charset="0"/>
              </a:rPr>
              <a:t>avoid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checkout</a:t>
            </a:r>
            <a:endParaRPr lang="fr-FR" dirty="0">
              <a:latin typeface="Century Gothic" pitchFamily="34" charset="0"/>
            </a:endParaRPr>
          </a:p>
          <a:p>
            <a:pPr lvl="1"/>
            <a:r>
              <a:rPr lang="fr-FR" dirty="0">
                <a:latin typeface="Century Gothic" pitchFamily="34" charset="0"/>
              </a:rPr>
              <a:t>log, copy, import, open…</a:t>
            </a:r>
          </a:p>
          <a:p>
            <a:pPr lvl="1"/>
            <a:endParaRPr lang="fr-FR" dirty="0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Teamwork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9" name="Picture 19" descr="D:\Projects\Studio\Presentations\2009-06\pics\Modules\module_sv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2875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:\Projects\Studio\Presentations\2009-06\pics\2.20\SV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7288" y="1357313"/>
            <a:ext cx="3643312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176070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/>
          <a:lstStyle/>
          <a:p>
            <a:r>
              <a:rPr lang="fr-FR" sz="1600" b="1" dirty="0" err="1">
                <a:latin typeface="Century Gothic" pitchFamily="34" charset="0"/>
              </a:rPr>
              <a:t>Improved</a:t>
            </a:r>
            <a:r>
              <a:rPr lang="fr-FR" sz="1600" b="1" dirty="0">
                <a:latin typeface="Century Gothic" pitchFamily="34" charset="0"/>
              </a:rPr>
              <a:t> server-</a:t>
            </a:r>
            <a:r>
              <a:rPr lang="fr-FR" sz="1600" b="1" dirty="0" err="1">
                <a:latin typeface="Century Gothic" pitchFamily="34" charset="0"/>
              </a:rPr>
              <a:t>side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security</a:t>
            </a:r>
            <a:r>
              <a:rPr lang="fr-FR" sz="1600" b="1" dirty="0">
                <a:latin typeface="Century Gothic" pitchFamily="34" charset="0"/>
              </a:rPr>
              <a:t> management</a:t>
            </a:r>
          </a:p>
          <a:p>
            <a:pPr lvl="1"/>
            <a:r>
              <a:rPr lang="fr-FR" dirty="0">
                <a:latin typeface="Century Gothic" pitchFamily="34" charset="0"/>
              </a:rPr>
              <a:t>SSH </a:t>
            </a:r>
            <a:r>
              <a:rPr lang="fr-FR" dirty="0" err="1">
                <a:latin typeface="Century Gothic" pitchFamily="34" charset="0"/>
              </a:rPr>
              <a:t>connectivity</a:t>
            </a:r>
            <a:r>
              <a:rPr lang="fr-FR" dirty="0">
                <a:latin typeface="Century Gothic" pitchFamily="34" charset="0"/>
              </a:rPr>
              <a:t> for Studio server</a:t>
            </a:r>
          </a:p>
          <a:p>
            <a:pPr lvl="1"/>
            <a:r>
              <a:rPr lang="fr-FR" dirty="0" err="1">
                <a:latin typeface="Century Gothic" pitchFamily="34" charset="0"/>
              </a:rPr>
              <a:t>each</a:t>
            </a:r>
            <a:r>
              <a:rPr lang="fr-FR" dirty="0">
                <a:latin typeface="Century Gothic" pitchFamily="34" charset="0"/>
              </a:rPr>
              <a:t> user </a:t>
            </a:r>
            <a:r>
              <a:rPr lang="fr-FR" dirty="0" err="1">
                <a:latin typeface="Century Gothic" pitchFamily="34" charset="0"/>
              </a:rPr>
              <a:t>connects</a:t>
            </a:r>
            <a:r>
              <a:rPr lang="fr-FR" dirty="0">
                <a:latin typeface="Century Gothic" pitchFamily="34" charset="0"/>
              </a:rPr>
              <a:t> via </a:t>
            </a:r>
            <a:r>
              <a:rPr lang="fr-FR" dirty="0" err="1">
                <a:latin typeface="Century Gothic" pitchFamily="34" charset="0"/>
              </a:rPr>
              <a:t>own</a:t>
            </a:r>
            <a:r>
              <a:rPr lang="fr-FR" dirty="0">
                <a:latin typeface="Century Gothic" pitchFamily="34" charset="0"/>
              </a:rPr>
              <a:t> login</a:t>
            </a:r>
          </a:p>
          <a:p>
            <a:pPr lvl="1"/>
            <a:r>
              <a:rPr lang="fr-FR" dirty="0" err="1">
                <a:latin typeface="Century Gothic" pitchFamily="34" charset="0"/>
              </a:rPr>
              <a:t>rights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granted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according</a:t>
            </a:r>
            <a:r>
              <a:rPr lang="fr-FR" dirty="0">
                <a:latin typeface="Century Gothic" pitchFamily="34" charset="0"/>
              </a:rPr>
              <a:t> to </a:t>
            </a:r>
            <a:r>
              <a:rPr lang="fr-FR" dirty="0" err="1">
                <a:latin typeface="Century Gothic" pitchFamily="34" charset="0"/>
              </a:rPr>
              <a:t>credentials</a:t>
            </a:r>
            <a:endParaRPr lang="fr-FR" dirty="0">
              <a:latin typeface="Century Gothic" pitchFamily="34" charset="0"/>
            </a:endParaRPr>
          </a:p>
          <a:p>
            <a:pPr lvl="1"/>
            <a:r>
              <a:rPr lang="fr-FR" dirty="0">
                <a:latin typeface="Century Gothic" pitchFamily="34" charset="0"/>
              </a:rPr>
              <a:t>uses operating system </a:t>
            </a:r>
            <a:r>
              <a:rPr lang="fr-FR" dirty="0" err="1">
                <a:latin typeface="Century Gothic" pitchFamily="34" charset="0"/>
              </a:rPr>
              <a:t>security</a:t>
            </a:r>
            <a:endParaRPr lang="fr-FR" dirty="0">
              <a:latin typeface="Century Gothic" pitchFamily="34" charset="0"/>
            </a:endParaRPr>
          </a:p>
          <a:p>
            <a:pPr lvl="1"/>
            <a:endParaRPr lang="fr-FR" dirty="0"/>
          </a:p>
          <a:p>
            <a:pPr lvl="1">
              <a:buNone/>
            </a:pPr>
            <a:endParaRPr lang="fr-FR" dirty="0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Teamwork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9" name="Picture 19" descr="D:\Projects\Studio\Presentations\2009-06\pics\Modules\module_sv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2875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163448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524000"/>
            <a:ext cx="8505825" cy="4524375"/>
          </a:xfrm>
          <a:prstGeom prst="rect">
            <a:avLst/>
          </a:prstGeom>
        </p:spPr>
        <p:txBody>
          <a:bodyPr/>
          <a:lstStyle/>
          <a:p>
            <a:r>
              <a:rPr lang="fr-FR" sz="1600" b="1" dirty="0">
                <a:latin typeface="Century Gothic" pitchFamily="34" charset="0"/>
              </a:rPr>
              <a:t>Model </a:t>
            </a:r>
            <a:r>
              <a:rPr lang="fr-FR" sz="1600" b="1" dirty="0" err="1">
                <a:latin typeface="Century Gothic" pitchFamily="34" charset="0"/>
              </a:rPr>
              <a:t>driven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approach</a:t>
            </a:r>
            <a:endParaRPr lang="fr-FR" sz="1600" b="1" dirty="0">
              <a:latin typeface="Century Gothic" pitchFamily="34" charset="0"/>
            </a:endParaRPr>
          </a:p>
          <a:p>
            <a:pPr lvl="1"/>
            <a:endParaRPr lang="fr-FR" dirty="0"/>
          </a:p>
          <a:p>
            <a:pPr lvl="1">
              <a:buNone/>
            </a:pPr>
            <a:endParaRPr lang="fr-FR" dirty="0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Business Application Lifecycle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539552" y="4017819"/>
            <a:ext cx="8280920" cy="0"/>
          </a:xfrm>
          <a:prstGeom prst="line">
            <a:avLst/>
          </a:prstGeom>
          <a:ln w="38100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1259632" y="1955800"/>
          <a:ext cx="76328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4080302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Running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370855775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/>
          <a:lstStyle/>
          <a:p>
            <a:r>
              <a:rPr lang="fr-FR" sz="1600" b="1" dirty="0">
                <a:latin typeface="Century Gothic" pitchFamily="34" charset="0"/>
              </a:rPr>
              <a:t>Model </a:t>
            </a:r>
            <a:r>
              <a:rPr lang="fr-FR" sz="1600" b="1" dirty="0" err="1">
                <a:latin typeface="Century Gothic" pitchFamily="34" charset="0"/>
              </a:rPr>
              <a:t>driven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approach</a:t>
            </a:r>
            <a:endParaRPr lang="fr-FR" sz="1600" b="1" dirty="0">
              <a:latin typeface="Century Gothic" pitchFamily="34" charset="0"/>
            </a:endParaRPr>
          </a:p>
          <a:p>
            <a:pPr lvl="1">
              <a:buNone/>
            </a:pPr>
            <a:endParaRPr lang="fr-FR" dirty="0"/>
          </a:p>
          <a:p>
            <a:pPr lvl="1">
              <a:buNone/>
            </a:pPr>
            <a:endParaRPr lang="fr-FR" dirty="0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Business Application Lifecycle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5"/>
          <p:cNvCxnSpPr/>
          <p:nvPr/>
        </p:nvCxnSpPr>
        <p:spPr>
          <a:xfrm>
            <a:off x="539552" y="3669369"/>
            <a:ext cx="8280920" cy="0"/>
          </a:xfrm>
          <a:prstGeom prst="line">
            <a:avLst/>
          </a:prstGeom>
          <a:ln w="38100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81700" y="1571612"/>
            <a:ext cx="2347292" cy="25160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73C1"/>
                </a:solidFill>
              </a:rPr>
              <a:t>TIGHTLY COUPLED</a:t>
            </a:r>
            <a:br>
              <a:rPr lang="en-US" sz="1050" b="1" dirty="0">
                <a:solidFill>
                  <a:srgbClr val="0073C1"/>
                </a:solidFill>
              </a:rPr>
            </a:br>
            <a:r>
              <a:rPr lang="en-US" sz="1050" b="1" dirty="0">
                <a:solidFill>
                  <a:srgbClr val="0073C1"/>
                </a:solidFill>
              </a:rPr>
              <a:t>DIAGRAMS &amp; SOURCE CODE </a:t>
            </a:r>
            <a:br>
              <a:rPr lang="en-US" sz="1050" b="1" dirty="0">
                <a:solidFill>
                  <a:srgbClr val="0073C1"/>
                </a:solidFill>
              </a:rPr>
            </a:br>
            <a:endParaRPr lang="en-US" sz="1050" b="1" dirty="0">
              <a:solidFill>
                <a:srgbClr val="0073C1"/>
              </a:solidFill>
            </a:endParaRPr>
          </a:p>
          <a:p>
            <a:pPr algn="ctr"/>
            <a:r>
              <a:rPr lang="en-US" sz="1050" b="1" dirty="0">
                <a:solidFill>
                  <a:srgbClr val="0073C1"/>
                </a:solidFill>
              </a:rPr>
              <a:t>MODIFY APPLICATION</a:t>
            </a:r>
            <a:br>
              <a:rPr lang="en-US" sz="1050" b="1" dirty="0">
                <a:solidFill>
                  <a:srgbClr val="0073C1"/>
                </a:solidFill>
              </a:rPr>
            </a:br>
            <a:endParaRPr lang="en-US" sz="1050" b="1" dirty="0">
              <a:solidFill>
                <a:srgbClr val="0073C1"/>
              </a:solidFill>
            </a:endParaRPr>
          </a:p>
          <a:p>
            <a:pPr algn="ctr"/>
            <a:r>
              <a:rPr lang="en-US" sz="1050" b="1" dirty="0">
                <a:solidFill>
                  <a:srgbClr val="0073C1"/>
                </a:solidFill>
              </a:rPr>
              <a:t>MODIFY / ADD NEW PROGRAMS, SERVICES &amp; FORMS</a:t>
            </a:r>
            <a:br>
              <a:rPr lang="en-US" sz="1050" b="1" dirty="0">
                <a:solidFill>
                  <a:srgbClr val="0073C1"/>
                </a:solidFill>
              </a:rPr>
            </a:br>
            <a:endParaRPr lang="en-US" sz="1050" b="1" dirty="0">
              <a:solidFill>
                <a:srgbClr val="0073C1"/>
              </a:solidFill>
            </a:endParaRPr>
          </a:p>
          <a:p>
            <a:pPr algn="ctr"/>
            <a:r>
              <a:rPr lang="en-US" sz="1050" b="1" dirty="0">
                <a:solidFill>
                  <a:srgbClr val="0073C1"/>
                </a:solidFill>
              </a:rPr>
              <a:t>MODIFY DATABASE SCHEMA</a:t>
            </a:r>
          </a:p>
          <a:p>
            <a:pPr algn="ctr"/>
            <a:br>
              <a:rPr lang="en-US" sz="1050" b="1" dirty="0">
                <a:solidFill>
                  <a:srgbClr val="0073C1"/>
                </a:solidFill>
              </a:rPr>
            </a:br>
            <a:r>
              <a:rPr lang="en-US" sz="1050" b="1" dirty="0">
                <a:solidFill>
                  <a:srgbClr val="0073C1"/>
                </a:solidFill>
              </a:rPr>
              <a:t>REGENERATE &amp;</a:t>
            </a:r>
            <a:br>
              <a:rPr lang="en-US" sz="1050" b="1" dirty="0">
                <a:solidFill>
                  <a:srgbClr val="0073C1"/>
                </a:solidFill>
              </a:rPr>
            </a:br>
            <a:r>
              <a:rPr lang="en-US" sz="1050" b="1" dirty="0">
                <a:solidFill>
                  <a:srgbClr val="0073C1"/>
                </a:solidFill>
              </a:rPr>
              <a:t> SYNCHRONIZE CODE</a:t>
            </a:r>
            <a:b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105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1050" b="1" dirty="0">
                <a:solidFill>
                  <a:srgbClr val="FFC000"/>
                </a:solidFill>
              </a:rPr>
            </a:br>
            <a:endParaRPr lang="en-US" sz="1050" b="1" dirty="0">
              <a:solidFill>
                <a:srgbClr val="FFC000"/>
              </a:solidFill>
            </a:endParaRPr>
          </a:p>
        </p:txBody>
      </p:sp>
      <p:grpSp>
        <p:nvGrpSpPr>
          <p:cNvPr id="11" name="Groupe 17"/>
          <p:cNvGrpSpPr/>
          <p:nvPr/>
        </p:nvGrpSpPr>
        <p:grpSpPr>
          <a:xfrm>
            <a:off x="1884648" y="1627187"/>
            <a:ext cx="3629203" cy="894080"/>
            <a:chOff x="0" y="0"/>
            <a:chExt cx="3629203" cy="894080"/>
          </a:xfrm>
          <a:blipFill rotWithShape="1">
            <a:blip r:embed="rId4"/>
            <a:stretch>
              <a:fillRect/>
            </a:stretch>
          </a:blipFill>
        </p:grpSpPr>
        <p:sp>
          <p:nvSpPr>
            <p:cNvPr id="12" name="Rectangle à coins arrondis 18"/>
            <p:cNvSpPr/>
            <p:nvPr/>
          </p:nvSpPr>
          <p:spPr>
            <a:xfrm>
              <a:off x="0" y="0"/>
              <a:ext cx="3629203" cy="894080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26187" y="26187"/>
              <a:ext cx="2588870" cy="8417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Application design</a:t>
              </a:r>
            </a:p>
          </p:txBody>
        </p:sp>
      </p:grpSp>
      <p:grpSp>
        <p:nvGrpSpPr>
          <p:cNvPr id="14" name="Groupe 20"/>
          <p:cNvGrpSpPr/>
          <p:nvPr/>
        </p:nvGrpSpPr>
        <p:grpSpPr>
          <a:xfrm>
            <a:off x="2188593" y="2625499"/>
            <a:ext cx="3629203" cy="894080"/>
            <a:chOff x="303945" y="1056640"/>
            <a:chExt cx="3629203" cy="894080"/>
          </a:xfrm>
          <a:blipFill rotWithShape="1">
            <a:blip r:embed="rId5"/>
            <a:stretch>
              <a:fillRect/>
            </a:stretch>
          </a:blipFill>
        </p:grpSpPr>
        <p:sp>
          <p:nvSpPr>
            <p:cNvPr id="15" name="Rectangle à coins arrondis 21"/>
            <p:cNvSpPr/>
            <p:nvPr/>
          </p:nvSpPr>
          <p:spPr>
            <a:xfrm>
              <a:off x="303945" y="1056640"/>
              <a:ext cx="3629203" cy="894080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330132" y="1082827"/>
              <a:ext cx="2691731" cy="8417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Create database, forms, services, reports</a:t>
              </a:r>
            </a:p>
          </p:txBody>
        </p:sp>
      </p:grpSp>
      <p:grpSp>
        <p:nvGrpSpPr>
          <p:cNvPr id="17" name="Groupe 23"/>
          <p:cNvGrpSpPr/>
          <p:nvPr/>
        </p:nvGrpSpPr>
        <p:grpSpPr>
          <a:xfrm>
            <a:off x="2488003" y="3767860"/>
            <a:ext cx="3629203" cy="894080"/>
            <a:chOff x="603355" y="2151376"/>
            <a:chExt cx="3629203" cy="894080"/>
          </a:xfrm>
          <a:blipFill rotWithShape="1">
            <a:blip r:embed="rId6"/>
            <a:stretch>
              <a:fillRect/>
            </a:stretch>
          </a:blipFill>
        </p:grpSpPr>
        <p:sp>
          <p:nvSpPr>
            <p:cNvPr id="18" name="Rectangle à coins arrondis 24"/>
            <p:cNvSpPr/>
            <p:nvPr/>
          </p:nvSpPr>
          <p:spPr>
            <a:xfrm>
              <a:off x="603355" y="2151376"/>
              <a:ext cx="3629203" cy="894080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629542" y="2177563"/>
              <a:ext cx="2696267" cy="8417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Design UI and generation options</a:t>
              </a:r>
            </a:p>
          </p:txBody>
        </p:sp>
      </p:grpSp>
      <p:grpSp>
        <p:nvGrpSpPr>
          <p:cNvPr id="20" name="Groupe 26"/>
          <p:cNvGrpSpPr/>
          <p:nvPr/>
        </p:nvGrpSpPr>
        <p:grpSpPr>
          <a:xfrm>
            <a:off x="2791948" y="4786403"/>
            <a:ext cx="3629203" cy="894080"/>
            <a:chOff x="907300" y="3169919"/>
            <a:chExt cx="3629203" cy="894080"/>
          </a:xfrm>
          <a:blipFill rotWithShape="1">
            <a:blip r:embed="rId7"/>
            <a:stretch>
              <a:fillRect/>
            </a:stretch>
          </a:blipFill>
        </p:grpSpPr>
        <p:sp>
          <p:nvSpPr>
            <p:cNvPr id="21" name="Rectangle à coins arrondis 27"/>
            <p:cNvSpPr/>
            <p:nvPr/>
          </p:nvSpPr>
          <p:spPr>
            <a:xfrm>
              <a:off x="907300" y="3169919"/>
              <a:ext cx="3629203" cy="894080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933487" y="3196106"/>
              <a:ext cx="2691731" cy="8417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Generate code &amp; insert custom code</a:t>
              </a:r>
            </a:p>
          </p:txBody>
        </p:sp>
      </p:grpSp>
      <p:grpSp>
        <p:nvGrpSpPr>
          <p:cNvPr id="23" name="Groupe 29"/>
          <p:cNvGrpSpPr/>
          <p:nvPr/>
        </p:nvGrpSpPr>
        <p:grpSpPr>
          <a:xfrm>
            <a:off x="4932699" y="2133600"/>
            <a:ext cx="581152" cy="763200"/>
            <a:chOff x="3048051" y="684783"/>
            <a:chExt cx="581152" cy="581152"/>
          </a:xfrm>
          <a:blipFill rotWithShape="1">
            <a:blip r:embed="rId8"/>
            <a:stretch>
              <a:fillRect/>
            </a:stretch>
          </a:blipFill>
        </p:grpSpPr>
        <p:sp>
          <p:nvSpPr>
            <p:cNvPr id="24" name="Flèche vers le bas 30"/>
            <p:cNvSpPr/>
            <p:nvPr/>
          </p:nvSpPr>
          <p:spPr>
            <a:xfrm>
              <a:off x="3048051" y="684783"/>
              <a:ext cx="581152" cy="581152"/>
            </a:xfrm>
            <a:prstGeom prst="downArrow">
              <a:avLst>
                <a:gd name="adj1" fmla="val 55000"/>
                <a:gd name="adj2" fmla="val 4500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rgbClr r="0" g="0" b="0"/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lèche vers le bas 12"/>
            <p:cNvSpPr/>
            <p:nvPr/>
          </p:nvSpPr>
          <p:spPr>
            <a:xfrm>
              <a:off x="3178810" y="684783"/>
              <a:ext cx="319634" cy="4373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/>
            </a:p>
          </p:txBody>
        </p:sp>
      </p:grpSp>
      <p:grpSp>
        <p:nvGrpSpPr>
          <p:cNvPr id="26" name="Groupe 32"/>
          <p:cNvGrpSpPr/>
          <p:nvPr/>
        </p:nvGrpSpPr>
        <p:grpSpPr>
          <a:xfrm>
            <a:off x="5236644" y="3276600"/>
            <a:ext cx="581152" cy="762000"/>
            <a:chOff x="3351996" y="1779524"/>
            <a:chExt cx="581152" cy="581152"/>
          </a:xfrm>
          <a:blipFill rotWithShape="1">
            <a:blip r:embed="rId8"/>
            <a:stretch>
              <a:fillRect/>
            </a:stretch>
          </a:blipFill>
        </p:grpSpPr>
        <p:sp>
          <p:nvSpPr>
            <p:cNvPr id="27" name="Flèche vers le bas 33"/>
            <p:cNvSpPr/>
            <p:nvPr/>
          </p:nvSpPr>
          <p:spPr>
            <a:xfrm>
              <a:off x="3351996" y="1779524"/>
              <a:ext cx="581152" cy="581152"/>
            </a:xfrm>
            <a:prstGeom prst="downArrow">
              <a:avLst>
                <a:gd name="adj1" fmla="val 55000"/>
                <a:gd name="adj2" fmla="val 4500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rgbClr r="0" g="0" b="0"/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Flèche vers le bas 14"/>
            <p:cNvSpPr/>
            <p:nvPr/>
          </p:nvSpPr>
          <p:spPr>
            <a:xfrm>
              <a:off x="3482755" y="1779524"/>
              <a:ext cx="319634" cy="444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/>
            </a:p>
          </p:txBody>
        </p:sp>
      </p:grpSp>
      <p:grpSp>
        <p:nvGrpSpPr>
          <p:cNvPr id="29" name="Groupe 35"/>
          <p:cNvGrpSpPr/>
          <p:nvPr/>
        </p:nvGrpSpPr>
        <p:grpSpPr>
          <a:xfrm>
            <a:off x="5536054" y="4342200"/>
            <a:ext cx="579600" cy="763200"/>
            <a:chOff x="3651406" y="2836164"/>
            <a:chExt cx="581152" cy="581152"/>
          </a:xfrm>
          <a:blipFill rotWithShape="1">
            <a:blip r:embed="rId8"/>
            <a:stretch>
              <a:fillRect/>
            </a:stretch>
          </a:blipFill>
        </p:grpSpPr>
        <p:sp>
          <p:nvSpPr>
            <p:cNvPr id="30" name="Flèche vers le bas 36"/>
            <p:cNvSpPr/>
            <p:nvPr/>
          </p:nvSpPr>
          <p:spPr>
            <a:xfrm>
              <a:off x="3651406" y="2836164"/>
              <a:ext cx="581152" cy="581152"/>
            </a:xfrm>
            <a:prstGeom prst="downArrow">
              <a:avLst>
                <a:gd name="adj1" fmla="val 55000"/>
                <a:gd name="adj2" fmla="val 4500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rgbClr r="0" g="0" b="0"/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lèche vers le bas 16"/>
            <p:cNvSpPr/>
            <p:nvPr/>
          </p:nvSpPr>
          <p:spPr>
            <a:xfrm>
              <a:off x="3782165" y="2836164"/>
              <a:ext cx="319634" cy="4373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/>
            </a:p>
          </p:txBody>
        </p:sp>
      </p:grpSp>
      <p:sp>
        <p:nvSpPr>
          <p:cNvPr id="32" name="TextBox 6"/>
          <p:cNvSpPr txBox="1"/>
          <p:nvPr/>
        </p:nvSpPr>
        <p:spPr>
          <a:xfrm>
            <a:off x="467544" y="3731852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Running Application</a:t>
            </a:r>
          </a:p>
        </p:txBody>
      </p:sp>
      <p:pic>
        <p:nvPicPr>
          <p:cNvPr id="34" name="Image 33" descr="p26_a_dow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458200" y="1828800"/>
            <a:ext cx="47748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6740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/>
          <a:lstStyle/>
          <a:p>
            <a:r>
              <a:rPr lang="fr-FR" sz="1600" b="1" dirty="0">
                <a:latin typeface="Century Gothic" pitchFamily="34" charset="0"/>
              </a:rPr>
              <a:t>Model </a:t>
            </a:r>
            <a:r>
              <a:rPr lang="fr-FR" sz="1600" b="1" dirty="0" err="1">
                <a:latin typeface="Century Gothic" pitchFamily="34" charset="0"/>
              </a:rPr>
              <a:t>driven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approach</a:t>
            </a:r>
            <a:endParaRPr lang="fr-FR" sz="1600" b="1" dirty="0">
              <a:latin typeface="Century Gothic" pitchFamily="34" charset="0"/>
            </a:endParaRPr>
          </a:p>
          <a:p>
            <a:pPr lvl="1">
              <a:buNone/>
            </a:pPr>
            <a:endParaRPr lang="fr-FR" dirty="0"/>
          </a:p>
          <a:p>
            <a:pPr lvl="1">
              <a:buNone/>
            </a:pPr>
            <a:endParaRPr lang="fr-FR" dirty="0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Business Application Lifecycle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Connector 5"/>
          <p:cNvCxnSpPr/>
          <p:nvPr/>
        </p:nvCxnSpPr>
        <p:spPr>
          <a:xfrm>
            <a:off x="539552" y="3672122"/>
            <a:ext cx="8280920" cy="0"/>
          </a:xfrm>
          <a:prstGeom prst="line">
            <a:avLst/>
          </a:prstGeom>
          <a:ln w="38100" cmpd="sng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77"/>
          <p:cNvGrpSpPr/>
          <p:nvPr/>
        </p:nvGrpSpPr>
        <p:grpSpPr>
          <a:xfrm>
            <a:off x="1884648" y="1571612"/>
            <a:ext cx="3629203" cy="894080"/>
            <a:chOff x="0" y="0"/>
            <a:chExt cx="3629203" cy="894080"/>
          </a:xfrm>
          <a:blipFill rotWithShape="1">
            <a:blip r:embed="rId4"/>
            <a:stretch>
              <a:fillRect/>
            </a:stretch>
          </a:blipFill>
        </p:grpSpPr>
        <p:sp>
          <p:nvSpPr>
            <p:cNvPr id="42" name="Rectangle à coins arrondis 96"/>
            <p:cNvSpPr/>
            <p:nvPr/>
          </p:nvSpPr>
          <p:spPr>
            <a:xfrm>
              <a:off x="0" y="0"/>
              <a:ext cx="3629203" cy="894080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26187" y="26187"/>
              <a:ext cx="2588870" cy="8417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Application design</a:t>
              </a:r>
            </a:p>
          </p:txBody>
        </p:sp>
      </p:grpSp>
      <p:grpSp>
        <p:nvGrpSpPr>
          <p:cNvPr id="44" name="Groupe 78"/>
          <p:cNvGrpSpPr/>
          <p:nvPr/>
        </p:nvGrpSpPr>
        <p:grpSpPr>
          <a:xfrm>
            <a:off x="2188593" y="2628252"/>
            <a:ext cx="3629203" cy="894080"/>
            <a:chOff x="303945" y="1056640"/>
            <a:chExt cx="3629203" cy="894080"/>
          </a:xfrm>
          <a:blipFill rotWithShape="1">
            <a:blip r:embed="rId5"/>
            <a:stretch>
              <a:fillRect/>
            </a:stretch>
          </a:blipFill>
        </p:grpSpPr>
        <p:sp>
          <p:nvSpPr>
            <p:cNvPr id="45" name="Rectangle à coins arrondis 94"/>
            <p:cNvSpPr/>
            <p:nvPr/>
          </p:nvSpPr>
          <p:spPr>
            <a:xfrm>
              <a:off x="303945" y="1056640"/>
              <a:ext cx="3629203" cy="894080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6" name="Rectangle 45"/>
            <p:cNvSpPr/>
            <p:nvPr/>
          </p:nvSpPr>
          <p:spPr>
            <a:xfrm>
              <a:off x="330132" y="1082827"/>
              <a:ext cx="2691731" cy="8417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Create database, forms, services, reports</a:t>
              </a:r>
            </a:p>
          </p:txBody>
        </p:sp>
      </p:grpSp>
      <p:grpSp>
        <p:nvGrpSpPr>
          <p:cNvPr id="47" name="Groupe 79"/>
          <p:cNvGrpSpPr/>
          <p:nvPr/>
        </p:nvGrpSpPr>
        <p:grpSpPr>
          <a:xfrm>
            <a:off x="2488003" y="3770613"/>
            <a:ext cx="3629203" cy="894080"/>
            <a:chOff x="603355" y="2151376"/>
            <a:chExt cx="3629203" cy="894080"/>
          </a:xfrm>
          <a:blipFill rotWithShape="1">
            <a:blip r:embed="rId6"/>
            <a:stretch>
              <a:fillRect/>
            </a:stretch>
          </a:blipFill>
        </p:grpSpPr>
        <p:sp>
          <p:nvSpPr>
            <p:cNvPr id="48" name="Rectangle à coins arrondis 92"/>
            <p:cNvSpPr/>
            <p:nvPr/>
          </p:nvSpPr>
          <p:spPr>
            <a:xfrm>
              <a:off x="603355" y="2151376"/>
              <a:ext cx="3629203" cy="894080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9" name="Rectangle 48"/>
            <p:cNvSpPr/>
            <p:nvPr/>
          </p:nvSpPr>
          <p:spPr>
            <a:xfrm>
              <a:off x="629542" y="2177563"/>
              <a:ext cx="2696267" cy="8417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Design UI and generation options</a:t>
              </a:r>
            </a:p>
          </p:txBody>
        </p:sp>
      </p:grpSp>
      <p:grpSp>
        <p:nvGrpSpPr>
          <p:cNvPr id="50" name="Groupe 80"/>
          <p:cNvGrpSpPr/>
          <p:nvPr/>
        </p:nvGrpSpPr>
        <p:grpSpPr>
          <a:xfrm>
            <a:off x="2791948" y="4789156"/>
            <a:ext cx="3629203" cy="894080"/>
            <a:chOff x="907300" y="3169919"/>
            <a:chExt cx="3629203" cy="894080"/>
          </a:xfrm>
          <a:blipFill rotWithShape="1">
            <a:blip r:embed="rId7"/>
            <a:stretch>
              <a:fillRect/>
            </a:stretch>
          </a:blipFill>
        </p:grpSpPr>
        <p:sp>
          <p:nvSpPr>
            <p:cNvPr id="51" name="Rectangle à coins arrondis 90"/>
            <p:cNvSpPr/>
            <p:nvPr/>
          </p:nvSpPr>
          <p:spPr>
            <a:xfrm>
              <a:off x="907300" y="3169919"/>
              <a:ext cx="3629203" cy="894080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52" name="Rectangle 51"/>
            <p:cNvSpPr/>
            <p:nvPr/>
          </p:nvSpPr>
          <p:spPr>
            <a:xfrm>
              <a:off x="933487" y="3196106"/>
              <a:ext cx="2691731" cy="84170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Generate code &amp; insert custom code</a:t>
              </a:r>
            </a:p>
          </p:txBody>
        </p:sp>
      </p:grpSp>
      <p:grpSp>
        <p:nvGrpSpPr>
          <p:cNvPr id="53" name="Groupe 81"/>
          <p:cNvGrpSpPr/>
          <p:nvPr/>
        </p:nvGrpSpPr>
        <p:grpSpPr>
          <a:xfrm>
            <a:off x="4932699" y="2256395"/>
            <a:ext cx="581152" cy="763200"/>
            <a:chOff x="3048051" y="684783"/>
            <a:chExt cx="581152" cy="581152"/>
          </a:xfrm>
          <a:blipFill rotWithShape="1">
            <a:blip r:embed="rId8"/>
            <a:stretch>
              <a:fillRect/>
            </a:stretch>
          </a:blipFill>
        </p:grpSpPr>
        <p:sp>
          <p:nvSpPr>
            <p:cNvPr id="54" name="Flèche vers le bas 88"/>
            <p:cNvSpPr/>
            <p:nvPr/>
          </p:nvSpPr>
          <p:spPr>
            <a:xfrm>
              <a:off x="3048051" y="684783"/>
              <a:ext cx="581152" cy="581152"/>
            </a:xfrm>
            <a:prstGeom prst="downArrow">
              <a:avLst>
                <a:gd name="adj1" fmla="val 55000"/>
                <a:gd name="adj2" fmla="val 4500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rgbClr r="0" g="0" b="0"/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Flèche vers le bas 12"/>
            <p:cNvSpPr/>
            <p:nvPr/>
          </p:nvSpPr>
          <p:spPr>
            <a:xfrm>
              <a:off x="3178810" y="684783"/>
              <a:ext cx="319634" cy="4373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/>
            </a:p>
          </p:txBody>
        </p:sp>
      </p:grpSp>
      <p:grpSp>
        <p:nvGrpSpPr>
          <p:cNvPr id="56" name="Groupe 82"/>
          <p:cNvGrpSpPr/>
          <p:nvPr/>
        </p:nvGrpSpPr>
        <p:grpSpPr>
          <a:xfrm>
            <a:off x="5236644" y="3351600"/>
            <a:ext cx="581152" cy="763200"/>
            <a:chOff x="3351996" y="1779524"/>
            <a:chExt cx="581152" cy="581152"/>
          </a:xfrm>
          <a:blipFill rotWithShape="1">
            <a:blip r:embed="rId8"/>
            <a:stretch>
              <a:fillRect/>
            </a:stretch>
          </a:blipFill>
        </p:grpSpPr>
        <p:sp>
          <p:nvSpPr>
            <p:cNvPr id="57" name="Flèche vers le bas 86"/>
            <p:cNvSpPr/>
            <p:nvPr/>
          </p:nvSpPr>
          <p:spPr>
            <a:xfrm>
              <a:off x="3351996" y="1779524"/>
              <a:ext cx="581152" cy="581152"/>
            </a:xfrm>
            <a:prstGeom prst="downArrow">
              <a:avLst>
                <a:gd name="adj1" fmla="val 55000"/>
                <a:gd name="adj2" fmla="val 4500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rgbClr r="0" g="0" b="0"/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Flèche vers le bas 14"/>
            <p:cNvSpPr/>
            <p:nvPr/>
          </p:nvSpPr>
          <p:spPr>
            <a:xfrm>
              <a:off x="3482755" y="1779524"/>
              <a:ext cx="319634" cy="4373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/>
            </a:p>
          </p:txBody>
        </p:sp>
      </p:grpSp>
      <p:grpSp>
        <p:nvGrpSpPr>
          <p:cNvPr id="59" name="Groupe 83"/>
          <p:cNvGrpSpPr/>
          <p:nvPr/>
        </p:nvGrpSpPr>
        <p:grpSpPr>
          <a:xfrm>
            <a:off x="5536054" y="4407776"/>
            <a:ext cx="581152" cy="763200"/>
            <a:chOff x="3651406" y="2836164"/>
            <a:chExt cx="581152" cy="581152"/>
          </a:xfrm>
          <a:blipFill rotWithShape="1">
            <a:blip r:embed="rId8"/>
            <a:stretch>
              <a:fillRect/>
            </a:stretch>
          </a:blipFill>
        </p:grpSpPr>
        <p:sp>
          <p:nvSpPr>
            <p:cNvPr id="60" name="Flèche vers le bas 84"/>
            <p:cNvSpPr/>
            <p:nvPr/>
          </p:nvSpPr>
          <p:spPr>
            <a:xfrm>
              <a:off x="3651406" y="2836164"/>
              <a:ext cx="581152" cy="581152"/>
            </a:xfrm>
            <a:prstGeom prst="downArrow">
              <a:avLst>
                <a:gd name="adj1" fmla="val 55000"/>
                <a:gd name="adj2" fmla="val 45000"/>
              </a:avLst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rgbClr r="0" g="0" b="0"/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Flèche vers le bas 16"/>
            <p:cNvSpPr/>
            <p:nvPr/>
          </p:nvSpPr>
          <p:spPr>
            <a:xfrm>
              <a:off x="3782165" y="2836164"/>
              <a:ext cx="319634" cy="4373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700" kern="1200"/>
            </a:p>
          </p:txBody>
        </p:sp>
      </p:grpSp>
      <p:sp>
        <p:nvSpPr>
          <p:cNvPr id="62" name="TextBox 6"/>
          <p:cNvSpPr txBox="1"/>
          <p:nvPr/>
        </p:nvSpPr>
        <p:spPr>
          <a:xfrm>
            <a:off x="467544" y="3734605"/>
            <a:ext cx="1440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Running Application</a:t>
            </a:r>
          </a:p>
        </p:txBody>
      </p:sp>
      <p:grpSp>
        <p:nvGrpSpPr>
          <p:cNvPr id="36" name="Grouper 35"/>
          <p:cNvGrpSpPr/>
          <p:nvPr/>
        </p:nvGrpSpPr>
        <p:grpSpPr>
          <a:xfrm>
            <a:off x="6248400" y="1600200"/>
            <a:ext cx="328642" cy="1944216"/>
            <a:chOff x="8001000" y="1600200"/>
            <a:chExt cx="328642" cy="1944216"/>
          </a:xfrm>
        </p:grpSpPr>
        <p:pic>
          <p:nvPicPr>
            <p:cNvPr id="32" name="Image 31" descr="p26_bloc_vert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1000" y="1600200"/>
              <a:ext cx="328642" cy="1913166"/>
            </a:xfrm>
            <a:prstGeom prst="rect">
              <a:avLst/>
            </a:prstGeom>
          </p:spPr>
        </p:pic>
        <p:sp>
          <p:nvSpPr>
            <p:cNvPr id="35" name="TextBox 36"/>
            <p:cNvSpPr txBox="1"/>
            <p:nvPr/>
          </p:nvSpPr>
          <p:spPr>
            <a:xfrm rot="16200000">
              <a:off x="7182781" y="2418419"/>
              <a:ext cx="1944216" cy="30777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DESIGN</a:t>
              </a:r>
            </a:p>
          </p:txBody>
        </p:sp>
      </p:grpSp>
      <p:grpSp>
        <p:nvGrpSpPr>
          <p:cNvPr id="63" name="Grouper 62"/>
          <p:cNvGrpSpPr/>
          <p:nvPr/>
        </p:nvGrpSpPr>
        <p:grpSpPr>
          <a:xfrm>
            <a:off x="6681758" y="1600200"/>
            <a:ext cx="328642" cy="2667000"/>
            <a:chOff x="8001000" y="1600200"/>
            <a:chExt cx="328642" cy="1944216"/>
          </a:xfrm>
        </p:grpSpPr>
        <p:pic>
          <p:nvPicPr>
            <p:cNvPr id="64" name="Image 63" descr="p26_bloc_vert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1000" y="1600200"/>
              <a:ext cx="328642" cy="1913166"/>
            </a:xfrm>
            <a:prstGeom prst="rect">
              <a:avLst/>
            </a:prstGeom>
          </p:spPr>
        </p:pic>
        <p:sp>
          <p:nvSpPr>
            <p:cNvPr id="65" name="TextBox 36"/>
            <p:cNvSpPr txBox="1"/>
            <p:nvPr/>
          </p:nvSpPr>
          <p:spPr>
            <a:xfrm rot="16200000">
              <a:off x="7182781" y="2418419"/>
              <a:ext cx="1944216" cy="30777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PROTOTYPE</a:t>
              </a:r>
            </a:p>
          </p:txBody>
        </p:sp>
      </p:grpSp>
      <p:grpSp>
        <p:nvGrpSpPr>
          <p:cNvPr id="66" name="Grouper 65"/>
          <p:cNvGrpSpPr/>
          <p:nvPr/>
        </p:nvGrpSpPr>
        <p:grpSpPr>
          <a:xfrm>
            <a:off x="7162800" y="2462400"/>
            <a:ext cx="328642" cy="3276600"/>
            <a:chOff x="8001000" y="1600200"/>
            <a:chExt cx="328642" cy="1944216"/>
          </a:xfrm>
        </p:grpSpPr>
        <p:pic>
          <p:nvPicPr>
            <p:cNvPr id="67" name="Image 66" descr="p26_bloc_vert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1000" y="1600200"/>
              <a:ext cx="328642" cy="1913166"/>
            </a:xfrm>
            <a:prstGeom prst="rect">
              <a:avLst/>
            </a:prstGeom>
          </p:spPr>
        </p:pic>
        <p:sp>
          <p:nvSpPr>
            <p:cNvPr id="68" name="TextBox 36"/>
            <p:cNvSpPr txBox="1"/>
            <p:nvPr/>
          </p:nvSpPr>
          <p:spPr>
            <a:xfrm rot="16200000">
              <a:off x="7182781" y="2418419"/>
              <a:ext cx="1944216" cy="30777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IMPLEMENT</a:t>
              </a:r>
            </a:p>
          </p:txBody>
        </p:sp>
      </p:grpSp>
      <p:grpSp>
        <p:nvGrpSpPr>
          <p:cNvPr id="75" name="Grouper 74"/>
          <p:cNvGrpSpPr/>
          <p:nvPr/>
        </p:nvGrpSpPr>
        <p:grpSpPr>
          <a:xfrm>
            <a:off x="7696200" y="3960000"/>
            <a:ext cx="328642" cy="1828799"/>
            <a:chOff x="8001000" y="1510703"/>
            <a:chExt cx="328642" cy="2033713"/>
          </a:xfrm>
        </p:grpSpPr>
        <p:pic>
          <p:nvPicPr>
            <p:cNvPr id="76" name="Image 75" descr="p26_bloc_vert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1000" y="1510703"/>
              <a:ext cx="328642" cy="1913166"/>
            </a:xfrm>
            <a:prstGeom prst="rect">
              <a:avLst/>
            </a:prstGeom>
          </p:spPr>
        </p:pic>
        <p:sp>
          <p:nvSpPr>
            <p:cNvPr id="77" name="TextBox 36"/>
            <p:cNvSpPr txBox="1"/>
            <p:nvPr/>
          </p:nvSpPr>
          <p:spPr>
            <a:xfrm rot="16200000">
              <a:off x="7182781" y="2418419"/>
              <a:ext cx="1944217" cy="30777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MAINTAIN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19179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indent="-33972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1600" b="1" dirty="0" err="1">
                <a:latin typeface="Century Gothic" pitchFamily="34" charset="0"/>
              </a:rPr>
              <a:t>Role</a:t>
            </a:r>
            <a:r>
              <a:rPr lang="fr-FR" sz="1600" b="1" dirty="0">
                <a:latin typeface="Century Gothic" pitchFamily="34" charset="0"/>
              </a:rPr>
              <a:t> of the </a:t>
            </a:r>
            <a:r>
              <a:rPr lang="fr-FR" sz="1600" b="1" dirty="0" err="1">
                <a:latin typeface="Century Gothic" pitchFamily="34" charset="0"/>
              </a:rPr>
              <a:t>diagrams</a:t>
            </a:r>
            <a:endParaRPr lang="fr-FR" sz="1600" b="1" dirty="0">
              <a:latin typeface="Century Gothic" pitchFamily="34" charset="0"/>
            </a:endParaRPr>
          </a:p>
          <a:p>
            <a:pPr marL="739775" lvl="1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dirty="0">
                <a:latin typeface="Century Gothic" pitchFamily="34" charset="0"/>
              </a:rPr>
              <a:t>Business Application </a:t>
            </a:r>
            <a:r>
              <a:rPr lang="fr-FR" dirty="0" err="1">
                <a:latin typeface="Century Gothic" pitchFamily="34" charset="0"/>
              </a:rPr>
              <a:t>Diagram</a:t>
            </a:r>
            <a:r>
              <a:rPr lang="fr-FR" dirty="0">
                <a:latin typeface="Century Gothic" pitchFamily="34" charset="0"/>
              </a:rPr>
              <a:t>:</a:t>
            </a:r>
          </a:p>
          <a:p>
            <a:pPr marL="1139825" lvl="2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1400" dirty="0" err="1">
                <a:latin typeface="Century Gothic" pitchFamily="34" charset="0"/>
              </a:rPr>
              <a:t>Defines</a:t>
            </a:r>
            <a:r>
              <a:rPr lang="fr-FR" sz="1400" dirty="0">
                <a:latin typeface="Century Gothic" pitchFamily="34" charset="0"/>
              </a:rPr>
              <a:t> applications</a:t>
            </a:r>
          </a:p>
          <a:p>
            <a:pPr marL="1139825" lvl="2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1400" dirty="0" err="1">
                <a:latin typeface="Century Gothic" pitchFamily="34" charset="0"/>
              </a:rPr>
              <a:t>Defines</a:t>
            </a:r>
            <a:r>
              <a:rPr lang="fr-FR" sz="1400" dirty="0">
                <a:latin typeface="Century Gothic" pitchFamily="34" charset="0"/>
              </a:rPr>
              <a:t> the main </a:t>
            </a:r>
            <a:r>
              <a:rPr lang="fr-FR" sz="1400" dirty="0" err="1">
                <a:latin typeface="Century Gothic" pitchFamily="34" charset="0"/>
              </a:rPr>
              <a:t>form</a:t>
            </a:r>
            <a:r>
              <a:rPr lang="fr-FR" sz="1400" dirty="0">
                <a:latin typeface="Century Gothic" pitchFamily="34" charset="0"/>
              </a:rPr>
              <a:t> for </a:t>
            </a:r>
            <a:r>
              <a:rPr lang="fr-FR" sz="1400" dirty="0" err="1">
                <a:latin typeface="Century Gothic" pitchFamily="34" charset="0"/>
              </a:rPr>
              <a:t>each</a:t>
            </a:r>
            <a:r>
              <a:rPr lang="fr-FR" sz="1400" dirty="0">
                <a:latin typeface="Century Gothic" pitchFamily="34" charset="0"/>
              </a:rPr>
              <a:t> application</a:t>
            </a:r>
          </a:p>
          <a:p>
            <a:pPr marL="1139825" lvl="2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1400" dirty="0" err="1">
                <a:latin typeface="Century Gothic" pitchFamily="34" charset="0"/>
              </a:rPr>
              <a:t>Defines</a:t>
            </a:r>
            <a:r>
              <a:rPr lang="fr-FR" sz="1400" dirty="0">
                <a:latin typeface="Century Gothic" pitchFamily="34" charset="0"/>
              </a:rPr>
              <a:t> the </a:t>
            </a:r>
            <a:r>
              <a:rPr lang="fr-FR" sz="1400" dirty="0" err="1">
                <a:latin typeface="Century Gothic" pitchFamily="34" charset="0"/>
              </a:rPr>
              <a:t>forms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accessed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from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another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form</a:t>
            </a:r>
            <a:endParaRPr lang="fr-FR" sz="1400" dirty="0">
              <a:latin typeface="Century Gothic" pitchFamily="34" charset="0"/>
            </a:endParaRPr>
          </a:p>
          <a:p>
            <a:pPr marL="739775" lvl="1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dirty="0" err="1">
                <a:latin typeface="Century Gothic" pitchFamily="34" charset="0"/>
              </a:rPr>
              <a:t>Managed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forms</a:t>
            </a:r>
            <a:endParaRPr lang="fr-FR" dirty="0">
              <a:latin typeface="Century Gothic" pitchFamily="34" charset="0"/>
            </a:endParaRPr>
          </a:p>
          <a:p>
            <a:pPr marL="1139825" lvl="2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1400" dirty="0" err="1">
                <a:latin typeface="Century Gothic" pitchFamily="34" charset="0"/>
              </a:rPr>
              <a:t>Defines</a:t>
            </a:r>
            <a:r>
              <a:rPr lang="fr-FR" sz="1400" dirty="0">
                <a:latin typeface="Century Gothic" pitchFamily="34" charset="0"/>
              </a:rPr>
              <a:t> the </a:t>
            </a:r>
            <a:r>
              <a:rPr lang="fr-FR" sz="1400" dirty="0" err="1">
                <a:latin typeface="Century Gothic" pitchFamily="34" charset="0"/>
              </a:rPr>
              <a:t>Screen</a:t>
            </a:r>
            <a:r>
              <a:rPr lang="fr-FR" sz="1400" dirty="0">
                <a:latin typeface="Century Gothic" pitchFamily="34" charset="0"/>
              </a:rPr>
              <a:t> Records</a:t>
            </a:r>
          </a:p>
          <a:p>
            <a:pPr marL="1139825" lvl="2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1400" dirty="0">
                <a:latin typeface="Century Gothic" pitchFamily="34" charset="0"/>
              </a:rPr>
              <a:t>Associates a </a:t>
            </a:r>
            <a:r>
              <a:rPr lang="fr-FR" sz="1400" dirty="0" err="1">
                <a:latin typeface="Century Gothic" pitchFamily="34" charset="0"/>
              </a:rPr>
              <a:t>Query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with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each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Screen</a:t>
            </a:r>
            <a:r>
              <a:rPr lang="fr-FR" sz="1400" dirty="0">
                <a:latin typeface="Century Gothic" pitchFamily="34" charset="0"/>
              </a:rPr>
              <a:t> Record</a:t>
            </a:r>
          </a:p>
          <a:p>
            <a:pPr marL="1139825" lvl="2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1400" dirty="0" err="1">
                <a:latin typeface="Century Gothic" pitchFamily="34" charset="0"/>
              </a:rPr>
              <a:t>Defines</a:t>
            </a:r>
            <a:r>
              <a:rPr lang="fr-FR" sz="1400" dirty="0">
                <a:latin typeface="Century Gothic" pitchFamily="34" charset="0"/>
              </a:rPr>
              <a:t> the </a:t>
            </a:r>
            <a:r>
              <a:rPr lang="fr-FR" sz="1400" dirty="0" err="1">
                <a:latin typeface="Century Gothic" pitchFamily="34" charset="0"/>
              </a:rPr>
              <a:t>dependency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between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Screen</a:t>
            </a:r>
            <a:r>
              <a:rPr lang="fr-FR" sz="1400" dirty="0">
                <a:latin typeface="Century Gothic" pitchFamily="34" charset="0"/>
              </a:rPr>
              <a:t> Records (Master/</a:t>
            </a:r>
            <a:r>
              <a:rPr lang="fr-FR" sz="1400" dirty="0" err="1">
                <a:latin typeface="Century Gothic" pitchFamily="34" charset="0"/>
              </a:rPr>
              <a:t>detail</a:t>
            </a:r>
            <a:r>
              <a:rPr lang="fr-FR" sz="1400" dirty="0">
                <a:latin typeface="Century Gothic" pitchFamily="34" charset="0"/>
              </a:rPr>
              <a:t>)</a:t>
            </a:r>
          </a:p>
          <a:p>
            <a:pPr marL="1139825" lvl="2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1400" dirty="0" err="1">
                <a:latin typeface="Century Gothic" pitchFamily="34" charset="0"/>
              </a:rPr>
              <a:t>Defines</a:t>
            </a:r>
            <a:r>
              <a:rPr lang="fr-FR" sz="1400" dirty="0">
                <a:latin typeface="Century Gothic" pitchFamily="34" charset="0"/>
              </a:rPr>
              <a:t> Code </a:t>
            </a:r>
            <a:r>
              <a:rPr lang="fr-FR" sz="1400" dirty="0" err="1">
                <a:latin typeface="Century Gothic" pitchFamily="34" charset="0"/>
              </a:rPr>
              <a:t>Generation</a:t>
            </a:r>
            <a:r>
              <a:rPr lang="fr-FR" sz="1400" dirty="0">
                <a:latin typeface="Century Gothic" pitchFamily="34" charset="0"/>
              </a:rPr>
              <a:t> Options</a:t>
            </a:r>
          </a:p>
          <a:p>
            <a:pPr marL="739775" lvl="1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dirty="0">
                <a:latin typeface="Century Gothic" pitchFamily="34" charset="0"/>
              </a:rPr>
              <a:t>Meta </a:t>
            </a:r>
            <a:r>
              <a:rPr lang="fr-FR" dirty="0" err="1">
                <a:latin typeface="Century Gothic" pitchFamily="34" charset="0"/>
              </a:rPr>
              <a:t>Schema</a:t>
            </a:r>
            <a:endParaRPr lang="fr-FR" dirty="0">
              <a:latin typeface="Century Gothic" pitchFamily="34" charset="0"/>
            </a:endParaRPr>
          </a:p>
          <a:p>
            <a:pPr marL="1139825" lvl="2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1400" dirty="0" err="1">
                <a:latin typeface="Century Gothic" pitchFamily="34" charset="0"/>
              </a:rPr>
              <a:t>Centralaizes</a:t>
            </a:r>
            <a:r>
              <a:rPr lang="fr-FR" sz="1400" dirty="0">
                <a:latin typeface="Century Gothic" pitchFamily="34" charset="0"/>
              </a:rPr>
              <a:t> information about DB </a:t>
            </a:r>
            <a:r>
              <a:rPr lang="fr-FR" sz="1400" dirty="0" err="1">
                <a:latin typeface="Century Gothic" pitchFamily="34" charset="0"/>
              </a:rPr>
              <a:t>fields</a:t>
            </a:r>
            <a:r>
              <a:rPr lang="fr-FR" sz="1400" dirty="0">
                <a:latin typeface="Century Gothic" pitchFamily="34" charset="0"/>
              </a:rPr>
              <a:t> (to </a:t>
            </a:r>
            <a:r>
              <a:rPr lang="fr-FR" sz="1400" dirty="0" err="1">
                <a:latin typeface="Century Gothic" pitchFamily="34" charset="0"/>
              </a:rPr>
              <a:t>avoid</a:t>
            </a:r>
            <a:r>
              <a:rPr lang="fr-FR" sz="1400" dirty="0">
                <a:latin typeface="Century Gothic" pitchFamily="34" charset="0"/>
              </a:rPr>
              <a:t> duplication)</a:t>
            </a:r>
          </a:p>
          <a:p>
            <a:pPr marL="1597025" lvl="3" indent="-282575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sz="1400" dirty="0">
                <a:latin typeface="Century Gothic" pitchFamily="34" charset="0"/>
              </a:rPr>
              <a:t>- </a:t>
            </a:r>
            <a:r>
              <a:rPr lang="fr-FR" sz="1400" dirty="0" err="1">
                <a:latin typeface="Century Gothic" pitchFamily="34" charset="0"/>
              </a:rPr>
              <a:t>Widgets</a:t>
            </a:r>
            <a:r>
              <a:rPr lang="fr-FR" sz="1400" dirty="0">
                <a:latin typeface="Century Gothic" pitchFamily="34" charset="0"/>
              </a:rPr>
              <a:t>, Validation, PK/FK relations… </a:t>
            </a:r>
          </a:p>
          <a:p>
            <a:endParaRPr lang="fr-FR" dirty="0"/>
          </a:p>
          <a:p>
            <a:pPr lvl="1">
              <a:buNone/>
            </a:pPr>
            <a:endParaRPr lang="fr-FR" dirty="0"/>
          </a:p>
          <a:p>
            <a:pPr lvl="1">
              <a:buNone/>
            </a:pPr>
            <a:endParaRPr lang="fr-FR" dirty="0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Business Application Modeling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406545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600" b="1" dirty="0">
                <a:latin typeface="Century Gothic" pitchFamily="34" charset="0"/>
              </a:rPr>
              <a:t>Business Application </a:t>
            </a:r>
            <a:r>
              <a:rPr lang="fr-FR" sz="1600" b="1" dirty="0" err="1">
                <a:latin typeface="Century Gothic" pitchFamily="34" charset="0"/>
              </a:rPr>
              <a:t>Diagram</a:t>
            </a:r>
            <a:endParaRPr lang="fr-FR" sz="1600" b="1" dirty="0">
              <a:latin typeface="Century Gothic" pitchFamily="34" charset="0"/>
            </a:endParaRPr>
          </a:p>
          <a:p>
            <a:pPr lvl="1"/>
            <a:r>
              <a:rPr lang="fr-FR" dirty="0">
                <a:latin typeface="Century Gothic" pitchFamily="34" charset="0"/>
              </a:rPr>
              <a:t>Applications</a:t>
            </a:r>
          </a:p>
          <a:p>
            <a:pPr lvl="1"/>
            <a:r>
              <a:rPr lang="fr-FR" dirty="0" err="1">
                <a:latin typeface="Century Gothic" pitchFamily="34" charset="0"/>
              </a:rPr>
              <a:t>Managed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Forms</a:t>
            </a:r>
            <a:endParaRPr lang="fr-FR" dirty="0">
              <a:latin typeface="Century Gothic" pitchFamily="34" charset="0"/>
            </a:endParaRPr>
          </a:p>
          <a:p>
            <a:pPr lvl="2"/>
            <a:r>
              <a:rPr lang="fr-FR" sz="1400" dirty="0">
                <a:latin typeface="Century Gothic" pitchFamily="34" charset="0"/>
              </a:rPr>
              <a:t>Zooms</a:t>
            </a:r>
          </a:p>
          <a:p>
            <a:pPr lvl="2"/>
            <a:r>
              <a:rPr lang="fr-FR" sz="1400" dirty="0">
                <a:latin typeface="Century Gothic" pitchFamily="34" charset="0"/>
              </a:rPr>
              <a:t>Modules</a:t>
            </a:r>
          </a:p>
          <a:p>
            <a:pPr lvl="1"/>
            <a:r>
              <a:rPr lang="fr-FR" dirty="0">
                <a:latin typeface="Century Gothic" pitchFamily="34" charset="0"/>
              </a:rPr>
              <a:t>Relations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Business Application Modeling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1643050"/>
            <a:ext cx="5655619" cy="355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31702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fr-FR" sz="1600" b="1" dirty="0" err="1">
                <a:latin typeface="Century Gothic" pitchFamily="34" charset="0"/>
              </a:rPr>
              <a:t>Recent</a:t>
            </a:r>
            <a:r>
              <a:rPr lang="fr-FR" sz="1600" b="1" dirty="0">
                <a:latin typeface="Century Gothic" pitchFamily="34" charset="0"/>
              </a:rPr>
              <a:t> files &amp; </a:t>
            </a:r>
            <a:r>
              <a:rPr lang="fr-FR" sz="1600" b="1" dirty="0" err="1">
                <a:latin typeface="Century Gothic" pitchFamily="34" charset="0"/>
              </a:rPr>
              <a:t>projects</a:t>
            </a:r>
            <a:endParaRPr lang="fr-FR" sz="1600" b="1" dirty="0">
              <a:latin typeface="Century Gothic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fr-FR" sz="1600" b="1" dirty="0" err="1">
                <a:latin typeface="Century Gothic" pitchFamily="34" charset="0"/>
              </a:rPr>
              <a:t>Tutorials</a:t>
            </a:r>
            <a:endParaRPr lang="fr-FR" sz="1600" b="1" dirty="0">
              <a:latin typeface="Century Gothic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fr-FR" sz="1600" b="1" dirty="0" err="1">
                <a:latin typeface="Century Gothic" pitchFamily="34" charset="0"/>
              </a:rPr>
              <a:t>Samples</a:t>
            </a:r>
            <a:endParaRPr lang="fr-FR" sz="1600" b="1" dirty="0">
              <a:latin typeface="Century Gothic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fr-FR" sz="1600" b="1" dirty="0">
                <a:latin typeface="Century Gothic" pitchFamily="34" charset="0"/>
              </a:rPr>
              <a:t>RSS </a:t>
            </a:r>
            <a:r>
              <a:rPr lang="fr-FR" sz="1600" b="1" dirty="0" err="1">
                <a:latin typeface="Century Gothic" pitchFamily="34" charset="0"/>
              </a:rPr>
              <a:t>feeds</a:t>
            </a:r>
            <a:endParaRPr lang="fr-FR" sz="1600" b="1" dirty="0">
              <a:latin typeface="Century Gothic" pitchFamily="34" charset="0"/>
            </a:endParaRP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Welcome Page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5" name="Image 4" descr="scr_66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9872" y="1285860"/>
            <a:ext cx="5642696" cy="415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1712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600" b="1" dirty="0" err="1">
                <a:latin typeface="Century Gothic" pitchFamily="34" charset="0"/>
              </a:rPr>
              <a:t>Database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Diagram</a:t>
            </a:r>
            <a:endParaRPr lang="fr-FR" sz="1600" b="1" dirty="0">
              <a:latin typeface="Century Gothic" pitchFamily="34" charset="0"/>
            </a:endParaRP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Business Application Modeling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D:\Projects\Studio\Presentations\2010-06\images\DB-overvie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4237" y="1714488"/>
            <a:ext cx="5975497" cy="37593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292651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90625"/>
            <a:ext cx="4257675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600" b="1" dirty="0">
                <a:latin typeface="Century Gothic" pitchFamily="34" charset="0"/>
              </a:rPr>
              <a:t>Meta </a:t>
            </a:r>
            <a:r>
              <a:rPr lang="fr-FR" sz="1600" b="1" dirty="0" err="1">
                <a:latin typeface="Century Gothic" pitchFamily="34" charset="0"/>
              </a:rPr>
              <a:t>schema</a:t>
            </a:r>
            <a:endParaRPr lang="fr-FR" sz="1600" b="1" dirty="0">
              <a:latin typeface="Century Gothic" pitchFamily="34" charset="0"/>
            </a:endParaRPr>
          </a:p>
          <a:p>
            <a:pPr lvl="1"/>
            <a:r>
              <a:rPr lang="fr-FR" dirty="0" err="1">
                <a:latin typeface="Century Gothic" pitchFamily="34" charset="0"/>
              </a:rPr>
              <a:t>Improves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developer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productivity</a:t>
            </a:r>
            <a:endParaRPr lang="fr-FR" dirty="0">
              <a:latin typeface="Century Gothic" pitchFamily="34" charset="0"/>
            </a:endParaRPr>
          </a:p>
          <a:p>
            <a:pPr lvl="1"/>
            <a:r>
              <a:rPr lang="fr-FR" dirty="0">
                <a:latin typeface="Century Gothic" pitchFamily="34" charset="0"/>
              </a:rPr>
              <a:t>Central </a:t>
            </a:r>
            <a:r>
              <a:rPr lang="fr-FR" dirty="0" err="1">
                <a:latin typeface="Century Gothic" pitchFamily="34" charset="0"/>
              </a:rPr>
              <a:t>repository</a:t>
            </a:r>
            <a:endParaRPr lang="fr-FR" dirty="0">
              <a:latin typeface="Century Gothic" pitchFamily="34" charset="0"/>
            </a:endParaRPr>
          </a:p>
          <a:p>
            <a:pPr lvl="2"/>
            <a:r>
              <a:rPr lang="fr-FR" sz="1400" dirty="0" err="1">
                <a:latin typeface="Century Gothic" pitchFamily="34" charset="0"/>
              </a:rPr>
              <a:t>Extract</a:t>
            </a:r>
            <a:r>
              <a:rPr lang="fr-FR" sz="1400" dirty="0">
                <a:latin typeface="Century Gothic" pitchFamily="34" charset="0"/>
              </a:rPr>
              <a:t> tables, </a:t>
            </a:r>
            <a:r>
              <a:rPr lang="fr-FR" sz="1400" dirty="0" err="1">
                <a:latin typeface="Century Gothic" pitchFamily="34" charset="0"/>
              </a:rPr>
              <a:t>columns</a:t>
            </a:r>
            <a:r>
              <a:rPr lang="fr-FR" sz="1400" dirty="0">
                <a:latin typeface="Century Gothic" pitchFamily="34" charset="0"/>
              </a:rPr>
              <a:t> &amp; relations </a:t>
            </a:r>
            <a:r>
              <a:rPr lang="fr-FR" sz="1400" dirty="0" err="1">
                <a:latin typeface="Century Gothic" pitchFamily="34" charset="0"/>
              </a:rPr>
              <a:t>from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schema</a:t>
            </a:r>
            <a:endParaRPr lang="fr-FR" sz="1400" dirty="0">
              <a:latin typeface="Century Gothic" pitchFamily="34" charset="0"/>
            </a:endParaRPr>
          </a:p>
          <a:p>
            <a:pPr lvl="2"/>
            <a:r>
              <a:rPr lang="fr-FR" sz="1400" dirty="0" err="1">
                <a:latin typeface="Century Gothic" pitchFamily="34" charset="0"/>
              </a:rPr>
              <a:t>Centralize</a:t>
            </a:r>
            <a:r>
              <a:rPr lang="fr-FR" sz="1400" dirty="0">
                <a:latin typeface="Century Gothic" pitchFamily="34" charset="0"/>
              </a:rPr>
              <a:t> application </a:t>
            </a:r>
            <a:r>
              <a:rPr lang="fr-FR" sz="1400" dirty="0" err="1">
                <a:latin typeface="Century Gothic" pitchFamily="34" charset="0"/>
              </a:rPr>
              <a:t>attributes</a:t>
            </a:r>
            <a:r>
              <a:rPr lang="fr-FR" sz="1400" dirty="0">
                <a:latin typeface="Century Gothic" pitchFamily="34" charset="0"/>
              </a:rPr>
              <a:t> to </a:t>
            </a:r>
            <a:r>
              <a:rPr lang="fr-FR" sz="1400" dirty="0" err="1">
                <a:latin typeface="Century Gothic" pitchFamily="34" charset="0"/>
              </a:rPr>
              <a:t>avoid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redundencies</a:t>
            </a:r>
            <a:endParaRPr lang="fr-FR" sz="1400" dirty="0">
              <a:latin typeface="Century Gothic" pitchFamily="34" charset="0"/>
            </a:endParaRPr>
          </a:p>
          <a:p>
            <a:pPr lvl="3">
              <a:buFontTx/>
              <a:buChar char="-"/>
            </a:pPr>
            <a:r>
              <a:rPr lang="fr-FR" sz="1300" dirty="0">
                <a:latin typeface="Century Gothic" pitchFamily="34" charset="0"/>
              </a:rPr>
              <a:t>Field labels</a:t>
            </a:r>
          </a:p>
          <a:p>
            <a:pPr lvl="3">
              <a:buFontTx/>
              <a:buChar char="-"/>
            </a:pPr>
            <a:r>
              <a:rPr lang="fr-FR" sz="1300" dirty="0" err="1">
                <a:latin typeface="Century Gothic" pitchFamily="34" charset="0"/>
              </a:rPr>
              <a:t>Widgets</a:t>
            </a:r>
            <a:endParaRPr lang="fr-FR" sz="1300" dirty="0">
              <a:latin typeface="Century Gothic" pitchFamily="34" charset="0"/>
            </a:endParaRPr>
          </a:p>
          <a:p>
            <a:pPr lvl="3">
              <a:buFontTx/>
              <a:buChar char="-"/>
            </a:pPr>
            <a:r>
              <a:rPr lang="fr-FR" sz="1300" dirty="0" err="1">
                <a:latin typeface="Century Gothic" pitchFamily="34" charset="0"/>
              </a:rPr>
              <a:t>Constraints</a:t>
            </a:r>
            <a:r>
              <a:rPr lang="fr-FR" sz="1300" dirty="0">
                <a:latin typeface="Century Gothic" pitchFamily="34" charset="0"/>
              </a:rPr>
              <a:t>…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Business Application Modeling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D:\Projects\Studio\Presentations\2009-01\Pics\FileNew-FormFromTab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1357298"/>
            <a:ext cx="33686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480382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90625"/>
            <a:ext cx="8186738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600" b="1" dirty="0">
                <a:latin typeface="Century Gothic" pitchFamily="34" charset="0"/>
              </a:rPr>
              <a:t>Meta </a:t>
            </a:r>
            <a:r>
              <a:rPr lang="fr-FR" sz="1600" b="1" dirty="0" err="1">
                <a:latin typeface="Century Gothic" pitchFamily="34" charset="0"/>
              </a:rPr>
              <a:t>schema</a:t>
            </a:r>
            <a:endParaRPr lang="fr-FR" sz="1600" b="1" dirty="0">
              <a:latin typeface="Century Gothic" pitchFamily="34" charset="0"/>
            </a:endParaRPr>
          </a:p>
          <a:p>
            <a:pPr lvl="1"/>
            <a:r>
              <a:rPr lang="fr-FR" dirty="0" err="1">
                <a:latin typeface="Century Gothic" pitchFamily="34" charset="0"/>
              </a:rPr>
              <a:t>Create</a:t>
            </a:r>
            <a:r>
              <a:rPr lang="fr-FR" dirty="0">
                <a:latin typeface="Century Gothic" pitchFamily="34" charset="0"/>
              </a:rPr>
              <a:t>, import, </a:t>
            </a:r>
            <a:r>
              <a:rPr lang="fr-FR" dirty="0" err="1">
                <a:latin typeface="Century Gothic" pitchFamily="34" charset="0"/>
              </a:rPr>
              <a:t>synchronize</a:t>
            </a:r>
            <a:endParaRPr lang="fr-FR" dirty="0">
              <a:latin typeface="Century Gothic" pitchFamily="34" charset="0"/>
            </a:endParaRPr>
          </a:p>
          <a:p>
            <a:pPr lvl="2"/>
            <a:r>
              <a:rPr lang="fr-FR" sz="1400" dirty="0" err="1">
                <a:latin typeface="Century Gothic" pitchFamily="34" charset="0"/>
              </a:rPr>
              <a:t>database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schema</a:t>
            </a:r>
            <a:endParaRPr lang="fr-FR" sz="1400" dirty="0">
              <a:latin typeface="Century Gothic" pitchFamily="34" charset="0"/>
            </a:endParaRPr>
          </a:p>
          <a:p>
            <a:pPr lvl="3">
              <a:buFontTx/>
              <a:buChar char="-"/>
            </a:pPr>
            <a:r>
              <a:rPr lang="fr-FR" sz="1400" dirty="0">
                <a:latin typeface="Century Gothic" pitchFamily="34" charset="0"/>
              </a:rPr>
              <a:t>tables, </a:t>
            </a:r>
            <a:r>
              <a:rPr lang="fr-FR" sz="1400" dirty="0" err="1">
                <a:latin typeface="Century Gothic" pitchFamily="34" charset="0"/>
              </a:rPr>
              <a:t>fields</a:t>
            </a:r>
            <a:r>
              <a:rPr lang="fr-FR" sz="1400" dirty="0">
                <a:latin typeface="Century Gothic" pitchFamily="34" charset="0"/>
              </a:rPr>
              <a:t>, types, </a:t>
            </a:r>
            <a:r>
              <a:rPr lang="fr-FR" sz="1400" dirty="0" err="1">
                <a:latin typeface="Century Gothic" pitchFamily="34" charset="0"/>
              </a:rPr>
              <a:t>primary</a:t>
            </a:r>
            <a:r>
              <a:rPr lang="fr-FR" sz="1400" dirty="0">
                <a:latin typeface="Century Gothic" pitchFamily="34" charset="0"/>
              </a:rPr>
              <a:t> &amp; </a:t>
            </a:r>
            <a:r>
              <a:rPr lang="fr-FR" sz="1400" dirty="0" err="1">
                <a:latin typeface="Century Gothic" pitchFamily="34" charset="0"/>
              </a:rPr>
              <a:t>foreign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keys</a:t>
            </a:r>
            <a:r>
              <a:rPr lang="fr-FR" sz="1400" dirty="0">
                <a:latin typeface="Century Gothic" pitchFamily="34" charset="0"/>
              </a:rPr>
              <a:t>, indexes,</a:t>
            </a:r>
          </a:p>
          <a:p>
            <a:pPr lvl="3">
              <a:buFontTx/>
              <a:buChar char="-"/>
            </a:pPr>
            <a:r>
              <a:rPr lang="fr-FR" sz="1400" dirty="0" err="1">
                <a:latin typeface="Century Gothic" pitchFamily="34" charset="0"/>
              </a:rPr>
              <a:t>converts</a:t>
            </a:r>
            <a:r>
              <a:rPr lang="fr-FR" sz="1400" dirty="0">
                <a:latin typeface="Century Gothic" pitchFamily="34" charset="0"/>
              </a:rPr>
              <a:t> to </a:t>
            </a:r>
            <a:r>
              <a:rPr lang="fr-FR" sz="1400" dirty="0" err="1">
                <a:latin typeface="Century Gothic" pitchFamily="34" charset="0"/>
              </a:rPr>
              <a:t>Genero</a:t>
            </a:r>
            <a:r>
              <a:rPr lang="fr-FR" sz="1400" dirty="0">
                <a:latin typeface="Century Gothic" pitchFamily="34" charset="0"/>
              </a:rPr>
              <a:t> types</a:t>
            </a:r>
          </a:p>
          <a:p>
            <a:pPr lvl="4">
              <a:buFontTx/>
              <a:buChar char="-"/>
            </a:pPr>
            <a:r>
              <a:rPr lang="fr-FR" sz="1400" dirty="0" err="1">
                <a:latin typeface="Century Gothic" pitchFamily="34" charset="0"/>
              </a:rPr>
              <a:t>SERIALs</a:t>
            </a:r>
            <a:r>
              <a:rPr lang="fr-FR" sz="1400" dirty="0">
                <a:latin typeface="Century Gothic" pitchFamily="34" charset="0"/>
              </a:rPr>
              <a:t>, INTEGER, DATE…</a:t>
            </a:r>
          </a:p>
          <a:p>
            <a:pPr lvl="1"/>
            <a:r>
              <a:rPr lang="fr-FR" dirty="0" err="1">
                <a:latin typeface="Century Gothic" pitchFamily="34" charset="0"/>
              </a:rPr>
              <a:t>Enrich</a:t>
            </a:r>
            <a:endParaRPr lang="fr-FR" dirty="0">
              <a:latin typeface="Century Gothic" pitchFamily="34" charset="0"/>
            </a:endParaRPr>
          </a:p>
          <a:p>
            <a:pPr lvl="2"/>
            <a:r>
              <a:rPr lang="fr-FR" sz="1400" dirty="0" err="1">
                <a:latin typeface="Century Gothic" pitchFamily="34" charset="0"/>
              </a:rPr>
              <a:t>database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schema</a:t>
            </a:r>
            <a:endParaRPr lang="fr-FR" sz="1400" dirty="0">
              <a:latin typeface="Century Gothic" pitchFamily="34" charset="0"/>
            </a:endParaRPr>
          </a:p>
          <a:p>
            <a:pPr lvl="3"/>
            <a:r>
              <a:rPr lang="fr-FR" sz="1400" dirty="0">
                <a:latin typeface="Century Gothic" pitchFamily="34" charset="0"/>
              </a:rPr>
              <a:t>«First </a:t>
            </a:r>
            <a:r>
              <a:rPr lang="fr-FR" sz="1400" dirty="0" err="1">
                <a:latin typeface="Century Gothic" pitchFamily="34" charset="0"/>
              </a:rPr>
              <a:t>name</a:t>
            </a:r>
            <a:r>
              <a:rPr lang="fr-FR" sz="1400" dirty="0">
                <a:latin typeface="Century Gothic" pitchFamily="34" charset="0"/>
              </a:rPr>
              <a:t>» for «</a:t>
            </a:r>
            <a:r>
              <a:rPr lang="fr-FR" sz="1400" dirty="0" err="1">
                <a:latin typeface="Century Gothic" pitchFamily="34" charset="0"/>
              </a:rPr>
              <a:t>order_fname</a:t>
            </a:r>
            <a:r>
              <a:rPr lang="fr-FR" sz="1400" dirty="0">
                <a:latin typeface="Century Gothic" pitchFamily="34" charset="0"/>
              </a:rPr>
              <a:t>»</a:t>
            </a:r>
          </a:p>
          <a:p>
            <a:pPr lvl="2"/>
            <a:r>
              <a:rPr lang="fr-FR" sz="1400" dirty="0">
                <a:latin typeface="Century Gothic" pitchFamily="34" charset="0"/>
              </a:rPr>
              <a:t>set default </a:t>
            </a:r>
            <a:r>
              <a:rPr lang="fr-FR" sz="1400" dirty="0" err="1">
                <a:latin typeface="Century Gothic" pitchFamily="34" charset="0"/>
              </a:rPr>
              <a:t>widgets</a:t>
            </a:r>
            <a:endParaRPr lang="fr-FR" sz="1400" dirty="0">
              <a:latin typeface="Century Gothic" pitchFamily="34" charset="0"/>
            </a:endParaRPr>
          </a:p>
          <a:p>
            <a:pPr lvl="2"/>
            <a:r>
              <a:rPr lang="en-US" sz="1400" dirty="0">
                <a:latin typeface="Century Gothic" pitchFamily="34" charset="0"/>
              </a:rPr>
              <a:t>add relations (PK/FK) not present in database schema</a:t>
            </a:r>
          </a:p>
          <a:p>
            <a:pPr lvl="2"/>
            <a:r>
              <a:rPr lang="fr-FR" sz="1400" dirty="0">
                <a:latin typeface="Century Gothic" pitchFamily="34" charset="0"/>
              </a:rPr>
              <a:t>custom </a:t>
            </a:r>
            <a:r>
              <a:rPr lang="fr-FR" sz="1400" dirty="0" err="1">
                <a:latin typeface="Century Gothic" pitchFamily="34" charset="0"/>
              </a:rPr>
              <a:t>properties</a:t>
            </a:r>
            <a:endParaRPr lang="fr-FR" sz="1400" dirty="0">
              <a:latin typeface="Century Gothic" pitchFamily="34" charset="0"/>
            </a:endParaRPr>
          </a:p>
          <a:p>
            <a:pPr lvl="1"/>
            <a:r>
              <a:rPr lang="fr-FR" dirty="0" err="1">
                <a:latin typeface="Century Gothic" pitchFamily="34" charset="0"/>
              </a:rPr>
              <a:t>Generation</a:t>
            </a:r>
            <a:r>
              <a:rPr lang="fr-FR" dirty="0">
                <a:latin typeface="Century Gothic" pitchFamily="34" charset="0"/>
              </a:rPr>
              <a:t> of </a:t>
            </a:r>
            <a:r>
              <a:rPr lang="fr-FR" dirty="0" err="1">
                <a:latin typeface="Century Gothic" pitchFamily="34" charset="0"/>
              </a:rPr>
              <a:t>database</a:t>
            </a:r>
            <a:r>
              <a:rPr lang="fr-FR" dirty="0">
                <a:latin typeface="Century Gothic" pitchFamily="34" charset="0"/>
              </a:rPr>
              <a:t> scripts (DCL)</a:t>
            </a:r>
          </a:p>
          <a:p>
            <a:pPr lvl="3">
              <a:buFontTx/>
              <a:buChar char="-"/>
            </a:pPr>
            <a:endParaRPr lang="fr-FR" dirty="0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Business Application Modeling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772768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9" descr="scr_9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1213" y="1225732"/>
            <a:ext cx="5716574" cy="4668535"/>
          </a:xfrm>
          <a:prstGeom prst="rect">
            <a:avLst/>
          </a:prstGeom>
        </p:spPr>
      </p:pic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90625"/>
            <a:ext cx="8186738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600" b="1" dirty="0" err="1">
                <a:latin typeface="Century Gothic" pitchFamily="34" charset="0"/>
              </a:rPr>
              <a:t>Managed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Forms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Diagrams</a:t>
            </a:r>
            <a:endParaRPr lang="fr-FR" sz="1600" b="1" dirty="0">
              <a:latin typeface="Century Gothic" pitchFamily="34" charset="0"/>
            </a:endParaRP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Business Application Modeling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340609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90625"/>
            <a:ext cx="8186738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600" b="1" dirty="0" err="1">
                <a:latin typeface="Century Gothic" pitchFamily="34" charset="0"/>
              </a:rPr>
              <a:t>Managed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Forms</a:t>
            </a:r>
            <a:r>
              <a:rPr lang="fr-FR" sz="1600" b="1" dirty="0">
                <a:latin typeface="Century Gothic" pitchFamily="34" charset="0"/>
              </a:rPr>
              <a:t> (Zoom or Module) </a:t>
            </a:r>
            <a:r>
              <a:rPr lang="fr-FR" sz="1600" b="1" dirty="0" err="1">
                <a:latin typeface="Century Gothic" pitchFamily="34" charset="0"/>
              </a:rPr>
              <a:t>contain</a:t>
            </a:r>
            <a:r>
              <a:rPr lang="fr-FR" sz="1600" b="1" dirty="0">
                <a:latin typeface="Century Gothic" pitchFamily="34" charset="0"/>
              </a:rPr>
              <a:t>:</a:t>
            </a:r>
          </a:p>
          <a:p>
            <a:pPr lvl="1"/>
            <a:r>
              <a:rPr lang="fr-FR" dirty="0" err="1">
                <a:latin typeface="Century Gothic" pitchFamily="34" charset="0"/>
              </a:rPr>
              <a:t>Query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attached</a:t>
            </a:r>
            <a:r>
              <a:rPr lang="fr-FR" dirty="0">
                <a:latin typeface="Century Gothic" pitchFamily="34" charset="0"/>
              </a:rPr>
              <a:t> to the </a:t>
            </a:r>
            <a:r>
              <a:rPr lang="fr-FR" dirty="0" err="1">
                <a:latin typeface="Century Gothic" pitchFamily="34" charset="0"/>
              </a:rPr>
              <a:t>screen</a:t>
            </a:r>
            <a:r>
              <a:rPr lang="fr-FR" dirty="0">
                <a:latin typeface="Century Gothic" pitchFamily="34" charset="0"/>
              </a:rPr>
              <a:t> record</a:t>
            </a:r>
          </a:p>
          <a:p>
            <a:pPr lvl="1"/>
            <a:r>
              <a:rPr lang="fr-FR" dirty="0">
                <a:latin typeface="Century Gothic" pitchFamily="34" charset="0"/>
              </a:rPr>
              <a:t>Relationship </a:t>
            </a:r>
            <a:r>
              <a:rPr lang="fr-FR" dirty="0" err="1">
                <a:latin typeface="Century Gothic" pitchFamily="34" charset="0"/>
              </a:rPr>
              <a:t>between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screen</a:t>
            </a:r>
            <a:r>
              <a:rPr lang="fr-FR" dirty="0">
                <a:latin typeface="Century Gothic" pitchFamily="34" charset="0"/>
              </a:rPr>
              <a:t> records (Master/</a:t>
            </a:r>
            <a:r>
              <a:rPr lang="fr-FR" dirty="0" err="1">
                <a:latin typeface="Century Gothic" pitchFamily="34" charset="0"/>
              </a:rPr>
              <a:t>Detail</a:t>
            </a:r>
            <a:r>
              <a:rPr lang="fr-FR" dirty="0">
                <a:latin typeface="Century Gothic" pitchFamily="34" charset="0"/>
              </a:rPr>
              <a:t>)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Business Application Modeling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D:\Projects\Studio\Presentations\2010-04\images\fd-u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9038" y="2584153"/>
            <a:ext cx="2513271" cy="3000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D:\Projects\Studio\Presentations\2010-06\images\FD-SRecor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2" y="2656731"/>
            <a:ext cx="2673928" cy="2511201"/>
          </a:xfrm>
          <a:prstGeom prst="rect">
            <a:avLst/>
          </a:prstGeom>
          <a:noFill/>
        </p:spPr>
      </p:pic>
      <p:pic>
        <p:nvPicPr>
          <p:cNvPr id="10" name="Picture 4" descr="D:\Projects\Studio\Presentations\2010-06\images\FD-EditQuery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3311" y="2555365"/>
            <a:ext cx="2721935" cy="307004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 bwMode="auto">
          <a:xfrm>
            <a:off x="698703" y="2641860"/>
            <a:ext cx="1137683" cy="1382203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940503" y="2510942"/>
            <a:ext cx="2533322" cy="1995406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070019" y="3360620"/>
            <a:ext cx="2643963" cy="148855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Arial" charset="0"/>
              <a:cs typeface="Arial" charset="0"/>
            </a:endParaRPr>
          </a:p>
        </p:txBody>
      </p:sp>
      <p:cxnSp>
        <p:nvCxnSpPr>
          <p:cNvPr id="14" name="Connecteur en angle 19"/>
          <p:cNvCxnSpPr>
            <a:stCxn id="11" idx="3"/>
            <a:endCxn id="12" idx="1"/>
          </p:cNvCxnSpPr>
          <p:nvPr/>
        </p:nvCxnSpPr>
        <p:spPr bwMode="auto">
          <a:xfrm>
            <a:off x="1836386" y="3332962"/>
            <a:ext cx="1104117" cy="175683"/>
          </a:xfrm>
          <a:prstGeom prst="bentConnector3">
            <a:avLst>
              <a:gd name="adj1" fmla="val 50000"/>
            </a:avLst>
          </a:prstGeom>
          <a:solidFill>
            <a:srgbClr val="99CCFF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onnecteur droit avec flèche 22"/>
          <p:cNvCxnSpPr>
            <a:stCxn id="12" idx="3"/>
          </p:cNvCxnSpPr>
          <p:nvPr/>
        </p:nvCxnSpPr>
        <p:spPr bwMode="auto">
          <a:xfrm flipV="1">
            <a:off x="5473825" y="3421827"/>
            <a:ext cx="572494" cy="86818"/>
          </a:xfrm>
          <a:prstGeom prst="straightConnector1">
            <a:avLst/>
          </a:prstGeom>
          <a:solidFill>
            <a:srgbClr val="99CCFF"/>
          </a:solidFill>
          <a:ln w="38100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681061" y="4239824"/>
            <a:ext cx="1048771" cy="963095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994343" y="4567152"/>
            <a:ext cx="1485569" cy="963095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070174" y="3509291"/>
            <a:ext cx="2647618" cy="16697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Arial" charset="0"/>
              <a:cs typeface="Arial" charset="0"/>
            </a:endParaRPr>
          </a:p>
        </p:txBody>
      </p:sp>
      <p:cxnSp>
        <p:nvCxnSpPr>
          <p:cNvPr id="19" name="Connecteur droit avec flèche 27"/>
          <p:cNvCxnSpPr>
            <a:stCxn id="17" idx="3"/>
            <a:endCxn id="18" idx="1"/>
          </p:cNvCxnSpPr>
          <p:nvPr/>
        </p:nvCxnSpPr>
        <p:spPr bwMode="auto">
          <a:xfrm flipV="1">
            <a:off x="4479912" y="3592780"/>
            <a:ext cx="1590262" cy="1455920"/>
          </a:xfrm>
          <a:prstGeom prst="straightConnector1">
            <a:avLst/>
          </a:prstGeom>
          <a:solidFill>
            <a:srgbClr val="99CCFF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Connecteur droit avec flèche 30"/>
          <p:cNvCxnSpPr>
            <a:stCxn id="16" idx="3"/>
            <a:endCxn id="17" idx="1"/>
          </p:cNvCxnSpPr>
          <p:nvPr/>
        </p:nvCxnSpPr>
        <p:spPr bwMode="auto">
          <a:xfrm>
            <a:off x="2729832" y="4721372"/>
            <a:ext cx="264511" cy="327328"/>
          </a:xfrm>
          <a:prstGeom prst="straightConnector1">
            <a:avLst/>
          </a:prstGeom>
          <a:solidFill>
            <a:srgbClr val="99CCFF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ZoneTexte 31"/>
          <p:cNvSpPr txBox="1"/>
          <p:nvPr/>
        </p:nvSpPr>
        <p:spPr>
          <a:xfrm>
            <a:off x="843849" y="2308644"/>
            <a:ext cx="104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tx1"/>
                </a:solidFill>
              </a:rPr>
              <a:t>Screen</a:t>
            </a:r>
            <a:r>
              <a:rPr lang="fr-FR" sz="1200" dirty="0">
                <a:solidFill>
                  <a:schemeClr val="tx1"/>
                </a:solidFill>
              </a:rPr>
              <a:t> record</a:t>
            </a:r>
            <a:endParaRPr lang="fr-FR" dirty="0"/>
          </a:p>
        </p:txBody>
      </p:sp>
      <p:sp>
        <p:nvSpPr>
          <p:cNvPr id="22" name="ZoneTexte 32"/>
          <p:cNvSpPr txBox="1"/>
          <p:nvPr/>
        </p:nvSpPr>
        <p:spPr>
          <a:xfrm>
            <a:off x="3993459" y="221455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tx1"/>
                </a:solidFill>
              </a:rPr>
              <a:t>Form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3" name="ZoneTexte 33"/>
          <p:cNvSpPr txBox="1"/>
          <p:nvPr/>
        </p:nvSpPr>
        <p:spPr>
          <a:xfrm>
            <a:off x="7108019" y="229721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tx1"/>
                </a:solidFill>
              </a:rPr>
              <a:t>Query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18656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90625"/>
            <a:ext cx="8186738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600" b="1" dirty="0">
                <a:latin typeface="Century Gothic" pitchFamily="34" charset="0"/>
              </a:rPr>
              <a:t>Concepts</a:t>
            </a:r>
          </a:p>
          <a:p>
            <a:pPr lvl="1"/>
            <a:r>
              <a:rPr lang="fr-FR" dirty="0">
                <a:latin typeface="Century Gothic" pitchFamily="34" charset="0"/>
              </a:rPr>
              <a:t>Template </a:t>
            </a:r>
            <a:r>
              <a:rPr lang="fr-FR" dirty="0" err="1">
                <a:latin typeface="Century Gothic" pitchFamily="34" charset="0"/>
              </a:rPr>
              <a:t>driven</a:t>
            </a:r>
            <a:r>
              <a:rPr lang="fr-FR" dirty="0">
                <a:latin typeface="Century Gothic" pitchFamily="34" charset="0"/>
              </a:rPr>
              <a:t> code </a:t>
            </a:r>
            <a:r>
              <a:rPr lang="fr-FR" dirty="0" err="1">
                <a:latin typeface="Century Gothic" pitchFamily="34" charset="0"/>
              </a:rPr>
              <a:t>generation</a:t>
            </a:r>
            <a:endParaRPr lang="fr-FR" dirty="0">
              <a:latin typeface="Century Gothic" pitchFamily="34" charset="0"/>
            </a:endParaRPr>
          </a:p>
          <a:p>
            <a:pPr lvl="2"/>
            <a:r>
              <a:rPr lang="fr-FR" sz="1400" dirty="0" err="1">
                <a:latin typeface="Century Gothic" pitchFamily="34" charset="0"/>
              </a:rPr>
              <a:t>Templates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define</a:t>
            </a:r>
            <a:r>
              <a:rPr lang="fr-FR" sz="1400" dirty="0">
                <a:latin typeface="Century Gothic" pitchFamily="34" charset="0"/>
              </a:rPr>
              <a:t> code </a:t>
            </a:r>
            <a:r>
              <a:rPr lang="fr-FR" sz="1400" dirty="0" err="1">
                <a:latin typeface="Century Gothic" pitchFamily="34" charset="0"/>
              </a:rPr>
              <a:t>skeleton</a:t>
            </a:r>
            <a:r>
              <a:rPr lang="fr-FR" sz="1400" dirty="0">
                <a:latin typeface="Century Gothic" pitchFamily="34" charset="0"/>
              </a:rPr>
              <a:t> and style</a:t>
            </a:r>
          </a:p>
          <a:p>
            <a:pPr lvl="2"/>
            <a:r>
              <a:rPr lang="fr-FR" sz="1400" dirty="0">
                <a:latin typeface="Century Gothic" pitchFamily="34" charset="0"/>
              </a:rPr>
              <a:t>Code </a:t>
            </a:r>
            <a:r>
              <a:rPr lang="fr-FR" sz="1400" dirty="0" err="1">
                <a:latin typeface="Century Gothic" pitchFamily="34" charset="0"/>
              </a:rPr>
              <a:t>is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generated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based</a:t>
            </a:r>
            <a:r>
              <a:rPr lang="fr-FR" sz="1400" dirty="0">
                <a:latin typeface="Century Gothic" pitchFamily="34" charset="0"/>
              </a:rPr>
              <a:t> on configuration</a:t>
            </a:r>
          </a:p>
          <a:p>
            <a:pPr lvl="2"/>
            <a:r>
              <a:rPr lang="fr-FR" sz="1400" dirty="0" err="1">
                <a:latin typeface="Century Gothic" pitchFamily="34" charset="0"/>
              </a:rPr>
              <a:t>Generated</a:t>
            </a:r>
            <a:r>
              <a:rPr lang="fr-FR" sz="1400" dirty="0">
                <a:latin typeface="Century Gothic" pitchFamily="34" charset="0"/>
              </a:rPr>
              <a:t> code </a:t>
            </a:r>
            <a:r>
              <a:rPr lang="fr-FR" sz="1400" dirty="0" err="1">
                <a:latin typeface="Century Gothic" pitchFamily="34" charset="0"/>
              </a:rPr>
              <a:t>can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be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customized</a:t>
            </a:r>
            <a:endParaRPr lang="fr-FR" sz="1400" dirty="0">
              <a:latin typeface="Century Gothic" pitchFamily="34" charset="0"/>
            </a:endParaRPr>
          </a:p>
          <a:p>
            <a:pPr lvl="3"/>
            <a:r>
              <a:rPr lang="fr-FR" sz="1400" dirty="0">
                <a:latin typeface="Century Gothic" pitchFamily="34" charset="0"/>
              </a:rPr>
              <a:t>&lt;BLOCK&gt;, &lt;POINT&gt; sections are </a:t>
            </a:r>
            <a:r>
              <a:rPr lang="fr-FR" sz="1400" dirty="0" err="1">
                <a:latin typeface="Century Gothic" pitchFamily="34" charset="0"/>
              </a:rPr>
              <a:t>untouched</a:t>
            </a:r>
            <a:r>
              <a:rPr lang="fr-FR" sz="1400" dirty="0">
                <a:latin typeface="Century Gothic" pitchFamily="34" charset="0"/>
              </a:rPr>
              <a:t> by  </a:t>
            </a:r>
            <a:r>
              <a:rPr lang="fr-FR" sz="1400" dirty="0" err="1">
                <a:latin typeface="Century Gothic" pitchFamily="34" charset="0"/>
              </a:rPr>
              <a:t>re</a:t>
            </a:r>
            <a:r>
              <a:rPr lang="fr-FR" sz="1400" dirty="0">
                <a:latin typeface="Century Gothic" pitchFamily="34" charset="0"/>
              </a:rPr>
              <a:t>-</a:t>
            </a:r>
            <a:r>
              <a:rPr lang="fr-FR" sz="1400" dirty="0" err="1">
                <a:latin typeface="Century Gothic" pitchFamily="34" charset="0"/>
              </a:rPr>
              <a:t>generation</a:t>
            </a:r>
            <a:endParaRPr lang="fr-FR" sz="1400" dirty="0">
              <a:latin typeface="Century Gothic" pitchFamily="34" charset="0"/>
            </a:endParaRPr>
          </a:p>
          <a:p>
            <a:pPr lvl="1"/>
            <a:r>
              <a:rPr lang="fr-FR" dirty="0">
                <a:latin typeface="Century Gothic" pitchFamily="34" charset="0"/>
              </a:rPr>
              <a:t>User-</a:t>
            </a:r>
            <a:r>
              <a:rPr lang="fr-FR" dirty="0" err="1">
                <a:latin typeface="Century Gothic" pitchFamily="34" charset="0"/>
              </a:rPr>
              <a:t>defined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templates</a:t>
            </a:r>
            <a:endParaRPr lang="fr-FR" dirty="0">
              <a:latin typeface="Century Gothic" pitchFamily="34" charset="0"/>
            </a:endParaRP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Code Generation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534190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90625"/>
            <a:ext cx="8186738" cy="4524375"/>
          </a:xfrm>
          <a:prstGeom prst="rect">
            <a:avLst/>
          </a:prstGeom>
        </p:spPr>
        <p:txBody>
          <a:bodyPr/>
          <a:lstStyle/>
          <a:p>
            <a:r>
              <a:rPr lang="fr-FR" sz="1600" b="1" dirty="0" err="1">
                <a:latin typeface="Century Gothic" pitchFamily="34" charset="0"/>
              </a:rPr>
              <a:t>Pass</a:t>
            </a:r>
            <a:r>
              <a:rPr lang="fr-FR" sz="1600" b="1" dirty="0">
                <a:latin typeface="Century Gothic" pitchFamily="34" charset="0"/>
              </a:rPr>
              <a:t> 1: </a:t>
            </a:r>
            <a:r>
              <a:rPr lang="fr-FR" sz="1600" b="1" dirty="0" err="1">
                <a:latin typeface="Century Gothic" pitchFamily="34" charset="0"/>
              </a:rPr>
              <a:t>Gathering</a:t>
            </a:r>
            <a:r>
              <a:rPr lang="fr-FR" sz="1600" b="1" dirty="0">
                <a:latin typeface="Century Gothic" pitchFamily="34" charset="0"/>
              </a:rPr>
              <a:t> data</a:t>
            </a:r>
          </a:p>
          <a:p>
            <a:pPr lvl="1"/>
            <a:r>
              <a:rPr lang="fr-FR" dirty="0" err="1">
                <a:latin typeface="Century Gothic" pitchFamily="34" charset="0"/>
              </a:rPr>
              <a:t>From</a:t>
            </a:r>
            <a:r>
              <a:rPr lang="fr-FR" dirty="0">
                <a:latin typeface="Century Gothic" pitchFamily="34" charset="0"/>
              </a:rPr>
              <a:t> Business Application </a:t>
            </a:r>
            <a:r>
              <a:rPr lang="fr-FR" dirty="0" err="1">
                <a:latin typeface="Century Gothic" pitchFamily="34" charset="0"/>
              </a:rPr>
              <a:t>Diagram</a:t>
            </a:r>
            <a:endParaRPr lang="fr-FR" dirty="0">
              <a:latin typeface="Century Gothic" pitchFamily="34" charset="0"/>
            </a:endParaRPr>
          </a:p>
          <a:p>
            <a:pPr lvl="1"/>
            <a:r>
              <a:rPr lang="fr-FR" dirty="0" err="1">
                <a:latin typeface="Century Gothic" pitchFamily="34" charset="0"/>
              </a:rPr>
              <a:t>From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Managed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Forms</a:t>
            </a:r>
            <a:endParaRPr lang="fr-FR" dirty="0">
              <a:latin typeface="Century Gothic" pitchFamily="34" charset="0"/>
            </a:endParaRPr>
          </a:p>
          <a:p>
            <a:pPr lvl="1"/>
            <a:r>
              <a:rPr lang="fr-FR" dirty="0" err="1">
                <a:latin typeface="Century Gothic" pitchFamily="34" charset="0"/>
              </a:rPr>
              <a:t>From</a:t>
            </a:r>
            <a:r>
              <a:rPr lang="fr-FR" dirty="0">
                <a:latin typeface="Century Gothic" pitchFamily="34" charset="0"/>
              </a:rPr>
              <a:t> Meta </a:t>
            </a:r>
            <a:r>
              <a:rPr lang="fr-FR" dirty="0" err="1">
                <a:latin typeface="Century Gothic" pitchFamily="34" charset="0"/>
              </a:rPr>
              <a:t>Schema</a:t>
            </a:r>
            <a:endParaRPr lang="fr-FR" dirty="0">
              <a:latin typeface="Century Gothic" pitchFamily="34" charset="0"/>
            </a:endParaRPr>
          </a:p>
          <a:p>
            <a:pPr lvl="1"/>
            <a:r>
              <a:rPr lang="fr-FR" dirty="0" err="1">
                <a:latin typeface="Century Gothic" pitchFamily="34" charset="0"/>
              </a:rPr>
              <a:t>Form</a:t>
            </a:r>
            <a:r>
              <a:rPr lang="fr-FR" dirty="0">
                <a:latin typeface="Century Gothic" pitchFamily="34" charset="0"/>
              </a:rPr>
              <a:t> User source code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Code Generation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:\Projects\Studio\Presentations\2009-06\pics\Modules\document_4f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4282" y="3150819"/>
            <a:ext cx="731837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D:\Projects\Studio\Presentations\2009-06\pics\Modules\databas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4282" y="4008069"/>
            <a:ext cx="731837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D:\DevCVS\STUDIO\gst\trunk\res-fjs-images\S5\document_xml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37794" y="3450856"/>
            <a:ext cx="974725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986801" y="3849315"/>
            <a:ext cx="1441546" cy="285752"/>
          </a:xfrm>
          <a:prstGeom prst="rightArrow">
            <a:avLst>
              <a:gd name="adj1" fmla="val 50000"/>
              <a:gd name="adj2" fmla="val 86173"/>
            </a:avLst>
          </a:prstGeom>
          <a:solidFill>
            <a:schemeClr val="accent6">
              <a:lumMod val="75000"/>
            </a:schemeClr>
          </a:solidFill>
          <a:ln w="936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fr-FR">
              <a:latin typeface="Arial" charset="0"/>
              <a:ea typeface="+mn-ea"/>
              <a:cs typeface="+mn-cs"/>
            </a:endParaRPr>
          </a:p>
        </p:txBody>
      </p:sp>
      <p:grpSp>
        <p:nvGrpSpPr>
          <p:cNvPr id="10" name="Groupe 22"/>
          <p:cNvGrpSpPr>
            <a:grpSpLocks/>
          </p:cNvGrpSpPr>
          <p:nvPr/>
        </p:nvGrpSpPr>
        <p:grpSpPr bwMode="auto">
          <a:xfrm>
            <a:off x="4812044" y="4917706"/>
            <a:ext cx="974725" cy="974725"/>
            <a:chOff x="4500562" y="4429132"/>
            <a:chExt cx="974725" cy="974725"/>
          </a:xfrm>
        </p:grpSpPr>
        <p:pic>
          <p:nvPicPr>
            <p:cNvPr id="11" name="Picture 9" descr="D:\DevCVS\STUDIO\gst\trunk\res-fjs-images\S5\document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00562" y="4429132"/>
              <a:ext cx="974725" cy="974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ZoneTexte 21"/>
            <p:cNvSpPr txBox="1">
              <a:spLocks noChangeArrowheads="1"/>
            </p:cNvSpPr>
            <p:nvPr/>
          </p:nvSpPr>
          <p:spPr bwMode="auto">
            <a:xfrm>
              <a:off x="4595242" y="4707632"/>
              <a:ext cx="7360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.4gl</a:t>
              </a:r>
            </a:p>
          </p:txBody>
        </p:sp>
      </p:grpSp>
      <p:grpSp>
        <p:nvGrpSpPr>
          <p:cNvPr id="13" name="Groupe 30"/>
          <p:cNvGrpSpPr>
            <a:grpSpLocks/>
          </p:cNvGrpSpPr>
          <p:nvPr/>
        </p:nvGrpSpPr>
        <p:grpSpPr bwMode="auto">
          <a:xfrm>
            <a:off x="4483432" y="2290394"/>
            <a:ext cx="1631950" cy="652462"/>
            <a:chOff x="4026706" y="1684157"/>
            <a:chExt cx="1631152" cy="652262"/>
          </a:xfrm>
        </p:grpSpPr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57752" y="1865769"/>
              <a:ext cx="800106" cy="134472"/>
            </a:xfrm>
            <a:prstGeom prst="rect">
              <a:avLst/>
            </a:prstGeom>
            <a:solidFill>
              <a:srgbClr val="AC8300"/>
            </a:soli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spcAft>
                  <a:spcPts val="1000"/>
                </a:spcAft>
                <a:defRPr/>
              </a:pPr>
              <a:r>
                <a:rPr lang="fr-FR" sz="500" dirty="0">
                  <a:latin typeface="Calibri" pitchFamily="34" charset="0"/>
                </a:rPr>
                <a:t>1.4mf</a:t>
              </a:r>
              <a:endParaRPr lang="fr-FR" sz="500" dirty="0">
                <a:latin typeface="Times New Roman" pitchFamily="18" charset="0"/>
              </a:endParaRPr>
            </a:p>
            <a:p>
              <a:pPr>
                <a:defRPr/>
              </a:pPr>
              <a:endParaRPr lang="en-US" dirty="0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4857752" y="2000240"/>
              <a:ext cx="800106" cy="336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4457700" y="2067476"/>
              <a:ext cx="4000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157660" y="1961505"/>
              <a:ext cx="299549" cy="201707"/>
            </a:xfrm>
            <a:prstGeom prst="ellipse">
              <a:avLst/>
            </a:prstGeom>
            <a:solidFill>
              <a:srgbClr val="AC83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026706" y="1684157"/>
              <a:ext cx="561456" cy="134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  <a:defRPr/>
              </a:pPr>
              <a:r>
                <a:rPr lang="fr-FR" sz="1600" b="1" dirty="0">
                  <a:solidFill>
                    <a:srgbClr val="AC8300"/>
                  </a:solidFill>
                  <a:latin typeface="Calibri" pitchFamily="34" charset="0"/>
                </a:rPr>
                <a:t>A.4px</a:t>
              </a:r>
              <a:endParaRPr lang="en-US" sz="2800" b="1" dirty="0">
                <a:solidFill>
                  <a:srgbClr val="AC8300"/>
                </a:solidFill>
              </a:endParaRPr>
            </a:p>
          </p:txBody>
        </p:sp>
        <p:pic>
          <p:nvPicPr>
            <p:cNvPr id="19" name="Picture 18" descr="document_4fd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457832" y="1865769"/>
              <a:ext cx="200026" cy="134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26899299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90625"/>
            <a:ext cx="8186738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600" b="1" dirty="0" err="1">
                <a:latin typeface="Century Gothic" pitchFamily="34" charset="0"/>
              </a:rPr>
              <a:t>Pass</a:t>
            </a:r>
            <a:r>
              <a:rPr lang="fr-FR" sz="1600" b="1" dirty="0">
                <a:latin typeface="Century Gothic" pitchFamily="34" charset="0"/>
              </a:rPr>
              <a:t> 2: Code </a:t>
            </a:r>
            <a:r>
              <a:rPr lang="fr-FR" sz="1600" b="1" dirty="0" err="1">
                <a:latin typeface="Century Gothic" pitchFamily="34" charset="0"/>
              </a:rPr>
              <a:t>generation</a:t>
            </a:r>
            <a:endParaRPr lang="fr-FR" sz="1600" b="1" dirty="0">
              <a:latin typeface="Century Gothic" pitchFamily="34" charset="0"/>
            </a:endParaRPr>
          </a:p>
          <a:p>
            <a:pPr lvl="1"/>
            <a:r>
              <a:rPr lang="fr-FR" dirty="0">
                <a:latin typeface="Century Gothic" pitchFamily="34" charset="0"/>
              </a:rPr>
              <a:t>Template file </a:t>
            </a:r>
            <a:r>
              <a:rPr lang="fr-FR" dirty="0" err="1">
                <a:latin typeface="Century Gothic" pitchFamily="34" charset="0"/>
              </a:rPr>
              <a:t>defines</a:t>
            </a:r>
            <a:r>
              <a:rPr lang="fr-FR" dirty="0">
                <a:latin typeface="Century Gothic" pitchFamily="34" charset="0"/>
              </a:rPr>
              <a:t> the code to </a:t>
            </a:r>
            <a:r>
              <a:rPr lang="fr-FR" dirty="0" err="1">
                <a:latin typeface="Century Gothic" pitchFamily="34" charset="0"/>
              </a:rPr>
              <a:t>generate</a:t>
            </a:r>
            <a:endParaRPr lang="fr-FR" dirty="0">
              <a:latin typeface="Century Gothic" pitchFamily="34" charset="0"/>
            </a:endParaRP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Code Generation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Grouper 55"/>
          <p:cNvGrpSpPr/>
          <p:nvPr/>
        </p:nvGrpSpPr>
        <p:grpSpPr>
          <a:xfrm>
            <a:off x="1182688" y="2209800"/>
            <a:ext cx="6721475" cy="3535680"/>
            <a:chOff x="1182688" y="2209800"/>
            <a:chExt cx="6721475" cy="3535680"/>
          </a:xfrm>
        </p:grpSpPr>
        <p:sp>
          <p:nvSpPr>
            <p:cNvPr id="23" name="TextBox 15"/>
            <p:cNvSpPr txBox="1">
              <a:spLocks noChangeArrowheads="1"/>
            </p:cNvSpPr>
            <p:nvPr/>
          </p:nvSpPr>
          <p:spPr bwMode="auto">
            <a:xfrm>
              <a:off x="3962400" y="2209800"/>
              <a:ext cx="123557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Template</a:t>
              </a:r>
            </a:p>
          </p:txBody>
        </p:sp>
        <p:grpSp>
          <p:nvGrpSpPr>
            <p:cNvPr id="45" name="Grouper 44"/>
            <p:cNvGrpSpPr/>
            <p:nvPr/>
          </p:nvGrpSpPr>
          <p:grpSpPr>
            <a:xfrm>
              <a:off x="1182688" y="2619375"/>
              <a:ext cx="6721475" cy="3126105"/>
              <a:chOff x="1182688" y="2619375"/>
              <a:chExt cx="6721475" cy="3126105"/>
            </a:xfrm>
          </p:grpSpPr>
          <p:pic>
            <p:nvPicPr>
              <p:cNvPr id="46" name="Picture 4" descr="D:\DevCVS\STUDIO\gst\trunk\res-fjs-images\S5\document_xml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82688" y="4511675"/>
                <a:ext cx="974725" cy="974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" name="Picture 9" descr="D:\DevCVS\STUDIO\gst\trunk\res-fjs-images\S5\document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130675" y="2619375"/>
                <a:ext cx="974725" cy="974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" name="ZoneTexte 21"/>
              <p:cNvSpPr txBox="1">
                <a:spLocks noChangeArrowheads="1"/>
              </p:cNvSpPr>
              <p:nvPr/>
            </p:nvSpPr>
            <p:spPr bwMode="auto">
              <a:xfrm>
                <a:off x="4302125" y="2886075"/>
                <a:ext cx="628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fr-FR" b="1" dirty="0">
                    <a:solidFill>
                      <a:schemeClr val="tx1"/>
                    </a:solidFill>
                  </a:rPr>
                  <a:t>TCL</a:t>
                </a:r>
              </a:p>
            </p:txBody>
          </p:sp>
          <p:grpSp>
            <p:nvGrpSpPr>
              <p:cNvPr id="49" name="Groupe 22"/>
              <p:cNvGrpSpPr>
                <a:grpSpLocks/>
              </p:cNvGrpSpPr>
              <p:nvPr/>
            </p:nvGrpSpPr>
            <p:grpSpPr bwMode="auto">
              <a:xfrm>
                <a:off x="6929438" y="4511675"/>
                <a:ext cx="974725" cy="974725"/>
                <a:chOff x="4500562" y="4429132"/>
                <a:chExt cx="974725" cy="974725"/>
              </a:xfrm>
            </p:grpSpPr>
            <p:pic>
              <p:nvPicPr>
                <p:cNvPr id="54" name="Picture 9" descr="D:\DevCVS\STUDIO\gst\trunk\res-fjs-images\S5\document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4500562" y="4429132"/>
                  <a:ext cx="974725" cy="974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5" name="ZoneTexte 24"/>
                <p:cNvSpPr txBox="1">
                  <a:spLocks noChangeArrowheads="1"/>
                </p:cNvSpPr>
                <p:nvPr/>
              </p:nvSpPr>
              <p:spPr bwMode="auto">
                <a:xfrm>
                  <a:off x="4595812" y="4706942"/>
                  <a:ext cx="733425" cy="3667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fr-FR" b="1">
                      <a:solidFill>
                        <a:schemeClr val="tx1"/>
                      </a:solidFill>
                      <a:latin typeface="Courier New" charset="0"/>
                      <a:ea typeface="Courier New" charset="0"/>
                      <a:cs typeface="Courier New" charset="0"/>
                    </a:rPr>
                    <a:t>.4gl</a:t>
                  </a:r>
                </a:p>
              </p:txBody>
            </p:sp>
          </p:grpSp>
          <p:pic>
            <p:nvPicPr>
              <p:cNvPr id="50" name="Image 49" descr="p46_fleche_vert_top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514600" y="4859337"/>
                <a:ext cx="1173480" cy="363220"/>
              </a:xfrm>
              <a:prstGeom prst="rect">
                <a:avLst/>
              </a:prstGeom>
            </p:spPr>
          </p:pic>
          <p:pic>
            <p:nvPicPr>
              <p:cNvPr id="51" name="Image 50" descr="p46_fleche_vert_top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532120" y="4878387"/>
                <a:ext cx="1173480" cy="363220"/>
              </a:xfrm>
              <a:prstGeom prst="rect">
                <a:avLst/>
              </a:prstGeom>
            </p:spPr>
          </p:pic>
          <p:pic>
            <p:nvPicPr>
              <p:cNvPr id="52" name="Image 51" descr="p46_fleche_vert_top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4222750" y="3841750"/>
                <a:ext cx="792480" cy="363220"/>
              </a:xfrm>
              <a:prstGeom prst="rect">
                <a:avLst/>
              </a:prstGeom>
            </p:spPr>
          </p:pic>
          <p:pic>
            <p:nvPicPr>
              <p:cNvPr id="53" name="Image 52" descr="gear_gray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962400" y="4495800"/>
                <a:ext cx="1249680" cy="12496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1993910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Code Generation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20" name="Picture 10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0625"/>
            <a:ext cx="58912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840751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90625"/>
            <a:ext cx="8186738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600" b="1" dirty="0" err="1">
                <a:latin typeface="Century Gothic" pitchFamily="34" charset="0"/>
              </a:rPr>
              <a:t>Database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driven</a:t>
            </a:r>
            <a:r>
              <a:rPr lang="fr-FR" sz="1600" b="1" dirty="0">
                <a:latin typeface="Century Gothic" pitchFamily="34" charset="0"/>
              </a:rPr>
              <a:t> application design</a:t>
            </a:r>
          </a:p>
          <a:p>
            <a:pPr lvl="1"/>
            <a:r>
              <a:rPr lang="fr-FR" dirty="0" err="1">
                <a:latin typeface="Century Gothic" pitchFamily="34" charset="0"/>
              </a:rPr>
              <a:t>Functions</a:t>
            </a:r>
            <a:endParaRPr lang="fr-FR" dirty="0">
              <a:latin typeface="Century Gothic" pitchFamily="34" charset="0"/>
            </a:endParaRPr>
          </a:p>
          <a:p>
            <a:pPr lvl="2"/>
            <a:r>
              <a:rPr lang="fr-FR" sz="1400" dirty="0">
                <a:latin typeface="Century Gothic" pitchFamily="34" charset="0"/>
              </a:rPr>
              <a:t>De</a:t>
            </a:r>
            <a:r>
              <a:rPr lang="en-US" sz="1400" dirty="0">
                <a:latin typeface="Century Gothic" pitchFamily="34" charset="0"/>
              </a:rPr>
              <a:t>tailed or list views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Lookup fields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Master/details forms with multiple details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Automatic search lists (Zooms)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Common actions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INSERT/UPDATE/DELETE managed by template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Query By Example</a:t>
            </a:r>
            <a:endParaRPr lang="fr-FR" sz="1400" dirty="0">
              <a:latin typeface="Century Gothic" pitchFamily="34" charset="0"/>
            </a:endParaRP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1974850" y="152400"/>
            <a:ext cx="7169150" cy="823913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3000" dirty="0">
                <a:latin typeface="Century Gothic" pitchFamily="34" charset="0"/>
              </a:rPr>
              <a:t>Code Generation – default templates</a:t>
            </a:r>
            <a:endParaRPr lang="fr-FR" sz="3000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64135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Blip>
                <a:blip r:embed="rId3"/>
              </a:buBlip>
            </a:pPr>
            <a:r>
              <a:rPr lang="fr-FR" sz="1600" b="1" dirty="0" err="1">
                <a:latin typeface="Century Gothic" pitchFamily="34" charset="0"/>
              </a:rPr>
              <a:t>Defines</a:t>
            </a:r>
            <a:r>
              <a:rPr lang="fr-FR" sz="1600" b="1" dirty="0">
                <a:latin typeface="Century Gothic" pitchFamily="34" charset="0"/>
              </a:rPr>
              <a:t> how applications and </a:t>
            </a:r>
            <a:r>
              <a:rPr lang="fr-FR" sz="1600" b="1" dirty="0" err="1">
                <a:latin typeface="Century Gothic" pitchFamily="34" charset="0"/>
              </a:rPr>
              <a:t>libraries</a:t>
            </a:r>
            <a:r>
              <a:rPr lang="fr-FR" sz="1600" b="1" dirty="0">
                <a:latin typeface="Century Gothic" pitchFamily="34" charset="0"/>
              </a:rPr>
              <a:t> are </a:t>
            </a:r>
            <a:r>
              <a:rPr lang="fr-FR" sz="1600" b="1" dirty="0" err="1">
                <a:latin typeface="Century Gothic" pitchFamily="34" charset="0"/>
              </a:rPr>
              <a:t>built</a:t>
            </a:r>
            <a:endParaRPr lang="fr-FR" sz="1600" b="1" dirty="0">
              <a:latin typeface="Century Gothic" pitchFamily="34" charset="0"/>
            </a:endParaRPr>
          </a:p>
          <a:p>
            <a:pPr>
              <a:buBlip>
                <a:blip r:embed="rId3"/>
              </a:buBlip>
            </a:pPr>
            <a:r>
              <a:rPr lang="fr-FR" sz="1600" b="1" dirty="0" err="1">
                <a:latin typeface="Century Gothic" pitchFamily="34" charset="0"/>
              </a:rPr>
              <a:t>Define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dependencies</a:t>
            </a:r>
            <a:endParaRPr lang="fr-FR" sz="1600" b="1" dirty="0">
              <a:latin typeface="Century Gothic" pitchFamily="34" charset="0"/>
            </a:endParaRPr>
          </a:p>
          <a:p>
            <a:pPr>
              <a:buBlip>
                <a:blip r:embed="rId3"/>
              </a:buBlip>
            </a:pPr>
            <a:r>
              <a:rPr lang="fr-FR" sz="1600" b="1" dirty="0" err="1">
                <a:latin typeface="Century Gothic" pitchFamily="34" charset="0"/>
              </a:rPr>
              <a:t>Add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schemas</a:t>
            </a:r>
            <a:r>
              <a:rPr lang="fr-FR" sz="1600" b="1" dirty="0">
                <a:latin typeface="Century Gothic" pitchFamily="34" charset="0"/>
              </a:rPr>
              <a:t> for </a:t>
            </a:r>
            <a:r>
              <a:rPr lang="fr-FR" sz="1600" b="1" dirty="0" err="1">
                <a:latin typeface="Century Gothic" pitchFamily="34" charset="0"/>
              </a:rPr>
              <a:t>automatic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versioning</a:t>
            </a:r>
            <a:endParaRPr lang="fr-FR" sz="1600" b="1" dirty="0">
              <a:latin typeface="Century Gothic" pitchFamily="34" charset="0"/>
            </a:endParaRPr>
          </a:p>
          <a:p>
            <a:pPr>
              <a:buBlip>
                <a:blip r:embed="rId3"/>
              </a:buBlip>
            </a:pPr>
            <a:r>
              <a:rPr lang="fr-FR" sz="1600" b="1" dirty="0" err="1">
                <a:latin typeface="Century Gothic" pitchFamily="34" charset="0"/>
              </a:rPr>
              <a:t>Easy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rebuilds</a:t>
            </a:r>
            <a:r>
              <a:rPr lang="fr-FR" sz="1600" b="1" dirty="0">
                <a:latin typeface="Century Gothic" pitchFamily="34" charset="0"/>
              </a:rPr>
              <a:t>, </a:t>
            </a:r>
            <a:r>
              <a:rPr lang="fr-FR" sz="1600" b="1" dirty="0" err="1">
                <a:latin typeface="Century Gothic" pitchFamily="34" charset="0"/>
              </a:rPr>
              <a:t>debug</a:t>
            </a:r>
            <a:r>
              <a:rPr lang="fr-FR" sz="1600" b="1" dirty="0">
                <a:latin typeface="Century Gothic" pitchFamily="34" charset="0"/>
              </a:rPr>
              <a:t>, </a:t>
            </a:r>
            <a:r>
              <a:rPr lang="fr-FR" sz="1600" b="1" dirty="0" err="1">
                <a:latin typeface="Century Gothic" pitchFamily="34" charset="0"/>
              </a:rPr>
              <a:t>execution</a:t>
            </a:r>
            <a:endParaRPr lang="fr-FR" sz="1600" b="1" dirty="0">
              <a:latin typeface="Century Gothic" pitchFamily="34" charset="0"/>
            </a:endParaRPr>
          </a:p>
          <a:p>
            <a:pPr>
              <a:buBlip>
                <a:blip r:embed="rId3"/>
              </a:buBlip>
            </a:pPr>
            <a:r>
              <a:rPr lang="fr-FR" sz="1600" b="1" dirty="0">
                <a:latin typeface="Century Gothic" pitchFamily="34" charset="0"/>
              </a:rPr>
              <a:t>Custom </a:t>
            </a:r>
            <a:r>
              <a:rPr lang="fr-FR" sz="1600" b="1" dirty="0" err="1">
                <a:latin typeface="Century Gothic" pitchFamily="34" charset="0"/>
              </a:rPr>
              <a:t>operations</a:t>
            </a:r>
            <a:r>
              <a:rPr lang="fr-FR" sz="1600" b="1" dirty="0">
                <a:latin typeface="Century Gothic" pitchFamily="34" charset="0"/>
              </a:rPr>
              <a:t> on files types (MIME)</a:t>
            </a:r>
          </a:p>
          <a:p>
            <a:pPr>
              <a:buBlip>
                <a:blip r:embed="rId3"/>
              </a:buBlip>
            </a:pPr>
            <a:r>
              <a:rPr lang="fr-FR" sz="1600" b="1" dirty="0">
                <a:latin typeface="Century Gothic" pitchFamily="34" charset="0"/>
              </a:rPr>
              <a:t>Simplifies team </a:t>
            </a:r>
            <a:r>
              <a:rPr lang="fr-FR" sz="1600" b="1" dirty="0" err="1">
                <a:latin typeface="Century Gothic" pitchFamily="34" charset="0"/>
              </a:rPr>
              <a:t>development</a:t>
            </a:r>
            <a:endParaRPr lang="fr-FR" sz="1600" b="1" dirty="0">
              <a:latin typeface="Century Gothic" pitchFamily="34" charset="0"/>
            </a:endParaRPr>
          </a:p>
          <a:p>
            <a:pPr>
              <a:buBlip>
                <a:blip r:embed="rId3"/>
              </a:buBlip>
            </a:pPr>
            <a:r>
              <a:rPr lang="fr-FR" sz="1600" b="1" dirty="0" err="1">
                <a:latin typeface="Century Gothic" pitchFamily="34" charset="0"/>
              </a:rPr>
              <a:t>Integrated</a:t>
            </a:r>
            <a:r>
              <a:rPr lang="fr-FR" sz="1600" b="1" dirty="0">
                <a:latin typeface="Century Gothic" pitchFamily="34" charset="0"/>
              </a:rPr>
              <a:t> source code management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Project manager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7" name="Picture 20" descr="D:\Projects\Studio\Presentations\2009-06\pics\Modules\workspac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28600"/>
            <a:ext cx="638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127824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90625"/>
            <a:ext cx="8186738" cy="4524375"/>
          </a:xfrm>
          <a:prstGeom prst="rect">
            <a:avLst/>
          </a:prstGeom>
        </p:spPr>
        <p:txBody>
          <a:bodyPr/>
          <a:lstStyle/>
          <a:p>
            <a:r>
              <a:rPr lang="fr-FR" sz="1600" b="1" dirty="0" err="1">
                <a:latin typeface="Century Gothic" pitchFamily="34" charset="0"/>
              </a:rPr>
              <a:t>Two</a:t>
            </a:r>
            <a:r>
              <a:rPr lang="fr-FR" sz="1600" b="1" dirty="0">
                <a:latin typeface="Century Gothic" pitchFamily="34" charset="0"/>
              </a:rPr>
              <a:t> types of </a:t>
            </a:r>
            <a:r>
              <a:rPr lang="fr-FR" sz="1600" b="1" dirty="0" err="1">
                <a:latin typeface="Century Gothic" pitchFamily="34" charset="0"/>
              </a:rPr>
              <a:t>managed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forms</a:t>
            </a:r>
            <a:r>
              <a:rPr lang="fr-FR" sz="1600" b="1" dirty="0">
                <a:latin typeface="Century Gothic" pitchFamily="34" charset="0"/>
              </a:rPr>
              <a:t>:</a:t>
            </a:r>
          </a:p>
          <a:p>
            <a:pPr lvl="1"/>
            <a:r>
              <a:rPr lang="fr-FR" dirty="0">
                <a:latin typeface="Century Gothic" pitchFamily="34" charset="0"/>
              </a:rPr>
              <a:t>Zoom: to Select a value</a:t>
            </a:r>
          </a:p>
          <a:p>
            <a:pPr lvl="1"/>
            <a:r>
              <a:rPr lang="fr-FR" dirty="0">
                <a:latin typeface="Century Gothic" pitchFamily="34" charset="0"/>
              </a:rPr>
              <a:t>Module: to Insert / Update / </a:t>
            </a:r>
            <a:r>
              <a:rPr lang="fr-FR" dirty="0" err="1">
                <a:latin typeface="Century Gothic" pitchFamily="34" charset="0"/>
              </a:rPr>
              <a:t>Delete</a:t>
            </a:r>
            <a:r>
              <a:rPr lang="fr-FR" dirty="0">
                <a:latin typeface="Century Gothic" pitchFamily="34" charset="0"/>
              </a:rPr>
              <a:t> / Browser / QBE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1903413" y="152400"/>
            <a:ext cx="7240587" cy="823913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3000" dirty="0">
                <a:latin typeface="Century Gothic" pitchFamily="34" charset="0"/>
              </a:rPr>
              <a:t>Code Generation – default templates</a:t>
            </a:r>
            <a:endParaRPr lang="fr-FR" sz="3000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D:\Projects\Studio\Presentations\2010-06\images\BA-Modu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570" y="2967611"/>
            <a:ext cx="1129224" cy="1399602"/>
          </a:xfrm>
          <a:prstGeom prst="rect">
            <a:avLst/>
          </a:prstGeom>
          <a:noFill/>
        </p:spPr>
      </p:pic>
      <p:pic>
        <p:nvPicPr>
          <p:cNvPr id="7" name="Picture 3" descr="D:\Projects\Studio\Presentations\2010-06\images\BA-Zoo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8713" y="3015325"/>
            <a:ext cx="1113320" cy="1351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85286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1851025" y="152400"/>
            <a:ext cx="7292975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Century Gothic" pitchFamily="34" charset="0"/>
              </a:rPr>
              <a:t>Code Generation – default templates</a:t>
            </a:r>
            <a:endParaRPr lang="fr-FR" sz="3000" dirty="0">
              <a:latin typeface="Century Gothic" pitchFamily="34" charset="0"/>
            </a:endParaRPr>
          </a:p>
        </p:txBody>
      </p:sp>
      <p:sp>
        <p:nvSpPr>
          <p:cNvPr id="18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219200"/>
            <a:ext cx="8505825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600" b="1" dirty="0">
                <a:latin typeface="Century Gothic" pitchFamily="34" charset="0"/>
              </a:rPr>
              <a:t>Types of </a:t>
            </a:r>
            <a:r>
              <a:rPr lang="fr-FR" sz="1600" b="1" dirty="0" err="1">
                <a:latin typeface="Century Gothic" pitchFamily="34" charset="0"/>
              </a:rPr>
              <a:t>formshandled</a:t>
            </a:r>
            <a:endParaRPr lang="fr-FR" sz="1600" b="1" dirty="0">
              <a:latin typeface="Century Gothic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600" b="1" dirty="0" err="1">
                <a:latin typeface="Century Gothic" pitchFamily="34" charset="0"/>
              </a:rPr>
              <a:t>Detailedview</a:t>
            </a:r>
            <a:r>
              <a:rPr lang="fr-FR" sz="1600" b="1" dirty="0">
                <a:latin typeface="Century Gothic" pitchFamily="34" charset="0"/>
              </a:rPr>
              <a:t> / </a:t>
            </a:r>
            <a:r>
              <a:rPr lang="fr-FR" sz="1600" b="1" dirty="0" err="1">
                <a:latin typeface="Century Gothic" pitchFamily="34" charset="0"/>
              </a:rPr>
              <a:t>listviewtoggle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>
              <a:buNone/>
            </a:pPr>
            <a:endParaRPr lang="fr-FR" dirty="0"/>
          </a:p>
        </p:txBody>
      </p:sp>
      <p:pic>
        <p:nvPicPr>
          <p:cNvPr id="7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412879" y="4330712"/>
            <a:ext cx="1008063" cy="323851"/>
            <a:chOff x="2699" y="2296"/>
            <a:chExt cx="635" cy="204"/>
          </a:xfrm>
        </p:grpSpPr>
        <p:sp>
          <p:nvSpPr>
            <p:cNvPr id="210" name="Rectangle 84"/>
            <p:cNvSpPr>
              <a:spLocks noChangeArrowheads="1"/>
            </p:cNvSpPr>
            <p:nvPr/>
          </p:nvSpPr>
          <p:spPr bwMode="auto">
            <a:xfrm>
              <a:off x="2699" y="2296"/>
              <a:ext cx="408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404040"/>
                </a:solidFill>
              </a:endParaRPr>
            </a:p>
          </p:txBody>
        </p:sp>
        <p:sp>
          <p:nvSpPr>
            <p:cNvPr id="211" name="Rectangle 85"/>
            <p:cNvSpPr>
              <a:spLocks noChangeArrowheads="1"/>
            </p:cNvSpPr>
            <p:nvPr/>
          </p:nvSpPr>
          <p:spPr bwMode="auto">
            <a:xfrm>
              <a:off x="2699" y="2409"/>
              <a:ext cx="408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404040"/>
                </a:solidFill>
              </a:endParaRPr>
            </a:p>
          </p:txBody>
        </p:sp>
        <p:sp>
          <p:nvSpPr>
            <p:cNvPr id="212" name="Rectangle 86"/>
            <p:cNvSpPr>
              <a:spLocks noChangeArrowheads="1"/>
            </p:cNvSpPr>
            <p:nvPr/>
          </p:nvSpPr>
          <p:spPr bwMode="auto">
            <a:xfrm>
              <a:off x="3152" y="2296"/>
              <a:ext cx="182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rgbClr val="404040"/>
                </a:solidFill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260524" y="2002209"/>
            <a:ext cx="1008142" cy="323748"/>
            <a:chOff x="2699" y="2296"/>
            <a:chExt cx="635" cy="204"/>
          </a:xfrm>
        </p:grpSpPr>
        <p:sp>
          <p:nvSpPr>
            <p:cNvPr id="290" name="Rectangle 11"/>
            <p:cNvSpPr>
              <a:spLocks noChangeArrowheads="1"/>
            </p:cNvSpPr>
            <p:nvPr/>
          </p:nvSpPr>
          <p:spPr bwMode="auto">
            <a:xfrm>
              <a:off x="2699" y="2296"/>
              <a:ext cx="408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91" name="Rectangle 12"/>
            <p:cNvSpPr>
              <a:spLocks noChangeArrowheads="1"/>
            </p:cNvSpPr>
            <p:nvPr/>
          </p:nvSpPr>
          <p:spPr bwMode="auto">
            <a:xfrm>
              <a:off x="2699" y="2409"/>
              <a:ext cx="408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92" name="Rectangle 13"/>
            <p:cNvSpPr>
              <a:spLocks noChangeArrowheads="1"/>
            </p:cNvSpPr>
            <p:nvPr/>
          </p:nvSpPr>
          <p:spPr bwMode="auto">
            <a:xfrm>
              <a:off x="3152" y="2296"/>
              <a:ext cx="182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Grouper 125"/>
          <p:cNvGrpSpPr/>
          <p:nvPr/>
        </p:nvGrpSpPr>
        <p:grpSpPr>
          <a:xfrm>
            <a:off x="685800" y="1752600"/>
            <a:ext cx="2376674" cy="1417023"/>
            <a:chOff x="685800" y="1752600"/>
            <a:chExt cx="2376674" cy="1417023"/>
          </a:xfrm>
        </p:grpSpPr>
        <p:sp>
          <p:nvSpPr>
            <p:cNvPr id="294" name="Text Box 10"/>
            <p:cNvSpPr txBox="1">
              <a:spLocks noChangeArrowheads="1"/>
            </p:cNvSpPr>
            <p:nvPr/>
          </p:nvSpPr>
          <p:spPr bwMode="auto">
            <a:xfrm>
              <a:off x="685800" y="2861846"/>
              <a:ext cx="237667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 err="1">
                  <a:solidFill>
                    <a:schemeClr val="tx2"/>
                  </a:solidFill>
                  <a:latin typeface="+mj-lt"/>
                </a:rPr>
                <a:t>Detailed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pic>
          <p:nvPicPr>
            <p:cNvPr id="125" name="Image 124" descr="window_detailled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200" y="1752600"/>
              <a:ext cx="1424940" cy="1124585"/>
            </a:xfrm>
            <a:prstGeom prst="rect">
              <a:avLst/>
            </a:prstGeom>
          </p:spPr>
        </p:pic>
      </p:grpSp>
      <p:grpSp>
        <p:nvGrpSpPr>
          <p:cNvPr id="5" name="Grouper 127"/>
          <p:cNvGrpSpPr/>
          <p:nvPr/>
        </p:nvGrpSpPr>
        <p:grpSpPr>
          <a:xfrm>
            <a:off x="2652526" y="1752600"/>
            <a:ext cx="2376674" cy="1417023"/>
            <a:chOff x="2652526" y="1752600"/>
            <a:chExt cx="2376674" cy="1417023"/>
          </a:xfrm>
        </p:grpSpPr>
        <p:sp>
          <p:nvSpPr>
            <p:cNvPr id="299" name="Text Box 36"/>
            <p:cNvSpPr txBox="1">
              <a:spLocks noChangeArrowheads="1"/>
            </p:cNvSpPr>
            <p:nvPr/>
          </p:nvSpPr>
          <p:spPr bwMode="auto">
            <a:xfrm>
              <a:off x="2652526" y="2861846"/>
              <a:ext cx="237667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>
                  <a:solidFill>
                    <a:schemeClr val="tx2"/>
                  </a:solidFill>
                  <a:latin typeface="+mj-lt"/>
                </a:rPr>
                <a:t>List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pic>
          <p:nvPicPr>
            <p:cNvPr id="127" name="Image 126" descr="window_lis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7060" y="1752600"/>
              <a:ext cx="1424940" cy="1124585"/>
            </a:xfrm>
            <a:prstGeom prst="rect">
              <a:avLst/>
            </a:prstGeom>
          </p:spPr>
        </p:pic>
      </p:grpSp>
      <p:grpSp>
        <p:nvGrpSpPr>
          <p:cNvPr id="6" name="Grouper 129"/>
          <p:cNvGrpSpPr/>
          <p:nvPr/>
        </p:nvGrpSpPr>
        <p:grpSpPr>
          <a:xfrm>
            <a:off x="4495800" y="1752600"/>
            <a:ext cx="2376675" cy="1417023"/>
            <a:chOff x="4495800" y="1752600"/>
            <a:chExt cx="2376675" cy="1417023"/>
          </a:xfrm>
        </p:grpSpPr>
        <p:sp>
          <p:nvSpPr>
            <p:cNvPr id="304" name="Text Box 42"/>
            <p:cNvSpPr txBox="1">
              <a:spLocks noChangeArrowheads="1"/>
            </p:cNvSpPr>
            <p:nvPr/>
          </p:nvSpPr>
          <p:spPr bwMode="auto">
            <a:xfrm>
              <a:off x="4495800" y="2861846"/>
              <a:ext cx="23766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>
                  <a:solidFill>
                    <a:schemeClr val="tx2"/>
                  </a:solidFill>
                  <a:latin typeface="+mj-lt"/>
                </a:rPr>
                <a:t>List / </a:t>
              </a:r>
              <a:r>
                <a:rPr lang="fr-FR" sz="1400" dirty="0" err="1">
                  <a:solidFill>
                    <a:schemeClr val="tx2"/>
                  </a:solidFill>
                  <a:latin typeface="+mj-lt"/>
                </a:rPr>
                <a:t>Detailed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pic>
          <p:nvPicPr>
            <p:cNvPr id="129" name="Image 128" descr="window_list_detailed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5860" y="1752600"/>
              <a:ext cx="1424940" cy="1124585"/>
            </a:xfrm>
            <a:prstGeom prst="rect">
              <a:avLst/>
            </a:prstGeom>
          </p:spPr>
        </p:pic>
      </p:grpSp>
      <p:grpSp>
        <p:nvGrpSpPr>
          <p:cNvPr id="8" name="Grouper 131"/>
          <p:cNvGrpSpPr/>
          <p:nvPr/>
        </p:nvGrpSpPr>
        <p:grpSpPr>
          <a:xfrm>
            <a:off x="6621276" y="1447800"/>
            <a:ext cx="2376674" cy="1467922"/>
            <a:chOff x="6621276" y="1219200"/>
            <a:chExt cx="2376674" cy="1467922"/>
          </a:xfrm>
        </p:grpSpPr>
        <p:sp>
          <p:nvSpPr>
            <p:cNvPr id="260" name="Text Box 57"/>
            <p:cNvSpPr txBox="1">
              <a:spLocks noChangeArrowheads="1"/>
            </p:cNvSpPr>
            <p:nvPr/>
          </p:nvSpPr>
          <p:spPr bwMode="auto">
            <a:xfrm>
              <a:off x="6621276" y="2379345"/>
              <a:ext cx="237667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>
                  <a:solidFill>
                    <a:schemeClr val="tx2"/>
                  </a:solidFill>
                  <a:latin typeface="+mj-lt"/>
                </a:rPr>
                <a:t>Master and </a:t>
              </a:r>
              <a:r>
                <a:rPr lang="fr-FR" sz="1400" dirty="0" err="1">
                  <a:solidFill>
                    <a:schemeClr val="tx2"/>
                  </a:solidFill>
                  <a:latin typeface="+mj-lt"/>
                </a:rPr>
                <a:t>Detail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pic>
          <p:nvPicPr>
            <p:cNvPr id="131" name="Image 130" descr="master_detail1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6600" y="1219200"/>
              <a:ext cx="1424940" cy="1124585"/>
            </a:xfrm>
            <a:prstGeom prst="rect">
              <a:avLst/>
            </a:prstGeom>
          </p:spPr>
        </p:pic>
      </p:grpSp>
      <p:grpSp>
        <p:nvGrpSpPr>
          <p:cNvPr id="9" name="Grouper 133"/>
          <p:cNvGrpSpPr/>
          <p:nvPr/>
        </p:nvGrpSpPr>
        <p:grpSpPr>
          <a:xfrm>
            <a:off x="6621276" y="3218815"/>
            <a:ext cx="2376674" cy="1429385"/>
            <a:chOff x="6621276" y="2990215"/>
            <a:chExt cx="2376674" cy="1429385"/>
          </a:xfrm>
        </p:grpSpPr>
        <p:sp>
          <p:nvSpPr>
            <p:cNvPr id="244" name="Text Box 153"/>
            <p:cNvSpPr txBox="1">
              <a:spLocks noChangeArrowheads="1"/>
            </p:cNvSpPr>
            <p:nvPr/>
          </p:nvSpPr>
          <p:spPr bwMode="auto">
            <a:xfrm>
              <a:off x="6621276" y="4111823"/>
              <a:ext cx="237667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>
                  <a:solidFill>
                    <a:schemeClr val="tx2"/>
                  </a:solidFill>
                  <a:latin typeface="+mj-lt"/>
                </a:rPr>
                <a:t>Master and </a:t>
              </a:r>
              <a:r>
                <a:rPr lang="fr-FR" sz="1400" dirty="0" err="1">
                  <a:solidFill>
                    <a:schemeClr val="tx2"/>
                  </a:solidFill>
                  <a:latin typeface="+mj-lt"/>
                </a:rPr>
                <a:t>Detail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pic>
          <p:nvPicPr>
            <p:cNvPr id="133" name="Image 132" descr="master_detail2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6600" y="2990215"/>
              <a:ext cx="1424940" cy="112458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" name="Grouper 134"/>
          <p:cNvGrpSpPr/>
          <p:nvPr/>
        </p:nvGrpSpPr>
        <p:grpSpPr>
          <a:xfrm>
            <a:off x="769230" y="3789040"/>
            <a:ext cx="2376674" cy="1417023"/>
            <a:chOff x="685800" y="1752600"/>
            <a:chExt cx="2376674" cy="1417023"/>
          </a:xfrm>
        </p:grpSpPr>
        <p:sp>
          <p:nvSpPr>
            <p:cNvPr id="136" name="Text Box 10"/>
            <p:cNvSpPr txBox="1">
              <a:spLocks noChangeArrowheads="1"/>
            </p:cNvSpPr>
            <p:nvPr/>
          </p:nvSpPr>
          <p:spPr bwMode="auto">
            <a:xfrm>
              <a:off x="685800" y="2861846"/>
              <a:ext cx="237667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 err="1">
                  <a:solidFill>
                    <a:schemeClr val="tx2"/>
                  </a:solidFill>
                  <a:latin typeface="+mj-lt"/>
                </a:rPr>
                <a:t>Detailed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pic>
          <p:nvPicPr>
            <p:cNvPr id="137" name="Image 136" descr="window_detailled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200" y="1752600"/>
              <a:ext cx="1424940" cy="1124585"/>
            </a:xfrm>
            <a:prstGeom prst="rect">
              <a:avLst/>
            </a:prstGeom>
          </p:spPr>
        </p:pic>
      </p:grpSp>
      <p:grpSp>
        <p:nvGrpSpPr>
          <p:cNvPr id="11" name="Grouper 137"/>
          <p:cNvGrpSpPr/>
          <p:nvPr/>
        </p:nvGrpSpPr>
        <p:grpSpPr>
          <a:xfrm>
            <a:off x="3131430" y="3789040"/>
            <a:ext cx="2376674" cy="1417023"/>
            <a:chOff x="2652526" y="1752600"/>
            <a:chExt cx="2376674" cy="1417023"/>
          </a:xfrm>
        </p:grpSpPr>
        <p:sp>
          <p:nvSpPr>
            <p:cNvPr id="139" name="Text Box 36"/>
            <p:cNvSpPr txBox="1">
              <a:spLocks noChangeArrowheads="1"/>
            </p:cNvSpPr>
            <p:nvPr/>
          </p:nvSpPr>
          <p:spPr bwMode="auto">
            <a:xfrm>
              <a:off x="2652526" y="2861846"/>
              <a:ext cx="237667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1400" dirty="0">
                  <a:solidFill>
                    <a:schemeClr val="tx2"/>
                  </a:solidFill>
                  <a:latin typeface="+mj-lt"/>
                </a:rPr>
                <a:t>List</a:t>
              </a:r>
              <a:endParaRPr lang="en-US" sz="1400" dirty="0">
                <a:solidFill>
                  <a:schemeClr val="tx2"/>
                </a:solidFill>
                <a:latin typeface="+mj-lt"/>
              </a:endParaRPr>
            </a:p>
          </p:txBody>
        </p:sp>
        <p:pic>
          <p:nvPicPr>
            <p:cNvPr id="140" name="Image 139" descr="window_list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7060" y="1752600"/>
              <a:ext cx="1424940" cy="1124585"/>
            </a:xfrm>
            <a:prstGeom prst="rect">
              <a:avLst/>
            </a:prstGeom>
          </p:spPr>
        </p:pic>
      </p:grpSp>
      <p:pic>
        <p:nvPicPr>
          <p:cNvPr id="141" name="Image 140" descr="fleche_DOUBL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43200" y="4480560"/>
            <a:ext cx="70866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6417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 48" descr="window_empt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400" y="4343400"/>
            <a:ext cx="1554480" cy="1226820"/>
          </a:xfrm>
          <a:prstGeom prst="rect">
            <a:avLst/>
          </a:prstGeom>
        </p:spPr>
      </p:pic>
      <p:grpSp>
        <p:nvGrpSpPr>
          <p:cNvPr id="2" name="Grouper 46"/>
          <p:cNvGrpSpPr/>
          <p:nvPr/>
        </p:nvGrpSpPr>
        <p:grpSpPr>
          <a:xfrm>
            <a:off x="6553200" y="1752600"/>
            <a:ext cx="2392680" cy="1676400"/>
            <a:chOff x="6553200" y="1752600"/>
            <a:chExt cx="2392680" cy="1676400"/>
          </a:xfrm>
        </p:grpSpPr>
        <p:pic>
          <p:nvPicPr>
            <p:cNvPr id="45" name="Image 44" descr="window_empt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400" y="1752600"/>
              <a:ext cx="1554480" cy="1226820"/>
            </a:xfrm>
            <a:prstGeom prst="rect">
              <a:avLst/>
            </a:prstGeom>
          </p:spPr>
        </p:pic>
        <p:pic>
          <p:nvPicPr>
            <p:cNvPr id="46" name="Image 45" descr="window_empt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2202180"/>
              <a:ext cx="1554480" cy="1226820"/>
            </a:xfrm>
            <a:prstGeom prst="rect">
              <a:avLst/>
            </a:prstGeom>
          </p:spPr>
        </p:pic>
      </p:grpSp>
      <p:pic>
        <p:nvPicPr>
          <p:cNvPr id="44" name="Image 43" descr="window_bi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676400"/>
            <a:ext cx="3799840" cy="2834640"/>
          </a:xfrm>
          <a:prstGeom prst="rect">
            <a:avLst/>
          </a:prstGeom>
        </p:spPr>
      </p:pic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1974850" y="152400"/>
            <a:ext cx="7169150" cy="8239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000" dirty="0">
                <a:latin typeface="Century Gothic" pitchFamily="34" charset="0"/>
              </a:rPr>
              <a:t>Code Generation – default templates</a:t>
            </a:r>
            <a:endParaRPr lang="fr-FR" sz="3000" dirty="0">
              <a:latin typeface="Century Gothic" pitchFamily="34" charset="0"/>
            </a:endParaRPr>
          </a:p>
        </p:txBody>
      </p:sp>
      <p:sp>
        <p:nvSpPr>
          <p:cNvPr id="18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066800"/>
            <a:ext cx="8505825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600" b="1" dirty="0" err="1">
                <a:latin typeface="Century Gothic" pitchFamily="34" charset="0"/>
              </a:rPr>
              <a:t>Lookups</a:t>
            </a:r>
            <a:r>
              <a:rPr lang="fr-FR" sz="1600" b="1" dirty="0">
                <a:latin typeface="Century Gothic" pitchFamily="34" charset="0"/>
              </a:rPr>
              <a:t>, </a:t>
            </a:r>
            <a:r>
              <a:rPr lang="fr-FR" sz="1600" b="1" dirty="0" err="1">
                <a:latin typeface="Century Gothic" pitchFamily="34" charset="0"/>
              </a:rPr>
              <a:t>comboboxes</a:t>
            </a:r>
            <a:r>
              <a:rPr lang="fr-FR" sz="1600" b="1" dirty="0">
                <a:latin typeface="Century Gothic" pitchFamily="34" charset="0"/>
              </a:rPr>
              <a:t>, zooms, </a:t>
            </a:r>
            <a:r>
              <a:rPr lang="fr-FR" sz="1600" b="1" dirty="0" err="1">
                <a:latin typeface="Century Gothic" pitchFamily="34" charset="0"/>
              </a:rPr>
              <a:t>details</a:t>
            </a:r>
            <a:endParaRPr lang="fr-FR" sz="1600" b="1" dirty="0">
              <a:latin typeface="Century Gothic" pitchFamily="34" charset="0"/>
            </a:endParaRPr>
          </a:p>
        </p:txBody>
      </p:sp>
      <p:pic>
        <p:nvPicPr>
          <p:cNvPr id="7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80"/>
          <p:cNvSpPr txBox="1">
            <a:spLocks noChangeArrowheads="1"/>
          </p:cNvSpPr>
          <p:nvPr/>
        </p:nvSpPr>
        <p:spPr bwMode="auto">
          <a:xfrm>
            <a:off x="990600" y="2133600"/>
            <a:ext cx="38100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300" dirty="0">
                <a:latin typeface="+mj-lt"/>
              </a:rPr>
              <a:t>File </a:t>
            </a:r>
            <a:r>
              <a:rPr lang="fr-FR" sz="1300" dirty="0" err="1">
                <a:latin typeface="+mj-lt"/>
              </a:rPr>
              <a:t>View</a:t>
            </a:r>
            <a:r>
              <a:rPr lang="fr-FR" sz="1300" dirty="0">
                <a:latin typeface="+mj-lt"/>
              </a:rPr>
              <a:t>   Detail1  Detail2   </a:t>
            </a:r>
            <a:r>
              <a:rPr lang="fr-FR" sz="1300" dirty="0" err="1">
                <a:latin typeface="+mj-lt"/>
              </a:rPr>
              <a:t>Window</a:t>
            </a:r>
            <a:r>
              <a:rPr lang="fr-FR" sz="1300" dirty="0">
                <a:latin typeface="+mj-lt"/>
              </a:rPr>
              <a:t> ?</a:t>
            </a:r>
            <a:endParaRPr lang="en-US" sz="1300" dirty="0">
              <a:latin typeface="+mj-lt"/>
            </a:endParaRPr>
          </a:p>
        </p:txBody>
      </p:sp>
      <p:sp>
        <p:nvSpPr>
          <p:cNvPr id="34" name="Text Box 135"/>
          <p:cNvSpPr txBox="1">
            <a:spLocks noChangeArrowheads="1"/>
          </p:cNvSpPr>
          <p:nvPr/>
        </p:nvSpPr>
        <p:spPr bwMode="auto">
          <a:xfrm>
            <a:off x="6157912" y="2897188"/>
            <a:ext cx="23764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 err="1">
                <a:solidFill>
                  <a:srgbClr val="404040"/>
                </a:solidFill>
                <a:latin typeface="+mj-lt"/>
              </a:rPr>
              <a:t>Detail</a:t>
            </a:r>
            <a:r>
              <a:rPr lang="fr-FR" sz="1400" b="1" dirty="0">
                <a:solidFill>
                  <a:srgbClr val="404040"/>
                </a:solidFill>
                <a:latin typeface="+mj-lt"/>
              </a:rPr>
              <a:t> 1</a:t>
            </a:r>
            <a:endParaRPr lang="en-US" sz="1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39" name="Text Box 193"/>
          <p:cNvSpPr txBox="1">
            <a:spLocks noChangeArrowheads="1"/>
          </p:cNvSpPr>
          <p:nvPr/>
        </p:nvSpPr>
        <p:spPr bwMode="auto">
          <a:xfrm>
            <a:off x="6248400" y="5029200"/>
            <a:ext cx="23764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400" b="1" dirty="0">
                <a:solidFill>
                  <a:srgbClr val="404040"/>
                </a:solidFill>
                <a:latin typeface="+mj-lt"/>
              </a:rPr>
              <a:t>Zoom for </a:t>
            </a:r>
            <a:r>
              <a:rPr lang="fr-FR" sz="1400" b="1" dirty="0" err="1">
                <a:solidFill>
                  <a:srgbClr val="404040"/>
                </a:solidFill>
                <a:latin typeface="+mj-lt"/>
              </a:rPr>
              <a:t>field</a:t>
            </a:r>
            <a:r>
              <a:rPr lang="fr-FR" sz="1400" b="1" dirty="0">
                <a:solidFill>
                  <a:srgbClr val="404040"/>
                </a:solidFill>
                <a:latin typeface="+mj-lt"/>
              </a:rPr>
              <a:t> 1</a:t>
            </a:r>
            <a:endParaRPr lang="en-US" sz="14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41" name="Line 198"/>
          <p:cNvSpPr>
            <a:spLocks noChangeShapeType="1"/>
          </p:cNvSpPr>
          <p:nvPr/>
        </p:nvSpPr>
        <p:spPr bwMode="auto">
          <a:xfrm>
            <a:off x="2571750" y="3143250"/>
            <a:ext cx="3513138" cy="1881188"/>
          </a:xfrm>
          <a:prstGeom prst="line">
            <a:avLst/>
          </a:prstGeom>
          <a:noFill/>
          <a:ln w="50800">
            <a:solidFill>
              <a:srgbClr val="FFCC99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fr-FR">
              <a:solidFill>
                <a:srgbClr val="404040"/>
              </a:solidFill>
            </a:endParaRPr>
          </a:p>
        </p:txBody>
      </p:sp>
      <p:sp>
        <p:nvSpPr>
          <p:cNvPr id="42" name="AutoShape 201"/>
          <p:cNvSpPr>
            <a:spLocks/>
          </p:cNvSpPr>
          <p:nvPr/>
        </p:nvSpPr>
        <p:spPr bwMode="auto">
          <a:xfrm>
            <a:off x="2803525" y="5705475"/>
            <a:ext cx="2805113" cy="360363"/>
          </a:xfrm>
          <a:prstGeom prst="callout2">
            <a:avLst>
              <a:gd name="adj1" fmla="val 31718"/>
              <a:gd name="adj2" fmla="val -2718"/>
              <a:gd name="adj3" fmla="val 31718"/>
              <a:gd name="adj4" fmla="val -14602"/>
              <a:gd name="adj5" fmla="val -561231"/>
              <a:gd name="adj6" fmla="val -26824"/>
            </a:avLst>
          </a:prstGeom>
          <a:noFill/>
          <a:ln w="38100">
            <a:solidFill>
              <a:srgbClr val="FFCC99"/>
            </a:solidFill>
            <a:miter lim="800000"/>
            <a:headEnd type="oval" w="med" len="med"/>
            <a:tailEnd type="oval" w="med" len="med"/>
          </a:ln>
        </p:spPr>
        <p:txBody>
          <a:bodyPr/>
          <a:lstStyle/>
          <a:p>
            <a:r>
              <a:rPr lang="fr-FR">
                <a:solidFill>
                  <a:srgbClr val="404040"/>
                </a:solidFill>
              </a:rPr>
              <a:t>lookup as combo box</a:t>
            </a:r>
            <a:endParaRPr lang="en-US">
              <a:solidFill>
                <a:srgbClr val="404040"/>
              </a:solidFill>
            </a:endParaRPr>
          </a:p>
        </p:txBody>
      </p:sp>
      <p:sp>
        <p:nvSpPr>
          <p:cNvPr id="51" name="Line 198"/>
          <p:cNvSpPr>
            <a:spLocks noChangeShapeType="1"/>
          </p:cNvSpPr>
          <p:nvPr/>
        </p:nvSpPr>
        <p:spPr bwMode="auto">
          <a:xfrm>
            <a:off x="3810000" y="2667000"/>
            <a:ext cx="2590800" cy="381000"/>
          </a:xfrm>
          <a:prstGeom prst="line">
            <a:avLst/>
          </a:prstGeom>
          <a:noFill/>
          <a:ln w="50800">
            <a:solidFill>
              <a:srgbClr val="FFCC99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fr-FR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7746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90625"/>
            <a:ext cx="8186738" cy="4524375"/>
          </a:xfrm>
          <a:prstGeom prst="rect">
            <a:avLst/>
          </a:prstGeom>
        </p:spPr>
        <p:txBody>
          <a:bodyPr/>
          <a:lstStyle/>
          <a:p>
            <a:r>
              <a:rPr lang="en-US" sz="1600" b="1" dirty="0">
                <a:latin typeface="Century Gothic" pitchFamily="34" charset="0"/>
              </a:rPr>
              <a:t>Design Diagrams are customizable</a:t>
            </a:r>
          </a:p>
          <a:p>
            <a:pPr lvl="1"/>
            <a:r>
              <a:rPr lang="en-US" dirty="0">
                <a:latin typeface="Century Gothic" pitchFamily="34" charset="0"/>
              </a:rPr>
              <a:t>Business Application Diagram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Items which appear on the diagram and actions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Dynamic properties for each item</a:t>
            </a:r>
          </a:p>
          <a:p>
            <a:pPr lvl="1"/>
            <a:r>
              <a:rPr lang="en-US" dirty="0">
                <a:latin typeface="Century Gothic" pitchFamily="34" charset="0"/>
              </a:rPr>
              <a:t>Meta Schema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Dynamic properties for Table, Columns, PK, FK</a:t>
            </a:r>
          </a:p>
          <a:p>
            <a:pPr lvl="1"/>
            <a:r>
              <a:rPr lang="en-US" dirty="0">
                <a:latin typeface="Century Gothic" pitchFamily="34" charset="0"/>
              </a:rPr>
              <a:t>Forms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Dynamic properties for Records, Fields, Relations</a:t>
            </a:r>
            <a:endParaRPr lang="fr-FR" sz="1400" dirty="0">
              <a:latin typeface="Century Gothic" pitchFamily="34" charset="0"/>
            </a:endParaRP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1758950" y="152400"/>
            <a:ext cx="7385050" cy="823913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3000" dirty="0">
                <a:latin typeface="Century Gothic" pitchFamily="34" charset="0"/>
              </a:rPr>
              <a:t>Application Generator - customization</a:t>
            </a:r>
            <a:endParaRPr lang="fr-FR" sz="3000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" name="Text Box 135"/>
          <p:cNvSpPr txBox="1">
            <a:spLocks noChangeArrowheads="1"/>
          </p:cNvSpPr>
          <p:nvPr/>
        </p:nvSpPr>
        <p:spPr bwMode="auto">
          <a:xfrm>
            <a:off x="6026150" y="2682864"/>
            <a:ext cx="2376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Detail 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6" name="Text Box 193"/>
          <p:cNvSpPr txBox="1">
            <a:spLocks noChangeArrowheads="1"/>
          </p:cNvSpPr>
          <p:nvPr/>
        </p:nvSpPr>
        <p:spPr bwMode="auto">
          <a:xfrm>
            <a:off x="5976938" y="5000614"/>
            <a:ext cx="2376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Zoom for field 1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0241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90625"/>
            <a:ext cx="8186738" cy="45243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600" b="1" dirty="0">
                <a:latin typeface="Century Gothic" pitchFamily="34" charset="0"/>
              </a:rPr>
              <a:t>Database driven application design</a:t>
            </a:r>
          </a:p>
          <a:p>
            <a:pPr lvl="1"/>
            <a:r>
              <a:rPr lang="en-US" dirty="0">
                <a:latin typeface="Century Gothic" pitchFamily="34" charset="0"/>
              </a:rPr>
              <a:t>Data entry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Diagrams (BA, Meta Schema, Form Diagram)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XML files (using XSD)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Any format</a:t>
            </a:r>
          </a:p>
          <a:p>
            <a:pPr lvl="1"/>
            <a:r>
              <a:rPr lang="en-US" dirty="0">
                <a:latin typeface="Century Gothic" pitchFamily="34" charset="0"/>
              </a:rPr>
              <a:t>Code Generator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TCL Generator by default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Can be replaced by a generator of your choice:</a:t>
            </a:r>
          </a:p>
          <a:p>
            <a:pPr lvl="3"/>
            <a:r>
              <a:rPr lang="en-US" sz="1300" dirty="0">
                <a:latin typeface="Century Gothic" pitchFamily="34" charset="0"/>
              </a:rPr>
              <a:t>- XSLT, </a:t>
            </a:r>
            <a:r>
              <a:rPr lang="en-US" sz="1300" dirty="0" err="1">
                <a:latin typeface="Century Gothic" pitchFamily="34" charset="0"/>
              </a:rPr>
              <a:t>perl</a:t>
            </a:r>
            <a:r>
              <a:rPr lang="en-US" sz="1300" dirty="0">
                <a:latin typeface="Century Gothic" pitchFamily="34" charset="0"/>
              </a:rPr>
              <a:t>, python</a:t>
            </a:r>
          </a:p>
          <a:p>
            <a:pPr lvl="3"/>
            <a:r>
              <a:rPr lang="en-US" sz="1300" dirty="0">
                <a:latin typeface="Century Gothic" pitchFamily="34" charset="0"/>
              </a:rPr>
              <a:t>- </a:t>
            </a:r>
            <a:r>
              <a:rPr lang="en-US" sz="1300" dirty="0" err="1">
                <a:latin typeface="Century Gothic" pitchFamily="34" charset="0"/>
              </a:rPr>
              <a:t>Genero</a:t>
            </a:r>
            <a:r>
              <a:rPr lang="en-US" sz="1300" dirty="0">
                <a:latin typeface="Century Gothic" pitchFamily="34" charset="0"/>
              </a:rPr>
              <a:t> BDL…</a:t>
            </a:r>
          </a:p>
          <a:p>
            <a:pPr lvl="1"/>
            <a:r>
              <a:rPr lang="en-US" dirty="0">
                <a:latin typeface="Century Gothic" pitchFamily="34" charset="0"/>
              </a:rPr>
              <a:t>Template driven code style and skeleton generation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Change settings and regenerate skeleton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Customized code is untouched by re-generation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Possibility to write your own templates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Define relationship (foreign key)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Generation options</a:t>
            </a:r>
          </a:p>
          <a:p>
            <a:pPr lvl="3"/>
            <a:r>
              <a:rPr lang="en-US" sz="1300" dirty="0">
                <a:latin typeface="Century Gothic" pitchFamily="34" charset="0"/>
              </a:rPr>
              <a:t>QUERY, INSERT, UPDATE, DELETE, LIST_DETAIL…</a:t>
            </a:r>
            <a:endParaRPr lang="fr-FR" sz="1300" dirty="0">
              <a:latin typeface="Century Gothic" pitchFamily="34" charset="0"/>
            </a:endParaRP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1830388" y="152400"/>
            <a:ext cx="7313612" cy="823913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en-US" sz="3000" dirty="0">
                <a:latin typeface="Century Gothic" pitchFamily="34" charset="0"/>
              </a:rPr>
              <a:t>Application Generator - customization</a:t>
            </a:r>
            <a:endParaRPr lang="fr-FR" sz="3000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" name="Text Box 135"/>
          <p:cNvSpPr txBox="1">
            <a:spLocks noChangeArrowheads="1"/>
          </p:cNvSpPr>
          <p:nvPr/>
        </p:nvSpPr>
        <p:spPr bwMode="auto">
          <a:xfrm>
            <a:off x="6026150" y="2682864"/>
            <a:ext cx="2376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Detail 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6" name="Text Box 193"/>
          <p:cNvSpPr txBox="1">
            <a:spLocks noChangeArrowheads="1"/>
          </p:cNvSpPr>
          <p:nvPr/>
        </p:nvSpPr>
        <p:spPr bwMode="auto">
          <a:xfrm>
            <a:off x="5976938" y="5000614"/>
            <a:ext cx="2376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Zoom for field 1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95213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90625"/>
            <a:ext cx="8186738" cy="4524375"/>
          </a:xfrm>
          <a:prstGeom prst="rect">
            <a:avLst/>
          </a:prstGeom>
        </p:spPr>
        <p:txBody>
          <a:bodyPr/>
          <a:lstStyle/>
          <a:p>
            <a:r>
              <a:rPr lang="en-US" sz="1600" b="1" dirty="0">
                <a:latin typeface="Century Gothic" pitchFamily="34" charset="0"/>
              </a:rPr>
              <a:t>Behavior depends upon</a:t>
            </a:r>
          </a:p>
          <a:p>
            <a:pPr lvl="1"/>
            <a:r>
              <a:rPr lang="fr-FR" dirty="0" err="1">
                <a:latin typeface="Century Gothic" pitchFamily="34" charset="0"/>
              </a:rPr>
              <a:t>Preferences</a:t>
            </a:r>
            <a:endParaRPr lang="fr-FR" dirty="0">
              <a:latin typeface="Century Gothic" pitchFamily="34" charset="0"/>
            </a:endParaRPr>
          </a:p>
          <a:p>
            <a:pPr lvl="1"/>
            <a:r>
              <a:rPr lang="fr-FR" dirty="0" err="1">
                <a:latin typeface="Century Gothic" pitchFamily="34" charset="0"/>
              </a:rPr>
              <a:t>Build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rules</a:t>
            </a:r>
            <a:endParaRPr lang="fr-FR" dirty="0">
              <a:latin typeface="Century Gothic" pitchFamily="34" charset="0"/>
            </a:endParaRPr>
          </a:p>
          <a:p>
            <a:pPr lvl="1">
              <a:buNone/>
            </a:pPr>
            <a:endParaRPr lang="fr-FR" dirty="0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1670050" y="152400"/>
            <a:ext cx="747395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000" dirty="0">
                <a:latin typeface="Century Gothic" pitchFamily="34" charset="0"/>
              </a:rPr>
              <a:t>Application Generator - customization</a:t>
            </a:r>
            <a:endParaRPr lang="fr-FR" sz="3000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" name="Text Box 135"/>
          <p:cNvSpPr txBox="1">
            <a:spLocks noChangeArrowheads="1"/>
          </p:cNvSpPr>
          <p:nvPr/>
        </p:nvSpPr>
        <p:spPr bwMode="auto">
          <a:xfrm>
            <a:off x="6026150" y="2682864"/>
            <a:ext cx="2376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Detail 1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6" name="Text Box 193"/>
          <p:cNvSpPr txBox="1">
            <a:spLocks noChangeArrowheads="1"/>
          </p:cNvSpPr>
          <p:nvPr/>
        </p:nvSpPr>
        <p:spPr bwMode="auto">
          <a:xfrm>
            <a:off x="5976938" y="5000614"/>
            <a:ext cx="2376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>
                <a:solidFill>
                  <a:schemeClr val="bg1"/>
                </a:solidFill>
              </a:rPr>
              <a:t>Zoom for field 1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7" name="Picture 2" descr="D:\Projects\Studio\Presentations\2010-06\images\AG-Preferenc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1214422"/>
            <a:ext cx="3763260" cy="37831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474068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Code Analyzer</a:t>
            </a:r>
            <a:endParaRPr lang="fr-FR" sz="3200" dirty="0">
              <a:latin typeface="Century Gothic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/>
          <a:lstStyle/>
          <a:p>
            <a:r>
              <a:rPr lang="fr-FR" sz="1600" b="1" dirty="0">
                <a:latin typeface="Century Gothic" pitchFamily="34" charset="0"/>
              </a:rPr>
              <a:t>Goal</a:t>
            </a:r>
          </a:p>
          <a:p>
            <a:pPr lvl="1"/>
            <a:r>
              <a:rPr lang="fr-FR" dirty="0" err="1">
                <a:latin typeface="Century Gothic" pitchFamily="34" charset="0"/>
              </a:rPr>
              <a:t>Understand</a:t>
            </a:r>
            <a:r>
              <a:rPr lang="fr-FR" dirty="0">
                <a:latin typeface="Century Gothic" pitchFamily="34" charset="0"/>
              </a:rPr>
              <a:t> global application structure</a:t>
            </a:r>
          </a:p>
          <a:p>
            <a:pPr lvl="1"/>
            <a:r>
              <a:rPr lang="fr-FR" dirty="0" err="1">
                <a:latin typeface="Century Gothic" pitchFamily="34" charset="0"/>
              </a:rPr>
              <a:t>Hints</a:t>
            </a:r>
            <a:r>
              <a:rPr lang="fr-FR" dirty="0">
                <a:latin typeface="Century Gothic" pitchFamily="34" charset="0"/>
              </a:rPr>
              <a:t> on </a:t>
            </a:r>
            <a:r>
              <a:rPr lang="fr-FR" dirty="0" err="1">
                <a:latin typeface="Century Gothic" pitchFamily="34" charset="0"/>
              </a:rPr>
              <a:t>creating</a:t>
            </a:r>
            <a:r>
              <a:rPr lang="fr-FR" dirty="0">
                <a:latin typeface="Century Gothic" pitchFamily="34" charset="0"/>
              </a:rPr>
              <a:t> module, package, </a:t>
            </a:r>
            <a:r>
              <a:rPr lang="fr-FR" dirty="0" err="1">
                <a:latin typeface="Century Gothic" pitchFamily="34" charset="0"/>
              </a:rPr>
              <a:t>library</a:t>
            </a:r>
            <a:r>
              <a:rPr lang="fr-FR" dirty="0">
                <a:latin typeface="Century Gothic" pitchFamily="34" charset="0"/>
              </a:rPr>
              <a:t> structure</a:t>
            </a:r>
          </a:p>
          <a:p>
            <a:r>
              <a:rPr lang="fr-FR" sz="1600" b="1" dirty="0">
                <a:latin typeface="Century Gothic" pitchFamily="34" charset="0"/>
              </a:rPr>
              <a:t>Source code </a:t>
            </a:r>
            <a:r>
              <a:rPr lang="fr-FR" sz="1600" b="1" dirty="0" err="1">
                <a:latin typeface="Century Gothic" pitchFamily="34" charset="0"/>
              </a:rPr>
              <a:t>analysis</a:t>
            </a:r>
            <a:endParaRPr lang="fr-FR" sz="1600" b="1" dirty="0">
              <a:latin typeface="Century Gothic" pitchFamily="34" charset="0"/>
            </a:endParaRPr>
          </a:p>
          <a:p>
            <a:r>
              <a:rPr lang="fr-FR" sz="1600" b="1" dirty="0" err="1">
                <a:latin typeface="Century Gothic" pitchFamily="34" charset="0"/>
              </a:rPr>
              <a:t>Graphic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representation</a:t>
            </a:r>
            <a:endParaRPr lang="fr-FR" sz="1600" b="1" dirty="0">
              <a:latin typeface="Century Gothic" pitchFamily="34" charset="0"/>
            </a:endParaRPr>
          </a:p>
          <a:p>
            <a:pPr lvl="1"/>
            <a:r>
              <a:rPr lang="fr-FR" dirty="0">
                <a:latin typeface="Century Gothic" pitchFamily="34" charset="0"/>
              </a:rPr>
              <a:t>Package, </a:t>
            </a:r>
            <a:r>
              <a:rPr lang="fr-FR" dirty="0" err="1">
                <a:latin typeface="Century Gothic" pitchFamily="34" charset="0"/>
              </a:rPr>
              <a:t>library</a:t>
            </a:r>
            <a:r>
              <a:rPr lang="fr-FR" dirty="0">
                <a:latin typeface="Century Gothic" pitchFamily="34" charset="0"/>
              </a:rPr>
              <a:t>, module </a:t>
            </a:r>
            <a:r>
              <a:rPr lang="fr-FR" dirty="0" err="1">
                <a:latin typeface="Century Gothic" pitchFamily="34" charset="0"/>
              </a:rPr>
              <a:t>dependencies</a:t>
            </a:r>
            <a:r>
              <a:rPr lang="fr-FR" dirty="0">
                <a:latin typeface="Century Gothic" pitchFamily="34" charset="0"/>
              </a:rPr>
              <a:t> as component </a:t>
            </a:r>
            <a:r>
              <a:rPr lang="fr-FR" dirty="0" err="1">
                <a:latin typeface="Century Gothic" pitchFamily="34" charset="0"/>
              </a:rPr>
              <a:t>diagrams</a:t>
            </a:r>
            <a:endParaRPr lang="fr-FR" dirty="0">
              <a:latin typeface="Century Gothic" pitchFamily="34" charset="0"/>
            </a:endParaRPr>
          </a:p>
          <a:p>
            <a:pPr lvl="1"/>
            <a:r>
              <a:rPr lang="fr-FR" dirty="0" err="1">
                <a:latin typeface="Century Gothic" pitchFamily="34" charset="0"/>
              </a:rPr>
              <a:t>Sequence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diagrams</a:t>
            </a:r>
            <a:endParaRPr lang="fr-FR" dirty="0">
              <a:latin typeface="Century Gothic" pitchFamily="34" charset="0"/>
            </a:endParaRPr>
          </a:p>
          <a:p>
            <a:pPr lvl="1"/>
            <a:r>
              <a:rPr lang="fr-FR" dirty="0">
                <a:latin typeface="Century Gothic" pitchFamily="34" charset="0"/>
              </a:rPr>
              <a:t>Code documentation (&gt;2.30)</a:t>
            </a:r>
          </a:p>
          <a:p>
            <a:r>
              <a:rPr lang="fr-FR" sz="1600" b="1" dirty="0" err="1">
                <a:latin typeface="Century Gothic" pitchFamily="34" charset="0"/>
              </a:rPr>
              <a:t>Navigate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between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diagrams</a:t>
            </a:r>
            <a:r>
              <a:rPr lang="fr-FR" sz="1600" b="1" dirty="0">
                <a:latin typeface="Century Gothic" pitchFamily="34" charset="0"/>
              </a:rPr>
              <a:t> and code</a:t>
            </a:r>
            <a:endParaRPr lang="en-US" sz="1600" b="1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252836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Code Analyzer</a:t>
            </a:r>
            <a:endParaRPr lang="fr-FR" sz="3200" dirty="0">
              <a:latin typeface="Century Gothic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/>
          <a:lstStyle/>
          <a:p>
            <a:r>
              <a:rPr lang="fr-FR" sz="1600" b="1" dirty="0">
                <a:latin typeface="Century Gothic" pitchFamily="34" charset="0"/>
              </a:rPr>
              <a:t>Component </a:t>
            </a:r>
            <a:r>
              <a:rPr lang="fr-FR" sz="1600" b="1" dirty="0" err="1">
                <a:latin typeface="Century Gothic" pitchFamily="34" charset="0"/>
              </a:rPr>
              <a:t>Diagram</a:t>
            </a:r>
            <a:r>
              <a:rPr lang="fr-FR" sz="1600" b="1" dirty="0">
                <a:latin typeface="Century Gothic" pitchFamily="34" charset="0"/>
              </a:rPr>
              <a:t>:</a:t>
            </a:r>
          </a:p>
          <a:p>
            <a:pPr lvl="1"/>
            <a:r>
              <a:rPr lang="fr-FR" dirty="0">
                <a:latin typeface="Century Gothic" pitchFamily="34" charset="0"/>
              </a:rPr>
              <a:t>Packages (</a:t>
            </a:r>
            <a:r>
              <a:rPr lang="fr-FR" dirty="0" err="1">
                <a:latin typeface="Century Gothic" pitchFamily="34" charset="0"/>
              </a:rPr>
              <a:t>project</a:t>
            </a:r>
            <a:r>
              <a:rPr lang="fr-FR" dirty="0">
                <a:latin typeface="Century Gothic" pitchFamily="34" charset="0"/>
              </a:rPr>
              <a:t>, </a:t>
            </a:r>
            <a:r>
              <a:rPr lang="fr-FR" dirty="0" err="1">
                <a:latin typeface="Century Gothic" pitchFamily="34" charset="0"/>
              </a:rPr>
              <a:t>library</a:t>
            </a:r>
            <a:r>
              <a:rPr lang="fr-FR" dirty="0">
                <a:latin typeface="Century Gothic" pitchFamily="34" charset="0"/>
              </a:rPr>
              <a:t>, application)</a:t>
            </a:r>
          </a:p>
          <a:p>
            <a:pPr lvl="1"/>
            <a:r>
              <a:rPr lang="fr-FR" dirty="0">
                <a:latin typeface="Century Gothic" pitchFamily="34" charset="0"/>
              </a:rPr>
              <a:t>Modules (.4gl file)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2285992"/>
            <a:ext cx="6472237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098710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Code Analyzer</a:t>
            </a:r>
            <a:endParaRPr lang="fr-FR" sz="3200" dirty="0">
              <a:latin typeface="Century Gothic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600" b="1" dirty="0">
                <a:latin typeface="Century Gothic" pitchFamily="34" charset="0"/>
              </a:rPr>
              <a:t>Component </a:t>
            </a:r>
            <a:r>
              <a:rPr lang="fr-FR" sz="1600" b="1" dirty="0" err="1">
                <a:latin typeface="Century Gothic" pitchFamily="34" charset="0"/>
              </a:rPr>
              <a:t>Diagram</a:t>
            </a:r>
            <a:r>
              <a:rPr lang="fr-FR" sz="1600" b="1" dirty="0">
                <a:latin typeface="Century Gothic" pitchFamily="34" charset="0"/>
              </a:rPr>
              <a:t>:</a:t>
            </a:r>
          </a:p>
          <a:p>
            <a:pPr lvl="1"/>
            <a:r>
              <a:rPr lang="fr-FR" dirty="0">
                <a:latin typeface="Century Gothic" pitchFamily="34" charset="0"/>
              </a:rPr>
              <a:t>Packages (</a:t>
            </a:r>
            <a:r>
              <a:rPr lang="fr-FR" dirty="0" err="1">
                <a:latin typeface="Century Gothic" pitchFamily="34" charset="0"/>
              </a:rPr>
              <a:t>project</a:t>
            </a:r>
            <a:r>
              <a:rPr lang="fr-FR" dirty="0">
                <a:latin typeface="Century Gothic" pitchFamily="34" charset="0"/>
              </a:rPr>
              <a:t>, </a:t>
            </a:r>
            <a:r>
              <a:rPr lang="fr-FR" dirty="0" err="1">
                <a:latin typeface="Century Gothic" pitchFamily="34" charset="0"/>
              </a:rPr>
              <a:t>library</a:t>
            </a:r>
            <a:r>
              <a:rPr lang="fr-FR" dirty="0">
                <a:latin typeface="Century Gothic" pitchFamily="34" charset="0"/>
              </a:rPr>
              <a:t>, application)</a:t>
            </a:r>
          </a:p>
          <a:p>
            <a:pPr lvl="1"/>
            <a:r>
              <a:rPr lang="fr-FR" dirty="0">
                <a:latin typeface="Century Gothic" pitchFamily="34" charset="0"/>
              </a:rPr>
              <a:t>Modules (.4gl file)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08" y="2214554"/>
            <a:ext cx="47244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742416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Code Analyzer</a:t>
            </a:r>
            <a:endParaRPr lang="fr-FR" sz="3200" dirty="0">
              <a:latin typeface="Century Gothic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600" b="1" dirty="0">
                <a:latin typeface="Century Gothic" pitchFamily="34" charset="0"/>
              </a:rPr>
              <a:t>Component </a:t>
            </a:r>
            <a:r>
              <a:rPr lang="fr-FR" sz="1600" b="1" dirty="0" err="1">
                <a:latin typeface="Century Gothic" pitchFamily="34" charset="0"/>
              </a:rPr>
              <a:t>Diagram</a:t>
            </a:r>
            <a:r>
              <a:rPr lang="fr-FR" sz="1600" b="1" dirty="0">
                <a:latin typeface="Century Gothic" pitchFamily="34" charset="0"/>
              </a:rPr>
              <a:t>:</a:t>
            </a:r>
          </a:p>
          <a:p>
            <a:pPr lvl="1"/>
            <a:r>
              <a:rPr lang="fr-FR" dirty="0">
                <a:latin typeface="Century Gothic" pitchFamily="34" charset="0"/>
              </a:rPr>
              <a:t>Open </a:t>
            </a:r>
            <a:r>
              <a:rPr lang="fr-FR" dirty="0" err="1">
                <a:latin typeface="Century Gothic" pitchFamily="34" charset="0"/>
              </a:rPr>
              <a:t>diagram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form</a:t>
            </a:r>
            <a:r>
              <a:rPr lang="fr-FR" dirty="0">
                <a:latin typeface="Century Gothic" pitchFamily="34" charset="0"/>
              </a:rPr>
              <a:t> Project Manager / File Browser</a:t>
            </a:r>
          </a:p>
          <a:p>
            <a:pPr lvl="1"/>
            <a:r>
              <a:rPr lang="fr-FR" dirty="0" err="1">
                <a:latin typeface="Century Gothic" pitchFamily="34" charset="0"/>
              </a:rPr>
              <a:t>Navigate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inside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diagram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2214554"/>
            <a:ext cx="6958197" cy="336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71650" y="5229340"/>
            <a:ext cx="15859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81106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Blip>
                <a:blip r:embed="rId3"/>
              </a:buBlip>
            </a:pPr>
            <a:r>
              <a:rPr lang="fr-FR" sz="1600" b="1" dirty="0" err="1">
                <a:latin typeface="Century Gothic" pitchFamily="34" charset="0"/>
              </a:rPr>
              <a:t>Multicore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builds</a:t>
            </a:r>
            <a:endParaRPr lang="fr-FR" sz="1600" b="1" dirty="0">
              <a:latin typeface="Century Gothic" pitchFamily="34" charset="0"/>
            </a:endParaRPr>
          </a:p>
          <a:p>
            <a:pPr>
              <a:buBlip>
                <a:blip r:embed="rId3"/>
              </a:buBlip>
            </a:pPr>
            <a:r>
              <a:rPr lang="fr-FR" sz="1600" b="1" dirty="0">
                <a:latin typeface="Century Gothic" pitchFamily="34" charset="0"/>
              </a:rPr>
              <a:t>Command line </a:t>
            </a:r>
            <a:r>
              <a:rPr lang="fr-FR" sz="1600" b="1" dirty="0" err="1">
                <a:latin typeface="Century Gothic" pitchFamily="34" charset="0"/>
              </a:rPr>
              <a:t>builds</a:t>
            </a:r>
            <a:endParaRPr lang="fr-FR" sz="1600" b="1" dirty="0">
              <a:latin typeface="Century Gothic" pitchFamily="34" charset="0"/>
            </a:endParaRPr>
          </a:p>
          <a:p>
            <a:pPr>
              <a:buBlip>
                <a:blip r:embed="rId3"/>
              </a:buBlip>
            </a:pPr>
            <a:r>
              <a:rPr lang="fr-FR" sz="1600" b="1" dirty="0" err="1">
                <a:latin typeface="Century Gothic" pitchFamily="34" charset="0"/>
              </a:rPr>
              <a:t>Run</a:t>
            </a:r>
            <a:r>
              <a:rPr lang="fr-FR" sz="1600" b="1" dirty="0">
                <a:latin typeface="Century Gothic" pitchFamily="34" charset="0"/>
              </a:rPr>
              <a:t> multiple applications</a:t>
            </a:r>
          </a:p>
          <a:p>
            <a:pPr>
              <a:buBlip>
                <a:blip r:embed="rId3"/>
              </a:buBlip>
            </a:pPr>
            <a:r>
              <a:rPr lang="fr-FR" sz="1600" b="1" dirty="0" err="1">
                <a:latin typeface="Century Gothic" pitchFamily="34" charset="0"/>
              </a:rPr>
              <a:t>Internal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project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database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provides</a:t>
            </a:r>
            <a:r>
              <a:rPr lang="fr-FR" sz="1600" b="1" dirty="0">
                <a:latin typeface="Century Gothic" pitchFamily="34" charset="0"/>
              </a:rPr>
              <a:t>:</a:t>
            </a:r>
          </a:p>
          <a:p>
            <a:pPr lvl="1">
              <a:buBlip>
                <a:blip r:embed="rId4"/>
              </a:buBlip>
            </a:pPr>
            <a:r>
              <a:rPr lang="fr-FR" sz="1400" dirty="0">
                <a:latin typeface="Century Gothic" pitchFamily="34" charset="0"/>
              </a:rPr>
              <a:t>TODO, BUG </a:t>
            </a:r>
            <a:r>
              <a:rPr lang="fr-FR" sz="1400" dirty="0" err="1">
                <a:latin typeface="Century Gothic" pitchFamily="34" charset="0"/>
              </a:rPr>
              <a:t>lists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extracted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from</a:t>
            </a:r>
            <a:r>
              <a:rPr lang="fr-FR" sz="1400" dirty="0">
                <a:latin typeface="Century Gothic" pitchFamily="34" charset="0"/>
              </a:rPr>
              <a:t> source code</a:t>
            </a:r>
          </a:p>
          <a:p>
            <a:pPr lvl="1">
              <a:buBlip>
                <a:blip r:embed="rId4"/>
              </a:buBlip>
            </a:pPr>
            <a:r>
              <a:rPr lang="fr-FR" sz="1400" dirty="0" err="1">
                <a:latin typeface="Century Gothic" pitchFamily="34" charset="0"/>
              </a:rPr>
              <a:t>Functionsearch</a:t>
            </a:r>
            <a:endParaRPr lang="fr-FR" sz="1400" dirty="0">
              <a:latin typeface="Century Gothic" pitchFamily="34" charset="0"/>
            </a:endParaRPr>
          </a:p>
          <a:p>
            <a:pPr lvl="1">
              <a:buBlip>
                <a:blip r:embed="rId4"/>
              </a:buBlip>
            </a:pPr>
            <a:r>
              <a:rPr lang="fr-FR" sz="1400" dirty="0">
                <a:latin typeface="Century Gothic" pitchFamily="34" charset="0"/>
              </a:rPr>
              <a:t>Navigation to </a:t>
            </a:r>
            <a:r>
              <a:rPr lang="fr-FR" sz="1400" dirty="0" err="1">
                <a:latin typeface="Century Gothic" pitchFamily="34" charset="0"/>
              </a:rPr>
              <a:t>symbol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definitions</a:t>
            </a:r>
            <a:endParaRPr lang="fr-FR" sz="1400" dirty="0">
              <a:latin typeface="Century Gothic" pitchFamily="34" charset="0"/>
            </a:endParaRPr>
          </a:p>
          <a:p>
            <a:pPr>
              <a:buBlip>
                <a:blip r:embed="rId3"/>
              </a:buBlip>
            </a:pPr>
            <a:r>
              <a:rPr lang="fr-FR" sz="1600" b="1" dirty="0" err="1">
                <a:latin typeface="Century Gothic" pitchFamily="34" charset="0"/>
              </a:rPr>
              <a:t>Task</a:t>
            </a:r>
            <a:r>
              <a:rPr lang="fr-FR" sz="1600" b="1" dirty="0">
                <a:latin typeface="Century Gothic" pitchFamily="34" charset="0"/>
              </a:rPr>
              <a:t> manager</a:t>
            </a:r>
          </a:p>
          <a:p>
            <a:pPr>
              <a:buBlip>
                <a:blip r:embed="rId3"/>
              </a:buBlip>
            </a:pPr>
            <a:endParaRPr lang="fr-FR" dirty="0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Project manager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7" name="Picture 20" descr="D:\Projects\Studio\Presentations\2009-06\pics\Modules\workspac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28600"/>
            <a:ext cx="638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D:\Projects\Studio\Presentations\2009-06\pics\2.20\Framework-TaskManag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4149080"/>
            <a:ext cx="6804025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489290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Code Analyzer</a:t>
            </a:r>
            <a:endParaRPr lang="fr-FR" sz="3200" dirty="0">
              <a:latin typeface="Century Gothic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600" b="1" dirty="0">
                <a:latin typeface="Century Gothic" pitchFamily="34" charset="0"/>
              </a:rPr>
              <a:t>Component </a:t>
            </a:r>
            <a:r>
              <a:rPr lang="fr-FR" sz="1600" b="1" dirty="0" err="1">
                <a:latin typeface="Century Gothic" pitchFamily="34" charset="0"/>
              </a:rPr>
              <a:t>Diagram</a:t>
            </a:r>
            <a:endParaRPr lang="en-US" sz="1600" b="1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e 18"/>
          <p:cNvGrpSpPr/>
          <p:nvPr/>
        </p:nvGrpSpPr>
        <p:grpSpPr>
          <a:xfrm>
            <a:off x="714348" y="1785926"/>
            <a:ext cx="7721843" cy="3664910"/>
            <a:chOff x="709491" y="2095500"/>
            <a:chExt cx="7721843" cy="3664910"/>
          </a:xfrm>
        </p:grpSpPr>
        <p:pic>
          <p:nvPicPr>
            <p:cNvPr id="10" name="Image 6" descr="scr_12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491" y="2211784"/>
              <a:ext cx="3284900" cy="3548626"/>
            </a:xfrm>
            <a:prstGeom prst="rect">
              <a:avLst/>
            </a:prstGeom>
          </p:spPr>
        </p:pic>
        <p:pic>
          <p:nvPicPr>
            <p:cNvPr id="11" name="Image 7" descr="scr_121a.png"/>
            <p:cNvPicPr>
              <a:picLocks noChangeAspect="1"/>
            </p:cNvPicPr>
            <p:nvPr/>
          </p:nvPicPr>
          <p:blipFill>
            <a:blip r:embed="rId5" cstate="print"/>
            <a:srcRect l="7800" t="7761" r="9318" b="12299"/>
            <a:stretch>
              <a:fillRect/>
            </a:stretch>
          </p:blipFill>
          <p:spPr>
            <a:xfrm>
              <a:off x="3528097" y="2095500"/>
              <a:ext cx="4903237" cy="3479802"/>
            </a:xfrm>
            <a:prstGeom prst="rect">
              <a:avLst/>
            </a:prstGeom>
          </p:spPr>
        </p:pic>
        <p:cxnSp>
          <p:nvCxnSpPr>
            <p:cNvPr id="12" name="Connecteur droit avec flèche 10"/>
            <p:cNvCxnSpPr/>
            <p:nvPr/>
          </p:nvCxnSpPr>
          <p:spPr bwMode="auto">
            <a:xfrm flipV="1">
              <a:off x="2818490" y="2119891"/>
              <a:ext cx="762172" cy="390259"/>
            </a:xfrm>
            <a:prstGeom prst="straightConnector1">
              <a:avLst/>
            </a:prstGeom>
            <a:solidFill>
              <a:srgbClr val="99CCFF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Connecteur droit avec flèche 11"/>
            <p:cNvCxnSpPr/>
            <p:nvPr/>
          </p:nvCxnSpPr>
          <p:spPr bwMode="auto">
            <a:xfrm rot="16200000" flipH="1">
              <a:off x="2481263" y="4471988"/>
              <a:ext cx="1400178" cy="723902"/>
            </a:xfrm>
            <a:prstGeom prst="straightConnector1">
              <a:avLst/>
            </a:prstGeom>
            <a:solidFill>
              <a:srgbClr val="99CCFF"/>
            </a:solidFill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13428429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Code Analyzer</a:t>
            </a:r>
            <a:endParaRPr lang="fr-FR" sz="3200" dirty="0">
              <a:latin typeface="Century Gothic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/>
          <a:lstStyle/>
          <a:p>
            <a:r>
              <a:rPr lang="fr-FR" sz="1600" b="1" dirty="0" err="1">
                <a:latin typeface="Century Gothic" pitchFamily="34" charset="0"/>
              </a:rPr>
              <a:t>Sequence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Diagram</a:t>
            </a:r>
            <a:endParaRPr lang="fr-FR" sz="1600" b="1" dirty="0">
              <a:latin typeface="Century Gothic" pitchFamily="34" charset="0"/>
            </a:endParaRPr>
          </a:p>
          <a:p>
            <a:pPr lvl="1"/>
            <a:r>
              <a:rPr lang="fr-FR" dirty="0" err="1">
                <a:latin typeface="Century Gothic" pitchFamily="34" charset="0"/>
              </a:rPr>
              <a:t>Function</a:t>
            </a:r>
            <a:r>
              <a:rPr lang="fr-FR" dirty="0">
                <a:latin typeface="Century Gothic" pitchFamily="34" charset="0"/>
              </a:rPr>
              <a:t> call </a:t>
            </a:r>
            <a:r>
              <a:rPr lang="fr-FR" dirty="0" err="1">
                <a:latin typeface="Century Gothic" pitchFamily="34" charset="0"/>
              </a:rPr>
              <a:t>sequence</a:t>
            </a:r>
            <a:r>
              <a:rPr lang="fr-FR" dirty="0">
                <a:latin typeface="Century Gothic" pitchFamily="34" charset="0"/>
              </a:rPr>
              <a:t> for a </a:t>
            </a:r>
            <a:r>
              <a:rPr lang="fr-FR" dirty="0" err="1">
                <a:latin typeface="Century Gothic" pitchFamily="34" charset="0"/>
              </a:rPr>
              <a:t>functio</a:t>
            </a:r>
            <a:r>
              <a:rPr lang="en-US" dirty="0">
                <a:latin typeface="Century Gothic" pitchFamily="34" charset="0"/>
              </a:rPr>
              <a:t>n</a:t>
            </a:r>
          </a:p>
          <a:p>
            <a:pPr lvl="3"/>
            <a:r>
              <a:rPr lang="en-US" sz="1400" i="1" dirty="0">
                <a:latin typeface="Century Gothic" pitchFamily="34" charset="0"/>
              </a:rPr>
              <a:t>Example: Function F1() of module M1.</a:t>
            </a: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 descr="D:\Projects\Studio\Presentations\2010-04\images\ca-sequence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08" y="2214554"/>
            <a:ext cx="4865299" cy="3296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9935469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Code Analyzer</a:t>
            </a:r>
            <a:endParaRPr lang="fr-FR" sz="3200" dirty="0">
              <a:latin typeface="Century Gothic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600" b="1" dirty="0" err="1">
                <a:latin typeface="Century Gothic" pitchFamily="34" charset="0"/>
              </a:rPr>
              <a:t>SequenceDiagram</a:t>
            </a:r>
            <a:endParaRPr lang="fr-FR" sz="1600" b="1" dirty="0">
              <a:latin typeface="Century Gothic" pitchFamily="34" charset="0"/>
            </a:endParaRPr>
          </a:p>
          <a:p>
            <a:pPr lvl="1"/>
            <a:r>
              <a:rPr lang="fr-FR" dirty="0" err="1">
                <a:latin typeface="Century Gothic" pitchFamily="34" charset="0"/>
              </a:rPr>
              <a:t>Inner</a:t>
            </a:r>
            <a:r>
              <a:rPr lang="fr-FR" dirty="0">
                <a:latin typeface="Century Gothic" pitchFamily="34" charset="0"/>
              </a:rPr>
              <a:t> module </a:t>
            </a:r>
            <a:r>
              <a:rPr lang="fr-FR" dirty="0" err="1">
                <a:latin typeface="Century Gothic" pitchFamily="34" charset="0"/>
              </a:rPr>
              <a:t>function</a:t>
            </a:r>
            <a:r>
              <a:rPr lang="fr-FR" dirty="0">
                <a:latin typeface="Century Gothic" pitchFamily="34" charset="0"/>
              </a:rPr>
              <a:t> calls</a:t>
            </a:r>
            <a:endParaRPr lang="en-US" dirty="0">
              <a:latin typeface="Century Gothic" pitchFamily="34" charset="0"/>
            </a:endParaRPr>
          </a:p>
          <a:p>
            <a:pPr lvl="3"/>
            <a:r>
              <a:rPr lang="en-US" sz="1300" i="1" dirty="0">
                <a:latin typeface="Century Gothic" pitchFamily="34" charset="0"/>
              </a:rPr>
              <a:t>Example: f2() calls f3() and f4(). All 3 functions are defined in M2.</a:t>
            </a: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D:\Projects\Studio\Presentations\2010-04\images\ca-sequence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2214554"/>
            <a:ext cx="2399284" cy="312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2511546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Code Analyzer</a:t>
            </a:r>
            <a:endParaRPr lang="fr-FR" sz="3200" dirty="0">
              <a:latin typeface="Century Gothic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/>
          <a:lstStyle/>
          <a:p>
            <a:r>
              <a:rPr lang="fr-FR" sz="1600" b="1" dirty="0" err="1">
                <a:latin typeface="Century Gothic" pitchFamily="34" charset="0"/>
              </a:rPr>
              <a:t>Sequence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Diagram</a:t>
            </a:r>
            <a:endParaRPr lang="fr-FR" sz="1600" b="1" dirty="0">
              <a:latin typeface="Century Gothic" pitchFamily="34" charset="0"/>
            </a:endParaRPr>
          </a:p>
          <a:p>
            <a:pPr lvl="1"/>
            <a:r>
              <a:rPr lang="fr-FR" dirty="0">
                <a:latin typeface="Century Gothic" pitchFamily="34" charset="0"/>
              </a:rPr>
              <a:t>Open </a:t>
            </a:r>
            <a:r>
              <a:rPr lang="fr-FR" dirty="0" err="1">
                <a:latin typeface="Century Gothic" pitchFamily="34" charset="0"/>
              </a:rPr>
              <a:t>diagrams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from</a:t>
            </a:r>
            <a:endParaRPr lang="fr-FR" dirty="0">
              <a:latin typeface="Century Gothic" pitchFamily="34" charset="0"/>
            </a:endParaRPr>
          </a:p>
          <a:p>
            <a:pPr lvl="2"/>
            <a:r>
              <a:rPr lang="fr-FR" sz="1400" dirty="0">
                <a:latin typeface="Century Gothic" pitchFamily="34" charset="0"/>
              </a:rPr>
              <a:t>Code Editor</a:t>
            </a:r>
          </a:p>
          <a:p>
            <a:pPr lvl="2"/>
            <a:r>
              <a:rPr lang="fr-FR" sz="1400" dirty="0">
                <a:latin typeface="Century Gothic" pitchFamily="34" charset="0"/>
              </a:rPr>
              <a:t>Component </a:t>
            </a:r>
            <a:r>
              <a:rPr lang="fr-FR" sz="1400" dirty="0" err="1">
                <a:latin typeface="Century Gothic" pitchFamily="34" charset="0"/>
              </a:rPr>
              <a:t>Diagram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function</a:t>
            </a:r>
            <a:r>
              <a:rPr lang="fr-FR" sz="1400" dirty="0">
                <a:latin typeface="Century Gothic" pitchFamily="34" charset="0"/>
              </a:rPr>
              <a:t> links</a:t>
            </a:r>
          </a:p>
          <a:p>
            <a:pPr lvl="1"/>
            <a:r>
              <a:rPr lang="fr-FR" dirty="0">
                <a:latin typeface="Century Gothic" pitchFamily="34" charset="0"/>
              </a:rPr>
              <a:t>Navigation </a:t>
            </a:r>
            <a:r>
              <a:rPr lang="fr-FR" dirty="0" err="1">
                <a:latin typeface="Century Gothic" pitchFamily="34" charset="0"/>
              </a:rPr>
              <a:t>inside</a:t>
            </a:r>
            <a:r>
              <a:rPr lang="fr-FR" dirty="0">
                <a:latin typeface="Century Gothic" pitchFamily="34" charset="0"/>
              </a:rPr>
              <a:t> the </a:t>
            </a:r>
            <a:r>
              <a:rPr lang="fr-FR" dirty="0" err="1">
                <a:latin typeface="Century Gothic" pitchFamily="34" charset="0"/>
              </a:rPr>
              <a:t>diagram</a:t>
            </a:r>
            <a:endParaRPr lang="fr-FR" dirty="0">
              <a:latin typeface="Century Gothic" pitchFamily="34" charset="0"/>
            </a:endParaRPr>
          </a:p>
          <a:p>
            <a:pPr lvl="2"/>
            <a:r>
              <a:rPr lang="fr-FR" sz="1400" dirty="0">
                <a:latin typeface="Century Gothic" pitchFamily="34" charset="0"/>
              </a:rPr>
              <a:t>Click on a </a:t>
            </a:r>
            <a:r>
              <a:rPr lang="fr-FR" sz="1400" dirty="0" err="1">
                <a:latin typeface="Century Gothic" pitchFamily="34" charset="0"/>
              </a:rPr>
              <a:t>function</a:t>
            </a:r>
            <a:r>
              <a:rPr lang="fr-FR" sz="1400" dirty="0">
                <a:latin typeface="Century Gothic" pitchFamily="34" charset="0"/>
              </a:rPr>
              <a:t> to </a:t>
            </a:r>
            <a:r>
              <a:rPr lang="fr-FR" sz="1400" dirty="0" err="1">
                <a:latin typeface="Century Gothic" pitchFamily="34" charset="0"/>
              </a:rPr>
              <a:t>see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its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sequence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diagram</a:t>
            </a:r>
            <a:endParaRPr lang="fr-FR" sz="1400" dirty="0">
              <a:latin typeface="Century Gothic" pitchFamily="34" charset="0"/>
            </a:endParaRPr>
          </a:p>
          <a:p>
            <a:pPr lvl="1"/>
            <a:r>
              <a:rPr lang="fr-FR" dirty="0">
                <a:latin typeface="Century Gothic" pitchFamily="34" charset="0"/>
              </a:rPr>
              <a:t>Show / </a:t>
            </a:r>
            <a:r>
              <a:rPr lang="fr-FR" dirty="0" err="1">
                <a:latin typeface="Century Gothic" pitchFamily="34" charset="0"/>
              </a:rPr>
              <a:t>hide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functions</a:t>
            </a:r>
            <a:r>
              <a:rPr lang="fr-FR" dirty="0">
                <a:latin typeface="Century Gothic" pitchFamily="34" charset="0"/>
              </a:rPr>
              <a:t> or modules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Explicit filtering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Call level to display</a:t>
            </a: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395706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Code Analyzer</a:t>
            </a:r>
            <a:endParaRPr lang="fr-FR" sz="3200" dirty="0">
              <a:latin typeface="Century Gothic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600" b="1" dirty="0" err="1">
                <a:latin typeface="Century Gothic" pitchFamily="34" charset="0"/>
              </a:rPr>
              <a:t>Sequence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Diagram</a:t>
            </a:r>
            <a:endParaRPr lang="en-US" sz="1600" b="1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56" y="1705905"/>
            <a:ext cx="5434641" cy="400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556791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Web Services Wizard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6" name="Picture 17" descr="D:\Projects\Studio\Presentations\2009-06\pics\Modules\module_pr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20" y="228600"/>
            <a:ext cx="894080" cy="89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F:\Mes documents\Marketing\Bitmaps\Four J's presentation\Genero 2.30 images\ws-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4524" y="1286109"/>
            <a:ext cx="4459856" cy="422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106360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5995988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Web services</a:t>
            </a:r>
            <a:endParaRPr lang="fr-FR" sz="3200" dirty="0">
              <a:latin typeface="Century Gothic" pitchFamily="34" charset="0"/>
            </a:endParaRPr>
          </a:p>
        </p:txBody>
      </p:sp>
      <p:sp>
        <p:nvSpPr>
          <p:cNvPr id="18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066800"/>
            <a:ext cx="8505825" cy="4524375"/>
          </a:xfrm>
          <a:prstGeom prst="rect">
            <a:avLst/>
          </a:prstGeom>
        </p:spPr>
        <p:txBody>
          <a:bodyPr/>
          <a:lstStyle/>
          <a:p>
            <a:r>
              <a:rPr lang="fr-FR" sz="1600" b="1" dirty="0">
                <a:latin typeface="Century Gothic" pitchFamily="34" charset="0"/>
              </a:rPr>
              <a:t>Web Services</a:t>
            </a:r>
          </a:p>
          <a:p>
            <a:pPr lvl="1"/>
            <a:r>
              <a:rPr lang="fr-FR" dirty="0">
                <a:latin typeface="Century Gothic" pitchFamily="34" charset="0"/>
              </a:rPr>
              <a:t>Consume services </a:t>
            </a:r>
            <a:r>
              <a:rPr lang="fr-FR" dirty="0" err="1">
                <a:latin typeface="Century Gothic" pitchFamily="34" charset="0"/>
              </a:rPr>
              <a:t>from</a:t>
            </a:r>
            <a:r>
              <a:rPr lang="fr-FR" dirty="0">
                <a:latin typeface="Century Gothic" pitchFamily="34" charset="0"/>
              </a:rPr>
              <a:t> URL</a:t>
            </a:r>
          </a:p>
          <a:p>
            <a:pPr lvl="1"/>
            <a:r>
              <a:rPr lang="fr-FR" dirty="0">
                <a:latin typeface="Century Gothic" pitchFamily="34" charset="0"/>
              </a:rPr>
              <a:t>Use services in </a:t>
            </a:r>
            <a:r>
              <a:rPr lang="fr-FR" dirty="0" err="1">
                <a:latin typeface="Century Gothic" pitchFamily="34" charset="0"/>
              </a:rPr>
              <a:t>projects</a:t>
            </a:r>
            <a:endParaRPr lang="fr-FR" dirty="0">
              <a:latin typeface="Century Gothic" pitchFamily="34" charset="0"/>
            </a:endParaRPr>
          </a:p>
          <a:p>
            <a:pPr lvl="1"/>
            <a:r>
              <a:rPr lang="fr-FR" dirty="0" err="1">
                <a:latin typeface="Century Gothic" pitchFamily="34" charset="0"/>
              </a:rPr>
              <a:t>Generate</a:t>
            </a:r>
            <a:r>
              <a:rPr lang="fr-FR" dirty="0">
                <a:latin typeface="Century Gothic" pitchFamily="34" charset="0"/>
              </a:rPr>
              <a:t> server </a:t>
            </a:r>
            <a:r>
              <a:rPr lang="fr-FR" dirty="0" err="1">
                <a:latin typeface="Century Gothic" pitchFamily="34" charset="0"/>
              </a:rPr>
              <a:t>skeleton</a:t>
            </a:r>
            <a:r>
              <a:rPr lang="fr-FR" dirty="0">
                <a:latin typeface="Century Gothic" pitchFamily="34" charset="0"/>
              </a:rPr>
              <a:t> </a:t>
            </a:r>
            <a:r>
              <a:rPr lang="fr-FR" dirty="0" err="1">
                <a:latin typeface="Century Gothic" pitchFamily="34" charset="0"/>
              </a:rPr>
              <a:t>from</a:t>
            </a:r>
            <a:r>
              <a:rPr lang="fr-FR" dirty="0">
                <a:latin typeface="Century Gothic" pitchFamily="34" charset="0"/>
              </a:rPr>
              <a:t> WSDL</a:t>
            </a:r>
          </a:p>
          <a:p>
            <a:pPr lvl="1"/>
            <a:r>
              <a:rPr lang="fr-FR" dirty="0" err="1">
                <a:latin typeface="Century Gothic" pitchFamily="34" charset="0"/>
              </a:rPr>
              <a:t>Generate</a:t>
            </a:r>
            <a:r>
              <a:rPr lang="fr-FR" dirty="0">
                <a:latin typeface="Century Gothic" pitchFamily="34" charset="0"/>
              </a:rPr>
              <a:t> WSDL </a:t>
            </a:r>
            <a:r>
              <a:rPr lang="fr-FR" dirty="0" err="1">
                <a:latin typeface="Century Gothic" pitchFamily="34" charset="0"/>
              </a:rPr>
              <a:t>from</a:t>
            </a:r>
            <a:r>
              <a:rPr lang="fr-FR" dirty="0">
                <a:latin typeface="Century Gothic" pitchFamily="34" charset="0"/>
              </a:rPr>
              <a:t> code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888" y="381000"/>
            <a:ext cx="883013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971943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1"/>
          <p:cNvSpPr txBox="1">
            <a:spLocks noChangeArrowheads="1"/>
          </p:cNvSpPr>
          <p:nvPr/>
        </p:nvSpPr>
        <p:spPr bwMode="auto">
          <a:xfrm>
            <a:off x="330952" y="202565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Q&amp;A</a:t>
            </a:r>
          </a:p>
        </p:txBody>
      </p:sp>
      <p:pic>
        <p:nvPicPr>
          <p:cNvPr id="3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392363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1"/>
          <p:cNvSpPr txBox="1">
            <a:spLocks noChangeArrowheads="1"/>
          </p:cNvSpPr>
          <p:nvPr/>
        </p:nvSpPr>
        <p:spPr bwMode="auto">
          <a:xfrm>
            <a:off x="330952" y="202565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Thank</a:t>
            </a:r>
            <a:r>
              <a:rPr lang="fr-FR" sz="5600" dirty="0">
                <a:solidFill>
                  <a:schemeClr val="tx2"/>
                </a:solidFill>
                <a:latin typeface="Century Gothic"/>
                <a:cs typeface="Century Gothic"/>
              </a:rPr>
              <a:t> </a:t>
            </a:r>
            <a:r>
              <a:rPr lang="fr-FR" sz="5600" dirty="0" err="1">
                <a:solidFill>
                  <a:schemeClr val="tx2"/>
                </a:solidFill>
                <a:latin typeface="Century Gothic"/>
                <a:cs typeface="Century Gothic"/>
              </a:rPr>
              <a:t>you</a:t>
            </a:r>
            <a:endParaRPr lang="fr-FR" sz="5600" dirty="0">
              <a:solidFill>
                <a:schemeClr val="tx2"/>
              </a:solidFill>
              <a:latin typeface="Century Gothic"/>
              <a:cs typeface="Century Gothic"/>
            </a:endParaRPr>
          </a:p>
        </p:txBody>
      </p:sp>
      <p:pic>
        <p:nvPicPr>
          <p:cNvPr id="3" name="Picture 2" descr="E:\4JS\logos\genero_logo_64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9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E:\4JS\logos\genero_rw_logo_64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:\4JS\logos\genero_studio_logo_64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44978"/>
            <a:ext cx="1838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3385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Blip>
                <a:blip r:embed="rId3"/>
              </a:buBlip>
            </a:pPr>
            <a:r>
              <a:rPr lang="fr-FR" sz="1600" b="1" dirty="0">
                <a:latin typeface="Century Gothic" pitchFamily="34" charset="0"/>
              </a:rPr>
              <a:t>Back/</a:t>
            </a:r>
            <a:r>
              <a:rPr lang="fr-FR" sz="1600" b="1" dirty="0" err="1">
                <a:latin typeface="Century Gothic" pitchFamily="34" charset="0"/>
              </a:rPr>
              <a:t>forward</a:t>
            </a:r>
            <a:r>
              <a:rPr lang="fr-FR" sz="1600" b="1" dirty="0">
                <a:latin typeface="Century Gothic" pitchFamily="34" charset="0"/>
              </a:rPr>
              <a:t> navigation</a:t>
            </a:r>
          </a:p>
          <a:p>
            <a:pPr>
              <a:buBlip>
                <a:blip r:embed="rId3"/>
              </a:buBlip>
            </a:pPr>
            <a:r>
              <a:rPr lang="fr-FR" sz="1600" b="1" dirty="0" err="1">
                <a:latin typeface="Century Gothic" pitchFamily="34" charset="0"/>
              </a:rPr>
              <a:t>Path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completion</a:t>
            </a:r>
            <a:endParaRPr lang="fr-FR" sz="1600" b="1" dirty="0">
              <a:latin typeface="Century Gothic" pitchFamily="34" charset="0"/>
            </a:endParaRPr>
          </a:p>
          <a:p>
            <a:pPr>
              <a:buBlip>
                <a:blip r:embed="rId3"/>
              </a:buBlip>
            </a:pPr>
            <a:r>
              <a:rPr lang="fr-FR" sz="1600" b="1" dirty="0">
                <a:latin typeface="Century Gothic" pitchFamily="34" charset="0"/>
              </a:rPr>
              <a:t>Files &amp; </a:t>
            </a:r>
            <a:r>
              <a:rPr lang="fr-FR" sz="1600" b="1" dirty="0" err="1">
                <a:latin typeface="Century Gothic" pitchFamily="34" charset="0"/>
              </a:rPr>
              <a:t>folders</a:t>
            </a:r>
            <a:r>
              <a:rPr lang="fr-FR" sz="1600" b="1" dirty="0">
                <a:latin typeface="Century Gothic" pitchFamily="34" charset="0"/>
              </a:rPr>
              <a:t> in </a:t>
            </a:r>
            <a:r>
              <a:rPr lang="fr-FR" sz="1600" b="1" dirty="0" err="1">
                <a:latin typeface="Century Gothic" pitchFamily="34" charset="0"/>
              </a:rPr>
              <a:t>same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view</a:t>
            </a:r>
            <a:endParaRPr lang="fr-FR" sz="1600" b="1" dirty="0">
              <a:latin typeface="Century Gothic" pitchFamily="34" charset="0"/>
            </a:endParaRPr>
          </a:p>
          <a:p>
            <a:pPr>
              <a:buBlip>
                <a:blip r:embed="rId3"/>
              </a:buBlip>
            </a:pPr>
            <a:r>
              <a:rPr lang="fr-FR" sz="1600" b="1" dirty="0" err="1">
                <a:latin typeface="Century Gothic" pitchFamily="34" charset="0"/>
              </a:rPr>
              <a:t>Integrated</a:t>
            </a:r>
            <a:r>
              <a:rPr lang="fr-FR" sz="1600" b="1" dirty="0">
                <a:latin typeface="Century Gothic" pitchFamily="34" charset="0"/>
              </a:rPr>
              <a:t> source code management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File Browser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8" name="Picture 4" descr="D:\Projects\Studio\Presentations\2009-01\Pics\FileBrows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75" y="1285875"/>
            <a:ext cx="2125663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4" descr="D:\Projects\Studio\Presentations\2009-06\pics\Modules\folder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625" y="272288"/>
            <a:ext cx="642112" cy="64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45306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fr-FR" sz="1600" b="1" dirty="0" err="1">
                <a:latin typeface="Century Gothic" pitchFamily="34" charset="0"/>
              </a:rPr>
              <a:t>Language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aware</a:t>
            </a:r>
            <a:endParaRPr lang="fr-FR" sz="1600" b="1" dirty="0">
              <a:latin typeface="Century Gothic" pitchFamily="34" charset="0"/>
            </a:endParaRPr>
          </a:p>
          <a:p>
            <a:pPr lvl="1"/>
            <a:r>
              <a:rPr lang="fr-FR" dirty="0" err="1">
                <a:latin typeface="Century Gothic" pitchFamily="34" charset="0"/>
              </a:rPr>
              <a:t>Genero</a:t>
            </a:r>
            <a:r>
              <a:rPr lang="fr-FR" dirty="0">
                <a:latin typeface="Century Gothic" pitchFamily="34" charset="0"/>
              </a:rPr>
              <a:t> BDL</a:t>
            </a:r>
          </a:p>
          <a:p>
            <a:pPr lvl="2"/>
            <a:r>
              <a:rPr lang="fr-FR" sz="1400" dirty="0">
                <a:latin typeface="Century Gothic" pitchFamily="34" charset="0"/>
              </a:rPr>
              <a:t>code </a:t>
            </a:r>
            <a:r>
              <a:rPr lang="fr-FR" sz="1400" dirty="0" err="1">
                <a:latin typeface="Century Gothic" pitchFamily="34" charset="0"/>
              </a:rPr>
              <a:t>completion</a:t>
            </a:r>
            <a:endParaRPr lang="en-US" sz="1400" dirty="0">
              <a:latin typeface="Century Gothic" pitchFamily="34" charset="0"/>
            </a:endParaRPr>
          </a:p>
          <a:p>
            <a:pPr lvl="2"/>
            <a:r>
              <a:rPr lang="en-US" sz="1400" dirty="0">
                <a:latin typeface="Century Gothic" pitchFamily="34" charset="0"/>
              </a:rPr>
              <a:t>auto-closes strings, brackets, </a:t>
            </a:r>
          </a:p>
          <a:p>
            <a:pPr lvl="2">
              <a:buNone/>
            </a:pPr>
            <a:r>
              <a:rPr lang="en-US" sz="1400" dirty="0">
                <a:latin typeface="Century Gothic" pitchFamily="34" charset="0"/>
              </a:rPr>
              <a:t>parentheses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auto-trims white spaces</a:t>
            </a:r>
          </a:p>
          <a:p>
            <a:pPr lvl="1"/>
            <a:r>
              <a:rPr lang="en-US" dirty="0">
                <a:latin typeface="Century Gothic" pitchFamily="34" charset="0"/>
              </a:rPr>
              <a:t>real-time syntax &amp;</a:t>
            </a:r>
          </a:p>
          <a:p>
            <a:pPr lvl="1">
              <a:buNone/>
            </a:pPr>
            <a:r>
              <a:rPr lang="en-US" dirty="0">
                <a:latin typeface="Century Gothic" pitchFamily="34" charset="0"/>
              </a:rPr>
              <a:t>semantic checking</a:t>
            </a:r>
          </a:p>
          <a:p>
            <a:pPr lvl="1"/>
            <a:r>
              <a:rPr lang="en-US" dirty="0">
                <a:latin typeface="Century Gothic" pitchFamily="34" charset="0"/>
              </a:rPr>
              <a:t>custom appearance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font, style, color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word wrap</a:t>
            </a:r>
          </a:p>
          <a:p>
            <a:pPr lvl="1"/>
            <a:r>
              <a:rPr lang="en-US" dirty="0">
                <a:latin typeface="Century Gothic" pitchFamily="34" charset="0"/>
              </a:rPr>
              <a:t>set debug breakpoints</a:t>
            </a:r>
          </a:p>
          <a:p>
            <a:pPr lvl="1"/>
            <a:r>
              <a:rPr lang="en-US" dirty="0">
                <a:latin typeface="Century Gothic" pitchFamily="34" charset="0"/>
              </a:rPr>
              <a:t>fast, memory efficient</a:t>
            </a:r>
            <a:br>
              <a:rPr lang="en-US" dirty="0"/>
            </a:br>
            <a:endParaRPr lang="fr-FR" dirty="0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Code editor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213805"/>
            <a:ext cx="4439878" cy="354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" y="214313"/>
            <a:ext cx="864304" cy="83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00667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fr-FR" sz="1600" b="1" dirty="0" err="1">
                <a:latin typeface="Century Gothic" pitchFamily="34" charset="0"/>
              </a:rPr>
              <a:t>Language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aware</a:t>
            </a:r>
            <a:endParaRPr lang="fr-FR" sz="1600" b="1" dirty="0">
              <a:latin typeface="Century Gothic" pitchFamily="34" charset="0"/>
            </a:endParaRPr>
          </a:p>
          <a:p>
            <a:pPr lvl="1"/>
            <a:r>
              <a:rPr lang="fr-FR" dirty="0">
                <a:latin typeface="Century Gothic" pitchFamily="34" charset="0"/>
              </a:rPr>
              <a:t>60 </a:t>
            </a:r>
            <a:r>
              <a:rPr lang="fr-FR" dirty="0" err="1">
                <a:latin typeface="Century Gothic" pitchFamily="34" charset="0"/>
              </a:rPr>
              <a:t>languages</a:t>
            </a:r>
            <a:endParaRPr lang="fr-FR" dirty="0">
              <a:latin typeface="Century Gothic" pitchFamily="34" charset="0"/>
            </a:endParaRPr>
          </a:p>
          <a:p>
            <a:pPr lvl="2"/>
            <a:r>
              <a:rPr lang="fr-FR" sz="1400" dirty="0" err="1">
                <a:latin typeface="Century Gothic" pitchFamily="34" charset="0"/>
              </a:rPr>
              <a:t>Syntax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highlighting</a:t>
            </a:r>
            <a:endParaRPr lang="en-US" sz="1400" dirty="0">
              <a:latin typeface="Century Gothic" pitchFamily="34" charset="0"/>
            </a:endParaRPr>
          </a:p>
          <a:p>
            <a:pPr lvl="2"/>
            <a:r>
              <a:rPr lang="en-US" sz="1400" dirty="0">
                <a:latin typeface="Century Gothic" pitchFamily="34" charset="0"/>
              </a:rPr>
              <a:t>auto-closes strings, brackets, </a:t>
            </a:r>
          </a:p>
          <a:p>
            <a:pPr lvl="2">
              <a:buNone/>
            </a:pPr>
            <a:r>
              <a:rPr lang="en-US" sz="1400" dirty="0">
                <a:latin typeface="Century Gothic" pitchFamily="34" charset="0"/>
              </a:rPr>
              <a:t>parentheses</a:t>
            </a:r>
          </a:p>
          <a:p>
            <a:pPr lvl="2"/>
            <a:r>
              <a:rPr lang="en-US" sz="1400" dirty="0">
                <a:latin typeface="Century Gothic" pitchFamily="34" charset="0"/>
              </a:rPr>
              <a:t>auto-trims white spaces</a:t>
            </a:r>
            <a:br>
              <a:rPr lang="en-US" sz="1400" dirty="0">
                <a:latin typeface="Century Gothic" pitchFamily="34" charset="0"/>
              </a:rPr>
            </a:br>
            <a:endParaRPr lang="fr-FR" sz="1400" dirty="0">
              <a:latin typeface="Century Gothic" pitchFamily="34" charset="0"/>
            </a:endParaRP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Code editor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285875"/>
            <a:ext cx="4480560" cy="336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" y="214313"/>
            <a:ext cx="864304" cy="83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71254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38175" y="1190625"/>
            <a:ext cx="8505825" cy="45243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fr-FR" sz="1600" b="1" dirty="0" err="1">
                <a:latin typeface="Century Gothic" pitchFamily="34" charset="0"/>
              </a:rPr>
              <a:t>Powerful</a:t>
            </a:r>
            <a:r>
              <a:rPr lang="fr-FR" sz="1600" b="1" dirty="0">
                <a:latin typeface="Century Gothic" pitchFamily="34" charset="0"/>
              </a:rPr>
              <a:t> </a:t>
            </a:r>
            <a:r>
              <a:rPr lang="fr-FR" sz="1600" b="1" dirty="0" err="1">
                <a:latin typeface="Century Gothic" pitchFamily="34" charset="0"/>
              </a:rPr>
              <a:t>search</a:t>
            </a:r>
            <a:r>
              <a:rPr lang="fr-FR" sz="1600" b="1" dirty="0">
                <a:latin typeface="Century Gothic" pitchFamily="34" charset="0"/>
              </a:rPr>
              <a:t>&amp; replace</a:t>
            </a:r>
          </a:p>
          <a:p>
            <a:pPr lvl="1"/>
            <a:r>
              <a:rPr lang="fr-FR" dirty="0">
                <a:latin typeface="Century Gothic" pitchFamily="34" charset="0"/>
              </a:rPr>
              <a:t>Smart </a:t>
            </a:r>
            <a:r>
              <a:rPr lang="fr-FR" dirty="0" err="1">
                <a:latin typeface="Century Gothic" pitchFamily="34" charset="0"/>
              </a:rPr>
              <a:t>search</a:t>
            </a:r>
            <a:endParaRPr lang="fr-FR" dirty="0">
              <a:latin typeface="Century Gothic" pitchFamily="34" charset="0"/>
            </a:endParaRPr>
          </a:p>
          <a:p>
            <a:pPr lvl="2"/>
            <a:r>
              <a:rPr lang="fr-FR" sz="1400" dirty="0">
                <a:latin typeface="Century Gothic" pitchFamily="34" charset="0"/>
              </a:rPr>
              <a:t>source code,</a:t>
            </a:r>
          </a:p>
          <a:p>
            <a:pPr lvl="2"/>
            <a:r>
              <a:rPr lang="fr-FR" sz="1400" dirty="0" err="1">
                <a:latin typeface="Century Gothic" pitchFamily="34" charset="0"/>
              </a:rPr>
              <a:t>screen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forms</a:t>
            </a:r>
            <a:r>
              <a:rPr lang="fr-FR" sz="1400" dirty="0">
                <a:latin typeface="Century Gothic" pitchFamily="34" charset="0"/>
              </a:rPr>
              <a:t>,</a:t>
            </a:r>
          </a:p>
          <a:p>
            <a:pPr lvl="2"/>
            <a:r>
              <a:rPr lang="fr-FR" sz="1400" dirty="0" err="1">
                <a:latin typeface="Century Gothic" pitchFamily="34" charset="0"/>
              </a:rPr>
              <a:t>project</a:t>
            </a:r>
            <a:r>
              <a:rPr lang="fr-FR" sz="1400" dirty="0">
                <a:latin typeface="Century Gothic" pitchFamily="34" charset="0"/>
              </a:rPr>
              <a:t> </a:t>
            </a:r>
            <a:r>
              <a:rPr lang="fr-FR" sz="1400" dirty="0" err="1">
                <a:latin typeface="Century Gothic" pitchFamily="34" charset="0"/>
              </a:rPr>
              <a:t>libraries</a:t>
            </a:r>
            <a:endParaRPr lang="fr-FR" sz="1400" dirty="0">
              <a:latin typeface="Century Gothic" pitchFamily="34" charset="0"/>
            </a:endParaRPr>
          </a:p>
          <a:p>
            <a:pPr lvl="1"/>
            <a:r>
              <a:rPr lang="en-US" dirty="0">
                <a:latin typeface="Century Gothic" pitchFamily="34" charset="0"/>
              </a:rPr>
              <a:t>Results appear in docking views</a:t>
            </a:r>
            <a:endParaRPr lang="fr-FR" dirty="0">
              <a:latin typeface="Century Gothic" pitchFamily="34" charset="0"/>
            </a:endParaRP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324600" cy="8239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Century Gothic" pitchFamily="34" charset="0"/>
              </a:rPr>
              <a:t>Code editor</a:t>
            </a:r>
            <a:endParaRPr lang="fr-FR" sz="3200" dirty="0">
              <a:latin typeface="Century Gothic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1700" y="1285875"/>
            <a:ext cx="37465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" y="214313"/>
            <a:ext cx="864304" cy="83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94991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01_Genero_Overvi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aPá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rucial_Ultima_Pag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01_Genero_Overview</Template>
  <TotalTime>249</TotalTime>
  <Words>1405</Words>
  <Application>Microsoft Office PowerPoint</Application>
  <PresentationFormat>Presentación en pantalla (4:3)</PresentationFormat>
  <Paragraphs>402</Paragraphs>
  <Slides>58</Slides>
  <Notes>56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58</vt:i4>
      </vt:variant>
    </vt:vector>
  </HeadingPairs>
  <TitlesOfParts>
    <vt:vector size="68" baseType="lpstr">
      <vt:lpstr>Arial</vt:lpstr>
      <vt:lpstr>Calibri</vt:lpstr>
      <vt:lpstr>Century Gothic</vt:lpstr>
      <vt:lpstr>Courier New</vt:lpstr>
      <vt:lpstr>DejaVu Sans</vt:lpstr>
      <vt:lpstr>Lucida Grande</vt:lpstr>
      <vt:lpstr>Times New Roman</vt:lpstr>
      <vt:lpstr>01_Genero_Overview</vt:lpstr>
      <vt:lpstr>1aPágina</vt:lpstr>
      <vt:lpstr>crucial_Ultima_Pagina</vt:lpstr>
      <vt:lpstr>Presentación de PowerPoint</vt:lpstr>
      <vt:lpstr>Presentación de PowerPoint</vt:lpstr>
      <vt:lpstr>Welcome Page</vt:lpstr>
      <vt:lpstr>Project manager</vt:lpstr>
      <vt:lpstr>Project manager</vt:lpstr>
      <vt:lpstr>File Browser</vt:lpstr>
      <vt:lpstr>Code editor</vt:lpstr>
      <vt:lpstr>Code editor</vt:lpstr>
      <vt:lpstr>Code editor</vt:lpstr>
      <vt:lpstr>Code editor – XML smart editor</vt:lpstr>
      <vt:lpstr>Debugger</vt:lpstr>
      <vt:lpstr>Debugger</vt:lpstr>
      <vt:lpstr>Form designer</vt:lpstr>
      <vt:lpstr>Form designer</vt:lpstr>
      <vt:lpstr>Form designer</vt:lpstr>
      <vt:lpstr>Form designer</vt:lpstr>
      <vt:lpstr>Form designer</vt:lpstr>
      <vt:lpstr>Form designer</vt:lpstr>
      <vt:lpstr>Form designer</vt:lpstr>
      <vt:lpstr>Teamwork</vt:lpstr>
      <vt:lpstr>Teamwork</vt:lpstr>
      <vt:lpstr>Teamwork</vt:lpstr>
      <vt:lpstr>Teamwork</vt:lpstr>
      <vt:lpstr>Teamwork</vt:lpstr>
      <vt:lpstr>Business Application Lifecycle</vt:lpstr>
      <vt:lpstr>Business Application Lifecycle</vt:lpstr>
      <vt:lpstr>Business Application Lifecycle</vt:lpstr>
      <vt:lpstr>Business Application Modeling</vt:lpstr>
      <vt:lpstr>Business Application Modeling</vt:lpstr>
      <vt:lpstr>Business Application Modeling</vt:lpstr>
      <vt:lpstr>Business Application Modeling</vt:lpstr>
      <vt:lpstr>Business Application Modeling</vt:lpstr>
      <vt:lpstr>Business Application Modeling</vt:lpstr>
      <vt:lpstr>Business Application Modeling</vt:lpstr>
      <vt:lpstr>Code Generation</vt:lpstr>
      <vt:lpstr>Code Generation</vt:lpstr>
      <vt:lpstr>Code Generation</vt:lpstr>
      <vt:lpstr>Code Generation</vt:lpstr>
      <vt:lpstr>Code Generation – default templates</vt:lpstr>
      <vt:lpstr>Code Generation – default templates</vt:lpstr>
      <vt:lpstr>Code Generation – default templates</vt:lpstr>
      <vt:lpstr>Code Generation – default templates</vt:lpstr>
      <vt:lpstr>Application Generator - customization</vt:lpstr>
      <vt:lpstr>Application Generator - customization</vt:lpstr>
      <vt:lpstr>Application Generator - customization</vt:lpstr>
      <vt:lpstr>Code Analyzer</vt:lpstr>
      <vt:lpstr>Code Analyzer</vt:lpstr>
      <vt:lpstr>Code Analyzer</vt:lpstr>
      <vt:lpstr>Code Analyzer</vt:lpstr>
      <vt:lpstr>Code Analyzer</vt:lpstr>
      <vt:lpstr>Code Analyzer</vt:lpstr>
      <vt:lpstr>Code Analyzer</vt:lpstr>
      <vt:lpstr>Code Analyzer</vt:lpstr>
      <vt:lpstr>Code Analyzer</vt:lpstr>
      <vt:lpstr>Web Services Wizard</vt:lpstr>
      <vt:lpstr>Web services</vt:lpstr>
      <vt:lpstr>Presentación de PowerPoint</vt:lpstr>
      <vt:lpstr>Presentación de PowerPoint</vt:lpstr>
    </vt:vector>
  </TitlesOfParts>
  <Company>CRUCIALSOFT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Ramírez Ramírez</dc:creator>
  <cp:lastModifiedBy>Oscar Ramirez Ramirez</cp:lastModifiedBy>
  <cp:revision>29</cp:revision>
  <dcterms:created xsi:type="dcterms:W3CDTF">2012-05-25T22:15:16Z</dcterms:created>
  <dcterms:modified xsi:type="dcterms:W3CDTF">2016-11-22T19:15:43Z</dcterms:modified>
</cp:coreProperties>
</file>