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25"/>
  </p:notesMasterIdLst>
  <p:sldIdLst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5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91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5158933"/>
            <a:ext cx="77768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Genero</a:t>
            </a:r>
            <a:r>
              <a:rPr lang="fr-FR" sz="3600" b="1" dirty="0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 Desktop Client </a:t>
            </a:r>
            <a:r>
              <a:rPr lang="fr-FR" sz="3600" b="1" dirty="0" err="1">
                <a:solidFill>
                  <a:schemeClr val="tx2"/>
                </a:solidFill>
                <a:latin typeface="Century Gothic"/>
                <a:ea typeface="DejaVu Sans" charset="0"/>
                <a:cs typeface="Century Gothic"/>
              </a:rPr>
              <a:t>Overview</a:t>
            </a:r>
            <a:endParaRPr lang="fr-FR" sz="3600" b="1" dirty="0">
              <a:solidFill>
                <a:schemeClr val="tx2"/>
              </a:solidFill>
              <a:latin typeface="Century Gothic"/>
              <a:ea typeface="DejaVu Sans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GDC Flags</a:t>
            </a:r>
            <a:endParaRPr lang="en-US" sz="1400" dirty="0">
              <a:latin typeface="Century Gothic"/>
              <a:cs typeface="Century Gothic"/>
            </a:endParaRPr>
          </a:p>
        </p:txBody>
      </p:sp>
      <p:graphicFrame>
        <p:nvGraphicFramePr>
          <p:cNvPr id="5" name="Group 40"/>
          <p:cNvGraphicFramePr>
            <a:graphicFrameLocks/>
          </p:cNvGraphicFramePr>
          <p:nvPr/>
        </p:nvGraphicFramePr>
        <p:xfrm>
          <a:off x="304800" y="1295400"/>
          <a:ext cx="8305800" cy="20116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Start Application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31765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--Type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Connexion_Type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Only with –s option. Defines which protocol will be used. Default value is SSH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Start GDC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38039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--admin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Starts GDC in Admin mode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-M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--Minimized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Starts GDC minimized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-X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--close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Closes GDC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when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no more application or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teminals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are running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GDC Flags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fr-FR"/>
              <a:t>Flags usage example: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/>
          </a:p>
          <a:p>
            <a:pPr>
              <a:lnSpc>
                <a:spcPct val="90000"/>
              </a:lnSpc>
              <a:buFontTx/>
              <a:buNone/>
            </a:pPr>
            <a:r>
              <a:rPr lang="fr-FR"/>
              <a:t>gdc -S demo -X -M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/>
          </a:p>
          <a:p>
            <a:pPr>
              <a:lnSpc>
                <a:spcPct val="90000"/>
              </a:lnSpc>
              <a:buFontTx/>
              <a:buNone/>
            </a:pPr>
            <a:r>
              <a:rPr lang="fr-FR"/>
              <a:t>	Starts GDC minimized and starts the connexion defined in the "demo" shortcut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/>
          </a:p>
          <a:p>
            <a:pPr>
              <a:lnSpc>
                <a:spcPct val="90000"/>
              </a:lnSpc>
              <a:buFontTx/>
              <a:buNone/>
            </a:pPr>
            <a:r>
              <a:rPr lang="fr-FR"/>
              <a:t>gdc -s -T SSH2 -U john -H doe –C "@FGL;export FGLSERVER;cd demo; fglrun demo" -X -M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/>
          </a:p>
          <a:p>
            <a:pPr>
              <a:lnSpc>
                <a:spcPct val="90000"/>
              </a:lnSpc>
              <a:buFontTx/>
              <a:buNone/>
            </a:pPr>
            <a:r>
              <a:rPr lang="fr-FR"/>
              <a:t>	Starts GDC minimized, then connects to the machine "doe" as "john" using SSH2 protocol. Once connected, it runs the command line "FGLSERVER=&lt;ip&gt;:&lt;port&gt;;export FGLSERVER;cd demo;fglrun demo.</a:t>
            </a:r>
            <a:endParaRPr lang="en-US"/>
          </a:p>
          <a:p>
            <a:pPr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1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 err="1"/>
              <a:t>User</a:t>
            </a:r>
            <a:r>
              <a:rPr lang="es-MX" sz="3200" dirty="0"/>
              <a:t> </a:t>
            </a:r>
            <a:r>
              <a:rPr lang="es-MX" sz="3200" dirty="0" err="1"/>
              <a:t>Mode</a:t>
            </a:r>
            <a:r>
              <a:rPr lang="es-MX" sz="3200" dirty="0"/>
              <a:t> &amp; </a:t>
            </a:r>
            <a:r>
              <a:rPr lang="es-MX" sz="3200" dirty="0" err="1"/>
              <a:t>Admin</a:t>
            </a:r>
            <a:r>
              <a:rPr lang="es-MX" sz="3200" dirty="0"/>
              <a:t> </a:t>
            </a:r>
            <a:r>
              <a:rPr lang="es-MX" sz="3200" dirty="0" err="1"/>
              <a:t>Mode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600201"/>
            <a:ext cx="8229600" cy="37010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fr-FR"/>
              <a:t>By default, GDC starts in user mode</a:t>
            </a:r>
          </a:p>
          <a:p>
            <a:pPr>
              <a:buFontTx/>
              <a:buNone/>
            </a:pPr>
            <a:r>
              <a:rPr lang="fr-FR"/>
              <a:t>By adding –a or –admin, GDC starts in administration mode.</a:t>
            </a:r>
          </a:p>
          <a:p>
            <a:pPr>
              <a:buFontTx/>
              <a:buNone/>
            </a:pPr>
            <a:endParaRPr lang="fr-FR"/>
          </a:p>
          <a:p>
            <a:pPr>
              <a:buFontTx/>
              <a:buNone/>
            </a:pPr>
            <a:r>
              <a:rPr lang="en-US"/>
              <a:t>To create shortcuts or modify options, GDC needs to be started in administration mode.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87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/>
              <a:t>Security </a:t>
            </a:r>
            <a:r>
              <a:rPr lang="es-MX" sz="3200" dirty="0" err="1"/>
              <a:t>Levels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8229600" cy="452596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fr-FR" sz="1800" dirty="0"/>
              <a:t>A argument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fr-FR" sz="1800" dirty="0"/>
              <a:t>By default, GDC </a:t>
            </a:r>
            <a:r>
              <a:rPr lang="fr-FR" sz="1800" dirty="0" err="1"/>
              <a:t>accepts</a:t>
            </a:r>
            <a:r>
              <a:rPr lang="fr-FR" sz="1800" dirty="0"/>
              <a:t> all </a:t>
            </a:r>
            <a:r>
              <a:rPr lang="fr-FR" sz="1800" dirty="0" err="1"/>
              <a:t>incoming</a:t>
            </a:r>
            <a:r>
              <a:rPr lang="fr-FR" sz="1800" dirty="0"/>
              <a:t> connections on the </a:t>
            </a:r>
            <a:r>
              <a:rPr lang="fr-FR" sz="1800" dirty="0" err="1"/>
              <a:t>listened</a:t>
            </a:r>
            <a:r>
              <a:rPr lang="fr-FR" sz="1800" dirty="0"/>
              <a:t> port.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fr-FR" sz="18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fr-FR" sz="1800" dirty="0"/>
              <a:t>Security </a:t>
            </a:r>
            <a:r>
              <a:rPr lang="fr-FR" sz="1800" dirty="0" err="1"/>
              <a:t>Level</a:t>
            </a:r>
            <a:r>
              <a:rPr lang="fr-FR" sz="1800" dirty="0"/>
              <a:t> 1: -A 1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800" dirty="0"/>
              <a:t>GDC requests an acknowledgement when a</a:t>
            </a:r>
            <a:br>
              <a:rPr lang="en-US" sz="1800" dirty="0"/>
            </a:br>
            <a:r>
              <a:rPr lang="en-US" sz="1800" dirty="0"/>
              <a:t>connection is coming in. The connection can</a:t>
            </a:r>
            <a:br>
              <a:rPr lang="en-US" sz="1800" dirty="0"/>
            </a:br>
            <a:r>
              <a:rPr lang="en-US" sz="1800" dirty="0"/>
              <a:t>be accepted once (Yes), accepted steadily</a:t>
            </a:r>
            <a:br>
              <a:rPr lang="en-US" sz="1800" dirty="0"/>
            </a:br>
            <a:r>
              <a:rPr lang="en-US" sz="1800" dirty="0"/>
              <a:t>(Always) or rejected (No).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800" dirty="0"/>
              <a:t>Security Level 2 &amp; 3: -A 2 &amp; -A 3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800" dirty="0"/>
              <a:t>When GDC starts, it generates a random key. Once it connects to an application server, this key is set into _FGLEID environment variable. When the Runtime System connects to the GDC, it sends this key back.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800" dirty="0"/>
              <a:t>If the key differs, with security level 2, a popup windows asks the user to accept or deny the connection. With security level 3, the connection is simply denied.</a:t>
            </a:r>
          </a:p>
        </p:txBody>
      </p:sp>
      <p:pic>
        <p:nvPicPr>
          <p:cNvPr id="7" name="Picture 4" descr="askforconn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65400"/>
            <a:ext cx="329247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8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 err="1"/>
              <a:t>Shortcuts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052736"/>
            <a:ext cx="8362950" cy="4857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/>
              <a:t>Within the Shortcut Wizard "Command Line" section, you can use these tags:</a:t>
            </a:r>
            <a:endParaRPr lang="es-AR"/>
          </a:p>
          <a:p>
            <a:endParaRPr lang="es-AR" dirty="0"/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296640"/>
              </p:ext>
            </p:extLst>
          </p:nvPr>
        </p:nvGraphicFramePr>
        <p:xfrm>
          <a:off x="816495" y="1700808"/>
          <a:ext cx="7427913" cy="4011616"/>
        </p:xfrm>
        <a:graphic>
          <a:graphicData uri="http://schemas.openxmlformats.org/drawingml/2006/table">
            <a:tbl>
              <a:tblPr/>
              <a:tblGrid>
                <a:gridCol w="105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@FGL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FGLSERVER=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&lt;IP Address&gt;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&lt;serv num&gt;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@FGLNT	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set FGLSERVER=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&lt;IP Address&gt;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&lt;serv num&gt;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&amp;&amp;set FGLGUI=1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@FGLCSH	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setenv FGLSERVER "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&lt;IP Address&gt;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&lt;serv num&gt;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";setenv FGLGUI 1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@FGLKSH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FGLSERVER="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&lt;IP Address&gt;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&lt;serv num&gt;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";export FGLSERVER; FGLGUI=1; export FGLGUI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@SRVNUM	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&lt;GDC listening port - 6400 (The second part of FGLSERVER)&gt;</a:t>
                      </a: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@PORT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&lt;GDC listening port&gt;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@USR 	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&lt;Client current user name&gt;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@USER 	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&lt;User name on the remote system&gt;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@IP 	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&lt;IP address of the client computer&gt;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@COMPUTER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&lt;Machine host name&gt;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@E_SRV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export FGLSERVER</a:t>
                      </a:r>
                      <a:endParaRPr kumimoji="0" lang="es-ES" sz="10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@4GLSRVVER 	</a:t>
                      </a: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Courier New" pitchFamily="49" charset="0"/>
                        </a:rPr>
                        <a:t>&lt;GDC version&gt;</a:t>
                      </a:r>
                      <a:endParaRPr kumimoji="0" lang="es-E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400" marR="684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8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/>
              <a:t>GDC &amp; </a:t>
            </a:r>
            <a:r>
              <a:rPr lang="es-MX" sz="3200" dirty="0" err="1"/>
              <a:t>Application</a:t>
            </a:r>
            <a:r>
              <a:rPr lang="es-MX" sz="3200" dirty="0"/>
              <a:t> </a:t>
            </a:r>
            <a:r>
              <a:rPr lang="es-MX" sz="3200" dirty="0" err="1"/>
              <a:t>Graphical</a:t>
            </a:r>
            <a:r>
              <a:rPr lang="es-MX" sz="3200" dirty="0"/>
              <a:t> </a:t>
            </a:r>
            <a:r>
              <a:rPr lang="es-MX" sz="3200" dirty="0" err="1"/>
              <a:t>Aspect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600201"/>
            <a:ext cx="8229600" cy="35569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fr-FR" b="0"/>
              <a:t>While using an application, some graphical settings are stored by GDC.</a:t>
            </a:r>
          </a:p>
          <a:p>
            <a:pPr>
              <a:buFontTx/>
              <a:buNone/>
            </a:pPr>
            <a:endParaRPr lang="fr-FR" b="0"/>
          </a:p>
          <a:p>
            <a:pPr>
              <a:buFontTx/>
              <a:buNone/>
            </a:pPr>
            <a:r>
              <a:rPr lang="fr-FR" b="0"/>
              <a:t>Windows:</a:t>
            </a:r>
            <a:br>
              <a:rPr lang="fr-FR" b="0"/>
            </a:br>
            <a:r>
              <a:rPr lang="fr-FR" b="0"/>
              <a:t>Settings are stored into the registry under </a:t>
            </a:r>
            <a:r>
              <a:rPr lang="fr-FR"/>
              <a:t>\HKEY_CURRENT_USER\Software\Four J's Development Tools\GDC</a:t>
            </a:r>
          </a:p>
          <a:p>
            <a:pPr>
              <a:buFontTx/>
              <a:buNone/>
            </a:pPr>
            <a:endParaRPr lang="fr-FR"/>
          </a:p>
          <a:p>
            <a:pPr>
              <a:buFontTx/>
              <a:buNone/>
            </a:pPr>
            <a:r>
              <a:rPr lang="fr-FR" b="0"/>
              <a:t>Unix and MacOS:</a:t>
            </a:r>
            <a:br>
              <a:rPr lang="fr-FR" b="0"/>
            </a:br>
            <a:r>
              <a:rPr lang="fr-FR" b="0"/>
              <a:t>An internal system is used to store data.</a:t>
            </a:r>
            <a:endParaRPr lang="en-US" b="0"/>
          </a:p>
          <a:p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90253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/>
              <a:t>GDC &amp; </a:t>
            </a:r>
            <a:r>
              <a:rPr lang="es-MX" sz="3200" dirty="0" err="1"/>
              <a:t>Application</a:t>
            </a:r>
            <a:r>
              <a:rPr lang="es-MX" sz="3200" dirty="0"/>
              <a:t> </a:t>
            </a:r>
            <a:r>
              <a:rPr lang="es-MX" sz="3200" dirty="0" err="1"/>
              <a:t>Graphical</a:t>
            </a:r>
            <a:r>
              <a:rPr lang="es-MX" sz="3200" dirty="0"/>
              <a:t> </a:t>
            </a:r>
            <a:r>
              <a:rPr lang="es-MX" sz="3200" dirty="0" err="1"/>
              <a:t>Aspect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fr-FR"/>
              <a:t>Stores Settings:</a:t>
            </a:r>
          </a:p>
          <a:p>
            <a:pPr>
              <a:lnSpc>
                <a:spcPct val="90000"/>
              </a:lnSpc>
            </a:pPr>
            <a:r>
              <a:rPr lang="fr-FR" b="0"/>
              <a:t>Position of the upper left corner of the top-level window</a:t>
            </a:r>
          </a:p>
          <a:p>
            <a:pPr>
              <a:lnSpc>
                <a:spcPct val="90000"/>
              </a:lnSpc>
            </a:pPr>
            <a:r>
              <a:rPr lang="fr-FR" b="0"/>
              <a:t>State of the top-level window (Maximized, …)</a:t>
            </a:r>
          </a:p>
          <a:p>
            <a:pPr>
              <a:lnSpc>
                <a:spcPct val="90000"/>
              </a:lnSpc>
            </a:pPr>
            <a:r>
              <a:rPr lang="fr-FR" b="0"/>
              <a:t>StartMenu section width if the StartMenu is defined as a tree</a:t>
            </a:r>
          </a:p>
          <a:p>
            <a:pPr>
              <a:lnSpc>
                <a:spcPct val="90000"/>
              </a:lnSpc>
            </a:pPr>
            <a:r>
              <a:rPr lang="fr-FR" b="0"/>
              <a:t>Table width</a:t>
            </a:r>
          </a:p>
          <a:p>
            <a:pPr>
              <a:lnSpc>
                <a:spcPct val="90000"/>
              </a:lnSpc>
            </a:pPr>
            <a:r>
              <a:rPr lang="fr-FR" b="0"/>
              <a:t>Initial number of rows of a table when displayed at first time</a:t>
            </a:r>
          </a:p>
          <a:p>
            <a:pPr>
              <a:lnSpc>
                <a:spcPct val="90000"/>
              </a:lnSpc>
            </a:pPr>
            <a:r>
              <a:rPr lang="fr-FR" b="0"/>
              <a:t>Number of columns of a table when the window is closed</a:t>
            </a:r>
          </a:p>
          <a:p>
            <a:pPr>
              <a:lnSpc>
                <a:spcPct val="90000"/>
              </a:lnSpc>
            </a:pPr>
            <a:r>
              <a:rPr lang="fr-FR" b="0"/>
              <a:t>Number of rows of a table when the window is closed</a:t>
            </a:r>
          </a:p>
          <a:p>
            <a:pPr>
              <a:lnSpc>
                <a:spcPct val="90000"/>
              </a:lnSpc>
            </a:pPr>
            <a:r>
              <a:rPr lang="fr-FR" b="0"/>
              <a:t>Column and the direction used to sort the table</a:t>
            </a:r>
          </a:p>
          <a:p>
            <a:pPr>
              <a:lnSpc>
                <a:spcPct val="90000"/>
              </a:lnSpc>
            </a:pPr>
            <a:r>
              <a:rPr lang="fr-FR" b="0"/>
              <a:t>Width of each columns</a:t>
            </a:r>
          </a:p>
          <a:p>
            <a:pPr>
              <a:lnSpc>
                <a:spcPct val="90000"/>
              </a:lnSpc>
            </a:pPr>
            <a:r>
              <a:rPr lang="fr-FR" b="0"/>
              <a:t>Number of columns and their apparition order</a:t>
            </a:r>
          </a:p>
          <a:p>
            <a:pPr>
              <a:lnSpc>
                <a:spcPct val="90000"/>
              </a:lnSpc>
            </a:pPr>
            <a:r>
              <a:rPr lang="fr-FR" b="0"/>
              <a:t>Text linked to these columns and its visible attribute</a:t>
            </a:r>
          </a:p>
          <a:p>
            <a:pPr>
              <a:lnSpc>
                <a:spcPct val="90000"/>
              </a:lnSpc>
            </a:pPr>
            <a:r>
              <a:rPr lang="fr-FR" b="0"/>
              <a:t>Height and width of textedit fields</a:t>
            </a:r>
            <a:endParaRPr lang="en-US" b="0"/>
          </a:p>
          <a:p>
            <a:pPr>
              <a:lnSpc>
                <a:spcPct val="90000"/>
              </a:lnSpc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69743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/>
              <a:t>Local </a:t>
            </a:r>
            <a:r>
              <a:rPr lang="es-MX" sz="3200" dirty="0" err="1"/>
              <a:t>Actions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600201"/>
            <a:ext cx="8229600" cy="3629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0"/>
              <a:t>GDC allows the user to perform some local actions.</a:t>
            </a:r>
          </a:p>
          <a:p>
            <a:pPr>
              <a:buFontTx/>
              <a:buNone/>
            </a:pPr>
            <a:endParaRPr lang="en-US" b="0"/>
          </a:p>
          <a:p>
            <a:pPr>
              <a:buFontTx/>
              <a:buNone/>
            </a:pPr>
            <a:r>
              <a:rPr lang="en-US" b="0"/>
              <a:t>Local actions means that no interaction with the Runtime System is needed or that the Runtime System did not define them.</a:t>
            </a:r>
          </a:p>
          <a:p>
            <a:pPr>
              <a:buFontTx/>
              <a:buNone/>
            </a:pPr>
            <a:endParaRPr lang="en-US" b="0"/>
          </a:p>
          <a:p>
            <a:pPr>
              <a:buFontTx/>
              <a:buNone/>
            </a:pPr>
            <a:r>
              <a:rPr lang="en-US" b="0"/>
              <a:t>A local action may send events or information to the Runtime System.</a:t>
            </a:r>
          </a:p>
          <a:p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117387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/>
              <a:t>Local </a:t>
            </a:r>
            <a:r>
              <a:rPr lang="es-MX" sz="3200" dirty="0" err="1"/>
              <a:t>Actions</a:t>
            </a:r>
            <a:endParaRPr lang="en-US" sz="1400" dirty="0">
              <a:latin typeface="Century Gothic"/>
              <a:cs typeface="Century Gothic"/>
            </a:endParaRPr>
          </a:p>
        </p:txBody>
      </p:sp>
      <p:graphicFrame>
        <p:nvGraphicFramePr>
          <p:cNvPr id="5" name="Group 67"/>
          <p:cNvGraphicFramePr>
            <a:graphicFrameLocks/>
          </p:cNvGraphicFramePr>
          <p:nvPr/>
        </p:nvGraphicFramePr>
        <p:xfrm>
          <a:off x="457200" y="1600200"/>
          <a:ext cx="8229600" cy="356616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28627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ShortCut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28627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Definition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28627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editcopy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Ctrl-c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Copies the selected text into the clipboard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editcut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Ctrl-x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the selected text into the clipboard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editpast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Ctrl-v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Pastes the content of the clipboard into the current field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nextfield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Tab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the focus to the next field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prevfield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Shift-Tab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the focus to the previous field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firstrow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Home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the focus to the first row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prevpage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Page Up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one page back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prevrow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Key Up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one row back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nextrow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Key Down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one row forward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nextpage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Page Down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one page forward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lastrow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End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Moves the focus to the last row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interrupt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Sends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interrupt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to the DVM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92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s-MX" sz="3200" dirty="0" err="1"/>
              <a:t>Summary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600201"/>
            <a:ext cx="8229600" cy="38450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/>
              <a:t>In summary:</a:t>
            </a:r>
          </a:p>
          <a:p>
            <a:pPr lvl="1"/>
            <a:r>
              <a:rPr lang="en-US"/>
              <a:t>The GDC is the Genero Desktop Client, the graphical front end to the Genero Runtime System</a:t>
            </a:r>
          </a:p>
          <a:p>
            <a:pPr lvl="1"/>
            <a:r>
              <a:rPr lang="en-US"/>
              <a:t>GDC is a common interface for running Genero applications under Windows, Mac, and X11 desktops</a:t>
            </a:r>
          </a:p>
          <a:p>
            <a:pPr lvl="1"/>
            <a:r>
              <a:rPr lang="en-US"/>
              <a:t>GDCAX can be used to install and run GDC from a browser</a:t>
            </a:r>
          </a:p>
          <a:p>
            <a:pPr lvl="1"/>
            <a:r>
              <a:rPr lang="en-US"/>
              <a:t>You can create shortcuts to connect to servers and run applications</a:t>
            </a:r>
          </a:p>
          <a:p>
            <a:pPr lvl="1"/>
            <a:r>
              <a:rPr lang="en-US"/>
              <a:t>You can set up and play back log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02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Genero</a:t>
            </a:r>
            <a:r>
              <a:rPr lang="en-US" sz="3200" dirty="0">
                <a:latin typeface="Century Gothic"/>
                <a:cs typeface="Century Gothic"/>
              </a:rPr>
              <a:t> Desktop Client (GDC)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dirty="0"/>
              <a:t>The </a:t>
            </a:r>
            <a:r>
              <a:rPr lang="en-US" dirty="0" err="1"/>
              <a:t>Genero</a:t>
            </a:r>
            <a:r>
              <a:rPr lang="en-US" dirty="0"/>
              <a:t> Desktop Client is a Graphical Front End to the </a:t>
            </a:r>
            <a:r>
              <a:rPr lang="en-US" dirty="0" err="1"/>
              <a:t>Genero</a:t>
            </a:r>
            <a:r>
              <a:rPr lang="en-US" dirty="0"/>
              <a:t> Runtime System. </a:t>
            </a:r>
          </a:p>
          <a:p>
            <a:pPr lvl="1"/>
            <a:r>
              <a:rPr lang="en-US" dirty="0"/>
              <a:t>To run a </a:t>
            </a:r>
            <a:r>
              <a:rPr lang="en-US" dirty="0" err="1"/>
              <a:t>Genero</a:t>
            </a:r>
            <a:r>
              <a:rPr lang="en-US" dirty="0"/>
              <a:t> application with the GDC, it must be installed and running on the client.</a:t>
            </a:r>
          </a:p>
          <a:p>
            <a:pPr lvl="1"/>
            <a:r>
              <a:rPr lang="en-US" dirty="0"/>
              <a:t>Based on QT libraries provided under Windows, Unix and Mac.</a:t>
            </a:r>
          </a:p>
          <a:p>
            <a:pPr lvl="1"/>
            <a:r>
              <a:rPr lang="en-US" dirty="0"/>
              <a:t>GDC supports connections to the Runtime System using telnet, rlogin or </a:t>
            </a:r>
            <a:r>
              <a:rPr lang="en-US" dirty="0" err="1"/>
              <a:t>ssh</a:t>
            </a:r>
            <a:r>
              <a:rPr lang="en-US" dirty="0"/>
              <a:t> (1 or 2).</a:t>
            </a:r>
          </a:p>
          <a:p>
            <a:pPr lvl="1"/>
            <a:r>
              <a:rPr lang="en-US" dirty="0"/>
              <a:t>GDC can be installed on the client manually OR automatically using GDCAX.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22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9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1"/>
          <p:cNvSpPr txBox="1">
            <a:spLocks noChangeArrowheads="1"/>
          </p:cNvSpPr>
          <p:nvPr/>
        </p:nvSpPr>
        <p:spPr bwMode="auto">
          <a:xfrm>
            <a:off x="330952" y="284289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6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Genero</a:t>
            </a:r>
            <a:r>
              <a:rPr lang="en-US" sz="3200" dirty="0">
                <a:latin typeface="Century Gothic"/>
                <a:cs typeface="Century Gothic"/>
              </a:rPr>
              <a:t> Desktop Client (GDC)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Screenshot on Windows :</a:t>
            </a:r>
          </a:p>
          <a:p>
            <a:endParaRPr lang="es-ES" dirty="0"/>
          </a:p>
        </p:txBody>
      </p:sp>
      <p:pic>
        <p:nvPicPr>
          <p:cNvPr id="7" name="Picture 4" descr="FDC_WX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42" y="1700808"/>
            <a:ext cx="624205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7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Genero</a:t>
            </a:r>
            <a:r>
              <a:rPr lang="en-US" sz="3200" dirty="0">
                <a:latin typeface="Century Gothic"/>
                <a:cs typeface="Century Gothic"/>
              </a:rPr>
              <a:t> Desktop Client (GDC)</a:t>
            </a:r>
            <a:endParaRPr lang="en-US" sz="1400" dirty="0">
              <a:latin typeface="Century Gothic"/>
              <a:cs typeface="Century Gothic"/>
            </a:endParaRPr>
          </a:p>
        </p:txBody>
      </p:sp>
      <p:pic>
        <p:nvPicPr>
          <p:cNvPr id="8" name="Picture 4" descr="FDC_L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67235"/>
            <a:ext cx="6534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Screenshot on Linux :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4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Genero</a:t>
            </a:r>
            <a:r>
              <a:rPr lang="en-US" sz="3200" dirty="0">
                <a:latin typeface="Century Gothic"/>
                <a:cs typeface="Century Gothic"/>
              </a:rPr>
              <a:t> Desktop Client (GDC)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Screenshot on Mac OS X :</a:t>
            </a:r>
          </a:p>
          <a:p>
            <a:endParaRPr lang="es-ES" dirty="0"/>
          </a:p>
        </p:txBody>
      </p:sp>
      <p:pic>
        <p:nvPicPr>
          <p:cNvPr id="6" name="Picture 4" descr="FDC_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00808"/>
            <a:ext cx="5627688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0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Genero</a:t>
            </a:r>
            <a:r>
              <a:rPr lang="en-US" sz="3200" dirty="0">
                <a:latin typeface="Century Gothic"/>
                <a:cs typeface="Century Gothic"/>
              </a:rPr>
              <a:t> Desktop Client (GDC)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Screenshot of GDCAX:</a:t>
            </a:r>
          </a:p>
          <a:p>
            <a:endParaRPr lang="es-ES" dirty="0"/>
          </a:p>
        </p:txBody>
      </p:sp>
      <p:pic>
        <p:nvPicPr>
          <p:cNvPr id="7" name="Picture 4" descr="FDC_PLU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700808"/>
            <a:ext cx="5873750" cy="42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3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 err="1">
                <a:latin typeface="Century Gothic"/>
                <a:cs typeface="Century Gothic"/>
              </a:rPr>
              <a:t>Genero</a:t>
            </a:r>
            <a:r>
              <a:rPr lang="en-US" sz="3200" dirty="0">
                <a:latin typeface="Century Gothic"/>
                <a:cs typeface="Century Gothic"/>
              </a:rPr>
              <a:t> Desktop Client (GDC)</a:t>
            </a:r>
            <a:endParaRPr lang="en-US" sz="1400" dirty="0">
              <a:latin typeface="Century Gothic"/>
              <a:cs typeface="Century Gothic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600201"/>
            <a:ext cx="8229600" cy="4205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/>
              <a:t>Installation:</a:t>
            </a:r>
          </a:p>
          <a:p>
            <a:pPr lvl="1"/>
            <a:r>
              <a:rPr lang="en-US"/>
              <a:t>GDC installation files are: </a:t>
            </a:r>
          </a:p>
          <a:p>
            <a:pPr lvl="2"/>
            <a:r>
              <a:rPr lang="en-US"/>
              <a:t>fjs-gdc-XXX-windows.exe OR fjs-gdcax-XXX-windows.exe for Windows</a:t>
            </a:r>
          </a:p>
          <a:p>
            <a:pPr lvl="2"/>
            <a:r>
              <a:rPr lang="en-US"/>
              <a:t>fjs-gdc-XXX-lnxlc22.run OR fjs-gdcax-XXX-lnxlc22.run for Linux</a:t>
            </a:r>
          </a:p>
          <a:p>
            <a:pPr lvl="1"/>
            <a:r>
              <a:rPr lang="en-US"/>
              <a:t>Install GDC on the client in the directory you have chosen. For the GDCAX, do the same but in the DocRoot directory of your Web Server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55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GDC Flags</a:t>
            </a:r>
            <a:endParaRPr lang="en-US" sz="1400" dirty="0">
              <a:latin typeface="Century Gothic"/>
              <a:cs typeface="Century Gothic"/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/>
        </p:nvGraphicFramePr>
        <p:xfrm>
          <a:off x="304800" y="1295400"/>
          <a:ext cx="8305800" cy="28527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Information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44314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-h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Display the About Box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Network / System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41176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-p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--port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new_port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GDC will listen on the new_port port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--new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Starts a new instance of GDC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Starts GDC in Debug Mode (Debug tree and Debug Console are active)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--Authentication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Security level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Sets GDC’s security level regarding Runtime System’s connexion.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-RCPd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Start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automatically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built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-in RCP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deamon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(Windows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5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4JS\logos\genero_logo_64x_sinletr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" y="188640"/>
            <a:ext cx="6381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3"/>
          <p:cNvSpPr txBox="1">
            <a:spLocks noChangeArrowheads="1"/>
          </p:cNvSpPr>
          <p:nvPr/>
        </p:nvSpPr>
        <p:spPr>
          <a:xfrm>
            <a:off x="911696" y="166688"/>
            <a:ext cx="63246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en-US" sz="3200" dirty="0">
                <a:latin typeface="Century Gothic"/>
                <a:cs typeface="Century Gothic"/>
              </a:rPr>
              <a:t>GDC Flags</a:t>
            </a:r>
            <a:endParaRPr lang="en-US" sz="1400" dirty="0">
              <a:latin typeface="Century Gothic"/>
              <a:cs typeface="Century Gothic"/>
            </a:endParaRPr>
          </a:p>
        </p:txBody>
      </p:sp>
      <p:graphicFrame>
        <p:nvGraphicFramePr>
          <p:cNvPr id="6" name="Group 45"/>
          <p:cNvGraphicFramePr>
            <a:graphicFrameLocks/>
          </p:cNvGraphicFramePr>
          <p:nvPr/>
        </p:nvGraphicFramePr>
        <p:xfrm>
          <a:off x="304800" y="1295400"/>
          <a:ext cx="8305800" cy="3017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Start Application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90053"/>
                        </a:gs>
                        <a:gs pos="100000">
                          <a:srgbClr val="690053">
                            <a:gamma/>
                            <a:tint val="34902"/>
                            <a:invGamma/>
                          </a:srgbClr>
                        </a:gs>
                      </a:gsLst>
                      <a:lin ang="27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-S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--Start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Shortcut_name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Starts GDC with options defined in the specified shortcut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-s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--startDirect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Starts GDC and checks options –U –H –T –P and –C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-U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--User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User_Name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Only with –s or –S option. Specifies the user 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-H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--Host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Host_Name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Only with –s or –S option. Specifies the host 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-P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--Password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Password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Only with –s or –S option. Specifies the password 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-C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--Cmd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Command_Line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Only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with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–s or –S option.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Specifies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the command line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lanched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F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at</a:t>
                      </a:r>
                      <a:r>
                        <a:rPr kumimoji="0" lang="fr-F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0053"/>
                          </a:solidFill>
                          <a:effectLst/>
                          <a:latin typeface="Arial" charset="0"/>
                        </a:rPr>
                        <a:t> connexion.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69005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1209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Crucialsoft_V2Offic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Plantilla_Crucialsoft_V2Office2010</Template>
  <TotalTime>24</TotalTime>
  <Words>1010</Words>
  <Application>Microsoft Office PowerPoint</Application>
  <PresentationFormat>Presentación en pantalla (4:3)</PresentationFormat>
  <Paragraphs>210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DejaVu Sans</vt:lpstr>
      <vt:lpstr>Plantilla_Crucialsoft_V2Office2010</vt:lpstr>
      <vt:lpstr>1aPágina</vt:lpstr>
      <vt:lpstr>crucial_Ultima_Pagina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6</cp:revision>
  <dcterms:created xsi:type="dcterms:W3CDTF">2012-05-28T19:10:10Z</dcterms:created>
  <dcterms:modified xsi:type="dcterms:W3CDTF">2016-11-22T19:16:40Z</dcterms:modified>
</cp:coreProperties>
</file>