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3.xml" ContentType="application/vnd.openxmlformats-officedocument.presentationml.tags+xml"/>
  <Override PartName="/ppt/notesSlides/notesSlide14.xml" ContentType="application/vnd.openxmlformats-officedocument.presentationml.notesSlide+xml"/>
  <Override PartName="/ppt/tags/tag4.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70" r:id="rId2"/>
    <p:sldMasterId id="2147483672" r:id="rId3"/>
  </p:sldMasterIdLst>
  <p:notesMasterIdLst>
    <p:notesMasterId r:id="rId48"/>
  </p:notesMasterIdLst>
  <p:sldIdLst>
    <p:sldId id="257" r:id="rId4"/>
    <p:sldId id="264" r:id="rId5"/>
    <p:sldId id="265" r:id="rId6"/>
    <p:sldId id="266" r:id="rId7"/>
    <p:sldId id="267" r:id="rId8"/>
    <p:sldId id="268" r:id="rId9"/>
    <p:sldId id="269" r:id="rId10"/>
    <p:sldId id="270" r:id="rId11"/>
    <p:sldId id="271" r:id="rId12"/>
    <p:sldId id="272" r:id="rId13"/>
    <p:sldId id="274" r:id="rId14"/>
    <p:sldId id="273"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5" r:id="rId44"/>
    <p:sldId id="308" r:id="rId45"/>
    <p:sldId id="310" r:id="rId46"/>
    <p:sldId id="311" r:id="rId47"/>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93428" autoAdjust="0"/>
  </p:normalViewPr>
  <p:slideViewPr>
    <p:cSldViewPr>
      <p:cViewPr varScale="1">
        <p:scale>
          <a:sx n="68" d="100"/>
          <a:sy n="68" d="100"/>
        </p:scale>
        <p:origin x="147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8CDDAE-DAA7-4EEE-8D54-54EB887CE332}" type="datetimeFigureOut">
              <a:rPr lang="es-MX" smtClean="0"/>
              <a:t>22/11/2016</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FF778B-9276-43D5-93C5-EFD883DC564E}" type="slidenum">
              <a:rPr lang="es-MX" smtClean="0"/>
              <a:t>‹Nº›</a:t>
            </a:fld>
            <a:endParaRPr lang="es-MX"/>
          </a:p>
        </p:txBody>
      </p:sp>
    </p:spTree>
    <p:extLst>
      <p:ext uri="{BB962C8B-B14F-4D97-AF65-F5344CB8AC3E}">
        <p14:creationId xmlns:p14="http://schemas.microsoft.com/office/powerpoint/2010/main" val="1994017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A8875E-72A9-47C4-96AB-57196491D57C}" type="slidenum">
              <a:rPr lang="es-ES"/>
              <a:pPr/>
              <a:t>6</a:t>
            </a:fld>
            <a:endParaRPr lang="es-ES"/>
          </a:p>
        </p:txBody>
      </p:sp>
      <p:sp>
        <p:nvSpPr>
          <p:cNvPr id="155650" name="Rectangle 2"/>
          <p:cNvSpPr>
            <a:spLocks noGrp="1" noRot="1" noChangeAspect="1" noChangeArrowheads="1" noTextEdit="1"/>
          </p:cNvSpPr>
          <p:nvPr>
            <p:ph type="sldImg"/>
          </p:nvPr>
        </p:nvSpPr>
        <p:spPr>
          <a:xfrm>
            <a:off x="1143000" y="684213"/>
            <a:ext cx="4572000" cy="3429000"/>
          </a:xfrm>
          <a:ln/>
        </p:spPr>
      </p:sp>
      <p:sp>
        <p:nvSpPr>
          <p:cNvPr id="155651" name="Rectangle 3"/>
          <p:cNvSpPr>
            <a:spLocks noGrp="1" noChangeArrowheads="1"/>
          </p:cNvSpPr>
          <p:nvPr>
            <p:ph type="body" idx="1"/>
          </p:nvPr>
        </p:nvSpPr>
        <p:spPr>
          <a:xfrm>
            <a:off x="685800" y="4341813"/>
            <a:ext cx="5486400" cy="4117975"/>
          </a:xfrm>
        </p:spPr>
        <p:txBody>
          <a:bodyPr/>
          <a:lstStyle/>
          <a:p>
            <a:r>
              <a:rPr lang="en-US"/>
              <a:t>Database section is still compatible but nobody knows for how long, it is quite easy to change it with sed commands so do postpone this work too long.</a:t>
            </a:r>
          </a:p>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9A3414-3A24-4D66-929F-AC71870E765F}" type="slidenum">
              <a:rPr lang="en-US"/>
              <a:pPr/>
              <a:t>20</a:t>
            </a:fld>
            <a:endParaRPr lang="en-US"/>
          </a:p>
        </p:txBody>
      </p:sp>
      <p:sp>
        <p:nvSpPr>
          <p:cNvPr id="1651714" name="Rectangle 2"/>
          <p:cNvSpPr>
            <a:spLocks noGrp="1" noRot="1" noChangeAspect="1" noChangeArrowheads="1" noTextEdit="1"/>
          </p:cNvSpPr>
          <p:nvPr>
            <p:ph type="sldImg"/>
          </p:nvPr>
        </p:nvSpPr>
        <p:spPr>
          <a:ln/>
        </p:spPr>
      </p:sp>
      <p:sp>
        <p:nvSpPr>
          <p:cNvPr id="1651715"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575DDB-512E-406A-8637-95DB5C6DB361}" type="slidenum">
              <a:rPr lang="en-US" smtClean="0"/>
              <a:pPr/>
              <a:t>21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575DDB-512E-406A-8637-95DB5C6DB361}" type="slidenum">
              <a:rPr lang="en-US" smtClean="0"/>
              <a:pPr/>
              <a:t>22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F2943D-BEFF-494E-B481-C94C8C2AA642}" type="slidenum">
              <a:rPr lang="en-US"/>
              <a:pPr/>
              <a:t>23</a:t>
            </a:fld>
            <a:endParaRPr lang="en-US"/>
          </a:p>
        </p:txBody>
      </p:sp>
      <p:sp>
        <p:nvSpPr>
          <p:cNvPr id="1598466" name="Rectangle 2"/>
          <p:cNvSpPr>
            <a:spLocks noGrp="1" noRot="1" noChangeAspect="1" noChangeArrowheads="1" noTextEdit="1"/>
          </p:cNvSpPr>
          <p:nvPr>
            <p:ph type="sldImg"/>
          </p:nvPr>
        </p:nvSpPr>
        <p:spPr>
          <a:ln/>
        </p:spPr>
      </p:sp>
      <p:sp>
        <p:nvSpPr>
          <p:cNvPr id="1598467" name="Rectangle 3"/>
          <p:cNvSpPr>
            <a:spLocks noGrp="1" noChangeArrowheads="1"/>
          </p:cNvSpPr>
          <p:nvPr>
            <p:ph type="body" idx="1"/>
          </p:nvPr>
        </p:nvSpPr>
        <p:spPr/>
        <p:txBody>
          <a:bodyPr/>
          <a:lstStyle/>
          <a:p>
            <a:r>
              <a:rPr lang="en-US"/>
              <a:t>All of the form element types are covered in detail in the Genero Documentation, in the Form Specification Files – Attributes section.</a:t>
            </a:r>
          </a:p>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CC1BD9-A192-4744-A330-2E42BA49D1C3}" type="slidenum">
              <a:rPr lang="en-US"/>
              <a:pPr/>
              <a:t>24</a:t>
            </a:fld>
            <a:endParaRPr lang="en-US"/>
          </a:p>
        </p:txBody>
      </p:sp>
      <p:sp>
        <p:nvSpPr>
          <p:cNvPr id="1559554" name="Rectangle 2"/>
          <p:cNvSpPr>
            <a:spLocks noGrp="1" noRot="1" noChangeAspect="1" noChangeArrowheads="1" noTextEdit="1"/>
          </p:cNvSpPr>
          <p:nvPr>
            <p:ph type="sldImg"/>
          </p:nvPr>
        </p:nvSpPr>
        <p:spPr>
          <a:ln/>
        </p:spPr>
      </p:sp>
      <p:sp>
        <p:nvSpPr>
          <p:cNvPr id="155955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80F4BD-19DD-44D9-B774-FC63FB70D769}" type="slidenum">
              <a:rPr lang="en-US"/>
              <a:pPr/>
              <a:t>25</a:t>
            </a:fld>
            <a:endParaRPr lang="en-US"/>
          </a:p>
        </p:txBody>
      </p:sp>
      <p:sp>
        <p:nvSpPr>
          <p:cNvPr id="1650690" name="Rectangle 2"/>
          <p:cNvSpPr>
            <a:spLocks noGrp="1" noRot="1" noChangeAspect="1" noChangeArrowheads="1" noTextEdit="1"/>
          </p:cNvSpPr>
          <p:nvPr>
            <p:ph type="sldImg"/>
          </p:nvPr>
        </p:nvSpPr>
        <p:spPr>
          <a:ln/>
        </p:spPr>
      </p:sp>
      <p:sp>
        <p:nvSpPr>
          <p:cNvPr id="165069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4756ED-214C-44D4-B6DA-427E20EA1333}" type="slidenum">
              <a:rPr lang="en-US"/>
              <a:pPr/>
              <a:t>26</a:t>
            </a:fld>
            <a:endParaRPr lang="en-US"/>
          </a:p>
        </p:txBody>
      </p:sp>
      <p:sp>
        <p:nvSpPr>
          <p:cNvPr id="1657858" name="Rectangle 2"/>
          <p:cNvSpPr>
            <a:spLocks noGrp="1" noRot="1" noChangeAspect="1" noChangeArrowheads="1" noTextEdit="1"/>
          </p:cNvSpPr>
          <p:nvPr>
            <p:ph type="sldImg"/>
          </p:nvPr>
        </p:nvSpPr>
        <p:spPr>
          <a:ln/>
        </p:spPr>
      </p:sp>
      <p:sp>
        <p:nvSpPr>
          <p:cNvPr id="1657859" name="Rectangle 3"/>
          <p:cNvSpPr>
            <a:spLocks noGrp="1" noChangeArrowheads="1"/>
          </p:cNvSpPr>
          <p:nvPr>
            <p:ph type="body" idx="1"/>
          </p:nvPr>
        </p:nvSpPr>
        <p:spPr/>
        <p:txBody>
          <a:bodyPr/>
          <a:lstStyle/>
          <a:p>
            <a:r>
              <a:rPr lang="en-GB"/>
              <a:t>Attributes:</a:t>
            </a:r>
          </a:p>
          <a:p>
            <a:r>
              <a:rPr lang="en-GB"/>
              <a:t>AUTONEXT, CENTURY, COLOR, COLOR WHERE, COMMENT, DEFAULT, DISPLAY LIKE, DOWNSHIFT, HIDDEN, FONTPITCH, FORMAT, INCLUDE, INVISIBLE, JUSTIFY, KEY, </a:t>
            </a:r>
          </a:p>
          <a:p>
            <a:r>
              <a:rPr lang="en-GB"/>
              <a:t>The form field can be a </a:t>
            </a:r>
          </a:p>
          <a:p>
            <a:r>
              <a:rPr lang="en-GB"/>
              <a:t>NOT NULL, NOENTRY, PICTURE, PROGRAM, REQUIRED, REVERSE, SAMPLE, STYLE, SCROLL, SIZEPOLICY, TAG, TABINDEX, UPSHIFT, VALIDATE LIKE, VERIFY. </a:t>
            </a:r>
          </a:p>
          <a:p>
            <a:r>
              <a:rPr lang="en-GB"/>
              <a:t>Table Column only: UNSORTABLE, UNSIZABLE, UNHIDABLE, UNMOVABLE, TITLE.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C00240-E068-4463-8CAF-ABFDAB750E5A}" type="slidenum">
              <a:rPr lang="en-US"/>
              <a:pPr/>
              <a:t>27</a:t>
            </a:fld>
            <a:endParaRPr lang="en-US"/>
          </a:p>
        </p:txBody>
      </p:sp>
      <p:sp>
        <p:nvSpPr>
          <p:cNvPr id="1564674" name="Rectangle 2"/>
          <p:cNvSpPr>
            <a:spLocks noGrp="1" noRot="1" noChangeAspect="1" noChangeArrowheads="1" noTextEdit="1"/>
          </p:cNvSpPr>
          <p:nvPr>
            <p:ph type="sldImg"/>
          </p:nvPr>
        </p:nvSpPr>
        <p:spPr>
          <a:ln/>
        </p:spPr>
      </p:sp>
      <p:sp>
        <p:nvSpPr>
          <p:cNvPr id="1564675" name="Rectangle 3"/>
          <p:cNvSpPr>
            <a:spLocks noGrp="1" noChangeArrowheads="1"/>
          </p:cNvSpPr>
          <p:nvPr>
            <p:ph type="body" idx="1"/>
          </p:nvPr>
        </p:nvSpPr>
        <p:spPr/>
        <p:txBody>
          <a:bodyPr/>
          <a:lstStyle/>
          <a:p>
            <a:r>
              <a:rPr lang="en-AU"/>
              <a:t>Note: Use lower-case action identifiers to ensure proper binding to other elements (toolbars and topmenus, for example).</a:t>
            </a:r>
          </a:p>
          <a:p>
            <a:endParaRPr lang="en-US"/>
          </a:p>
          <a:p>
            <a:r>
              <a:rPr lang="en-US"/>
              <a:t>Attributes:</a:t>
            </a:r>
          </a:p>
          <a:p>
            <a:r>
              <a:rPr lang="en-US"/>
              <a:t>COMMENT, HIDDEN, IMAGE, SIZEPOLICY, STYLE, TAG, TEXT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4CA200-EE2F-49D4-95C0-3ECA9E3DF5E7}" type="slidenum">
              <a:rPr lang="en-US"/>
              <a:pPr/>
              <a:t>28</a:t>
            </a:fld>
            <a:endParaRPr lang="en-US"/>
          </a:p>
        </p:txBody>
      </p:sp>
      <p:sp>
        <p:nvSpPr>
          <p:cNvPr id="1599490" name="Rectangle 2"/>
          <p:cNvSpPr>
            <a:spLocks noGrp="1" noRot="1" noChangeAspect="1" noChangeArrowheads="1" noTextEdit="1"/>
          </p:cNvSpPr>
          <p:nvPr>
            <p:ph type="sldImg"/>
          </p:nvPr>
        </p:nvSpPr>
        <p:spPr>
          <a:ln/>
        </p:spPr>
      </p:sp>
      <p:sp>
        <p:nvSpPr>
          <p:cNvPr id="1599491" name="Rectangle 3"/>
          <p:cNvSpPr>
            <a:spLocks noGrp="1" noChangeArrowheads="1"/>
          </p:cNvSpPr>
          <p:nvPr>
            <p:ph type="body" idx="1"/>
          </p:nvPr>
        </p:nvSpPr>
        <p:spPr/>
        <p:txBody>
          <a:bodyPr/>
          <a:lstStyle/>
          <a:p>
            <a:r>
              <a:rPr lang="en-US"/>
              <a:t>Attributes:</a:t>
            </a:r>
          </a:p>
          <a:p>
            <a:r>
              <a:rPr lang="en-US"/>
              <a:t>ACTION, AUTONEXT, CENTURY, COLOR, COLOR WHERE, COMMENT, DEFAULT, DISPLAY LIKE, DOWNSHIFT, HIDDEN, FORMAT, FONTPITCH, IMAGE, INCLUDE, INVISIBLE, JUSTIFY, KEY, NOT NULL, NOENTRY, PICTURE, SAMPLE, SCROLL, SIZEPOLICY, STYLE, REQUIRED, TAG, TABINDEX, TITLE, UPSHIFT, VALIDATE LIKE, VERIFY.</a:t>
            </a:r>
          </a:p>
          <a:p>
            <a:endParaRPr lang="en-US"/>
          </a:p>
          <a:p>
            <a:r>
              <a:rPr lang="en-US"/>
              <a:t>Table Column only: UNSORTABLE, UNSIZABLE, UNHIDABLE, UNMOVABLE. </a:t>
            </a:r>
          </a:p>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034741-6B14-45C9-858D-FD692C36D06C}" type="slidenum">
              <a:rPr lang="en-US"/>
              <a:pPr/>
              <a:t>29</a:t>
            </a:fld>
            <a:endParaRPr lang="en-US"/>
          </a:p>
        </p:txBody>
      </p:sp>
      <p:sp>
        <p:nvSpPr>
          <p:cNvPr id="1659906" name="Rectangle 2"/>
          <p:cNvSpPr>
            <a:spLocks noGrp="1" noRot="1" noChangeAspect="1" noChangeArrowheads="1" noTextEdit="1"/>
          </p:cNvSpPr>
          <p:nvPr>
            <p:ph type="sldImg"/>
          </p:nvPr>
        </p:nvSpPr>
        <p:spPr>
          <a:ln/>
        </p:spPr>
      </p:sp>
      <p:sp>
        <p:nvSpPr>
          <p:cNvPr id="1659907" name="Rectangle 3"/>
          <p:cNvSpPr>
            <a:spLocks noGrp="1" noChangeArrowheads="1"/>
          </p:cNvSpPr>
          <p:nvPr>
            <p:ph type="body" idx="1"/>
          </p:nvPr>
        </p:nvSpPr>
        <p:spPr/>
        <p:txBody>
          <a:bodyPr/>
          <a:lstStyle/>
          <a:p>
            <a:r>
              <a:rPr lang="en-GB"/>
              <a:t>Attributes:</a:t>
            </a:r>
          </a:p>
          <a:p>
            <a:r>
              <a:rPr lang="en-GB"/>
              <a:t>COMMENT, HIDDEN, TAG.</a:t>
            </a:r>
          </a:p>
          <a:p>
            <a:endParaRPr lang="en-GB"/>
          </a:p>
          <a:p>
            <a:r>
              <a:rPr lang="en-US"/>
              <a:t>In programs, you draw canvas shapes by creating Canvas nodes in the Abstract User Interface tree with the DOM API utilities.</a:t>
            </a:r>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D6F74F-541E-45C1-BC60-A0EB40FB391B}" type="slidenum">
              <a:rPr lang="es-ES"/>
              <a:pPr/>
              <a:t>7</a:t>
            </a:fld>
            <a:endParaRPr lang="es-ES"/>
          </a:p>
        </p:txBody>
      </p:sp>
      <p:sp>
        <p:nvSpPr>
          <p:cNvPr id="157698" name="Rectangle 2"/>
          <p:cNvSpPr>
            <a:spLocks noGrp="1" noRot="1" noChangeAspect="1" noChangeArrowheads="1" noTextEdit="1"/>
          </p:cNvSpPr>
          <p:nvPr>
            <p:ph type="sldImg"/>
          </p:nvPr>
        </p:nvSpPr>
        <p:spPr>
          <a:xfrm>
            <a:off x="1143000" y="684213"/>
            <a:ext cx="4572000" cy="3429000"/>
          </a:xfrm>
          <a:ln/>
        </p:spPr>
      </p:sp>
      <p:sp>
        <p:nvSpPr>
          <p:cNvPr id="157699" name="Rectangle 3"/>
          <p:cNvSpPr>
            <a:spLocks noGrp="1" noChangeArrowheads="1"/>
          </p:cNvSpPr>
          <p:nvPr>
            <p:ph type="body" idx="1"/>
          </p:nvPr>
        </p:nvSpPr>
        <p:spPr>
          <a:xfrm>
            <a:off x="685800" y="4341813"/>
            <a:ext cx="5486400" cy="4117975"/>
          </a:xfrm>
        </p:spPr>
        <p:txBody>
          <a:bodyPr/>
          <a:lstStyle/>
          <a:p>
            <a:r>
              <a:rPr lang="en-US"/>
              <a:t>Database section is still compatible but nobody knows for how long, it is quite easy to change it with sed commands so do postpone this work too long.</a:t>
            </a:r>
          </a:p>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D21802-10BA-41DE-9ACB-11EDBDD1B3E9}" type="slidenum">
              <a:rPr lang="en-US"/>
              <a:pPr/>
              <a:t>30</a:t>
            </a:fld>
            <a:endParaRPr lang="en-US"/>
          </a:p>
        </p:txBody>
      </p:sp>
      <p:sp>
        <p:nvSpPr>
          <p:cNvPr id="1170434" name="Rectangle 2"/>
          <p:cNvSpPr>
            <a:spLocks noGrp="1" noRot="1" noChangeAspect="1" noChangeArrowheads="1" noTextEdit="1"/>
          </p:cNvSpPr>
          <p:nvPr>
            <p:ph type="sldImg"/>
          </p:nvPr>
        </p:nvSpPr>
        <p:spPr>
          <a:ln/>
        </p:spPr>
      </p:sp>
      <p:sp>
        <p:nvSpPr>
          <p:cNvPr id="1170435" name="Rectangle 3"/>
          <p:cNvSpPr>
            <a:spLocks noGrp="1" noChangeArrowheads="1"/>
          </p:cNvSpPr>
          <p:nvPr>
            <p:ph type="body" idx="1"/>
          </p:nvPr>
        </p:nvSpPr>
        <p:spPr/>
        <p:txBody>
          <a:bodyPr/>
          <a:lstStyle/>
          <a:p>
            <a:pPr>
              <a:spcBef>
                <a:spcPct val="0"/>
              </a:spcBef>
            </a:pPr>
            <a:endParaRPr lang="en-US"/>
          </a:p>
          <a:p>
            <a:pPr>
              <a:spcBef>
                <a:spcPct val="0"/>
              </a:spcBef>
            </a:pPr>
            <a:r>
              <a:rPr lang="en-US"/>
              <a:t>You can associate real values with display values in the Combo Box.  In this example, if the user chooses Green, the value of 2 is sent to the program.</a:t>
            </a:r>
          </a:p>
          <a:p>
            <a:pPr>
              <a:spcBef>
                <a:spcPct val="0"/>
              </a:spcBef>
            </a:pPr>
            <a:endParaRPr lang="en-US"/>
          </a:p>
          <a:p>
            <a:pPr>
              <a:spcBef>
                <a:spcPct val="0"/>
              </a:spcBef>
            </a:pPr>
            <a:r>
              <a:rPr lang="en-US"/>
              <a:t>Attributes:</a:t>
            </a:r>
          </a:p>
          <a:p>
            <a:pPr>
              <a:spcBef>
                <a:spcPct val="0"/>
              </a:spcBef>
            </a:pPr>
            <a:r>
              <a:rPr lang="en-US"/>
              <a:t>COLOR, COMMENT, DEFAULT, DOWNSHIFT, FONTPITCH, HIDDEN, KEY, INITIALIZER, ITEMS, NOT NULL, NOENTRY, QUERYEDITABLE, REQUIRED, SAMPLE, SIZEPOLICY, STYLE, UPSHIFT, TAG, TABINDEX, TITLE</a:t>
            </a:r>
          </a:p>
          <a:p>
            <a:pPr>
              <a:spcBef>
                <a:spcPct val="0"/>
              </a:spcBef>
            </a:pPr>
            <a:r>
              <a:rPr lang="en-US"/>
              <a:t>Table Column only: UNSORTABLE, UNSIZABLE, UNHIDABLE, UNMOVABLE. </a:t>
            </a:r>
          </a:p>
          <a:p>
            <a:pPr>
              <a:spcBef>
                <a:spcPct val="0"/>
              </a:spcBef>
            </a:pPr>
            <a:endParaRPr lang="en-US"/>
          </a:p>
          <a:p>
            <a:pPr>
              <a:spcBef>
                <a:spcPct val="0"/>
              </a:spcBef>
            </a:pPr>
            <a:endParaRPr lang="en-US"/>
          </a:p>
          <a:p>
            <a:r>
              <a:rPr lang="en-US"/>
              <a:t>Later in the class you will learn how to dynamically populate a COMBOBOX control with data from a database.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11F89F-3D6E-4033-A7F3-2E6777716A84}" type="slidenum">
              <a:rPr lang="en-US"/>
              <a:pPr/>
              <a:t>31</a:t>
            </a:fld>
            <a:endParaRPr lang="en-US"/>
          </a:p>
        </p:txBody>
      </p:sp>
      <p:sp>
        <p:nvSpPr>
          <p:cNvPr id="1172482" name="Rectangle 2"/>
          <p:cNvSpPr>
            <a:spLocks noGrp="1" noRot="1" noChangeAspect="1" noChangeArrowheads="1" noTextEdit="1"/>
          </p:cNvSpPr>
          <p:nvPr>
            <p:ph type="sldImg"/>
          </p:nvPr>
        </p:nvSpPr>
        <p:spPr>
          <a:ln/>
        </p:spPr>
      </p:sp>
      <p:sp>
        <p:nvSpPr>
          <p:cNvPr id="1172483" name="Rectangle 3"/>
          <p:cNvSpPr>
            <a:spLocks noGrp="1" noChangeArrowheads="1"/>
          </p:cNvSpPr>
          <p:nvPr>
            <p:ph type="body" idx="1"/>
          </p:nvPr>
        </p:nvSpPr>
        <p:spPr/>
        <p:txBody>
          <a:bodyPr/>
          <a:lstStyle/>
          <a:p>
            <a:r>
              <a:rPr lang="en-US"/>
              <a:t>The box shows a check sign when the form field contains the value defined in the  VALUECHECKED attribute  (for example: 'Y'), and shows no check sign if the field value equals the value defined by the VALUEUNCHECKED attribute (for example: 'N'). The  TEXT attribute defines the label to be displayed near the check box. </a:t>
            </a:r>
          </a:p>
          <a:p>
            <a:endParaRPr lang="en-US"/>
          </a:p>
          <a:p>
            <a:r>
              <a:rPr lang="en-US"/>
              <a:t>Other Attributes:</a:t>
            </a:r>
          </a:p>
          <a:p>
            <a:r>
              <a:rPr lang="en-US"/>
              <a:t>COMMENT, DEFAULT, FONTPITCH, HIDDEN, KEY, NOT NULL, NOENTRY, REQUIRED, SIZEPOLICY, STYLE, TAG, TABINDEX, TEXT, TITLE</a:t>
            </a:r>
          </a:p>
          <a:p>
            <a:endParaRPr lang="en-US"/>
          </a:p>
          <a:p>
            <a:r>
              <a:rPr lang="en-US"/>
              <a:t>Table Column only: UNSORTABLE, UNSIZABLE, UNHIDABLE, UNMOVABLE. </a:t>
            </a:r>
          </a:p>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DE3116-37DE-4D21-A050-6658C863C7ED}" type="slidenum">
              <a:rPr lang="en-US"/>
              <a:pPr/>
              <a:t>32</a:t>
            </a:fld>
            <a:endParaRPr lang="en-US"/>
          </a:p>
        </p:txBody>
      </p:sp>
      <p:sp>
        <p:nvSpPr>
          <p:cNvPr id="1176578" name="Rectangle 2"/>
          <p:cNvSpPr>
            <a:spLocks noGrp="1" noRot="1" noChangeAspect="1" noChangeArrowheads="1" noTextEdit="1"/>
          </p:cNvSpPr>
          <p:nvPr>
            <p:ph type="sldImg"/>
          </p:nvPr>
        </p:nvSpPr>
        <p:spPr>
          <a:ln/>
        </p:spPr>
      </p:sp>
      <p:sp>
        <p:nvSpPr>
          <p:cNvPr id="1176579" name="Rectangle 3"/>
          <p:cNvSpPr>
            <a:spLocks noGrp="1" noChangeArrowheads="1"/>
          </p:cNvSpPr>
          <p:nvPr>
            <p:ph type="body" idx="1"/>
          </p:nvPr>
        </p:nvSpPr>
        <p:spPr/>
        <p:txBody>
          <a:bodyPr/>
          <a:lstStyle/>
          <a:p>
            <a:r>
              <a:rPr lang="en-US"/>
              <a:t>The keyboard commands for use with DateEdit are:</a:t>
            </a:r>
          </a:p>
          <a:p>
            <a:r>
              <a:rPr lang="en-US"/>
              <a:t>ALT-UP or ALT-DOWN : Open the calendar when you are in the field </a:t>
            </a:r>
          </a:p>
          <a:p>
            <a:r>
              <a:rPr lang="en-US"/>
              <a:t>TAB : Switch between day/month/year </a:t>
            </a:r>
          </a:p>
          <a:p>
            <a:r>
              <a:rPr lang="en-US"/>
              <a:t>ARROW KEYS : change the value of the day/month/year </a:t>
            </a:r>
          </a:p>
          <a:p>
            <a:r>
              <a:rPr lang="en-US"/>
              <a:t>ALT-UP or ALT-DOWN or ENTER : validate your choice and close the calendar </a:t>
            </a:r>
          </a:p>
          <a:p>
            <a:r>
              <a:rPr lang="en-US"/>
              <a:t>ESCAPE : annull the changes and close the calendar. </a:t>
            </a:r>
          </a:p>
          <a:p>
            <a:endParaRPr lang="en-US"/>
          </a:p>
          <a:p>
            <a:r>
              <a:rPr lang="en-US"/>
              <a:t>Attributes:</a:t>
            </a:r>
          </a:p>
          <a:p>
            <a:r>
              <a:rPr lang="en-US"/>
              <a:t>CENTURY, COLOR, COLOR WHERE, COMMENT, DEFAULT, FONTPITCH, FORMAT, HIDDEN, INCLUDE, JUSTIFY, KEY, NOT NULL, NOENTRY, REQUIRED, SAMPLE, SIZEPOLICY, STYLE, TAG, TABINDEX, TITLE.</a:t>
            </a:r>
          </a:p>
          <a:p>
            <a:r>
              <a:rPr lang="en-US"/>
              <a:t>Table Column only: UNSORTABLE, UNSIZABLE, UNHIDABLE, UNMOVABLE. </a:t>
            </a:r>
          </a:p>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70B337-F245-4C06-988F-49E61683B6DC}" type="slidenum">
              <a:rPr lang="en-US"/>
              <a:pPr/>
              <a:t>33</a:t>
            </a:fld>
            <a:endParaRPr lang="en-US"/>
          </a:p>
        </p:txBody>
      </p:sp>
      <p:sp>
        <p:nvSpPr>
          <p:cNvPr id="1661954" name="Rectangle 2"/>
          <p:cNvSpPr>
            <a:spLocks noGrp="1" noRot="1" noChangeAspect="1" noChangeArrowheads="1" noTextEdit="1"/>
          </p:cNvSpPr>
          <p:nvPr>
            <p:ph type="sldImg"/>
          </p:nvPr>
        </p:nvSpPr>
        <p:spPr>
          <a:ln/>
        </p:spPr>
      </p:sp>
      <p:sp>
        <p:nvSpPr>
          <p:cNvPr id="1661955" name="Rectangle 3"/>
          <p:cNvSpPr>
            <a:spLocks noGrp="1" noChangeArrowheads="1"/>
          </p:cNvSpPr>
          <p:nvPr>
            <p:ph type="body" idx="1"/>
          </p:nvPr>
        </p:nvSpPr>
        <p:spPr/>
        <p:txBody>
          <a:bodyPr/>
          <a:lstStyle/>
          <a:p>
            <a:r>
              <a:rPr lang="en-GB"/>
              <a:t>Attributes:</a:t>
            </a:r>
          </a:p>
          <a:p>
            <a:r>
              <a:rPr lang="en-GB"/>
              <a:t>COLOR, COLOR WHERE, COMMENT, AUTOSCALE, HIDDEN, SIZEPOLICY, WIDTH, HEIGHT, STYLE, STRETCH, TAG.</a:t>
            </a:r>
          </a:p>
          <a:p>
            <a:r>
              <a:rPr lang="en-GB"/>
              <a:t>Static Image only: IMAGE</a:t>
            </a:r>
          </a:p>
          <a:p>
            <a:r>
              <a:rPr lang="en-GB"/>
              <a:t>Table Column only: UNSORTABLE, UNSIZABLE, UNHIDABLE, UNMOVABLE, TITLE.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288D92-3622-4616-8ADF-F4250CF3D40B}" type="slidenum">
              <a:rPr lang="en-US"/>
              <a:pPr/>
              <a:t>34</a:t>
            </a:fld>
            <a:endParaRPr lang="en-US"/>
          </a:p>
        </p:txBody>
      </p:sp>
      <p:sp>
        <p:nvSpPr>
          <p:cNvPr id="1541122" name="Rectangle 2"/>
          <p:cNvSpPr>
            <a:spLocks noGrp="1" noRot="1" noChangeAspect="1" noChangeArrowheads="1" noTextEdit="1"/>
          </p:cNvSpPr>
          <p:nvPr>
            <p:ph type="sldImg"/>
          </p:nvPr>
        </p:nvSpPr>
        <p:spPr>
          <a:ln/>
        </p:spPr>
      </p:sp>
      <p:sp>
        <p:nvSpPr>
          <p:cNvPr id="1541123" name="Rectangle 3"/>
          <p:cNvSpPr>
            <a:spLocks noGrp="1" noChangeArrowheads="1"/>
          </p:cNvSpPr>
          <p:nvPr>
            <p:ph type="body" idx="1"/>
          </p:nvPr>
        </p:nvSpPr>
        <p:spPr/>
        <p:txBody>
          <a:bodyPr/>
          <a:lstStyle/>
          <a:p>
            <a:r>
              <a:rPr lang="en-US"/>
              <a:t>Attributes:</a:t>
            </a:r>
          </a:p>
          <a:p>
            <a:r>
              <a:rPr lang="en-US"/>
              <a:t>COLOR, HIDDEN, FONTPITCH, JUSTIFY, SIZEPOLICY, STYLE, TAG, TITLE</a:t>
            </a:r>
          </a:p>
          <a:p>
            <a:r>
              <a:rPr lang="en-US"/>
              <a:t>Form Field Label only: COLOR WHERE, FORMAT, SAMPLE.</a:t>
            </a:r>
          </a:p>
          <a:p>
            <a:r>
              <a:rPr lang="en-US"/>
              <a:t>Table Column only: UNSORTABLE, UNSIZABLE, UNHIDABLE, UNMOVABLE. </a:t>
            </a:r>
          </a:p>
          <a:p>
            <a:r>
              <a:rPr lang="en-US"/>
              <a:t>Static Label only: TEXT.</a:t>
            </a:r>
          </a:p>
          <a:p>
            <a:endParaRPr lang="en-AU"/>
          </a:p>
          <a:p>
            <a:r>
              <a:rPr lang="en-AU"/>
              <a:t>Why use static labels?</a:t>
            </a:r>
          </a:p>
          <a:p>
            <a:pPr>
              <a:buFontTx/>
              <a:buChar char="-"/>
            </a:pPr>
            <a:r>
              <a:rPr lang="en-AU"/>
              <a:t>Unable to fit in form layout</a:t>
            </a:r>
          </a:p>
          <a:p>
            <a:pPr>
              <a:buFontTx/>
              <a:buChar char="-"/>
            </a:pPr>
            <a:r>
              <a:rPr lang="en-AU"/>
              <a:t>Provides a unique identifier in the DOM tree</a:t>
            </a:r>
          </a:p>
          <a:p>
            <a:pPr>
              <a:buFontTx/>
              <a:buChar char="-"/>
            </a:pPr>
            <a:r>
              <a:rPr lang="en-AU"/>
              <a:t>Label text could be a string for localization (see the Genero documentation for information about Localised Strings) </a:t>
            </a:r>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CD0B15-6A97-478C-B8FF-FB7F5A309C62}" type="slidenum">
              <a:rPr lang="en-US"/>
              <a:pPr/>
              <a:t>35</a:t>
            </a:fld>
            <a:endParaRPr lang="en-US"/>
          </a:p>
        </p:txBody>
      </p:sp>
      <p:sp>
        <p:nvSpPr>
          <p:cNvPr id="1600514" name="Rectangle 2"/>
          <p:cNvSpPr>
            <a:spLocks noGrp="1" noRot="1" noChangeAspect="1" noChangeArrowheads="1" noTextEdit="1"/>
          </p:cNvSpPr>
          <p:nvPr>
            <p:ph type="sldImg"/>
          </p:nvPr>
        </p:nvSpPr>
        <p:spPr>
          <a:ln/>
        </p:spPr>
      </p:sp>
      <p:sp>
        <p:nvSpPr>
          <p:cNvPr id="1600515" name="Rectangle 3"/>
          <p:cNvSpPr>
            <a:spLocks noGrp="1" noChangeArrowheads="1"/>
          </p:cNvSpPr>
          <p:nvPr>
            <p:ph type="body" idx="1"/>
          </p:nvPr>
        </p:nvSpPr>
        <p:spPr/>
        <p:txBody>
          <a:bodyPr/>
          <a:lstStyle/>
          <a:p>
            <a:r>
              <a:rPr lang="en-US"/>
              <a:t>The VALUEMIN and VALUEMAX attributes define the lower and upper integer limit of the progress information. Any value outside this range will not be displayed.</a:t>
            </a:r>
          </a:p>
          <a:p>
            <a:endParaRPr lang="en-US"/>
          </a:p>
          <a:p>
            <a:r>
              <a:rPr lang="en-US"/>
              <a:t>Other Attributes:</a:t>
            </a:r>
          </a:p>
          <a:p>
            <a:r>
              <a:rPr lang="en-US"/>
              <a:t>HIDDEN, STYLE, TAG, TITLE</a:t>
            </a:r>
          </a:p>
          <a:p>
            <a:r>
              <a:rPr lang="en-US"/>
              <a:t>Table Column only: UNSORTABLE, UNSIZABLE, UNHIDABLE, UNMOVABLE. </a:t>
            </a:r>
          </a:p>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C48D54-0F80-4EF5-991F-3732FA3D58FB}" type="slidenum">
              <a:rPr lang="en-US"/>
              <a:pPr/>
              <a:t>36</a:t>
            </a:fld>
            <a:endParaRPr lang="en-US"/>
          </a:p>
        </p:txBody>
      </p:sp>
      <p:sp>
        <p:nvSpPr>
          <p:cNvPr id="1174530" name="Rectangle 2"/>
          <p:cNvSpPr>
            <a:spLocks noGrp="1" noRot="1" noChangeAspect="1" noChangeArrowheads="1" noTextEdit="1"/>
          </p:cNvSpPr>
          <p:nvPr>
            <p:ph type="sldImg"/>
          </p:nvPr>
        </p:nvSpPr>
        <p:spPr>
          <a:ln/>
        </p:spPr>
      </p:sp>
      <p:sp>
        <p:nvSpPr>
          <p:cNvPr id="1174531" name="Rectangle 3"/>
          <p:cNvSpPr>
            <a:spLocks noGrp="1" noChangeArrowheads="1"/>
          </p:cNvSpPr>
          <p:nvPr>
            <p:ph type="body" idx="1"/>
          </p:nvPr>
        </p:nvSpPr>
        <p:spPr/>
        <p:txBody>
          <a:bodyPr/>
          <a:lstStyle/>
          <a:p>
            <a:r>
              <a:rPr lang="en-US"/>
              <a:t>Each button is associated with a value defined in the ITEMS attribute. The label associated with each value will be used as the radio button text. </a:t>
            </a:r>
          </a:p>
          <a:p>
            <a:endParaRPr lang="en-US"/>
          </a:p>
          <a:p>
            <a:r>
              <a:rPr lang="en-US"/>
              <a:t>Attributes:</a:t>
            </a:r>
          </a:p>
          <a:p>
            <a:r>
              <a:rPr lang="en-US"/>
              <a:t>COMMENT, DEFAULT, FONTPITCH, HIDDEN, ITEMS, KEY, NOT NULL, NOENTRY, ORIENTATION, REQUIRED, SIZEPOLICY, STYLE, TAG, TABINDEX, TITLE</a:t>
            </a:r>
          </a:p>
          <a:p>
            <a:r>
              <a:rPr lang="en-US"/>
              <a:t>Table Column only: UNSORTABLE, UNSIZABLE, UNHIDABLE, UNMOVABLE. </a:t>
            </a:r>
          </a:p>
          <a:p>
            <a:endParaRPr lang="en-US"/>
          </a:p>
          <a:p>
            <a:r>
              <a:rPr lang="en-US"/>
              <a:t>To get a horizontal radiogroup, set the ORIENTATION attribute to HORIZONTAL:</a:t>
            </a:r>
          </a:p>
          <a:p>
            <a:r>
              <a:rPr lang="en-US"/>
              <a:t>RADIOGROUP r1 = formonly.r1, ORIENTATION=HORIZONTAL, ITEMS=( …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E5C456-1BF6-45E7-9F31-3EC21AF390C2}" type="slidenum">
              <a:rPr lang="en-US"/>
              <a:pPr/>
              <a:t>37</a:t>
            </a:fld>
            <a:endParaRPr lang="en-US"/>
          </a:p>
        </p:txBody>
      </p:sp>
      <p:sp>
        <p:nvSpPr>
          <p:cNvPr id="1668098" name="Rectangle 2"/>
          <p:cNvSpPr>
            <a:spLocks noGrp="1" noRot="1" noChangeAspect="1" noChangeArrowheads="1" noTextEdit="1"/>
          </p:cNvSpPr>
          <p:nvPr>
            <p:ph type="sldImg"/>
          </p:nvPr>
        </p:nvSpPr>
        <p:spPr>
          <a:ln/>
        </p:spPr>
      </p:sp>
      <p:sp>
        <p:nvSpPr>
          <p:cNvPr id="1668099" name="Rectangle 3"/>
          <p:cNvSpPr>
            <a:spLocks noGrp="1" noChangeArrowheads="1"/>
          </p:cNvSpPr>
          <p:nvPr>
            <p:ph type="body" idx="1"/>
          </p:nvPr>
        </p:nvSpPr>
        <p:spPr/>
        <p:txBody>
          <a:bodyPr/>
          <a:lstStyle/>
          <a:p>
            <a:r>
              <a:rPr lang="en-GB"/>
              <a:t>Attributes:</a:t>
            </a:r>
          </a:p>
          <a:p>
            <a:r>
              <a:rPr lang="en-GB"/>
              <a:t>COLOR, COLOR WHERE, COMMENT, DEFAULT, HIDDEN, ORIENTATION, SIZEPOLICY, STEP, STYLE, TABINDEX, TAG, VALUEMIN, VALUEMAX.</a:t>
            </a:r>
          </a:p>
          <a:p>
            <a:r>
              <a:rPr lang="en-GB"/>
              <a:t>Table Column only: UNSORTABLE, UNSIZABLE, UNHIDABLE, UNMOVABLE, TITLE.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5679AD-787F-44C4-99B9-FB9980D480F1}" type="slidenum">
              <a:rPr lang="en-US"/>
              <a:pPr/>
              <a:t>38</a:t>
            </a:fld>
            <a:endParaRPr lang="en-US"/>
          </a:p>
        </p:txBody>
      </p:sp>
      <p:sp>
        <p:nvSpPr>
          <p:cNvPr id="1666050" name="Rectangle 2"/>
          <p:cNvSpPr>
            <a:spLocks noGrp="1" noRot="1" noChangeAspect="1" noChangeArrowheads="1" noTextEdit="1"/>
          </p:cNvSpPr>
          <p:nvPr>
            <p:ph type="sldImg"/>
          </p:nvPr>
        </p:nvSpPr>
        <p:spPr>
          <a:ln/>
        </p:spPr>
      </p:sp>
      <p:sp>
        <p:nvSpPr>
          <p:cNvPr id="1666051" name="Rectangle 3"/>
          <p:cNvSpPr>
            <a:spLocks noGrp="1" noChangeArrowheads="1"/>
          </p:cNvSpPr>
          <p:nvPr>
            <p:ph type="body" idx="1"/>
          </p:nvPr>
        </p:nvSpPr>
        <p:spPr/>
        <p:txBody>
          <a:bodyPr/>
          <a:lstStyle/>
          <a:p>
            <a:r>
              <a:rPr lang="en-GB"/>
              <a:t>Attributes:</a:t>
            </a:r>
          </a:p>
          <a:p>
            <a:r>
              <a:rPr lang="en-GB"/>
              <a:t>COLOR, COLOR WHERE, COMMENT, DEFAULT, FONTPITCH, HIDDEN, NOT NULL, NOENTRY, REQUIRED, SIZEPOLICY, STEP, STYLE, TABINDEX, TAG.</a:t>
            </a:r>
          </a:p>
          <a:p>
            <a:r>
              <a:rPr lang="en-GB"/>
              <a:t>Table Column only: UNSORTABLE, UNSIZABLE, UNHIDABLE, UNMOVABLE, TITLE.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F030D2-D0E9-463A-A631-FA5E7336BDFE}" type="slidenum">
              <a:rPr lang="en-US"/>
              <a:pPr/>
              <a:t>39</a:t>
            </a:fld>
            <a:endParaRPr lang="en-US"/>
          </a:p>
        </p:txBody>
      </p:sp>
      <p:sp>
        <p:nvSpPr>
          <p:cNvPr id="1167362" name="Rectangle 2"/>
          <p:cNvSpPr>
            <a:spLocks noGrp="1" noRot="1" noChangeAspect="1" noChangeArrowheads="1" noTextEdit="1"/>
          </p:cNvSpPr>
          <p:nvPr>
            <p:ph type="sldImg"/>
          </p:nvPr>
        </p:nvSpPr>
        <p:spPr>
          <a:ln/>
        </p:spPr>
      </p:sp>
      <p:sp>
        <p:nvSpPr>
          <p:cNvPr id="1167363" name="Rectangle 3"/>
          <p:cNvSpPr>
            <a:spLocks noGrp="1" noChangeArrowheads="1"/>
          </p:cNvSpPr>
          <p:nvPr>
            <p:ph type="body" idx="1"/>
          </p:nvPr>
        </p:nvSpPr>
        <p:spPr/>
        <p:txBody>
          <a:bodyPr/>
          <a:lstStyle/>
          <a:p>
            <a:r>
              <a:rPr lang="en-US" dirty="0"/>
              <a:t>See new</a:t>
            </a:r>
            <a:r>
              <a:rPr lang="en-US" baseline="0" dirty="0"/>
              <a:t> 2.20 style examples in the Styles chapter.</a:t>
            </a:r>
          </a:p>
          <a:p>
            <a:endParaRPr lang="en-US" baseline="0" dirty="0"/>
          </a:p>
          <a:p>
            <a:r>
              <a:rPr lang="en-US" dirty="0"/>
              <a:t>By default, when the focus is in a TEXTEDIT field, the TAB key moves to the next field while the RETURN key adds a </a:t>
            </a:r>
            <a:r>
              <a:rPr lang="en-US" dirty="0" err="1"/>
              <a:t>NewLine</a:t>
            </a:r>
            <a:r>
              <a:rPr lang="en-US" dirty="0"/>
              <a:t> (ASCII 10) character in the text. </a:t>
            </a:r>
          </a:p>
          <a:p>
            <a:r>
              <a:rPr lang="en-US" dirty="0"/>
              <a:t>To control the user input when pressing TAB and RETURN keys, you can specify the WANTTABS and WANTNORETURNS attributes: </a:t>
            </a:r>
          </a:p>
          <a:p>
            <a:r>
              <a:rPr lang="en-US" dirty="0"/>
              <a:t>WANTTABS  -  The TAB key is consumed by the TEXTEDIT field, and a TAB character is added to the text. </a:t>
            </a:r>
          </a:p>
          <a:p>
            <a:r>
              <a:rPr lang="en-US" dirty="0"/>
              <a:t>WANTNORETURNS  - The RETURN key is </a:t>
            </a:r>
            <a:r>
              <a:rPr lang="en-US" u="sng" dirty="0"/>
              <a:t>not</a:t>
            </a:r>
            <a:r>
              <a:rPr lang="en-US" dirty="0"/>
              <a:t> consumed by the TEXTEDIT field, and the dialog is validated.</a:t>
            </a:r>
          </a:p>
          <a:p>
            <a:endParaRPr lang="en-US" dirty="0"/>
          </a:p>
          <a:p>
            <a:r>
              <a:rPr lang="en-US" dirty="0"/>
              <a:t>You can use the SCROLLBARS attribute to define vertical and/or horizontal scrollbars for the TEXTEDIT form field. By default, this attribute is set to VERTICAL for TEXTEDIT fields.</a:t>
            </a:r>
          </a:p>
          <a:p>
            <a:endParaRPr lang="en-US" dirty="0"/>
          </a:p>
          <a:p>
            <a:r>
              <a:rPr lang="en-US" dirty="0"/>
              <a:t>The STRETCH attribute can be used to force the TEXTEDIT field to stretch when the parent container is resized. Values can be NONE, X, Y or BOTH.</a:t>
            </a:r>
          </a:p>
          <a:p>
            <a:endParaRPr lang="en-US" dirty="0"/>
          </a:p>
          <a:p>
            <a:r>
              <a:rPr lang="en-US" dirty="0"/>
              <a:t>Other attributes:</a:t>
            </a:r>
          </a:p>
          <a:p>
            <a:r>
              <a:rPr lang="en-US" dirty="0"/>
              <a:t>COLOR, COMMENT, DEFAULT, DOWNSHIFT, HIDDEN, FONTPITCH, KEY, NOT NULL, NOENTRY, REQUIRED, SAMPLE, SIZEPOLICY, STYLE, TAG, TABINDEX, TITLE, UPSHIFT</a:t>
            </a:r>
          </a:p>
          <a:p>
            <a:r>
              <a:rPr lang="en-US" dirty="0"/>
              <a:t>Table Column only: UNSORTABLE, UNSIZABLE, UNHIDABLE, UNMOVABLE. </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1E47F-8A3C-4CE2-9BA0-C0527C18F38B}" type="slidenum">
              <a:rPr lang="es-ES"/>
              <a:pPr/>
              <a:t>8</a:t>
            </a:fld>
            <a:endParaRPr lang="es-ES"/>
          </a:p>
        </p:txBody>
      </p:sp>
      <p:sp>
        <p:nvSpPr>
          <p:cNvPr id="161794" name="Rectangle 2"/>
          <p:cNvSpPr>
            <a:spLocks noGrp="1" noRot="1" noChangeAspect="1" noChangeArrowheads="1" noTextEdit="1"/>
          </p:cNvSpPr>
          <p:nvPr>
            <p:ph type="sldImg"/>
          </p:nvPr>
        </p:nvSpPr>
        <p:spPr>
          <a:xfrm>
            <a:off x="1143000" y="684213"/>
            <a:ext cx="4572000" cy="3429000"/>
          </a:xfrm>
          <a:ln/>
        </p:spPr>
      </p:sp>
      <p:sp>
        <p:nvSpPr>
          <p:cNvPr id="161795" name="Rectangle 3"/>
          <p:cNvSpPr>
            <a:spLocks noGrp="1" noChangeArrowheads="1"/>
          </p:cNvSpPr>
          <p:nvPr>
            <p:ph type="body" idx="1"/>
          </p:nvPr>
        </p:nvSpPr>
        <p:spPr>
          <a:xfrm>
            <a:off x="685800" y="4341813"/>
            <a:ext cx="5486400" cy="4117975"/>
          </a:xfrm>
        </p:spPr>
        <p:txBody>
          <a:bodyPr/>
          <a:lstStyle/>
          <a:p>
            <a:r>
              <a:rPr lang="en-US"/>
              <a:t>Attributes for the LAYOUT section are TEXT, TAG, STYLE, VERSION, SPACING, WINDOWSTYLE. </a:t>
            </a:r>
          </a:p>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1B4243-199C-42D9-91F4-3D957BEE4F35}" type="slidenum">
              <a:rPr lang="en-US"/>
              <a:pPr/>
              <a:t>40</a:t>
            </a:fld>
            <a:endParaRPr lang="en-US"/>
          </a:p>
        </p:txBody>
      </p:sp>
      <p:sp>
        <p:nvSpPr>
          <p:cNvPr id="1670146" name="Rectangle 2"/>
          <p:cNvSpPr>
            <a:spLocks noGrp="1" noRot="1" noChangeAspect="1" noChangeArrowheads="1" noTextEdit="1"/>
          </p:cNvSpPr>
          <p:nvPr>
            <p:ph type="sldImg"/>
          </p:nvPr>
        </p:nvSpPr>
        <p:spPr>
          <a:ln/>
        </p:spPr>
      </p:sp>
      <p:sp>
        <p:nvSpPr>
          <p:cNvPr id="1670147" name="Rectangle 3"/>
          <p:cNvSpPr>
            <a:spLocks noGrp="1" noChangeArrowheads="1"/>
          </p:cNvSpPr>
          <p:nvPr>
            <p:ph type="body" idx="1"/>
          </p:nvPr>
        </p:nvSpPr>
        <p:spPr/>
        <p:txBody>
          <a:bodyPr/>
          <a:lstStyle/>
          <a:p>
            <a:r>
              <a:rPr lang="en-GB"/>
              <a:t>Attributes:</a:t>
            </a:r>
          </a:p>
          <a:p>
            <a:r>
              <a:rPr lang="en-GB"/>
              <a:t>COLOR, COLOR WHERE, COMMENT, DEFAULT, FONTPITCH, HIDDEN, NOT NULL, NOENTRY, REQUIRED, SIZEPOLICY, STYLE, TABINDEX, TAG.</a:t>
            </a:r>
          </a:p>
          <a:p>
            <a:r>
              <a:rPr lang="en-GB"/>
              <a:t>Table Column only: UNSORTABLE, UNSIZABLE, UNHIDABLE, UNMOVABLE, TITLE.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41B4A8-9B7A-489F-A11D-EEDA6091979B}" type="slidenum">
              <a:rPr lang="en-US"/>
              <a:pPr/>
              <a:t>41</a:t>
            </a:fld>
            <a:endParaRPr lang="en-US"/>
          </a:p>
        </p:txBody>
      </p:sp>
      <p:sp>
        <p:nvSpPr>
          <p:cNvPr id="1601538" name="Rectangle 2"/>
          <p:cNvSpPr>
            <a:spLocks noGrp="1" noRot="1" noChangeAspect="1" noChangeArrowheads="1" noTextEdit="1"/>
          </p:cNvSpPr>
          <p:nvPr>
            <p:ph type="sldImg"/>
          </p:nvPr>
        </p:nvSpPr>
        <p:spPr>
          <a:ln/>
        </p:spPr>
      </p:sp>
      <p:sp>
        <p:nvSpPr>
          <p:cNvPr id="1601539" name="Rectangle 3"/>
          <p:cNvSpPr>
            <a:spLocks noGrp="1" noChangeArrowheads="1"/>
          </p:cNvSpPr>
          <p:nvPr>
            <p:ph type="body" idx="1"/>
          </p:nvPr>
        </p:nvSpPr>
        <p:spPr/>
        <p:txBody>
          <a:bodyPr/>
          <a:lstStyle/>
          <a:p>
            <a:r>
              <a:rPr lang="en-US" dirty="0"/>
              <a:t>You can create </a:t>
            </a:r>
            <a:r>
              <a:rPr lang="en-US" dirty="0" err="1"/>
              <a:t>Topmenus</a:t>
            </a:r>
            <a:r>
              <a:rPr lang="en-US" dirty="0"/>
              <a:t> and Toolbars in the TOPMENU and TOOLBAR sections of the form definition file, or you can write a separate XML file and load it into your program. Both techniques are covered in </a:t>
            </a:r>
            <a:r>
              <a:rPr lang="en-US"/>
              <a:t>an upcoming</a:t>
            </a:r>
            <a:r>
              <a:rPr lang="en-US" baseline="0"/>
              <a:t> module.</a:t>
            </a:r>
            <a:endParaRPr lang="en-US" dirty="0"/>
          </a:p>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575DDB-512E-406A-8637-95DB5C6DB361}" type="slidenum">
              <a:rPr lang="en-US" smtClean="0"/>
              <a:pPr/>
              <a:t>42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Tree>
    <p:extLst>
      <p:ext uri="{BB962C8B-B14F-4D97-AF65-F5344CB8AC3E}">
        <p14:creationId xmlns:p14="http://schemas.microsoft.com/office/powerpoint/2010/main" val="19995720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Tree>
    <p:extLst>
      <p:ext uri="{BB962C8B-B14F-4D97-AF65-F5344CB8AC3E}">
        <p14:creationId xmlns:p14="http://schemas.microsoft.com/office/powerpoint/2010/main" val="1999572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0B1661-3DBE-4E7D-8F8F-5DD70808526C}" type="slidenum">
              <a:rPr lang="es-ES"/>
              <a:pPr/>
              <a:t>9</a:t>
            </a:fld>
            <a:endParaRPr lang="es-ES"/>
          </a:p>
        </p:txBody>
      </p:sp>
      <p:sp>
        <p:nvSpPr>
          <p:cNvPr id="163842" name="Rectangle 2"/>
          <p:cNvSpPr>
            <a:spLocks noGrp="1" noRot="1" noChangeAspect="1" noChangeArrowheads="1" noTextEdit="1"/>
          </p:cNvSpPr>
          <p:nvPr>
            <p:ph type="sldImg"/>
          </p:nvPr>
        </p:nvSpPr>
        <p:spPr>
          <a:xfrm>
            <a:off x="1143000" y="684213"/>
            <a:ext cx="4572000" cy="3429000"/>
          </a:xfrm>
          <a:ln/>
        </p:spPr>
      </p:sp>
      <p:sp>
        <p:nvSpPr>
          <p:cNvPr id="163843" name="Rectangle 3"/>
          <p:cNvSpPr>
            <a:spLocks noGrp="1" noChangeArrowheads="1"/>
          </p:cNvSpPr>
          <p:nvPr>
            <p:ph type="body" idx="1"/>
          </p:nvPr>
        </p:nvSpPr>
        <p:spPr>
          <a:xfrm>
            <a:off x="685800" y="4341813"/>
            <a:ext cx="5486400" cy="4117975"/>
          </a:xfrm>
        </p:spPr>
        <p:txBody>
          <a:bodyPr/>
          <a:lstStyle/>
          <a:p>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5FB99B-4C36-4E78-82C2-DA415F2A5C16}" type="slidenum">
              <a:rPr lang="es-ES"/>
              <a:pPr/>
              <a:t>10</a:t>
            </a:fld>
            <a:endParaRPr lang="es-ES"/>
          </a:p>
        </p:txBody>
      </p:sp>
      <p:sp>
        <p:nvSpPr>
          <p:cNvPr id="165890" name="Rectangle 2"/>
          <p:cNvSpPr>
            <a:spLocks noGrp="1" noRot="1" noChangeAspect="1" noChangeArrowheads="1" noTextEdit="1"/>
          </p:cNvSpPr>
          <p:nvPr>
            <p:ph type="sldImg"/>
          </p:nvPr>
        </p:nvSpPr>
        <p:spPr>
          <a:xfrm>
            <a:off x="1143000" y="684213"/>
            <a:ext cx="4572000" cy="3429000"/>
          </a:xfrm>
          <a:ln/>
        </p:spPr>
      </p:sp>
      <p:sp>
        <p:nvSpPr>
          <p:cNvPr id="165891" name="Rectangle 3"/>
          <p:cNvSpPr>
            <a:spLocks noGrp="1" noChangeArrowheads="1"/>
          </p:cNvSpPr>
          <p:nvPr>
            <p:ph type="body" idx="1"/>
          </p:nvPr>
        </p:nvSpPr>
        <p:spPr>
          <a:xfrm>
            <a:off x="685800" y="4341813"/>
            <a:ext cx="5486400" cy="4117975"/>
          </a:xfrm>
        </p:spPr>
        <p:txBody>
          <a:bodyPr/>
          <a:lstStyle/>
          <a:p>
            <a:pPr marL="228600" indent="-228600"/>
            <a:r>
              <a:rPr lang="en-US"/>
              <a:t>Discussion questions:</a:t>
            </a:r>
          </a:p>
          <a:p>
            <a:pPr marL="228600" indent="-228600"/>
            <a:endParaRPr lang="en-US"/>
          </a:p>
          <a:p>
            <a:pPr marL="228600" indent="-228600">
              <a:buFontTx/>
              <a:buAutoNum type="arabicPeriod"/>
            </a:pPr>
            <a:r>
              <a:rPr lang="en-US"/>
              <a:t>What container is the grid within?</a:t>
            </a:r>
          </a:p>
          <a:p>
            <a:pPr marL="228600" indent="-228600">
              <a:buFontTx/>
              <a:buAutoNum type="arabicPeriod"/>
            </a:pPr>
            <a:r>
              <a:rPr lang="en-US"/>
              <a:t>Is the table container within the same container as the grid container? </a:t>
            </a:r>
          </a:p>
          <a:p>
            <a:pPr marL="228600" indent="-228600">
              <a:buFontTx/>
              <a:buAutoNum type="arabicPeriod"/>
            </a:pPr>
            <a:r>
              <a:rPr lang="en-US"/>
              <a:t>Is there a container within a container?</a:t>
            </a:r>
          </a:p>
          <a:p>
            <a:pPr marL="228600" indent="-228600">
              <a:buFontTx/>
              <a:buAutoNum type="arabicPeriod"/>
            </a:pPr>
            <a:endParaRPr lang="en-US"/>
          </a:p>
          <a:p>
            <a:pPr marL="228600" indent="-228600"/>
            <a:r>
              <a:rPr lang="en-US"/>
              <a:t>We'll take a look at each of the containers in the next few pages.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5FB99B-4C36-4E78-82C2-DA415F2A5C16}" type="slidenum">
              <a:rPr lang="es-ES"/>
              <a:pPr/>
              <a:t>11</a:t>
            </a:fld>
            <a:endParaRPr lang="es-ES"/>
          </a:p>
        </p:txBody>
      </p:sp>
      <p:sp>
        <p:nvSpPr>
          <p:cNvPr id="165890" name="Rectangle 2"/>
          <p:cNvSpPr>
            <a:spLocks noGrp="1" noRot="1" noChangeAspect="1" noChangeArrowheads="1" noTextEdit="1"/>
          </p:cNvSpPr>
          <p:nvPr>
            <p:ph type="sldImg"/>
          </p:nvPr>
        </p:nvSpPr>
        <p:spPr>
          <a:xfrm>
            <a:off x="1143000" y="684213"/>
            <a:ext cx="4572000" cy="3429000"/>
          </a:xfrm>
          <a:ln/>
        </p:spPr>
      </p:sp>
      <p:sp>
        <p:nvSpPr>
          <p:cNvPr id="165891" name="Rectangle 3"/>
          <p:cNvSpPr>
            <a:spLocks noGrp="1" noChangeArrowheads="1"/>
          </p:cNvSpPr>
          <p:nvPr>
            <p:ph type="body" idx="1"/>
          </p:nvPr>
        </p:nvSpPr>
        <p:spPr>
          <a:xfrm>
            <a:off x="685800" y="4341813"/>
            <a:ext cx="5486400" cy="4117975"/>
          </a:xfrm>
        </p:spPr>
        <p:txBody>
          <a:bodyPr/>
          <a:lstStyle/>
          <a:p>
            <a:pPr marL="228600" indent="-228600"/>
            <a:r>
              <a:rPr lang="en-US"/>
              <a:t>Discussion questions:</a:t>
            </a:r>
          </a:p>
          <a:p>
            <a:pPr marL="228600" indent="-228600"/>
            <a:endParaRPr lang="en-US"/>
          </a:p>
          <a:p>
            <a:pPr marL="228600" indent="-228600">
              <a:buFontTx/>
              <a:buAutoNum type="arabicPeriod"/>
            </a:pPr>
            <a:r>
              <a:rPr lang="en-US"/>
              <a:t>What container is the grid within?</a:t>
            </a:r>
          </a:p>
          <a:p>
            <a:pPr marL="228600" indent="-228600">
              <a:buFontTx/>
              <a:buAutoNum type="arabicPeriod"/>
            </a:pPr>
            <a:r>
              <a:rPr lang="en-US"/>
              <a:t>Is the table container within the same container as the grid container? </a:t>
            </a:r>
          </a:p>
          <a:p>
            <a:pPr marL="228600" indent="-228600">
              <a:buFontTx/>
              <a:buAutoNum type="arabicPeriod"/>
            </a:pPr>
            <a:r>
              <a:rPr lang="en-US"/>
              <a:t>Is there a container within a container?</a:t>
            </a:r>
          </a:p>
          <a:p>
            <a:pPr marL="228600" indent="-228600">
              <a:buFontTx/>
              <a:buAutoNum type="arabicPeriod"/>
            </a:pPr>
            <a:endParaRPr lang="en-US"/>
          </a:p>
          <a:p>
            <a:pPr marL="228600" indent="-228600"/>
            <a:r>
              <a:rPr lang="en-US"/>
              <a:t>We'll take a look at each of the containers in the next few pages.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29FFE3-A85E-4FF1-A6E6-517AC0EAFD2C}" type="slidenum">
              <a:rPr lang="es-ES"/>
              <a:pPr/>
              <a:t>12</a:t>
            </a:fld>
            <a:endParaRPr lang="es-ES"/>
          </a:p>
        </p:txBody>
      </p:sp>
      <p:sp>
        <p:nvSpPr>
          <p:cNvPr id="169986" name="Rectangle 2"/>
          <p:cNvSpPr>
            <a:spLocks noGrp="1" noRot="1" noChangeAspect="1" noChangeArrowheads="1" noTextEdit="1"/>
          </p:cNvSpPr>
          <p:nvPr>
            <p:ph type="sldImg"/>
          </p:nvPr>
        </p:nvSpPr>
        <p:spPr>
          <a:xfrm>
            <a:off x="1143000" y="684213"/>
            <a:ext cx="4572000" cy="3429000"/>
          </a:xfrm>
          <a:ln/>
        </p:spPr>
      </p:sp>
      <p:sp>
        <p:nvSpPr>
          <p:cNvPr id="169987" name="Rectangle 3"/>
          <p:cNvSpPr>
            <a:spLocks noGrp="1" noChangeArrowheads="1"/>
          </p:cNvSpPr>
          <p:nvPr>
            <p:ph type="body" idx="1"/>
          </p:nvPr>
        </p:nvSpPr>
        <p:spPr>
          <a:xfrm>
            <a:off x="685800" y="4341813"/>
            <a:ext cx="5486400" cy="4117975"/>
          </a:xfrm>
        </p:spPr>
        <p:txBody>
          <a:bodyPr/>
          <a:lstStyle/>
          <a:p>
            <a:r>
              <a:rPr lang="en-US"/>
              <a:t>Syntax for VBOX and HBOX are the same.</a:t>
            </a:r>
          </a:p>
          <a:p>
            <a:endParaRPr lang="en-US"/>
          </a:p>
          <a:p>
            <a:r>
              <a:rPr lang="en-US"/>
              <a:t>Valid attributes are:</a:t>
            </a:r>
          </a:p>
          <a:p>
            <a:endParaRPr lang="en-US"/>
          </a:p>
          <a:p>
            <a:r>
              <a:rPr lang="en-US"/>
              <a:t>TAG = "</a:t>
            </a:r>
            <a:r>
              <a:rPr lang="en-US" i="1"/>
              <a:t>string</a:t>
            </a:r>
            <a:r>
              <a:rPr lang="en-US"/>
              <a:t>"	Defines a tag for this element to identify a form item with a specific string.</a:t>
            </a:r>
          </a:p>
          <a:p>
            <a:r>
              <a:rPr lang="en-US"/>
              <a:t>HIDDEN		When used, indicates that the container will be invisible by default.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29FFE3-A85E-4FF1-A6E6-517AC0EAFD2C}" type="slidenum">
              <a:rPr lang="es-ES"/>
              <a:pPr/>
              <a:t>13</a:t>
            </a:fld>
            <a:endParaRPr lang="es-ES"/>
          </a:p>
        </p:txBody>
      </p:sp>
      <p:sp>
        <p:nvSpPr>
          <p:cNvPr id="169986" name="Rectangle 2"/>
          <p:cNvSpPr>
            <a:spLocks noGrp="1" noRot="1" noChangeAspect="1" noChangeArrowheads="1" noTextEdit="1"/>
          </p:cNvSpPr>
          <p:nvPr>
            <p:ph type="sldImg"/>
          </p:nvPr>
        </p:nvSpPr>
        <p:spPr>
          <a:xfrm>
            <a:off x="1143000" y="684213"/>
            <a:ext cx="4572000" cy="3429000"/>
          </a:xfrm>
          <a:ln/>
        </p:spPr>
      </p:sp>
      <p:sp>
        <p:nvSpPr>
          <p:cNvPr id="169987" name="Rectangle 3"/>
          <p:cNvSpPr>
            <a:spLocks noGrp="1" noChangeArrowheads="1"/>
          </p:cNvSpPr>
          <p:nvPr>
            <p:ph type="body" idx="1"/>
          </p:nvPr>
        </p:nvSpPr>
        <p:spPr>
          <a:xfrm>
            <a:off x="685800" y="4341813"/>
            <a:ext cx="5486400" cy="4117975"/>
          </a:xfrm>
        </p:spPr>
        <p:txBody>
          <a:bodyPr/>
          <a:lstStyle/>
          <a:p>
            <a:r>
              <a:rPr lang="en-US"/>
              <a:t>Syntax for VBOX and HBOX are the same.</a:t>
            </a:r>
          </a:p>
          <a:p>
            <a:endParaRPr lang="en-US"/>
          </a:p>
          <a:p>
            <a:r>
              <a:rPr lang="en-US"/>
              <a:t>Valid attributes are:</a:t>
            </a:r>
          </a:p>
          <a:p>
            <a:endParaRPr lang="en-US"/>
          </a:p>
          <a:p>
            <a:r>
              <a:rPr lang="en-US"/>
              <a:t>TAG = "</a:t>
            </a:r>
            <a:r>
              <a:rPr lang="en-US" i="1"/>
              <a:t>string</a:t>
            </a:r>
            <a:r>
              <a:rPr lang="en-US"/>
              <a:t>"	Defines a tag for this element to identify a form item with a specific string.</a:t>
            </a:r>
          </a:p>
          <a:p>
            <a:r>
              <a:rPr lang="en-US"/>
              <a:t>HIDDEN		When used, indicates that the container will be invisible by default.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9A3414-3A24-4D66-929F-AC71870E765F}" type="slidenum">
              <a:rPr lang="en-US"/>
              <a:pPr/>
              <a:t>19</a:t>
            </a:fld>
            <a:endParaRPr lang="en-US"/>
          </a:p>
        </p:txBody>
      </p:sp>
      <p:sp>
        <p:nvSpPr>
          <p:cNvPr id="1651714" name="Rectangle 2"/>
          <p:cNvSpPr>
            <a:spLocks noGrp="1" noRot="1" noChangeAspect="1" noChangeArrowheads="1" noTextEdit="1"/>
          </p:cNvSpPr>
          <p:nvPr>
            <p:ph type="sldImg"/>
          </p:nvPr>
        </p:nvSpPr>
        <p:spPr>
          <a:ln/>
        </p:spPr>
      </p:sp>
      <p:sp>
        <p:nvSpPr>
          <p:cNvPr id="1651715" name="Rectangle 3"/>
          <p:cNvSpPr>
            <a:spLocks noGrp="1" noChangeArrowheads="1"/>
          </p:cNvSpPr>
          <p:nvPr>
            <p:ph type="body" idx="1"/>
          </p:nvPr>
        </p:nvSpPr>
        <p:spPr/>
        <p:txBody>
          <a:bodyPr/>
          <a:lstStyle/>
          <a:p>
            <a:r>
              <a:rPr lang="en-GB"/>
              <a:t>Column titles could be defined in the ATTRIBUTES section:</a:t>
            </a:r>
          </a:p>
          <a:p>
            <a:r>
              <a:rPr lang="en-GB"/>
              <a:t>EDIT f01 = customer.id, TITLE="Id";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rucial_1">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normAutofit/>
          </a:bodyPr>
          <a:lstStyle>
            <a:lvl1pPr>
              <a:defRPr sz="3200">
                <a:latin typeface="Century Gothic" pitchFamily="34" charset="0"/>
              </a:defRPr>
            </a:lvl1pPr>
          </a:lstStyle>
          <a:p>
            <a:r>
              <a:rPr lang="es-ES"/>
              <a:t>Haga clic para modificar el estilo de título del patrón</a:t>
            </a:r>
            <a:endParaRPr lang="es-MX" dirty="0"/>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dirty="0"/>
          </a:p>
        </p:txBody>
      </p:sp>
    </p:spTree>
    <p:extLst>
      <p:ext uri="{BB962C8B-B14F-4D97-AF65-F5344CB8AC3E}">
        <p14:creationId xmlns:p14="http://schemas.microsoft.com/office/powerpoint/2010/main" val="310865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lvl1pPr>
              <a:defRPr sz="3200">
                <a:latin typeface="Century Gothic" pitchFamily="34" charset="0"/>
              </a:defRPr>
            </a:lvl1pPr>
          </a:lstStyle>
          <a:p>
            <a:r>
              <a:rPr lang="es-ES"/>
              <a:t>Haga clic para modificar el estilo de título del patrón</a:t>
            </a:r>
            <a:endParaRPr lang="es-MX" dirty="0"/>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Tree>
    <p:extLst>
      <p:ext uri="{BB962C8B-B14F-4D97-AF65-F5344CB8AC3E}">
        <p14:creationId xmlns:p14="http://schemas.microsoft.com/office/powerpoint/2010/main" val="2727648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normAutofit/>
          </a:bodyPr>
          <a:lstStyle>
            <a:lvl1pPr>
              <a:defRPr sz="3200">
                <a:latin typeface="Century Gothic" pitchFamily="34" charset="0"/>
              </a:defRPr>
            </a:lvl1pPr>
          </a:lstStyle>
          <a:p>
            <a:r>
              <a:rPr lang="es-ES"/>
              <a:t>Haga clic para modificar el estilo de título del patrón</a:t>
            </a:r>
            <a:endParaRPr lang="es-MX" dirty="0"/>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Tree>
    <p:extLst>
      <p:ext uri="{BB962C8B-B14F-4D97-AF65-F5344CB8AC3E}">
        <p14:creationId xmlns:p14="http://schemas.microsoft.com/office/powerpoint/2010/main" val="3421970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aPágina">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0"/>
          </p:nvPr>
        </p:nvSpPr>
        <p:spPr/>
        <p:txBody>
          <a:bodyPr/>
          <a:lstStyle/>
          <a:p>
            <a:fld id="{0D9A3CFB-906F-4938-A669-EEE63204022F}" type="slidenum">
              <a:rPr lang="es-MX" smtClean="0"/>
              <a:pPr/>
              <a:t>‹Nº›</a:t>
            </a:fld>
            <a:endParaRPr lang="es-MX" dirty="0"/>
          </a:p>
        </p:txBody>
      </p:sp>
    </p:spTree>
    <p:extLst>
      <p:ext uri="{BB962C8B-B14F-4D97-AF65-F5344CB8AC3E}">
        <p14:creationId xmlns:p14="http://schemas.microsoft.com/office/powerpoint/2010/main" val="1998916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última_págin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903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sz="3200">
                <a:latin typeface="Century Gothic" pitchFamily="34" charset="0"/>
              </a:defRPr>
            </a:lvl1pPr>
          </a:lstStyle>
          <a:p>
            <a:r>
              <a:rPr lang="es-ES"/>
              <a:t>Haga clic para modificar el estilo de título del patrón</a:t>
            </a:r>
            <a:endParaRPr lang="es-MX" dirty="0"/>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Tree>
    <p:extLst>
      <p:ext uri="{BB962C8B-B14F-4D97-AF65-F5344CB8AC3E}">
        <p14:creationId xmlns:p14="http://schemas.microsoft.com/office/powerpoint/2010/main" val="613035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Tree>
    <p:extLst>
      <p:ext uri="{BB962C8B-B14F-4D97-AF65-F5344CB8AC3E}">
        <p14:creationId xmlns:p14="http://schemas.microsoft.com/office/powerpoint/2010/main" val="9610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dirty="0"/>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Tree>
    <p:extLst>
      <p:ext uri="{BB962C8B-B14F-4D97-AF65-F5344CB8AC3E}">
        <p14:creationId xmlns:p14="http://schemas.microsoft.com/office/powerpoint/2010/main" val="361950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Tree>
    <p:extLst>
      <p:ext uri="{BB962C8B-B14F-4D97-AF65-F5344CB8AC3E}">
        <p14:creationId xmlns:p14="http://schemas.microsoft.com/office/powerpoint/2010/main" val="1734482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lvl1pPr algn="l">
              <a:defRPr sz="3200">
                <a:latin typeface="Century Gothic" pitchFamily="34" charset="0"/>
              </a:defRPr>
            </a:lvl1pPr>
          </a:lstStyle>
          <a:p>
            <a:r>
              <a:rPr lang="es-ES"/>
              <a:t>Haga clic para modificar el estilo de título del patrón</a:t>
            </a:r>
            <a:endParaRPr lang="es-MX" dirty="0"/>
          </a:p>
        </p:txBody>
      </p:sp>
    </p:spTree>
    <p:extLst>
      <p:ext uri="{BB962C8B-B14F-4D97-AF65-F5344CB8AC3E}">
        <p14:creationId xmlns:p14="http://schemas.microsoft.com/office/powerpoint/2010/main" val="374787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3603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dirty="0"/>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3578175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2380372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dirty="0"/>
              <a:t>Haga clic para modificar el estilo de título del patrón</a:t>
            </a:r>
            <a:endParaRPr lang="es-MX" dirty="0"/>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7" name="3 Marcador de pie de página"/>
          <p:cNvSpPr txBox="1">
            <a:spLocks/>
          </p:cNvSpPr>
          <p:nvPr/>
        </p:nvSpPr>
        <p:spPr>
          <a:xfrm>
            <a:off x="2517924" y="6306740"/>
            <a:ext cx="2895600" cy="432048"/>
          </a:xfrm>
          <a:prstGeom prst="rect">
            <a:avLst/>
          </a:prstGeom>
        </p:spPr>
        <p:txBody>
          <a:bodyPr vert="horz" lIns="91440" tIns="45720" rIns="91440" bIns="45720" rtlCol="0" anchor="ctr"/>
          <a:lstStyle>
            <a:defPPr>
              <a:defRPr lang="es-MX"/>
            </a:defPPr>
            <a:lvl1pPr marL="0" algn="ctr" defTabSz="914400" rtl="0" eaLnBrk="1" latinLnBrk="0" hangingPunct="1">
              <a:defRPr lang="en-US" sz="1200" b="0" i="0" kern="1200" smtClean="0">
                <a:solidFill>
                  <a:schemeClr val="tx2"/>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 2012 Crucial soft. All rights reserved</a:t>
            </a:r>
          </a:p>
        </p:txBody>
      </p:sp>
      <p:sp>
        <p:nvSpPr>
          <p:cNvPr id="8" name="4 Marcador de número de diapositiva"/>
          <p:cNvSpPr txBox="1">
            <a:spLocks/>
          </p:cNvSpPr>
          <p:nvPr/>
        </p:nvSpPr>
        <p:spPr>
          <a:xfrm>
            <a:off x="6542856" y="6309320"/>
            <a:ext cx="2133600" cy="365125"/>
          </a:xfrm>
          <a:prstGeom prst="rect">
            <a:avLst/>
          </a:prstGeom>
        </p:spPr>
        <p:txBody>
          <a:bodyPr vert="horz" lIns="91440" tIns="45720" rIns="91440" bIns="45720" rtlCol="0" anchor="ctr"/>
          <a:lstStyle>
            <a:defPPr>
              <a:defRPr lang="es-MX"/>
            </a:defPPr>
            <a:lvl1pPr marL="0" algn="r" defTabSz="914400" rtl="0" eaLnBrk="1" latinLnBrk="0" hangingPunct="1">
              <a:defRPr sz="1200" b="0" u="none"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dirty="0">
                <a:solidFill>
                  <a:schemeClr val="tx2"/>
                </a:solidFill>
              </a:rPr>
              <a:t>Page | </a:t>
            </a:r>
            <a:fld id="{0D9A3CFB-906F-4938-A669-EEE63204022F}" type="slidenum">
              <a:rPr lang="es-MX" smtClean="0"/>
              <a:pPr/>
              <a:t>‹Nº›</a:t>
            </a:fld>
            <a:endParaRPr lang="es-MX" dirty="0"/>
          </a:p>
        </p:txBody>
      </p:sp>
    </p:spTree>
    <p:extLst>
      <p:ext uri="{BB962C8B-B14F-4D97-AF65-F5344CB8AC3E}">
        <p14:creationId xmlns:p14="http://schemas.microsoft.com/office/powerpoint/2010/main" val="2243792329"/>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l" defTabSz="914400" rtl="0" eaLnBrk="1" latinLnBrk="0" hangingPunct="1">
        <a:spcBef>
          <a:spcPct val="0"/>
        </a:spcBef>
        <a:buNone/>
        <a:defRPr sz="3200" b="1" kern="1200">
          <a:solidFill>
            <a:schemeClr val="tx2"/>
          </a:solidFill>
          <a:latin typeface="Century Gothic"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600" b="1" kern="1200">
          <a:solidFill>
            <a:schemeClr val="tx2"/>
          </a:solidFill>
          <a:latin typeface="Century Gothic" pitchFamily="34" charset="0"/>
          <a:ea typeface="+mn-ea"/>
          <a:cs typeface="+mn-cs"/>
        </a:defRPr>
      </a:lvl1pPr>
      <a:lvl2pPr marL="742950" indent="-285750" algn="l" defTabSz="914400" rtl="0" eaLnBrk="1" latinLnBrk="0" hangingPunct="1">
        <a:spcBef>
          <a:spcPct val="20000"/>
        </a:spcBef>
        <a:buFont typeface="Arial" pitchFamily="34" charset="0"/>
        <a:buChar char="–"/>
        <a:defRPr sz="1600" kern="1200">
          <a:solidFill>
            <a:schemeClr val="tx2"/>
          </a:solidFill>
          <a:latin typeface="Century Gothic" pitchFamily="34" charset="0"/>
          <a:ea typeface="+mn-ea"/>
          <a:cs typeface="+mn-cs"/>
        </a:defRPr>
      </a:lvl2pPr>
      <a:lvl3pPr marL="1143000" indent="-228600" algn="l" defTabSz="914400" rtl="0" eaLnBrk="1" latinLnBrk="0" hangingPunct="1">
        <a:spcBef>
          <a:spcPct val="20000"/>
        </a:spcBef>
        <a:buFont typeface="Arial" pitchFamily="34" charset="0"/>
        <a:buChar char="•"/>
        <a:defRPr sz="1400" kern="1200">
          <a:solidFill>
            <a:schemeClr val="tx2"/>
          </a:solidFill>
          <a:latin typeface="Century Gothic"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2"/>
          </a:solidFill>
          <a:latin typeface="Century Gothic" pitchFamily="34" charset="0"/>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2"/>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A3CFB-906F-4938-A669-EEE63204022F}" type="slidenum">
              <a:rPr lang="es-MX" smtClean="0"/>
              <a:pPr/>
              <a:t>‹Nº›</a:t>
            </a:fld>
            <a:endParaRPr lang="es-MX" dirty="0"/>
          </a:p>
        </p:txBody>
      </p:sp>
    </p:spTree>
    <p:extLst>
      <p:ext uri="{BB962C8B-B14F-4D97-AF65-F5344CB8AC3E}">
        <p14:creationId xmlns:p14="http://schemas.microsoft.com/office/powerpoint/2010/main" val="3249512761"/>
      </p:ext>
    </p:extLst>
  </p:cSld>
  <p:clrMap bg1="lt1" tx1="dk1" bg2="lt2" tx2="dk2" accent1="accent1" accent2="accent2" accent3="accent3" accent4="accent4" accent5="accent5" accent6="accent6" hlink="hlink" folHlink="folHlink"/>
  <p:sldLayoutIdLst>
    <p:sldLayoutId id="2147483671"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4 Marcador de número de diapositiva"/>
          <p:cNvSpPr txBox="1">
            <a:spLocks/>
          </p:cNvSpPr>
          <p:nvPr/>
        </p:nvSpPr>
        <p:spPr>
          <a:xfrm>
            <a:off x="6542856" y="6309320"/>
            <a:ext cx="2133600" cy="365125"/>
          </a:xfrm>
          <a:prstGeom prst="rect">
            <a:avLst/>
          </a:prstGeom>
        </p:spPr>
        <p:txBody>
          <a:bodyPr vert="horz" lIns="91440" tIns="45720" rIns="91440" bIns="45720" rtlCol="0" anchor="ctr"/>
          <a:lstStyle>
            <a:defPPr>
              <a:defRPr lang="es-MX"/>
            </a:defPPr>
            <a:lvl1pPr marL="0" algn="r" defTabSz="914400" rtl="0" eaLnBrk="1" latinLnBrk="0" hangingPunct="1">
              <a:defRPr sz="1200" b="0" u="none"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dirty="0">
                <a:solidFill>
                  <a:schemeClr val="tx2"/>
                </a:solidFill>
              </a:rPr>
              <a:t>Page | </a:t>
            </a:r>
            <a:fld id="{0D9A3CFB-906F-4938-A669-EEE63204022F}" type="slidenum">
              <a:rPr lang="es-MX" smtClean="0"/>
              <a:pPr/>
              <a:t>‹Nº›</a:t>
            </a:fld>
            <a:endParaRPr lang="es-MX" dirty="0"/>
          </a:p>
        </p:txBody>
      </p:sp>
    </p:spTree>
    <p:extLst>
      <p:ext uri="{BB962C8B-B14F-4D97-AF65-F5344CB8AC3E}">
        <p14:creationId xmlns:p14="http://schemas.microsoft.com/office/powerpoint/2010/main" val="3924078641"/>
      </p:ext>
    </p:extLst>
  </p:cSld>
  <p:clrMap bg1="lt1" tx1="dk1" bg2="lt2" tx2="dk2" accent1="accent1" accent2="accent2" accent3="accent3" accent4="accent4" accent5="accent5" accent6="accent6" hlink="hlink" folHlink="folHlink"/>
  <p:sldLayoutIdLst>
    <p:sldLayoutId id="2147483684"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table.bat"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4.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hyperlink" Target="run_combobox.bat" TargetMode="External"/><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32.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44.png"/></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52.png"/></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3.xml"/><Relationship Id="rId1" Type="http://schemas.openxmlformats.org/officeDocument/2006/relationships/slideLayout" Target="../slideLayouts/slideLayout13.xml"/><Relationship Id="rId5" Type="http://schemas.openxmlformats.org/officeDocument/2006/relationships/image" Target="../media/image56.png"/><Relationship Id="rId4" Type="http://schemas.openxmlformats.org/officeDocument/2006/relationships/image" Target="../media/image55.png"/></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4.xml"/><Relationship Id="rId1" Type="http://schemas.openxmlformats.org/officeDocument/2006/relationships/slideLayout" Target="../slideLayouts/slideLayout13.xml"/><Relationship Id="rId5" Type="http://schemas.openxmlformats.org/officeDocument/2006/relationships/image" Target="../media/image56.png"/><Relationship Id="rId4" Type="http://schemas.openxmlformats.org/officeDocument/2006/relationships/image" Target="../media/image5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1 Marcador de número de diapositiva"/>
          <p:cNvSpPr>
            <a:spLocks noGrp="1"/>
          </p:cNvSpPr>
          <p:nvPr>
            <p:ph type="sldNum" sz="quarter" idx="10"/>
          </p:nvPr>
        </p:nvSpPr>
        <p:spPr/>
        <p:txBody>
          <a:bodyPr/>
          <a:lstStyle/>
          <a:p>
            <a:fld id="{0D9A3CFB-906F-4938-A669-EEE63204022F}" type="slidenum">
              <a:rPr lang="es-MX" smtClean="0"/>
              <a:pPr/>
              <a:t>1</a:t>
            </a:fld>
            <a:endParaRPr lang="es-MX" dirty="0"/>
          </a:p>
        </p:txBody>
      </p:sp>
      <p:sp>
        <p:nvSpPr>
          <p:cNvPr id="3" name="Text Box 5"/>
          <p:cNvSpPr txBox="1">
            <a:spLocks noChangeArrowheads="1"/>
          </p:cNvSpPr>
          <p:nvPr/>
        </p:nvSpPr>
        <p:spPr bwMode="auto">
          <a:xfrm>
            <a:off x="611560" y="4869160"/>
            <a:ext cx="7776864" cy="1569660"/>
          </a:xfrm>
          <a:prstGeom prst="rect">
            <a:avLst/>
          </a:prstGeom>
          <a:noFill/>
          <a:ln w="9525">
            <a:noFill/>
            <a:miter lim="800000"/>
            <a:headEnd/>
            <a:tailEnd/>
          </a:ln>
        </p:spPr>
        <p:txBody>
          <a:bodyPr wrap="square">
            <a:prstTxWarp prst="textNoShape">
              <a:avLst/>
            </a:prstTxWarp>
            <a:spAutoFit/>
          </a:bodyPr>
          <a:lstStyle/>
          <a:p>
            <a:pPr eaLnBrk="0" hangingPunct="0"/>
            <a:r>
              <a:rPr lang="fr-FR" sz="3600" b="1" dirty="0" err="1">
                <a:solidFill>
                  <a:schemeClr val="tx2"/>
                </a:solidFill>
                <a:latin typeface="Century Gothic"/>
                <a:ea typeface="DejaVu Sans" charset="0"/>
                <a:cs typeface="Century Gothic"/>
              </a:rPr>
              <a:t>Forms</a:t>
            </a:r>
            <a:r>
              <a:rPr lang="fr-FR" sz="3600" b="1" dirty="0">
                <a:solidFill>
                  <a:schemeClr val="tx2"/>
                </a:solidFill>
                <a:latin typeface="Century Gothic"/>
                <a:ea typeface="DejaVu Sans" charset="0"/>
                <a:cs typeface="Century Gothic"/>
              </a:rPr>
              <a:t> in </a:t>
            </a:r>
            <a:r>
              <a:rPr lang="fr-FR" sz="3600" b="1" dirty="0" err="1">
                <a:solidFill>
                  <a:schemeClr val="tx2"/>
                </a:solidFill>
                <a:latin typeface="Century Gothic"/>
                <a:ea typeface="DejaVu Sans" charset="0"/>
                <a:cs typeface="Century Gothic"/>
              </a:rPr>
              <a:t>Genero</a:t>
            </a:r>
            <a:endParaRPr lang="fr-FR" sz="3600" b="1" dirty="0">
              <a:solidFill>
                <a:schemeClr val="tx2"/>
              </a:solidFill>
              <a:latin typeface="Century Gothic"/>
              <a:ea typeface="DejaVu Sans" charset="0"/>
              <a:cs typeface="Century Gothic"/>
            </a:endParaRPr>
          </a:p>
          <a:p>
            <a:pPr eaLnBrk="0" hangingPunct="0"/>
            <a:endParaRPr lang="fr-FR" sz="3600" b="1" dirty="0">
              <a:solidFill>
                <a:schemeClr val="tx2"/>
              </a:solidFill>
              <a:latin typeface="Century Gothic"/>
              <a:ea typeface="DejaVu Sans" charset="0"/>
              <a:cs typeface="Century Gothic"/>
            </a:endParaRPr>
          </a:p>
          <a:p>
            <a:pPr eaLnBrk="0" hangingPunct="0"/>
            <a:r>
              <a:rPr lang="en-US" sz="3600" baseline="30000" dirty="0" err="1">
                <a:solidFill>
                  <a:schemeClr val="bg1">
                    <a:lumMod val="65000"/>
                  </a:schemeClr>
                </a:solidFill>
                <a:latin typeface="Myriad Bold" charset="0"/>
              </a:rPr>
              <a:t>Genero</a:t>
            </a:r>
            <a:r>
              <a:rPr lang="en-US" sz="3600" baseline="30000" dirty="0">
                <a:solidFill>
                  <a:schemeClr val="bg1">
                    <a:lumMod val="65000"/>
                  </a:schemeClr>
                </a:solidFill>
                <a:latin typeface="Myriad Bold" charset="0"/>
              </a:rPr>
              <a:t> Interface Programming</a:t>
            </a:r>
          </a:p>
        </p:txBody>
      </p:sp>
    </p:spTree>
    <p:extLst>
      <p:ext uri="{BB962C8B-B14F-4D97-AF65-F5344CB8AC3E}">
        <p14:creationId xmlns:p14="http://schemas.microsoft.com/office/powerpoint/2010/main" val="944677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8" name="AutoShape 4"/>
          <p:cNvSpPr>
            <a:spLocks/>
          </p:cNvSpPr>
          <p:nvPr/>
        </p:nvSpPr>
        <p:spPr bwMode="auto">
          <a:xfrm>
            <a:off x="1371600" y="1981200"/>
            <a:ext cx="152400" cy="3810000"/>
          </a:xfrm>
          <a:prstGeom prst="leftBracket">
            <a:avLst>
              <a:gd name="adj" fmla="val 208333"/>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64869" name="AutoShape 5"/>
          <p:cNvSpPr>
            <a:spLocks/>
          </p:cNvSpPr>
          <p:nvPr/>
        </p:nvSpPr>
        <p:spPr bwMode="auto">
          <a:xfrm>
            <a:off x="1828800" y="2209800"/>
            <a:ext cx="76200" cy="1676400"/>
          </a:xfrm>
          <a:prstGeom prst="leftBracket">
            <a:avLst>
              <a:gd name="adj" fmla="val 183333"/>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64870" name="AutoShape 6"/>
          <p:cNvSpPr>
            <a:spLocks/>
          </p:cNvSpPr>
          <p:nvPr/>
        </p:nvSpPr>
        <p:spPr bwMode="auto">
          <a:xfrm>
            <a:off x="1828800" y="4114800"/>
            <a:ext cx="76200" cy="1447800"/>
          </a:xfrm>
          <a:prstGeom prst="leftBracket">
            <a:avLst>
              <a:gd name="adj" fmla="val 158333"/>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64871" name="AutoShape 7"/>
          <p:cNvSpPr>
            <a:spLocks/>
          </p:cNvSpPr>
          <p:nvPr/>
        </p:nvSpPr>
        <p:spPr bwMode="auto">
          <a:xfrm>
            <a:off x="838200" y="1752600"/>
            <a:ext cx="152400" cy="4267200"/>
          </a:xfrm>
          <a:prstGeom prst="leftBracket">
            <a:avLst>
              <a:gd name="adj" fmla="val 233333"/>
            </a:avLst>
          </a:pr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64872" name="AutoShape 8"/>
          <p:cNvSpPr>
            <a:spLocks/>
          </p:cNvSpPr>
          <p:nvPr/>
        </p:nvSpPr>
        <p:spPr bwMode="auto">
          <a:xfrm>
            <a:off x="2209800" y="2362200"/>
            <a:ext cx="152400" cy="1295400"/>
          </a:xfrm>
          <a:prstGeom prst="leftBracket">
            <a:avLst>
              <a:gd name="adj" fmla="val 70833"/>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64875" name="Rectangle 11"/>
          <p:cNvSpPr>
            <a:spLocks noGrp="1" noChangeArrowheads="1"/>
          </p:cNvSpPr>
          <p:nvPr>
            <p:ph type="body" idx="4294967295"/>
          </p:nvPr>
        </p:nvSpPr>
        <p:spPr>
          <a:xfrm>
            <a:off x="914400" y="1338263"/>
            <a:ext cx="8229600" cy="5291137"/>
          </a:xfrm>
          <a:prstGeom prst="rect">
            <a:avLst/>
          </a:prstGeom>
          <a:noFill/>
          <a:ln/>
        </p:spPr>
        <p:txBody>
          <a:bodyPr lIns="91416" tIns="45709" rIns="91416" bIns="45709"/>
          <a:lstStyle/>
          <a:p>
            <a:pPr>
              <a:lnSpc>
                <a:spcPct val="80000"/>
              </a:lnSpc>
              <a:buFontTx/>
              <a:buNone/>
            </a:pPr>
            <a:r>
              <a:rPr lang="en-GB" sz="1600"/>
              <a:t>LAYOUT </a:t>
            </a:r>
            <a:r>
              <a:rPr lang="en-US" sz="1600"/>
              <a:t>Example - .per</a:t>
            </a:r>
          </a:p>
          <a:p>
            <a:pPr lvl="1">
              <a:lnSpc>
                <a:spcPct val="80000"/>
              </a:lnSpc>
              <a:buFontTx/>
              <a:buNone/>
            </a:pPr>
            <a:r>
              <a:rPr lang="en-GB" sz="1400"/>
              <a:t>LAYOUT ( text = "Customer Orders" )</a:t>
            </a:r>
          </a:p>
          <a:p>
            <a:pPr lvl="1">
              <a:lnSpc>
                <a:spcPct val="80000"/>
              </a:lnSpc>
              <a:buFontTx/>
              <a:buNone/>
            </a:pPr>
            <a:r>
              <a:rPr lang="en-GB" sz="1400"/>
              <a:t>    VBOX</a:t>
            </a:r>
          </a:p>
          <a:p>
            <a:pPr lvl="1">
              <a:lnSpc>
                <a:spcPct val="80000"/>
              </a:lnSpc>
              <a:buFontTx/>
              <a:buNone/>
            </a:pPr>
            <a:r>
              <a:rPr lang="en-GB" sz="1400"/>
              <a:t>        GROUP ( text = "Customer Details" )</a:t>
            </a:r>
          </a:p>
          <a:p>
            <a:pPr lvl="1">
              <a:lnSpc>
                <a:spcPct val="80000"/>
              </a:lnSpc>
              <a:buFontTx/>
              <a:buNone/>
            </a:pPr>
            <a:r>
              <a:rPr lang="en-GB" sz="1400"/>
              <a:t>            GRID</a:t>
            </a:r>
          </a:p>
          <a:p>
            <a:pPr lvl="1">
              <a:lnSpc>
                <a:spcPct val="80000"/>
              </a:lnSpc>
              <a:buFontTx/>
              <a:buNone/>
            </a:pPr>
            <a:r>
              <a:rPr lang="en-GB" sz="1400"/>
              <a:t>            {</a:t>
            </a:r>
          </a:p>
          <a:p>
            <a:pPr lvl="1">
              <a:lnSpc>
                <a:spcPct val="80000"/>
              </a:lnSpc>
              <a:buFontTx/>
              <a:buNone/>
            </a:pPr>
            <a:r>
              <a:rPr lang="en-GB" sz="1400"/>
              <a:t>             Name:     [f001 ]</a:t>
            </a:r>
          </a:p>
          <a:p>
            <a:pPr lvl="1">
              <a:lnSpc>
                <a:spcPct val="80000"/>
              </a:lnSpc>
              <a:buFontTx/>
              <a:buNone/>
            </a:pPr>
            <a:r>
              <a:rPr lang="en-GB" sz="1400"/>
              <a:t>             Phone:    [f002 ]</a:t>
            </a:r>
          </a:p>
          <a:p>
            <a:pPr lvl="1">
              <a:lnSpc>
                <a:spcPct val="80000"/>
              </a:lnSpc>
              <a:buFontTx/>
              <a:buNone/>
            </a:pPr>
            <a:r>
              <a:rPr lang="en-GB" sz="1400"/>
              <a:t>             Address:  [f003 ]</a:t>
            </a:r>
          </a:p>
          <a:p>
            <a:pPr lvl="1">
              <a:lnSpc>
                <a:spcPct val="80000"/>
              </a:lnSpc>
              <a:buFontTx/>
              <a:buNone/>
            </a:pPr>
            <a:r>
              <a:rPr lang="en-GB" sz="1400"/>
              <a:t>            }</a:t>
            </a:r>
          </a:p>
          <a:p>
            <a:pPr lvl="1">
              <a:lnSpc>
                <a:spcPct val="80000"/>
              </a:lnSpc>
              <a:buFontTx/>
              <a:buNone/>
            </a:pPr>
            <a:r>
              <a:rPr lang="en-GB" sz="1400"/>
              <a:t>            END --GRID</a:t>
            </a:r>
          </a:p>
          <a:p>
            <a:pPr lvl="1">
              <a:lnSpc>
                <a:spcPct val="80000"/>
              </a:lnSpc>
              <a:buFontTx/>
              <a:buNone/>
            </a:pPr>
            <a:r>
              <a:rPr lang="en-GB" sz="1400"/>
              <a:t>        END --GROUP</a:t>
            </a:r>
          </a:p>
          <a:p>
            <a:pPr lvl="1">
              <a:lnSpc>
                <a:spcPct val="80000"/>
              </a:lnSpc>
              <a:buFontTx/>
              <a:buNone/>
            </a:pPr>
            <a:r>
              <a:rPr lang="en-GB" sz="1400"/>
              <a:t>        TABLE</a:t>
            </a:r>
          </a:p>
          <a:p>
            <a:pPr lvl="1">
              <a:lnSpc>
                <a:spcPct val="80000"/>
              </a:lnSpc>
              <a:buFontTx/>
              <a:buNone/>
            </a:pPr>
            <a:r>
              <a:rPr lang="en-GB" sz="1400"/>
              <a:t>        {</a:t>
            </a:r>
          </a:p>
          <a:p>
            <a:pPr lvl="1">
              <a:lnSpc>
                <a:spcPct val="80000"/>
              </a:lnSpc>
              <a:buFontTx/>
              <a:buNone/>
            </a:pPr>
            <a:r>
              <a:rPr lang="en-GB" sz="1400"/>
              <a:t>          OrdNo       Date       Ship date           Weight</a:t>
            </a:r>
          </a:p>
          <a:p>
            <a:pPr lvl="1">
              <a:lnSpc>
                <a:spcPct val="80000"/>
              </a:lnSpc>
              <a:buFontTx/>
              <a:buNone/>
            </a:pPr>
            <a:r>
              <a:rPr lang="en-GB" sz="1400"/>
              <a:t>         [c01        |c02       |c03                |c04     ]</a:t>
            </a:r>
          </a:p>
          <a:p>
            <a:pPr lvl="1">
              <a:lnSpc>
                <a:spcPct val="80000"/>
              </a:lnSpc>
              <a:buFontTx/>
              <a:buNone/>
            </a:pPr>
            <a:r>
              <a:rPr lang="en-GB" sz="1400"/>
              <a:t>         [c01        |c02       |c03                |c04     ]</a:t>
            </a:r>
          </a:p>
          <a:p>
            <a:pPr lvl="1">
              <a:lnSpc>
                <a:spcPct val="80000"/>
              </a:lnSpc>
              <a:buFontTx/>
              <a:buNone/>
            </a:pPr>
            <a:r>
              <a:rPr lang="en-GB" sz="1400"/>
              <a:t>         [c01        |c02       |c03                |c04     ]</a:t>
            </a:r>
          </a:p>
          <a:p>
            <a:pPr lvl="1">
              <a:lnSpc>
                <a:spcPct val="80000"/>
              </a:lnSpc>
              <a:buFontTx/>
              <a:buNone/>
            </a:pPr>
            <a:r>
              <a:rPr lang="en-GB" sz="1400"/>
              <a:t>        }</a:t>
            </a:r>
          </a:p>
          <a:p>
            <a:pPr lvl="1">
              <a:lnSpc>
                <a:spcPct val="80000"/>
              </a:lnSpc>
              <a:buFontTx/>
              <a:buNone/>
            </a:pPr>
            <a:r>
              <a:rPr lang="en-GB" sz="1400"/>
              <a:t>        END --TABLE</a:t>
            </a:r>
          </a:p>
          <a:p>
            <a:pPr lvl="1">
              <a:lnSpc>
                <a:spcPct val="80000"/>
              </a:lnSpc>
              <a:buFontTx/>
              <a:buNone/>
            </a:pPr>
            <a:r>
              <a:rPr lang="en-GB" sz="1400"/>
              <a:t>    END --VBOX</a:t>
            </a:r>
          </a:p>
          <a:p>
            <a:pPr lvl="1">
              <a:lnSpc>
                <a:spcPct val="80000"/>
              </a:lnSpc>
              <a:buFontTx/>
              <a:buNone/>
            </a:pPr>
            <a:r>
              <a:rPr lang="en-GB" sz="1400"/>
              <a:t>END --LAYOUT</a:t>
            </a:r>
            <a:endParaRPr lang="en-US" sz="1400"/>
          </a:p>
        </p:txBody>
      </p:sp>
      <p:sp>
        <p:nvSpPr>
          <p:cNvPr id="9"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s-MX" sz="3200" dirty="0" err="1"/>
              <a:t>Layout</a:t>
            </a:r>
            <a:r>
              <a:rPr lang="es-MX" sz="3200" dirty="0"/>
              <a:t> </a:t>
            </a:r>
            <a:r>
              <a:rPr lang="es-MX" sz="3200" dirty="0" err="1"/>
              <a:t>Containers</a:t>
            </a:r>
            <a:r>
              <a:rPr lang="es-MX" sz="3200" dirty="0"/>
              <a:t> </a:t>
            </a:r>
            <a:r>
              <a:rPr lang="es-MX" sz="3200" dirty="0" err="1"/>
              <a:t>Examples</a:t>
            </a:r>
            <a:endParaRPr lang="en-US" sz="1400" dirty="0">
              <a:latin typeface="Century Gothic"/>
              <a:cs typeface="Century Gothic"/>
            </a:endParaRPr>
          </a:p>
        </p:txBody>
      </p:sp>
    </p:spTree>
    <p:custDataLst>
      <p:tags r:id="rId1"/>
    </p:custDataLst>
    <p:extLst>
      <p:ext uri="{BB962C8B-B14F-4D97-AF65-F5344CB8AC3E}">
        <p14:creationId xmlns:p14="http://schemas.microsoft.com/office/powerpoint/2010/main" val="3326289733"/>
      </p:ext>
    </p:extLst>
  </p:cSld>
  <p:clrMapOvr>
    <a:masterClrMapping/>
  </p:clrMapOvr>
  <p:transition advTm="4844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s-MX" sz="3200" dirty="0" err="1"/>
              <a:t>Layout</a:t>
            </a:r>
            <a:r>
              <a:rPr lang="es-MX" sz="3200" dirty="0"/>
              <a:t> </a:t>
            </a:r>
            <a:r>
              <a:rPr lang="es-MX" sz="3200" dirty="0" err="1"/>
              <a:t>Containers</a:t>
            </a:r>
            <a:r>
              <a:rPr lang="es-MX" sz="3200" dirty="0"/>
              <a:t> </a:t>
            </a:r>
            <a:r>
              <a:rPr lang="es-MX" sz="3200" dirty="0" err="1"/>
              <a:t>Examples</a:t>
            </a:r>
            <a:endParaRPr lang="en-US" sz="1400" dirty="0">
              <a:latin typeface="Century Gothic"/>
              <a:cs typeface="Century Gothic"/>
            </a:endParaRPr>
          </a:p>
        </p:txBody>
      </p:sp>
      <p:sp>
        <p:nvSpPr>
          <p:cNvPr id="10" name="Rectangle 2"/>
          <p:cNvSpPr>
            <a:spLocks noGrp="1" noChangeArrowheads="1"/>
          </p:cNvSpPr>
          <p:nvPr>
            <p:ph idx="4294967295"/>
          </p:nvPr>
        </p:nvSpPr>
        <p:spPr>
          <a:xfrm>
            <a:off x="0" y="1219200"/>
            <a:ext cx="8229600" cy="4906963"/>
          </a:xfrm>
          <a:prstGeom prst="rect">
            <a:avLst/>
          </a:prstGeom>
          <a:ln/>
        </p:spPr>
        <p:txBody>
          <a:bodyPr>
            <a:normAutofit/>
          </a:bodyPr>
          <a:lstStyle/>
          <a:p>
            <a:r>
              <a:rPr lang="en-GB" b="0" dirty="0"/>
              <a:t>LAYOUT </a:t>
            </a:r>
            <a:r>
              <a:rPr lang="en-US" b="0" dirty="0"/>
              <a:t>Example – Form Designer</a:t>
            </a:r>
          </a:p>
        </p:txBody>
      </p:sp>
      <p:pic>
        <p:nvPicPr>
          <p:cNvPr id="11" name="Picture 9"/>
          <p:cNvPicPr>
            <a:picLocks noChangeAspect="1" noChangeArrowheads="1"/>
          </p:cNvPicPr>
          <p:nvPr/>
        </p:nvPicPr>
        <p:blipFill>
          <a:blip r:embed="rId4" cstate="print"/>
          <a:srcRect/>
          <a:stretch>
            <a:fillRect/>
          </a:stretch>
        </p:blipFill>
        <p:spPr bwMode="auto">
          <a:xfrm>
            <a:off x="685800" y="1700808"/>
            <a:ext cx="4191000" cy="2257425"/>
          </a:xfrm>
          <a:prstGeom prst="rect">
            <a:avLst/>
          </a:prstGeom>
          <a:noFill/>
          <a:ln w="38100" algn="ctr">
            <a:noFill/>
            <a:miter lim="800000"/>
            <a:headEnd/>
            <a:tailEnd/>
          </a:ln>
          <a:effectLst/>
        </p:spPr>
      </p:pic>
      <p:pic>
        <p:nvPicPr>
          <p:cNvPr id="12" name="Picture 10"/>
          <p:cNvPicPr>
            <a:picLocks noChangeAspect="1" noChangeArrowheads="1"/>
          </p:cNvPicPr>
          <p:nvPr/>
        </p:nvPicPr>
        <p:blipFill>
          <a:blip r:embed="rId5" cstate="print"/>
          <a:srcRect/>
          <a:stretch>
            <a:fillRect/>
          </a:stretch>
        </p:blipFill>
        <p:spPr bwMode="auto">
          <a:xfrm>
            <a:off x="3352800" y="3986808"/>
            <a:ext cx="4933950" cy="2228850"/>
          </a:xfrm>
          <a:prstGeom prst="rect">
            <a:avLst/>
          </a:prstGeom>
          <a:noFill/>
          <a:ln w="38100" algn="ctr">
            <a:noFill/>
            <a:miter lim="800000"/>
            <a:headEnd/>
            <a:tailEnd/>
          </a:ln>
          <a:effectLst/>
        </p:spPr>
      </p:pic>
      <p:sp>
        <p:nvSpPr>
          <p:cNvPr id="13" name="AutoShape 11"/>
          <p:cNvSpPr>
            <a:spLocks/>
          </p:cNvSpPr>
          <p:nvPr/>
        </p:nvSpPr>
        <p:spPr bwMode="auto">
          <a:xfrm>
            <a:off x="5867400" y="1844824"/>
            <a:ext cx="1371600" cy="381000"/>
          </a:xfrm>
          <a:prstGeom prst="borderCallout1">
            <a:avLst>
              <a:gd name="adj1" fmla="val 30000"/>
              <a:gd name="adj2" fmla="val -5556"/>
              <a:gd name="adj3" fmla="val 35833"/>
              <a:gd name="adj4" fmla="val -85532"/>
            </a:avLst>
          </a:prstGeom>
          <a:solidFill>
            <a:schemeClr val="accent5">
              <a:lumMod val="60000"/>
              <a:lumOff val="40000"/>
            </a:schemeClr>
          </a:solidFill>
          <a:ln w="9525">
            <a:solidFill>
              <a:schemeClr val="tx1"/>
            </a:solidFill>
            <a:miter lim="800000"/>
            <a:headEnd/>
            <a:tailEnd/>
          </a:ln>
          <a:effectLst/>
        </p:spPr>
        <p:txBody>
          <a:bodyPr/>
          <a:lstStyle/>
          <a:p>
            <a:r>
              <a:rPr lang="en-US" sz="1600"/>
              <a:t>VBox</a:t>
            </a:r>
          </a:p>
        </p:txBody>
      </p:sp>
      <p:sp>
        <p:nvSpPr>
          <p:cNvPr id="14" name="AutoShape 12"/>
          <p:cNvSpPr>
            <a:spLocks/>
          </p:cNvSpPr>
          <p:nvPr/>
        </p:nvSpPr>
        <p:spPr bwMode="auto">
          <a:xfrm>
            <a:off x="5867400" y="2302024"/>
            <a:ext cx="1371600" cy="381000"/>
          </a:xfrm>
          <a:prstGeom prst="borderCallout1">
            <a:avLst>
              <a:gd name="adj1" fmla="val 30000"/>
              <a:gd name="adj2" fmla="val -5556"/>
              <a:gd name="adj3" fmla="val 2500"/>
              <a:gd name="adj4" fmla="val -97317"/>
            </a:avLst>
          </a:prstGeom>
          <a:solidFill>
            <a:schemeClr val="accent5">
              <a:lumMod val="60000"/>
              <a:lumOff val="40000"/>
            </a:schemeClr>
          </a:solidFill>
          <a:ln w="9525">
            <a:solidFill>
              <a:schemeClr val="tx1"/>
            </a:solidFill>
            <a:miter lim="800000"/>
            <a:headEnd/>
            <a:tailEnd/>
          </a:ln>
          <a:effectLst/>
        </p:spPr>
        <p:txBody>
          <a:bodyPr/>
          <a:lstStyle/>
          <a:p>
            <a:r>
              <a:rPr lang="en-US" sz="1600"/>
              <a:t>Group Box</a:t>
            </a:r>
          </a:p>
        </p:txBody>
      </p:sp>
      <p:sp>
        <p:nvSpPr>
          <p:cNvPr id="15" name="AutoShape 13"/>
          <p:cNvSpPr>
            <a:spLocks/>
          </p:cNvSpPr>
          <p:nvPr/>
        </p:nvSpPr>
        <p:spPr bwMode="auto">
          <a:xfrm>
            <a:off x="5867400" y="2759224"/>
            <a:ext cx="1371600" cy="381000"/>
          </a:xfrm>
          <a:prstGeom prst="borderCallout1">
            <a:avLst>
              <a:gd name="adj1" fmla="val 30000"/>
              <a:gd name="adj2" fmla="val -5556"/>
              <a:gd name="adj3" fmla="val -101667"/>
              <a:gd name="adj4" fmla="val -277546"/>
            </a:avLst>
          </a:prstGeom>
          <a:solidFill>
            <a:schemeClr val="accent5">
              <a:lumMod val="60000"/>
              <a:lumOff val="40000"/>
            </a:schemeClr>
          </a:solidFill>
          <a:ln w="9525">
            <a:solidFill>
              <a:schemeClr val="tx1"/>
            </a:solidFill>
            <a:miter lim="800000"/>
            <a:headEnd/>
            <a:tailEnd/>
          </a:ln>
          <a:effectLst/>
        </p:spPr>
        <p:txBody>
          <a:bodyPr/>
          <a:lstStyle/>
          <a:p>
            <a:r>
              <a:rPr lang="en-US" sz="1600"/>
              <a:t>Grid</a:t>
            </a:r>
          </a:p>
        </p:txBody>
      </p:sp>
      <p:sp>
        <p:nvSpPr>
          <p:cNvPr id="16" name="AutoShape 14"/>
          <p:cNvSpPr>
            <a:spLocks/>
          </p:cNvSpPr>
          <p:nvPr/>
        </p:nvSpPr>
        <p:spPr bwMode="auto">
          <a:xfrm>
            <a:off x="5867400" y="3216424"/>
            <a:ext cx="1371600" cy="381000"/>
          </a:xfrm>
          <a:prstGeom prst="borderCallout1">
            <a:avLst>
              <a:gd name="adj1" fmla="val 30000"/>
              <a:gd name="adj2" fmla="val -5556"/>
              <a:gd name="adj3" fmla="val -11970"/>
              <a:gd name="adj4" fmla="val -97149"/>
            </a:avLst>
          </a:prstGeom>
          <a:solidFill>
            <a:schemeClr val="accent5">
              <a:lumMod val="60000"/>
              <a:lumOff val="40000"/>
            </a:schemeClr>
          </a:solidFill>
          <a:ln w="9525">
            <a:solidFill>
              <a:schemeClr val="tx1"/>
            </a:solidFill>
            <a:miter lim="800000"/>
            <a:headEnd/>
            <a:tailEnd/>
          </a:ln>
          <a:effectLst/>
        </p:spPr>
        <p:txBody>
          <a:bodyPr/>
          <a:lstStyle/>
          <a:p>
            <a:r>
              <a:rPr lang="en-US" sz="1600"/>
              <a:t>Table</a:t>
            </a:r>
          </a:p>
        </p:txBody>
      </p:sp>
    </p:spTree>
    <p:custDataLst>
      <p:tags r:id="rId1"/>
    </p:custDataLst>
    <p:extLst>
      <p:ext uri="{BB962C8B-B14F-4D97-AF65-F5344CB8AC3E}">
        <p14:creationId xmlns:p14="http://schemas.microsoft.com/office/powerpoint/2010/main" val="1268965373"/>
      </p:ext>
    </p:extLst>
  </p:cSld>
  <p:clrMapOvr>
    <a:masterClrMapping/>
  </p:clrMapOvr>
  <p:transition advTm="4844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checkerboard(across)">
                                      <p:cBhvr>
                                        <p:cTn id="11" dur="500"/>
                                        <p:tgtEl>
                                          <p:spTgt spid="14"/>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checkerboard(across)">
                                      <p:cBhvr>
                                        <p:cTn id="15" dur="500"/>
                                        <p:tgtEl>
                                          <p:spTgt spid="15"/>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checkerboard(across)">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s-MX" sz="3200" dirty="0" err="1"/>
              <a:t>Attributes</a:t>
            </a:r>
            <a:endParaRPr lang="en-US" sz="1400" dirty="0">
              <a:latin typeface="Century Gothic"/>
              <a:cs typeface="Century Gothic"/>
            </a:endParaRPr>
          </a:p>
        </p:txBody>
      </p:sp>
      <p:sp>
        <p:nvSpPr>
          <p:cNvPr id="6" name="Rectangle 3"/>
          <p:cNvSpPr>
            <a:spLocks noGrp="1" noChangeArrowheads="1"/>
          </p:cNvSpPr>
          <p:nvPr>
            <p:ph idx="4294967295"/>
          </p:nvPr>
        </p:nvSpPr>
        <p:spPr>
          <a:xfrm>
            <a:off x="0" y="1219200"/>
            <a:ext cx="8229600" cy="4906963"/>
          </a:xfrm>
          <a:prstGeom prst="rect">
            <a:avLst/>
          </a:prstGeom>
        </p:spPr>
        <p:txBody>
          <a:bodyPr/>
          <a:lstStyle/>
          <a:p>
            <a:pPr marL="0" indent="0">
              <a:buNone/>
            </a:pPr>
            <a:r>
              <a:rPr lang="en-US" sz="2400" b="0" dirty="0">
                <a:cs typeface="Arial" charset="0"/>
              </a:rPr>
              <a:t>Containers have a set of supported attributes that can be applied in the .per definition for presentation and behavior.</a:t>
            </a:r>
          </a:p>
          <a:p>
            <a:pPr marL="0" indent="0"/>
            <a:endParaRPr lang="en-US" sz="800" b="0" dirty="0">
              <a:cs typeface="Arial" charset="0"/>
            </a:endParaRPr>
          </a:p>
          <a:p>
            <a:pPr marL="0" indent="0">
              <a:buNone/>
            </a:pPr>
            <a:r>
              <a:rPr lang="en-US" sz="2400" b="0" dirty="0">
                <a:cs typeface="Arial" charset="0"/>
              </a:rPr>
              <a:t>Example:</a:t>
            </a:r>
          </a:p>
          <a:p>
            <a:pPr marL="820738" lvl="1">
              <a:buFontTx/>
              <a:buNone/>
            </a:pPr>
            <a:r>
              <a:rPr lang="en-GB" sz="2000" dirty="0">
                <a:latin typeface="Courier New" pitchFamily="49" charset="0"/>
                <a:cs typeface="Courier New" pitchFamily="49" charset="0"/>
              </a:rPr>
              <a:t>GROUP (text = "Customer Details", HIDDEN)</a:t>
            </a:r>
          </a:p>
          <a:p>
            <a:pPr marL="0" indent="0"/>
            <a:endParaRPr lang="en-US" sz="2400" dirty="0">
              <a:solidFill>
                <a:schemeClr val="bg2"/>
              </a:solidFill>
              <a:cs typeface="Arial" charset="0"/>
            </a:endParaRPr>
          </a:p>
          <a:p>
            <a:pPr marL="0" indent="0" algn="ctr"/>
            <a:endParaRPr lang="en-US" sz="2400" b="0" dirty="0">
              <a:cs typeface="Arial" charset="0"/>
            </a:endParaRPr>
          </a:p>
          <a:p>
            <a:pPr marL="0" indent="0" algn="ctr"/>
            <a:endParaRPr lang="en-US" sz="2400" dirty="0">
              <a:cs typeface="Arial" charset="0"/>
            </a:endParaRPr>
          </a:p>
          <a:p>
            <a:pPr marL="0" indent="0" algn="ctr">
              <a:buNone/>
            </a:pPr>
            <a:endParaRPr lang="en-US" sz="2400" b="0" dirty="0">
              <a:cs typeface="Arial" charset="0"/>
            </a:endParaRPr>
          </a:p>
          <a:p>
            <a:pPr marL="0" indent="0">
              <a:buNone/>
            </a:pPr>
            <a:r>
              <a:rPr lang="en-US" sz="2400" b="0" dirty="0">
                <a:cs typeface="Arial" charset="0"/>
              </a:rPr>
              <a:t>The documentation lists the valid attributes for each container, and includes an Attributes List.</a:t>
            </a:r>
          </a:p>
        </p:txBody>
      </p:sp>
    </p:spTree>
    <p:extLst>
      <p:ext uri="{BB962C8B-B14F-4D97-AF65-F5344CB8AC3E}">
        <p14:creationId xmlns:p14="http://schemas.microsoft.com/office/powerpoint/2010/main" val="214218566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3"/>
          <p:cNvSpPr>
            <a:spLocks noGrp="1" noChangeArrowheads="1"/>
          </p:cNvSpPr>
          <p:nvPr>
            <p:ph type="body" idx="4294967295"/>
          </p:nvPr>
        </p:nvSpPr>
        <p:spPr>
          <a:xfrm>
            <a:off x="1511300" y="1412875"/>
            <a:ext cx="7632700" cy="4525963"/>
          </a:xfrm>
          <a:prstGeom prst="rect">
            <a:avLst/>
          </a:prstGeom>
        </p:spPr>
        <p:txBody>
          <a:bodyPr/>
          <a:lstStyle/>
          <a:p>
            <a:pPr>
              <a:buFontTx/>
              <a:buNone/>
            </a:pPr>
            <a:r>
              <a:rPr lang="en-US" u="sng" dirty="0"/>
              <a:t>VBOX</a:t>
            </a:r>
          </a:p>
          <a:p>
            <a:pPr lvl="1"/>
            <a:r>
              <a:rPr lang="en-US" dirty="0"/>
              <a:t>Stands for Vertical Box</a:t>
            </a:r>
          </a:p>
          <a:p>
            <a:pPr lvl="1"/>
            <a:r>
              <a:rPr lang="en-US" dirty="0"/>
              <a:t>Displays the elements defined within the container vertically from top to bottom.</a:t>
            </a:r>
          </a:p>
          <a:p>
            <a:pPr lvl="1">
              <a:buFontTx/>
              <a:buNone/>
            </a:pPr>
            <a:endParaRPr lang="en-US" dirty="0"/>
          </a:p>
          <a:p>
            <a:pPr>
              <a:buFontTx/>
              <a:buNone/>
            </a:pPr>
            <a:r>
              <a:rPr lang="en-US" u="sng" dirty="0"/>
              <a:t>HBOX</a:t>
            </a:r>
          </a:p>
          <a:p>
            <a:pPr lvl="1"/>
            <a:r>
              <a:rPr lang="en-US" dirty="0"/>
              <a:t>Stands for Horizontal Box</a:t>
            </a:r>
          </a:p>
          <a:p>
            <a:pPr lvl="1"/>
            <a:r>
              <a:rPr lang="en-US" dirty="0"/>
              <a:t>Displays the elements defined within the container horizontally from left to right.</a:t>
            </a:r>
          </a:p>
          <a:p>
            <a:pPr>
              <a:buFontTx/>
              <a:buNone/>
            </a:pPr>
            <a:endParaRPr lang="en-US" dirty="0"/>
          </a:p>
          <a:p>
            <a:pPr>
              <a:buFontTx/>
              <a:buNone/>
            </a:pPr>
            <a:r>
              <a:rPr lang="en-US" dirty="0"/>
              <a:t>Syntax:</a:t>
            </a:r>
          </a:p>
          <a:p>
            <a:pPr>
              <a:buFontTx/>
              <a:buNone/>
            </a:pPr>
            <a:r>
              <a:rPr lang="en-US" dirty="0">
                <a:latin typeface="Courier New" pitchFamily="49" charset="0"/>
              </a:rPr>
              <a:t>VBOX </a:t>
            </a:r>
            <a:r>
              <a:rPr lang="en-US" u="sng" dirty="0">
                <a:latin typeface="Courier New" pitchFamily="49" charset="0"/>
              </a:rPr>
              <a:t>[</a:t>
            </a:r>
            <a:r>
              <a:rPr lang="en-US" dirty="0">
                <a:latin typeface="Courier New" pitchFamily="49" charset="0"/>
              </a:rPr>
              <a:t> ( </a:t>
            </a:r>
            <a:r>
              <a:rPr lang="en-US" i="1" dirty="0">
                <a:latin typeface="Courier New" pitchFamily="49" charset="0"/>
              </a:rPr>
              <a:t>attribute</a:t>
            </a:r>
            <a:r>
              <a:rPr lang="en-US" dirty="0">
                <a:latin typeface="Courier New" pitchFamily="49" charset="0"/>
              </a:rPr>
              <a:t> </a:t>
            </a:r>
            <a:r>
              <a:rPr lang="en-US" u="sng" dirty="0">
                <a:latin typeface="Courier New" pitchFamily="49" charset="0"/>
              </a:rPr>
              <a:t>[</a:t>
            </a:r>
            <a:r>
              <a:rPr lang="en-US" dirty="0">
                <a:latin typeface="Courier New" pitchFamily="49" charset="0"/>
              </a:rPr>
              <a:t> = </a:t>
            </a:r>
            <a:r>
              <a:rPr lang="en-US" i="1" dirty="0">
                <a:latin typeface="Courier New" pitchFamily="49" charset="0"/>
              </a:rPr>
              <a:t>value</a:t>
            </a:r>
            <a:r>
              <a:rPr lang="en-US" dirty="0">
                <a:latin typeface="Courier New" pitchFamily="49" charset="0"/>
              </a:rPr>
              <a:t> </a:t>
            </a:r>
            <a:r>
              <a:rPr lang="en-US" u="sng" dirty="0">
                <a:latin typeface="Courier New" pitchFamily="49" charset="0"/>
              </a:rPr>
              <a:t>]</a:t>
            </a:r>
            <a:r>
              <a:rPr lang="en-US" dirty="0">
                <a:latin typeface="Courier New" pitchFamily="49" charset="0"/>
              </a:rPr>
              <a:t> ) </a:t>
            </a:r>
            <a:r>
              <a:rPr lang="en-US" u="sng" dirty="0">
                <a:latin typeface="Courier New" pitchFamily="49" charset="0"/>
              </a:rPr>
              <a:t>]</a:t>
            </a:r>
            <a:br>
              <a:rPr lang="en-US" u="sng" dirty="0">
                <a:latin typeface="Courier New" pitchFamily="49" charset="0"/>
              </a:rPr>
            </a:br>
            <a:r>
              <a:rPr lang="en-US" dirty="0">
                <a:latin typeface="Courier New" pitchFamily="49" charset="0"/>
              </a:rPr>
              <a:t>  </a:t>
            </a:r>
            <a:r>
              <a:rPr lang="en-US" i="1" dirty="0">
                <a:latin typeface="Courier New" pitchFamily="49" charset="0"/>
              </a:rPr>
              <a:t>layout-container</a:t>
            </a:r>
            <a:br>
              <a:rPr lang="en-US" dirty="0">
                <a:latin typeface="Courier New" pitchFamily="49" charset="0"/>
              </a:rPr>
            </a:br>
            <a:r>
              <a:rPr lang="en-US" dirty="0">
                <a:latin typeface="Courier New" pitchFamily="49" charset="0"/>
              </a:rPr>
              <a:t>  </a:t>
            </a:r>
            <a:r>
              <a:rPr lang="en-US" u="sng" dirty="0">
                <a:latin typeface="Courier New" pitchFamily="49" charset="0"/>
              </a:rPr>
              <a:t>[...]</a:t>
            </a:r>
            <a:br>
              <a:rPr lang="en-US" u="sng" dirty="0">
                <a:latin typeface="Courier New" pitchFamily="49" charset="0"/>
              </a:rPr>
            </a:br>
            <a:r>
              <a:rPr lang="en-US" dirty="0">
                <a:latin typeface="Courier New" pitchFamily="49" charset="0"/>
              </a:rPr>
              <a:t>END </a:t>
            </a:r>
          </a:p>
        </p:txBody>
      </p:sp>
      <p:sp>
        <p:nvSpPr>
          <p:cNvPr id="4"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s-MX" sz="3200" dirty="0"/>
              <a:t>VBOX and HBOX</a:t>
            </a:r>
            <a:endParaRPr lang="en-US" sz="1400" dirty="0">
              <a:latin typeface="Century Gothic"/>
              <a:cs typeface="Century Gothic"/>
            </a:endParaRPr>
          </a:p>
        </p:txBody>
      </p:sp>
      <p:pic>
        <p:nvPicPr>
          <p:cNvPr id="5" name="Picture 4" descr="editvlayout"/>
          <p:cNvPicPr>
            <a:picLocks noChangeAspect="1" noChangeArrowheads="1"/>
          </p:cNvPicPr>
          <p:nvPr/>
        </p:nvPicPr>
        <p:blipFill>
          <a:blip r:embed="rId3" cstate="print"/>
          <a:srcRect/>
          <a:stretch>
            <a:fillRect/>
          </a:stretch>
        </p:blipFill>
        <p:spPr bwMode="auto">
          <a:xfrm>
            <a:off x="467544" y="1412776"/>
            <a:ext cx="669925" cy="669925"/>
          </a:xfrm>
          <a:prstGeom prst="rect">
            <a:avLst/>
          </a:prstGeom>
          <a:noFill/>
          <a:ln w="9525">
            <a:noFill/>
            <a:miter lim="800000"/>
            <a:headEnd/>
            <a:tailEnd/>
          </a:ln>
        </p:spPr>
      </p:pic>
      <p:pic>
        <p:nvPicPr>
          <p:cNvPr id="6" name="Picture 5" descr="edithlayout"/>
          <p:cNvPicPr>
            <a:picLocks noChangeAspect="1" noChangeArrowheads="1"/>
          </p:cNvPicPr>
          <p:nvPr/>
        </p:nvPicPr>
        <p:blipFill>
          <a:blip r:embed="rId4" cstate="print"/>
          <a:srcRect/>
          <a:stretch>
            <a:fillRect/>
          </a:stretch>
        </p:blipFill>
        <p:spPr bwMode="auto">
          <a:xfrm>
            <a:off x="415338" y="2668441"/>
            <a:ext cx="669925" cy="669925"/>
          </a:xfrm>
          <a:prstGeom prst="rect">
            <a:avLst/>
          </a:prstGeom>
          <a:noFill/>
        </p:spPr>
      </p:pic>
    </p:spTree>
    <p:extLst>
      <p:ext uri="{BB962C8B-B14F-4D97-AF65-F5344CB8AC3E}">
        <p14:creationId xmlns:p14="http://schemas.microsoft.com/office/powerpoint/2010/main" val="218856209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a:t>GROUP Containers</a:t>
            </a:r>
            <a:endParaRPr lang="en-US" sz="1400" dirty="0">
              <a:latin typeface="Century Gothic"/>
              <a:cs typeface="Century Gothic"/>
            </a:endParaRPr>
          </a:p>
        </p:txBody>
      </p:sp>
      <p:sp>
        <p:nvSpPr>
          <p:cNvPr id="5" name="Rectangle 1027"/>
          <p:cNvSpPr txBox="1">
            <a:spLocks noChangeArrowheads="1"/>
          </p:cNvSpPr>
          <p:nvPr/>
        </p:nvSpPr>
        <p:spPr>
          <a:xfrm>
            <a:off x="1152525" y="1152525"/>
            <a:ext cx="7467600" cy="502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600" b="1" kern="1200">
                <a:solidFill>
                  <a:schemeClr val="tx2"/>
                </a:solidFill>
                <a:latin typeface="Century Gothic" pitchFamily="34" charset="0"/>
                <a:ea typeface="+mn-ea"/>
                <a:cs typeface="+mn-cs"/>
              </a:defRPr>
            </a:lvl1pPr>
            <a:lvl2pPr marL="742950" indent="-285750" algn="l" defTabSz="914400" rtl="0" eaLnBrk="1" latinLnBrk="0" hangingPunct="1">
              <a:spcBef>
                <a:spcPct val="20000"/>
              </a:spcBef>
              <a:buFont typeface="Arial" pitchFamily="34" charset="0"/>
              <a:buChar char="–"/>
              <a:defRPr sz="1600" kern="1200">
                <a:solidFill>
                  <a:schemeClr val="tx2"/>
                </a:solidFill>
                <a:latin typeface="Century Gothic" pitchFamily="34" charset="0"/>
                <a:ea typeface="+mn-ea"/>
                <a:cs typeface="+mn-cs"/>
              </a:defRPr>
            </a:lvl2pPr>
            <a:lvl3pPr marL="1143000" indent="-228600" algn="l" defTabSz="914400" rtl="0" eaLnBrk="1" latinLnBrk="0" hangingPunct="1">
              <a:spcBef>
                <a:spcPct val="20000"/>
              </a:spcBef>
              <a:buFont typeface="Arial" pitchFamily="34" charset="0"/>
              <a:buChar char="•"/>
              <a:defRPr sz="1400" kern="1200">
                <a:solidFill>
                  <a:schemeClr val="tx2"/>
                </a:solidFill>
                <a:latin typeface="Century Gothic"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2"/>
                </a:solidFill>
                <a:latin typeface="Century Gothic" pitchFamily="34" charset="0"/>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2"/>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b="0"/>
              <a:t>A </a:t>
            </a:r>
            <a:r>
              <a:rPr lang="en-US" sz="2400"/>
              <a:t>GROUP</a:t>
            </a:r>
            <a:r>
              <a:rPr lang="en-US" sz="2400" b="0"/>
              <a:t> container can be used to display a titled box (usually called groupbox) </a:t>
            </a:r>
          </a:p>
          <a:p>
            <a:pPr marL="0" indent="0">
              <a:buFont typeface="Arial" pitchFamily="34" charset="0"/>
              <a:buNone/>
            </a:pPr>
            <a:r>
              <a:rPr lang="en-US" sz="2400" b="0"/>
              <a:t>around contained elements.</a:t>
            </a:r>
          </a:p>
          <a:p>
            <a:pPr marL="0" indent="0"/>
            <a:endParaRPr lang="en-US" sz="800" b="0"/>
          </a:p>
          <a:p>
            <a:pPr marL="0" indent="0">
              <a:buFont typeface="Arial" pitchFamily="34" charset="0"/>
              <a:buNone/>
            </a:pPr>
            <a:r>
              <a:rPr lang="en-US" sz="2400"/>
              <a:t>Syntax:</a:t>
            </a:r>
          </a:p>
          <a:p>
            <a:pPr marL="820738" lvl="1">
              <a:buFontTx/>
              <a:buNone/>
            </a:pPr>
            <a:r>
              <a:rPr lang="en-US" sz="1800">
                <a:latin typeface="Courier New" pitchFamily="49" charset="0"/>
              </a:rPr>
              <a:t>GROUP </a:t>
            </a:r>
            <a:r>
              <a:rPr lang="en-US" sz="1800" u="sng">
                <a:latin typeface="Courier New" pitchFamily="49" charset="0"/>
              </a:rPr>
              <a:t>[</a:t>
            </a:r>
            <a:r>
              <a:rPr lang="en-US" sz="1800">
                <a:latin typeface="Courier New" pitchFamily="49" charset="0"/>
              </a:rPr>
              <a:t> ( </a:t>
            </a:r>
            <a:r>
              <a:rPr lang="en-US" sz="1800" i="1">
                <a:latin typeface="Courier New" pitchFamily="49" charset="0"/>
              </a:rPr>
              <a:t>attribute</a:t>
            </a:r>
            <a:r>
              <a:rPr lang="en-US" sz="1800">
                <a:latin typeface="Courier New" pitchFamily="49" charset="0"/>
              </a:rPr>
              <a:t> </a:t>
            </a:r>
            <a:r>
              <a:rPr lang="en-US" sz="1800" u="sng">
                <a:latin typeface="Courier New" pitchFamily="49" charset="0"/>
              </a:rPr>
              <a:t>[</a:t>
            </a:r>
            <a:r>
              <a:rPr lang="en-US" sz="1800">
                <a:latin typeface="Courier New" pitchFamily="49" charset="0"/>
              </a:rPr>
              <a:t> = </a:t>
            </a:r>
            <a:r>
              <a:rPr lang="en-US" sz="1800" i="1">
                <a:latin typeface="Courier New" pitchFamily="49" charset="0"/>
              </a:rPr>
              <a:t>value</a:t>
            </a:r>
            <a:r>
              <a:rPr lang="en-US" sz="1800">
                <a:latin typeface="Courier New" pitchFamily="49" charset="0"/>
              </a:rPr>
              <a:t> </a:t>
            </a:r>
            <a:r>
              <a:rPr lang="en-US" sz="1800" u="sng">
                <a:latin typeface="Courier New" pitchFamily="49" charset="0"/>
              </a:rPr>
              <a:t>]</a:t>
            </a:r>
            <a:r>
              <a:rPr lang="en-US" sz="1800">
                <a:latin typeface="Courier New" pitchFamily="49" charset="0"/>
              </a:rPr>
              <a:t> ) </a:t>
            </a:r>
            <a:r>
              <a:rPr lang="en-US" sz="1800" u="sng">
                <a:latin typeface="Courier New" pitchFamily="49" charset="0"/>
              </a:rPr>
              <a:t>]</a:t>
            </a:r>
            <a:br>
              <a:rPr lang="en-US" sz="1800" u="sng">
                <a:latin typeface="Courier New" pitchFamily="49" charset="0"/>
              </a:rPr>
            </a:br>
            <a:r>
              <a:rPr lang="en-US" sz="1800">
                <a:latin typeface="Courier New" pitchFamily="49" charset="0"/>
              </a:rPr>
              <a:t>  </a:t>
            </a:r>
            <a:r>
              <a:rPr lang="en-US" sz="1800" i="1">
                <a:latin typeface="Courier New" pitchFamily="49" charset="0"/>
              </a:rPr>
              <a:t>layout-container</a:t>
            </a:r>
            <a:br>
              <a:rPr lang="en-US" sz="1800">
                <a:latin typeface="Courier New" pitchFamily="49" charset="0"/>
              </a:rPr>
            </a:br>
            <a:r>
              <a:rPr lang="en-US" sz="1800">
                <a:latin typeface="Courier New" pitchFamily="49" charset="0"/>
              </a:rPr>
              <a:t>  </a:t>
            </a:r>
            <a:r>
              <a:rPr lang="en-US" sz="1800" u="sng">
                <a:latin typeface="Courier New" pitchFamily="49" charset="0"/>
              </a:rPr>
              <a:t>[...]</a:t>
            </a:r>
          </a:p>
          <a:p>
            <a:pPr marL="820738" lvl="1">
              <a:buFontTx/>
              <a:buNone/>
            </a:pPr>
            <a:r>
              <a:rPr lang="en-US" sz="1800">
                <a:latin typeface="Courier New" pitchFamily="49" charset="0"/>
              </a:rPr>
              <a:t>END </a:t>
            </a:r>
          </a:p>
          <a:p>
            <a:pPr marL="0" indent="0">
              <a:buFont typeface="Arial" pitchFamily="34" charset="0"/>
              <a:buNone/>
            </a:pPr>
            <a:r>
              <a:rPr lang="en-US" sz="2400"/>
              <a:t>Where </a:t>
            </a:r>
            <a:r>
              <a:rPr lang="en-US" sz="2400" i="1"/>
              <a:t>layout-container</a:t>
            </a:r>
            <a:r>
              <a:rPr lang="en-US" sz="2400"/>
              <a:t> can be:</a:t>
            </a:r>
          </a:p>
          <a:p>
            <a:pPr marL="820738" lvl="1">
              <a:buFontTx/>
              <a:buNone/>
            </a:pPr>
            <a:r>
              <a:rPr lang="en-US">
                <a:solidFill>
                  <a:schemeClr val="bg2"/>
                </a:solidFill>
              </a:rPr>
              <a:t>VBOX, HBOX, GROUP, FOLDER, GRID, TABLE</a:t>
            </a:r>
            <a:r>
              <a:rPr lang="en-US" sz="2800">
                <a:solidFill>
                  <a:schemeClr val="bg2"/>
                </a:solidFill>
              </a:rPr>
              <a:t> </a:t>
            </a:r>
            <a:endParaRPr lang="en-US" sz="2800" dirty="0">
              <a:solidFill>
                <a:schemeClr val="bg2"/>
              </a:solidFill>
            </a:endParaRPr>
          </a:p>
        </p:txBody>
      </p:sp>
      <p:pic>
        <p:nvPicPr>
          <p:cNvPr id="6" name="Picture 2" descr="C:\Documents and Settings\Shannon Wallner\Desktop\S1\widget_groupBox.png"/>
          <p:cNvPicPr>
            <a:picLocks noChangeAspect="1" noChangeArrowheads="1"/>
          </p:cNvPicPr>
          <p:nvPr/>
        </p:nvPicPr>
        <p:blipFill>
          <a:blip r:embed="rId2" cstate="print"/>
          <a:srcRect/>
          <a:stretch>
            <a:fillRect/>
          </a:stretch>
        </p:blipFill>
        <p:spPr bwMode="auto">
          <a:xfrm>
            <a:off x="304800" y="1371600"/>
            <a:ext cx="548640" cy="548640"/>
          </a:xfrm>
          <a:prstGeom prst="rect">
            <a:avLst/>
          </a:prstGeom>
          <a:noFill/>
        </p:spPr>
      </p:pic>
    </p:spTree>
    <p:extLst>
      <p:ext uri="{BB962C8B-B14F-4D97-AF65-F5344CB8AC3E}">
        <p14:creationId xmlns:p14="http://schemas.microsoft.com/office/powerpoint/2010/main" val="3095112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a:t>FOLDER and PAGE Containers</a:t>
            </a:r>
            <a:endParaRPr lang="en-US" sz="1400" dirty="0">
              <a:latin typeface="Century Gothic"/>
              <a:cs typeface="Century Gothic"/>
            </a:endParaRPr>
          </a:p>
        </p:txBody>
      </p:sp>
      <p:pic>
        <p:nvPicPr>
          <p:cNvPr id="7" name="Picture 4" descr="folderex"/>
          <p:cNvPicPr>
            <a:picLocks noChangeAspect="1" noChangeArrowheads="1"/>
          </p:cNvPicPr>
          <p:nvPr/>
        </p:nvPicPr>
        <p:blipFill>
          <a:blip r:embed="rId2" cstate="print"/>
          <a:stretch>
            <a:fillRect/>
          </a:stretch>
        </p:blipFill>
        <p:spPr>
          <a:xfrm>
            <a:off x="5357937" y="1596368"/>
            <a:ext cx="3486150" cy="1882193"/>
          </a:xfrm>
          <a:prstGeom prst="rect">
            <a:avLst/>
          </a:prstGeom>
          <a:noFill/>
          <a:ln/>
        </p:spPr>
      </p:pic>
      <p:sp>
        <p:nvSpPr>
          <p:cNvPr id="8" name="Rectangle 3"/>
          <p:cNvSpPr txBox="1">
            <a:spLocks noChangeArrowheads="1"/>
          </p:cNvSpPr>
          <p:nvPr/>
        </p:nvSpPr>
        <p:spPr>
          <a:xfrm>
            <a:off x="728152" y="1019175"/>
            <a:ext cx="774446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600" b="1" kern="1200">
                <a:solidFill>
                  <a:schemeClr val="tx2"/>
                </a:solidFill>
                <a:latin typeface="Century Gothic" pitchFamily="34" charset="0"/>
                <a:ea typeface="+mn-ea"/>
                <a:cs typeface="+mn-cs"/>
              </a:defRPr>
            </a:lvl1pPr>
            <a:lvl2pPr marL="742950" indent="-285750" algn="l" defTabSz="914400" rtl="0" eaLnBrk="1" latinLnBrk="0" hangingPunct="1">
              <a:spcBef>
                <a:spcPct val="20000"/>
              </a:spcBef>
              <a:buFont typeface="Arial" pitchFamily="34" charset="0"/>
              <a:buChar char="–"/>
              <a:defRPr sz="1600" kern="1200">
                <a:solidFill>
                  <a:schemeClr val="tx2"/>
                </a:solidFill>
                <a:latin typeface="Century Gothic" pitchFamily="34" charset="0"/>
                <a:ea typeface="+mn-ea"/>
                <a:cs typeface="+mn-cs"/>
              </a:defRPr>
            </a:lvl2pPr>
            <a:lvl3pPr marL="1143000" indent="-228600" algn="l" defTabSz="914400" rtl="0" eaLnBrk="1" latinLnBrk="0" hangingPunct="1">
              <a:spcBef>
                <a:spcPct val="20000"/>
              </a:spcBef>
              <a:buFont typeface="Arial" pitchFamily="34" charset="0"/>
              <a:buChar char="•"/>
              <a:defRPr sz="1400" kern="1200">
                <a:solidFill>
                  <a:schemeClr val="tx2"/>
                </a:solidFill>
                <a:latin typeface="Century Gothic"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2"/>
                </a:solidFill>
                <a:latin typeface="Century Gothic" pitchFamily="34" charset="0"/>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2"/>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b="0" dirty="0"/>
              <a:t>A </a:t>
            </a:r>
            <a:r>
              <a:rPr lang="en-US" sz="2400" dirty="0"/>
              <a:t>FOLDER</a:t>
            </a:r>
            <a:r>
              <a:rPr lang="en-US" sz="2400" b="0" dirty="0"/>
              <a:t> container can be used to display </a:t>
            </a:r>
            <a:r>
              <a:rPr lang="en-US" sz="2400" dirty="0"/>
              <a:t>PAGE</a:t>
            </a:r>
            <a:r>
              <a:rPr lang="en-US" sz="2400" b="0" dirty="0"/>
              <a:t> containers as folder tabs. </a:t>
            </a:r>
          </a:p>
          <a:p>
            <a:pPr marL="0" indent="0">
              <a:buFont typeface="Arial" pitchFamily="34" charset="0"/>
              <a:buNone/>
            </a:pPr>
            <a:endParaRPr lang="en-US" sz="800" b="0" dirty="0"/>
          </a:p>
          <a:p>
            <a:pPr marL="0" indent="0">
              <a:buFont typeface="Arial" pitchFamily="34" charset="0"/>
              <a:buNone/>
            </a:pPr>
            <a:endParaRPr lang="en-US" sz="800" b="0" dirty="0"/>
          </a:p>
          <a:p>
            <a:pPr marL="0" indent="0">
              <a:buFont typeface="Arial" pitchFamily="34" charset="0"/>
              <a:buNone/>
            </a:pPr>
            <a:r>
              <a:rPr lang="en-US" sz="2400" dirty="0"/>
              <a:t>Syntax:</a:t>
            </a:r>
          </a:p>
          <a:p>
            <a:pPr lvl="1">
              <a:buFontTx/>
              <a:buNone/>
            </a:pPr>
            <a:r>
              <a:rPr lang="en-US" sz="1400" dirty="0">
                <a:latin typeface="Courier New" pitchFamily="49" charset="0"/>
                <a:cs typeface="Courier New" pitchFamily="49" charset="0"/>
              </a:rPr>
              <a:t>FOLDER </a:t>
            </a:r>
            <a:r>
              <a:rPr lang="en-US" sz="1400" u="sng" dirty="0">
                <a:latin typeface="Courier New" pitchFamily="49" charset="0"/>
                <a:cs typeface="Courier New" pitchFamily="49" charset="0"/>
              </a:rPr>
              <a:t>[</a:t>
            </a:r>
            <a:r>
              <a:rPr lang="en-US" sz="1400" dirty="0">
                <a:latin typeface="Courier New" pitchFamily="49" charset="0"/>
                <a:cs typeface="Courier New" pitchFamily="49" charset="0"/>
              </a:rPr>
              <a:t> ( </a:t>
            </a:r>
            <a:r>
              <a:rPr lang="en-US" sz="1400" i="1" dirty="0">
                <a:latin typeface="Courier New" pitchFamily="49" charset="0"/>
                <a:cs typeface="Courier New" pitchFamily="49" charset="0"/>
              </a:rPr>
              <a:t>attribute</a:t>
            </a:r>
            <a:r>
              <a:rPr lang="en-US" sz="1400" dirty="0">
                <a:latin typeface="Courier New" pitchFamily="49" charset="0"/>
                <a:cs typeface="Courier New" pitchFamily="49" charset="0"/>
              </a:rPr>
              <a:t> </a:t>
            </a:r>
            <a:r>
              <a:rPr lang="en-US" sz="1400" u="sng" dirty="0">
                <a:latin typeface="Courier New" pitchFamily="49" charset="0"/>
                <a:cs typeface="Courier New" pitchFamily="49" charset="0"/>
              </a:rPr>
              <a:t>[</a:t>
            </a:r>
            <a:r>
              <a:rPr lang="en-US" sz="1400" dirty="0">
                <a:latin typeface="Courier New" pitchFamily="49" charset="0"/>
                <a:cs typeface="Courier New" pitchFamily="49" charset="0"/>
              </a:rPr>
              <a:t> = </a:t>
            </a:r>
            <a:r>
              <a:rPr lang="en-US" sz="1400" i="1" dirty="0">
                <a:latin typeface="Courier New" pitchFamily="49" charset="0"/>
                <a:cs typeface="Courier New" pitchFamily="49" charset="0"/>
              </a:rPr>
              <a:t>value</a:t>
            </a:r>
            <a:r>
              <a:rPr lang="en-US" sz="1400" dirty="0">
                <a:latin typeface="Courier New" pitchFamily="49" charset="0"/>
                <a:cs typeface="Courier New" pitchFamily="49" charset="0"/>
              </a:rPr>
              <a:t> </a:t>
            </a:r>
            <a:r>
              <a:rPr lang="en-US" sz="1400" u="sng" dirty="0">
                <a:latin typeface="Courier New" pitchFamily="49" charset="0"/>
                <a:cs typeface="Courier New" pitchFamily="49" charset="0"/>
              </a:rPr>
              <a:t>]</a:t>
            </a:r>
            <a:r>
              <a:rPr lang="en-US" sz="1400" dirty="0">
                <a:latin typeface="Courier New" pitchFamily="49" charset="0"/>
                <a:cs typeface="Courier New" pitchFamily="49" charset="0"/>
              </a:rPr>
              <a:t> ) </a:t>
            </a:r>
            <a:r>
              <a:rPr lang="en-US" sz="1400" u="sng" dirty="0">
                <a:latin typeface="Courier New" pitchFamily="49" charset="0"/>
                <a:cs typeface="Courier New" pitchFamily="49" charset="0"/>
              </a:rPr>
              <a:t>] </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PAGE</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r>
              <a:rPr lang="en-US" sz="1400" i="1" dirty="0">
                <a:latin typeface="Courier New" pitchFamily="49" charset="0"/>
                <a:cs typeface="Courier New" pitchFamily="49" charset="0"/>
              </a:rPr>
              <a:t>layout-container</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r>
              <a:rPr lang="en-US" sz="1400" u="sng" dirty="0">
                <a:latin typeface="Courier New" pitchFamily="49" charset="0"/>
                <a:cs typeface="Courier New" pitchFamily="49" charset="0"/>
              </a:rPr>
              <a:t>[...] </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END  </a:t>
            </a:r>
            <a:br>
              <a:rPr lang="en-US" sz="1400" u="sng" dirty="0">
                <a:latin typeface="Courier New" pitchFamily="49" charset="0"/>
                <a:cs typeface="Courier New" pitchFamily="49" charset="0"/>
              </a:rPr>
            </a:br>
            <a:r>
              <a:rPr lang="en-US" sz="1400" dirty="0">
                <a:latin typeface="Courier New" pitchFamily="49" charset="0"/>
                <a:cs typeface="Courier New" pitchFamily="49" charset="0"/>
              </a:rPr>
              <a:t>  </a:t>
            </a:r>
            <a:r>
              <a:rPr lang="en-US" sz="1400" u="sng" dirty="0">
                <a:latin typeface="Courier New" pitchFamily="49" charset="0"/>
                <a:cs typeface="Courier New" pitchFamily="49" charset="0"/>
              </a:rPr>
              <a:t>[...] </a:t>
            </a:r>
            <a:br>
              <a:rPr lang="en-US" sz="1400" dirty="0">
                <a:latin typeface="Courier New" pitchFamily="49" charset="0"/>
                <a:cs typeface="Courier New" pitchFamily="49" charset="0"/>
              </a:rPr>
            </a:br>
            <a:r>
              <a:rPr lang="en-US" sz="1400" dirty="0">
                <a:latin typeface="Courier New" pitchFamily="49" charset="0"/>
                <a:cs typeface="Courier New" pitchFamily="49" charset="0"/>
              </a:rPr>
              <a:t>END </a:t>
            </a:r>
          </a:p>
          <a:p>
            <a:pPr marL="0" indent="0">
              <a:buFont typeface="Arial" pitchFamily="34" charset="0"/>
              <a:buNone/>
            </a:pPr>
            <a:endParaRPr lang="en-US" sz="2400" dirty="0"/>
          </a:p>
          <a:p>
            <a:pPr marL="0" indent="0">
              <a:buFont typeface="Arial" pitchFamily="34" charset="0"/>
              <a:buNone/>
            </a:pPr>
            <a:r>
              <a:rPr lang="en-US" sz="2400" dirty="0"/>
              <a:t>Where </a:t>
            </a:r>
            <a:r>
              <a:rPr lang="en-US" sz="2400" i="1" dirty="0"/>
              <a:t>layout-container</a:t>
            </a:r>
            <a:r>
              <a:rPr lang="en-US" sz="2400" dirty="0"/>
              <a:t> can be:</a:t>
            </a:r>
          </a:p>
          <a:p>
            <a:pPr lvl="1">
              <a:buFontTx/>
              <a:buNone/>
            </a:pPr>
            <a:r>
              <a:rPr lang="en-US" dirty="0"/>
              <a:t>VBOX, HBOX, GROUP, FOLDER, GRID, TABLE </a:t>
            </a:r>
          </a:p>
        </p:txBody>
      </p:sp>
      <p:sp>
        <p:nvSpPr>
          <p:cNvPr id="9" name="AutoShape 6"/>
          <p:cNvSpPr>
            <a:spLocks/>
          </p:cNvSpPr>
          <p:nvPr/>
        </p:nvSpPr>
        <p:spPr bwMode="auto">
          <a:xfrm>
            <a:off x="5643687" y="3790950"/>
            <a:ext cx="3200400" cy="1066800"/>
          </a:xfrm>
          <a:prstGeom prst="borderCallout1">
            <a:avLst>
              <a:gd name="adj1" fmla="val 31249"/>
              <a:gd name="adj2" fmla="val -2680"/>
              <a:gd name="adj3" fmla="val -158930"/>
              <a:gd name="adj4" fmla="val -2925"/>
            </a:avLst>
          </a:prstGeom>
          <a:solidFill>
            <a:schemeClr val="accent5">
              <a:lumMod val="60000"/>
              <a:lumOff val="40000"/>
            </a:schemeClr>
          </a:solidFill>
          <a:ln w="9525">
            <a:solidFill>
              <a:schemeClr val="tx1"/>
            </a:solidFill>
            <a:miter lim="800000"/>
            <a:headEnd/>
            <a:tailEnd/>
          </a:ln>
          <a:effectLst/>
        </p:spPr>
        <p:txBody>
          <a:bodyPr/>
          <a:lstStyle/>
          <a:p>
            <a:r>
              <a:rPr lang="en-US" sz="1800" dirty="0"/>
              <a:t>PAGE containers can include other containers such as GROUP and GRID</a:t>
            </a:r>
          </a:p>
        </p:txBody>
      </p:sp>
      <p:pic>
        <p:nvPicPr>
          <p:cNvPr id="10" name="Picture 7" descr="tabwidget"/>
          <p:cNvPicPr>
            <a:picLocks noChangeAspect="1" noChangeArrowheads="1"/>
          </p:cNvPicPr>
          <p:nvPr/>
        </p:nvPicPr>
        <p:blipFill>
          <a:blip r:embed="rId3" cstate="print"/>
          <a:stretch>
            <a:fillRect/>
          </a:stretch>
        </p:blipFill>
        <p:spPr bwMode="auto">
          <a:xfrm>
            <a:off x="179512" y="1276350"/>
            <a:ext cx="548640" cy="548640"/>
          </a:xfrm>
          <a:prstGeom prst="rect">
            <a:avLst/>
          </a:prstGeom>
          <a:noFill/>
        </p:spPr>
      </p:pic>
    </p:spTree>
    <p:extLst>
      <p:ext uri="{BB962C8B-B14F-4D97-AF65-F5344CB8AC3E}">
        <p14:creationId xmlns:p14="http://schemas.microsoft.com/office/powerpoint/2010/main" val="204988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a:t>GRID Containers</a:t>
            </a:r>
            <a:endParaRPr lang="en-US" sz="1400" dirty="0">
              <a:latin typeface="Century Gothic"/>
              <a:cs typeface="Century Gothic"/>
            </a:endParaRPr>
          </a:p>
        </p:txBody>
      </p:sp>
      <p:sp>
        <p:nvSpPr>
          <p:cNvPr id="11" name="Rectangle 1027"/>
          <p:cNvSpPr txBox="1">
            <a:spLocks noChangeArrowheads="1"/>
          </p:cNvSpPr>
          <p:nvPr/>
        </p:nvSpPr>
        <p:spPr>
          <a:xfrm>
            <a:off x="815528" y="980728"/>
            <a:ext cx="7788919" cy="51845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600" b="1" kern="1200">
                <a:solidFill>
                  <a:schemeClr val="tx2"/>
                </a:solidFill>
                <a:latin typeface="Century Gothic" pitchFamily="34" charset="0"/>
                <a:ea typeface="+mn-ea"/>
                <a:cs typeface="+mn-cs"/>
              </a:defRPr>
            </a:lvl1pPr>
            <a:lvl2pPr marL="742950" indent="-285750" algn="l" defTabSz="914400" rtl="0" eaLnBrk="1" latinLnBrk="0" hangingPunct="1">
              <a:spcBef>
                <a:spcPct val="20000"/>
              </a:spcBef>
              <a:buFont typeface="Arial" pitchFamily="34" charset="0"/>
              <a:buChar char="–"/>
              <a:defRPr sz="1600" kern="1200">
                <a:solidFill>
                  <a:schemeClr val="tx2"/>
                </a:solidFill>
                <a:latin typeface="Century Gothic" pitchFamily="34" charset="0"/>
                <a:ea typeface="+mn-ea"/>
                <a:cs typeface="+mn-cs"/>
              </a:defRPr>
            </a:lvl2pPr>
            <a:lvl3pPr marL="1143000" indent="-228600" algn="l" defTabSz="914400" rtl="0" eaLnBrk="1" latinLnBrk="0" hangingPunct="1">
              <a:spcBef>
                <a:spcPct val="20000"/>
              </a:spcBef>
              <a:buFont typeface="Arial" pitchFamily="34" charset="0"/>
              <a:buChar char="•"/>
              <a:defRPr sz="1400" kern="1200">
                <a:solidFill>
                  <a:schemeClr val="tx2"/>
                </a:solidFill>
                <a:latin typeface="Century Gothic"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2"/>
                </a:solidFill>
                <a:latin typeface="Century Gothic" pitchFamily="34" charset="0"/>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2"/>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b="0" dirty="0"/>
              <a:t>The </a:t>
            </a:r>
            <a:r>
              <a:rPr lang="en-US" sz="2400" dirty="0"/>
              <a:t>GRID</a:t>
            </a:r>
            <a:r>
              <a:rPr lang="en-US" sz="2400" b="0" dirty="0"/>
              <a:t> container declares</a:t>
            </a:r>
            <a:br>
              <a:rPr lang="en-US" sz="2400" b="0" dirty="0"/>
            </a:br>
            <a:r>
              <a:rPr lang="en-US" sz="2400" b="0" dirty="0"/>
              <a:t>a formatted text block, encased</a:t>
            </a:r>
            <a:br>
              <a:rPr lang="en-US" sz="2400" b="0" dirty="0"/>
            </a:br>
            <a:r>
              <a:rPr lang="en-US" sz="2400" b="0" dirty="0"/>
              <a:t>in braces “{…}”, defining the</a:t>
            </a:r>
            <a:br>
              <a:rPr lang="en-US" sz="2400" b="0" dirty="0"/>
            </a:br>
            <a:r>
              <a:rPr lang="en-US" sz="2400" b="0" dirty="0"/>
              <a:t>dimensions and the relative </a:t>
            </a:r>
            <a:br>
              <a:rPr lang="en-US" sz="2400" b="0" dirty="0"/>
            </a:br>
            <a:r>
              <a:rPr lang="en-US" sz="2400" b="0" dirty="0"/>
              <a:t>positions of the logical elements </a:t>
            </a:r>
            <a:br>
              <a:rPr lang="en-US" sz="2400" b="0" dirty="0"/>
            </a:br>
            <a:r>
              <a:rPr lang="en-US" sz="2400" b="0" dirty="0"/>
              <a:t>of a screen. Form fields are </a:t>
            </a:r>
            <a:br>
              <a:rPr lang="en-US" sz="2400" b="0" dirty="0"/>
            </a:br>
            <a:r>
              <a:rPr lang="en-US" sz="2400" b="0" dirty="0"/>
              <a:t>normally defined here.</a:t>
            </a:r>
          </a:p>
          <a:p>
            <a:pPr marL="0" indent="0"/>
            <a:endParaRPr lang="en-US" sz="800" b="0" dirty="0"/>
          </a:p>
          <a:p>
            <a:pPr marL="0" indent="0">
              <a:buFont typeface="Arial" pitchFamily="34" charset="0"/>
              <a:buNone/>
            </a:pPr>
            <a:r>
              <a:rPr lang="en-US" sz="2400" dirty="0"/>
              <a:t>Syntax:</a:t>
            </a:r>
          </a:p>
          <a:p>
            <a:pPr marL="820738" lvl="1">
              <a:buFontTx/>
              <a:buNone/>
            </a:pPr>
            <a:r>
              <a:rPr lang="en-US" sz="1800" dirty="0">
                <a:latin typeface="Courier New" pitchFamily="49" charset="0"/>
                <a:cs typeface="Courier New" pitchFamily="49" charset="0"/>
              </a:rPr>
              <a:t>GRID </a:t>
            </a:r>
            <a:r>
              <a:rPr lang="en-US" sz="1800" u="sng" dirty="0">
                <a:latin typeface="Courier New" pitchFamily="49" charset="0"/>
                <a:cs typeface="Courier New" pitchFamily="49" charset="0"/>
              </a:rPr>
              <a:t>[</a:t>
            </a:r>
            <a:r>
              <a:rPr lang="en-US" sz="1800" dirty="0">
                <a:latin typeface="Courier New" pitchFamily="49" charset="0"/>
                <a:cs typeface="Courier New" pitchFamily="49" charset="0"/>
              </a:rPr>
              <a:t> ( </a:t>
            </a:r>
            <a:r>
              <a:rPr lang="en-US" sz="1800" i="1" dirty="0">
                <a:latin typeface="Courier New" pitchFamily="49" charset="0"/>
                <a:cs typeface="Courier New" pitchFamily="49" charset="0"/>
              </a:rPr>
              <a:t>attribute</a:t>
            </a:r>
            <a:r>
              <a:rPr lang="en-US" sz="1800" dirty="0">
                <a:latin typeface="Courier New" pitchFamily="49" charset="0"/>
                <a:cs typeface="Courier New" pitchFamily="49" charset="0"/>
              </a:rPr>
              <a:t> </a:t>
            </a:r>
            <a:r>
              <a:rPr lang="en-US" sz="1800" u="sng" dirty="0">
                <a:latin typeface="Courier New" pitchFamily="49" charset="0"/>
                <a:cs typeface="Courier New" pitchFamily="49" charset="0"/>
              </a:rPr>
              <a:t>[</a:t>
            </a:r>
            <a:r>
              <a:rPr lang="en-US" sz="1800" dirty="0">
                <a:latin typeface="Courier New" pitchFamily="49" charset="0"/>
                <a:cs typeface="Courier New" pitchFamily="49" charset="0"/>
              </a:rPr>
              <a:t> = </a:t>
            </a:r>
            <a:r>
              <a:rPr lang="en-US" sz="1800" i="1" dirty="0">
                <a:latin typeface="Courier New" pitchFamily="49" charset="0"/>
                <a:cs typeface="Courier New" pitchFamily="49" charset="0"/>
              </a:rPr>
              <a:t>value</a:t>
            </a:r>
            <a:r>
              <a:rPr lang="en-US" sz="1800" dirty="0">
                <a:latin typeface="Courier New" pitchFamily="49" charset="0"/>
                <a:cs typeface="Courier New" pitchFamily="49" charset="0"/>
              </a:rPr>
              <a:t> </a:t>
            </a:r>
            <a:r>
              <a:rPr lang="en-US" sz="1800" u="sng" dirty="0">
                <a:latin typeface="Courier New" pitchFamily="49" charset="0"/>
                <a:cs typeface="Courier New" pitchFamily="49" charset="0"/>
              </a:rPr>
              <a:t>]</a:t>
            </a:r>
            <a:r>
              <a:rPr lang="en-US" sz="1800" dirty="0">
                <a:latin typeface="Courier New" pitchFamily="49" charset="0"/>
                <a:cs typeface="Courier New" pitchFamily="49" charset="0"/>
              </a:rPr>
              <a:t> ) </a:t>
            </a:r>
            <a:r>
              <a:rPr lang="en-US" sz="1800" u="sng" dirty="0">
                <a:latin typeface="Courier New" pitchFamily="49" charset="0"/>
                <a:cs typeface="Courier New" pitchFamily="49" charset="0"/>
              </a:rPr>
              <a:t>] </a:t>
            </a:r>
            <a:br>
              <a:rPr lang="en-US" sz="1800" dirty="0">
                <a:latin typeface="Courier New" pitchFamily="49" charset="0"/>
                <a:cs typeface="Courier New" pitchFamily="49" charset="0"/>
              </a:rPr>
            </a:br>
            <a:r>
              <a:rPr lang="en-US" sz="1800" dirty="0">
                <a:latin typeface="Courier New" pitchFamily="49" charset="0"/>
                <a:cs typeface="Courier New" pitchFamily="49" charset="0"/>
              </a:rPr>
              <a: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a:t>
            </a:r>
            <a:r>
              <a:rPr lang="en-US" sz="1800" u="sng" dirty="0">
                <a:latin typeface="Courier New" pitchFamily="49" charset="0"/>
                <a:cs typeface="Courier New" pitchFamily="49" charset="0"/>
              </a:rPr>
              <a:t>{</a:t>
            </a:r>
            <a:r>
              <a:rPr lang="en-US" sz="1800" dirty="0">
                <a:latin typeface="Courier New" pitchFamily="49" charset="0"/>
                <a:cs typeface="Courier New" pitchFamily="49" charset="0"/>
              </a:rPr>
              <a:t> </a:t>
            </a:r>
            <a:r>
              <a:rPr lang="en-US" sz="1800" i="1" dirty="0">
                <a:latin typeface="Courier New" pitchFamily="49" charset="0"/>
                <a:cs typeface="Courier New" pitchFamily="49" charset="0"/>
              </a:rPr>
              <a:t>text </a:t>
            </a:r>
            <a:r>
              <a:rPr lang="en-US" sz="1800" i="1" u="sng" dirty="0">
                <a:latin typeface="Courier New" pitchFamily="49" charset="0"/>
                <a:cs typeface="Courier New" pitchFamily="49" charset="0"/>
              </a:rPr>
              <a:t>|</a:t>
            </a:r>
            <a:r>
              <a:rPr lang="en-US" sz="1800" i="1" dirty="0">
                <a:latin typeface="Courier New" pitchFamily="49" charset="0"/>
                <a:cs typeface="Courier New" pitchFamily="49" charset="0"/>
              </a:rPr>
              <a:t> item-tag </a:t>
            </a:r>
            <a:r>
              <a:rPr lang="en-US" sz="1800" i="1" u="sng" dirty="0">
                <a:latin typeface="Courier New" pitchFamily="49" charset="0"/>
                <a:cs typeface="Courier New" pitchFamily="49" charset="0"/>
              </a:rPr>
              <a:t>|</a:t>
            </a:r>
            <a:r>
              <a:rPr lang="en-US" sz="1800" i="1" dirty="0">
                <a:latin typeface="Courier New" pitchFamily="49" charset="0"/>
                <a:cs typeface="Courier New" pitchFamily="49" charset="0"/>
              </a:rPr>
              <a:t> layout-tag</a:t>
            </a:r>
            <a:r>
              <a:rPr lang="en-US" sz="1800" dirty="0">
                <a:latin typeface="Courier New" pitchFamily="49" charset="0"/>
                <a:cs typeface="Courier New" pitchFamily="49" charset="0"/>
              </a:rPr>
              <a:t> </a:t>
            </a:r>
            <a:r>
              <a:rPr lang="en-US" sz="1800" u="sng" dirty="0">
                <a:latin typeface="Courier New" pitchFamily="49" charset="0"/>
                <a:cs typeface="Courier New" pitchFamily="49" charset="0"/>
              </a:rPr>
              <a:t>}</a:t>
            </a:r>
            <a:r>
              <a:rPr lang="en-US" sz="1800" dirty="0">
                <a:latin typeface="Courier New" pitchFamily="49" charset="0"/>
                <a:cs typeface="Courier New" pitchFamily="49" charset="0"/>
              </a:rPr>
              <a:t> </a:t>
            </a:r>
            <a:br>
              <a:rPr lang="en-US" sz="1800" i="1" dirty="0">
                <a:latin typeface="Courier New" pitchFamily="49" charset="0"/>
                <a:cs typeface="Courier New" pitchFamily="49" charset="0"/>
              </a:rPr>
            </a:br>
            <a:r>
              <a:rPr lang="en-US" sz="1800" dirty="0">
                <a:latin typeface="Courier New" pitchFamily="49" charset="0"/>
                <a:cs typeface="Courier New" pitchFamily="49" charset="0"/>
              </a:rPr>
              <a:t>  </a:t>
            </a:r>
            <a:r>
              <a:rPr lang="en-US" sz="1800" u="sng" dirty="0">
                <a:latin typeface="Courier New" pitchFamily="49" charset="0"/>
                <a:cs typeface="Courier New" pitchFamily="49" charset="0"/>
              </a:rPr>
              <a: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a:t>
            </a:r>
          </a:p>
          <a:p>
            <a:pPr marL="820738" lvl="1">
              <a:buFontTx/>
              <a:buNone/>
            </a:pPr>
            <a:r>
              <a:rPr lang="en-US" sz="1800" dirty="0">
                <a:latin typeface="Courier New" pitchFamily="49" charset="0"/>
                <a:cs typeface="Courier New" pitchFamily="49" charset="0"/>
              </a:rPr>
              <a:t>END</a:t>
            </a:r>
          </a:p>
        </p:txBody>
      </p:sp>
      <p:pic>
        <p:nvPicPr>
          <p:cNvPr id="12" name="Picture 1028" descr="gridex"/>
          <p:cNvPicPr>
            <a:picLocks noChangeAspect="1" noChangeArrowheads="1"/>
          </p:cNvPicPr>
          <p:nvPr/>
        </p:nvPicPr>
        <p:blipFill>
          <a:blip r:embed="rId2" cstate="print"/>
          <a:stretch>
            <a:fillRect/>
          </a:stretch>
        </p:blipFill>
        <p:spPr>
          <a:xfrm>
            <a:off x="5868144" y="1247595"/>
            <a:ext cx="2142857" cy="1533333"/>
          </a:xfrm>
          <a:prstGeom prst="rect">
            <a:avLst/>
          </a:prstGeom>
          <a:noFill/>
          <a:ln/>
        </p:spPr>
      </p:pic>
      <p:pic>
        <p:nvPicPr>
          <p:cNvPr id="13" name="Picture 1029" descr="editgrid"/>
          <p:cNvPicPr>
            <a:picLocks noChangeAspect="1" noChangeArrowheads="1"/>
          </p:cNvPicPr>
          <p:nvPr/>
        </p:nvPicPr>
        <p:blipFill>
          <a:blip r:embed="rId3" cstate="print"/>
          <a:stretch>
            <a:fillRect/>
          </a:stretch>
        </p:blipFill>
        <p:spPr bwMode="auto">
          <a:xfrm>
            <a:off x="107504" y="1218853"/>
            <a:ext cx="548640" cy="548640"/>
          </a:xfrm>
          <a:prstGeom prst="rect">
            <a:avLst/>
          </a:prstGeom>
          <a:noFill/>
        </p:spPr>
      </p:pic>
    </p:spTree>
    <p:extLst>
      <p:ext uri="{BB962C8B-B14F-4D97-AF65-F5344CB8AC3E}">
        <p14:creationId xmlns:p14="http://schemas.microsoft.com/office/powerpoint/2010/main" val="3747181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a:t>SCROLLGRID Containers</a:t>
            </a:r>
            <a:endParaRPr lang="en-US" sz="1400" dirty="0">
              <a:latin typeface="Century Gothic"/>
              <a:cs typeface="Century Gothic"/>
            </a:endParaRPr>
          </a:p>
        </p:txBody>
      </p:sp>
      <p:sp>
        <p:nvSpPr>
          <p:cNvPr id="6" name="Rectangle 3"/>
          <p:cNvSpPr txBox="1">
            <a:spLocks noChangeArrowheads="1"/>
          </p:cNvSpPr>
          <p:nvPr/>
        </p:nvSpPr>
        <p:spPr>
          <a:xfrm>
            <a:off x="771079" y="945859"/>
            <a:ext cx="8000999" cy="502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600" b="1" kern="1200">
                <a:solidFill>
                  <a:schemeClr val="tx2"/>
                </a:solidFill>
                <a:latin typeface="Century Gothic" pitchFamily="34" charset="0"/>
                <a:ea typeface="+mn-ea"/>
                <a:cs typeface="+mn-cs"/>
              </a:defRPr>
            </a:lvl1pPr>
            <a:lvl2pPr marL="742950" indent="-285750" algn="l" defTabSz="914400" rtl="0" eaLnBrk="1" latinLnBrk="0" hangingPunct="1">
              <a:spcBef>
                <a:spcPct val="20000"/>
              </a:spcBef>
              <a:buFont typeface="Arial" pitchFamily="34" charset="0"/>
              <a:buChar char="–"/>
              <a:defRPr sz="1600" kern="1200">
                <a:solidFill>
                  <a:schemeClr val="tx2"/>
                </a:solidFill>
                <a:latin typeface="Century Gothic" pitchFamily="34" charset="0"/>
                <a:ea typeface="+mn-ea"/>
                <a:cs typeface="+mn-cs"/>
              </a:defRPr>
            </a:lvl2pPr>
            <a:lvl3pPr marL="1143000" indent="-228600" algn="l" defTabSz="914400" rtl="0" eaLnBrk="1" latinLnBrk="0" hangingPunct="1">
              <a:spcBef>
                <a:spcPct val="20000"/>
              </a:spcBef>
              <a:buFont typeface="Arial" pitchFamily="34" charset="0"/>
              <a:buChar char="•"/>
              <a:defRPr sz="1400" kern="1200">
                <a:solidFill>
                  <a:schemeClr val="tx2"/>
                </a:solidFill>
                <a:latin typeface="Century Gothic"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2"/>
                </a:solidFill>
                <a:latin typeface="Century Gothic" pitchFamily="34" charset="0"/>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2"/>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a:t>SCROLLGRID</a:t>
            </a:r>
            <a:r>
              <a:rPr lang="en-US" sz="2400" b="0" dirty="0"/>
              <a:t> is similar to the</a:t>
            </a:r>
            <a:br>
              <a:rPr lang="en-US" sz="2400" b="0" dirty="0"/>
            </a:br>
            <a:r>
              <a:rPr lang="en-US" sz="2400" b="0" dirty="0"/>
              <a:t>GRID container, except that</a:t>
            </a:r>
            <a:br>
              <a:rPr lang="en-US" sz="2400" b="0" dirty="0"/>
            </a:br>
            <a:r>
              <a:rPr lang="en-US" sz="2400" b="0" dirty="0"/>
              <a:t>you can repeat the screen</a:t>
            </a:r>
            <a:br>
              <a:rPr lang="en-US" sz="2400" b="0" dirty="0"/>
            </a:br>
            <a:r>
              <a:rPr lang="en-US" sz="2400" b="0" dirty="0"/>
              <a:t>elements on several </a:t>
            </a:r>
            <a:br>
              <a:rPr lang="en-US" sz="2400" b="0" dirty="0"/>
            </a:br>
            <a:r>
              <a:rPr lang="en-US" sz="2400" b="0" dirty="0"/>
              <a:t>"record rows" in order to </a:t>
            </a:r>
            <a:br>
              <a:rPr lang="en-US" sz="2400" b="0" dirty="0"/>
            </a:br>
            <a:r>
              <a:rPr lang="en-US" sz="2400" b="0" dirty="0"/>
              <a:t>design a multiple-record view, </a:t>
            </a:r>
            <a:br>
              <a:rPr lang="en-US" sz="2400" b="0" dirty="0"/>
            </a:br>
            <a:r>
              <a:rPr lang="en-US" sz="2400" b="0" dirty="0"/>
              <a:t>which will appear with a scrollbar.</a:t>
            </a:r>
          </a:p>
          <a:p>
            <a:pPr marL="0" indent="0"/>
            <a:endParaRPr lang="en-US" sz="800" dirty="0"/>
          </a:p>
          <a:p>
            <a:pPr marL="0" indent="0">
              <a:buFont typeface="Arial" pitchFamily="34" charset="0"/>
              <a:buNone/>
            </a:pPr>
            <a:r>
              <a:rPr lang="en-US" sz="2400" dirty="0"/>
              <a:t>Syntax:</a:t>
            </a:r>
          </a:p>
          <a:p>
            <a:pPr marL="449263" lvl="1" indent="7938">
              <a:buFontTx/>
              <a:buNone/>
            </a:pPr>
            <a:r>
              <a:rPr lang="en-US" sz="1800" dirty="0">
                <a:latin typeface="Courier New" pitchFamily="49" charset="0"/>
                <a:cs typeface="Courier New" pitchFamily="49" charset="0"/>
              </a:rPr>
              <a:t>SCROLLGRID </a:t>
            </a:r>
            <a:r>
              <a:rPr lang="en-US" sz="1800" u="sng" dirty="0">
                <a:latin typeface="Courier New" pitchFamily="49" charset="0"/>
                <a:cs typeface="Courier New" pitchFamily="49" charset="0"/>
              </a:rPr>
              <a:t>[</a:t>
            </a:r>
            <a:r>
              <a:rPr lang="en-US" sz="1800" dirty="0">
                <a:latin typeface="Courier New" pitchFamily="49" charset="0"/>
                <a:cs typeface="Courier New" pitchFamily="49" charset="0"/>
              </a:rPr>
              <a:t> ( </a:t>
            </a:r>
            <a:r>
              <a:rPr lang="en-US" sz="1800" i="1" dirty="0">
                <a:latin typeface="Courier New" pitchFamily="49" charset="0"/>
                <a:cs typeface="Courier New" pitchFamily="49" charset="0"/>
              </a:rPr>
              <a:t>attribute</a:t>
            </a:r>
            <a:r>
              <a:rPr lang="en-US" sz="1800" dirty="0">
                <a:latin typeface="Courier New" pitchFamily="49" charset="0"/>
                <a:cs typeface="Courier New" pitchFamily="49" charset="0"/>
              </a:rPr>
              <a:t> </a:t>
            </a:r>
            <a:r>
              <a:rPr lang="en-US" sz="1800" u="sng" dirty="0">
                <a:latin typeface="Courier New" pitchFamily="49" charset="0"/>
                <a:cs typeface="Courier New" pitchFamily="49" charset="0"/>
              </a:rPr>
              <a:t>[</a:t>
            </a:r>
            <a:r>
              <a:rPr lang="en-US" sz="1800" dirty="0">
                <a:latin typeface="Courier New" pitchFamily="49" charset="0"/>
                <a:cs typeface="Courier New" pitchFamily="49" charset="0"/>
              </a:rPr>
              <a:t> = </a:t>
            </a:r>
            <a:r>
              <a:rPr lang="en-US" sz="1800" i="1" dirty="0">
                <a:latin typeface="Courier New" pitchFamily="49" charset="0"/>
                <a:cs typeface="Courier New" pitchFamily="49" charset="0"/>
              </a:rPr>
              <a:t>value</a:t>
            </a:r>
            <a:r>
              <a:rPr lang="en-US" sz="1800" dirty="0">
                <a:latin typeface="Courier New" pitchFamily="49" charset="0"/>
                <a:cs typeface="Courier New" pitchFamily="49" charset="0"/>
              </a:rPr>
              <a:t> </a:t>
            </a:r>
            <a:r>
              <a:rPr lang="en-US" sz="1800" u="sng" dirty="0">
                <a:latin typeface="Courier New" pitchFamily="49" charset="0"/>
                <a:cs typeface="Courier New" pitchFamily="49" charset="0"/>
              </a:rPr>
              <a:t>]</a:t>
            </a:r>
            <a:r>
              <a:rPr lang="en-US" sz="1800" dirty="0">
                <a:latin typeface="Courier New" pitchFamily="49" charset="0"/>
                <a:cs typeface="Courier New" pitchFamily="49" charset="0"/>
              </a:rPr>
              <a:t> ) </a:t>
            </a:r>
            <a:r>
              <a:rPr lang="en-US" sz="1800" u="sng" dirty="0">
                <a:latin typeface="Courier New" pitchFamily="49" charset="0"/>
                <a:cs typeface="Courier New" pitchFamily="49" charset="0"/>
              </a:rPr>
              <a:t>] </a:t>
            </a:r>
            <a:br>
              <a:rPr lang="en-US" sz="1800" dirty="0">
                <a:latin typeface="Courier New" pitchFamily="49" charset="0"/>
                <a:cs typeface="Courier New" pitchFamily="49" charset="0"/>
              </a:rPr>
            </a:br>
            <a:r>
              <a:rPr lang="en-US" sz="1800" dirty="0">
                <a:latin typeface="Courier New" pitchFamily="49" charset="0"/>
                <a:cs typeface="Courier New" pitchFamily="49" charset="0"/>
              </a:rPr>
              <a: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a:t>
            </a:r>
            <a:r>
              <a:rPr lang="en-US" sz="1800" i="1" dirty="0">
                <a:latin typeface="Courier New" pitchFamily="49" charset="0"/>
                <a:cs typeface="Courier New" pitchFamily="49" charset="0"/>
              </a:rPr>
              <a:t>row-template</a:t>
            </a:r>
            <a:br>
              <a:rPr lang="en-US" sz="1800" i="1" dirty="0">
                <a:latin typeface="Courier New" pitchFamily="49" charset="0"/>
                <a:cs typeface="Courier New" pitchFamily="49" charset="0"/>
              </a:rPr>
            </a:br>
            <a:r>
              <a:rPr lang="en-US" sz="1800" dirty="0">
                <a:latin typeface="Courier New" pitchFamily="49" charset="0"/>
                <a:cs typeface="Courier New" pitchFamily="49" charset="0"/>
              </a:rPr>
              <a:t>  </a:t>
            </a:r>
            <a:r>
              <a:rPr lang="en-US" sz="1800" u="sng" dirty="0">
                <a:latin typeface="Courier New" pitchFamily="49" charset="0"/>
                <a:cs typeface="Courier New" pitchFamily="49" charset="0"/>
              </a:rPr>
              <a: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a:t>
            </a:r>
            <a:br>
              <a:rPr lang="en-US" sz="1800" u="sng" dirty="0">
                <a:latin typeface="Courier New" pitchFamily="49" charset="0"/>
                <a:cs typeface="Courier New" pitchFamily="49" charset="0"/>
              </a:rPr>
            </a:br>
            <a:r>
              <a:rPr lang="en-US" sz="1800" dirty="0">
                <a:latin typeface="Courier New" pitchFamily="49" charset="0"/>
                <a:cs typeface="Courier New" pitchFamily="49" charset="0"/>
              </a:rPr>
              <a:t>END</a:t>
            </a:r>
            <a:endParaRPr lang="en-US" sz="1800" dirty="0">
              <a:latin typeface="Courier New" pitchFamily="49" charset="0"/>
            </a:endParaRPr>
          </a:p>
        </p:txBody>
      </p:sp>
      <p:pic>
        <p:nvPicPr>
          <p:cNvPr id="7" name="Picture 4" descr="scrollgridex"/>
          <p:cNvPicPr>
            <a:picLocks noChangeAspect="1" noChangeArrowheads="1"/>
          </p:cNvPicPr>
          <p:nvPr/>
        </p:nvPicPr>
        <p:blipFill>
          <a:blip r:embed="rId2" cstate="print"/>
          <a:stretch>
            <a:fillRect/>
          </a:stretch>
        </p:blipFill>
        <p:spPr>
          <a:xfrm>
            <a:off x="5557658" y="836712"/>
            <a:ext cx="3406830" cy="2376264"/>
          </a:xfrm>
          <a:prstGeom prst="rect">
            <a:avLst/>
          </a:prstGeom>
          <a:noFill/>
          <a:ln/>
        </p:spPr>
      </p:pic>
      <p:sp>
        <p:nvSpPr>
          <p:cNvPr id="8" name="Text Box 5"/>
          <p:cNvSpPr txBox="1">
            <a:spLocks noChangeArrowheads="1"/>
          </p:cNvSpPr>
          <p:nvPr/>
        </p:nvSpPr>
        <p:spPr bwMode="auto">
          <a:xfrm>
            <a:off x="4142929" y="4755859"/>
            <a:ext cx="4419600" cy="1477328"/>
          </a:xfrm>
          <a:prstGeom prst="rect">
            <a:avLst/>
          </a:prstGeom>
          <a:noFill/>
          <a:ln w="9525" algn="ctr">
            <a:noFill/>
            <a:miter lim="800000"/>
            <a:headEnd/>
            <a:tailEnd/>
          </a:ln>
          <a:effectLst/>
        </p:spPr>
        <p:txBody>
          <a:bodyPr>
            <a:spAutoFit/>
          </a:bodyPr>
          <a:lstStyle/>
          <a:p>
            <a:pPr algn="l"/>
            <a:r>
              <a:rPr lang="en-US" dirty="0"/>
              <a:t>where </a:t>
            </a:r>
            <a:r>
              <a:rPr lang="en-US" i="1" dirty="0"/>
              <a:t>row-template</a:t>
            </a:r>
            <a:r>
              <a:rPr lang="en-US" dirty="0"/>
              <a:t> is a text block</a:t>
            </a:r>
            <a:r>
              <a:rPr lang="en-US" dirty="0">
                <a:solidFill>
                  <a:schemeClr val="bg2"/>
                </a:solidFill>
              </a:rPr>
              <a:t> </a:t>
            </a:r>
            <a:r>
              <a:rPr lang="en-US" dirty="0"/>
              <a:t>containing</a:t>
            </a:r>
            <a:r>
              <a:rPr lang="en-US" dirty="0">
                <a:solidFill>
                  <a:schemeClr val="bg2"/>
                </a:solidFill>
              </a:rPr>
              <a:t>:</a:t>
            </a:r>
          </a:p>
          <a:p>
            <a:pPr algn="l"/>
            <a:r>
              <a:rPr lang="en-US" sz="1800" u="sng" dirty="0">
                <a:latin typeface="Courier New" pitchFamily="49" charset="0"/>
                <a:cs typeface="Courier New" pitchFamily="49" charset="0"/>
              </a:rPr>
              <a:t>{</a:t>
            </a:r>
            <a:r>
              <a:rPr lang="en-US" sz="1800" dirty="0">
                <a:latin typeface="Courier New" pitchFamily="49" charset="0"/>
                <a:cs typeface="Courier New" pitchFamily="49" charset="0"/>
              </a:rPr>
              <a:t> </a:t>
            </a:r>
            <a:r>
              <a:rPr lang="en-US" sz="1800" i="1" dirty="0">
                <a:latin typeface="Courier New" pitchFamily="49" charset="0"/>
                <a:cs typeface="Courier New" pitchFamily="49" charset="0"/>
              </a:rPr>
              <a:t>text </a:t>
            </a:r>
            <a:r>
              <a:rPr lang="en-US" sz="1800" i="1" u="sng" dirty="0">
                <a:latin typeface="Courier New" pitchFamily="49" charset="0"/>
                <a:cs typeface="Courier New" pitchFamily="49" charset="0"/>
              </a:rPr>
              <a:t>|</a:t>
            </a:r>
            <a:r>
              <a:rPr lang="en-US" sz="1800" i="1" dirty="0">
                <a:latin typeface="Courier New" pitchFamily="49" charset="0"/>
                <a:cs typeface="Courier New" pitchFamily="49" charset="0"/>
              </a:rPr>
              <a:t> item-tag | h-line </a:t>
            </a:r>
            <a:r>
              <a:rPr lang="en-US" sz="1800" u="sng" dirty="0">
                <a:latin typeface="Courier New" pitchFamily="49" charset="0"/>
                <a:cs typeface="Courier New" pitchFamily="49" charset="0"/>
              </a:rPr>
              <a:t>}</a:t>
            </a:r>
            <a:r>
              <a:rPr lang="en-US" sz="1800" dirty="0">
                <a:latin typeface="Courier New" pitchFamily="49" charset="0"/>
                <a:cs typeface="Courier New" pitchFamily="49" charset="0"/>
              </a:rPr>
              <a:t> </a:t>
            </a:r>
            <a:br>
              <a:rPr lang="en-US" sz="1800" i="1" dirty="0">
                <a:latin typeface="Courier New" pitchFamily="49" charset="0"/>
                <a:cs typeface="Courier New" pitchFamily="49" charset="0"/>
              </a:rPr>
            </a:br>
            <a:r>
              <a:rPr lang="en-US" sz="1800" u="sng" dirty="0">
                <a:latin typeface="Courier New" pitchFamily="49" charset="0"/>
                <a:cs typeface="Courier New" pitchFamily="49" charset="0"/>
              </a:rPr>
              <a:t>[...]</a:t>
            </a:r>
            <a:r>
              <a:rPr lang="en-US" dirty="0">
                <a:latin typeface="Courier New" pitchFamily="49" charset="0"/>
                <a:cs typeface="Courier New" pitchFamily="49" charset="0"/>
              </a:rPr>
              <a:t> </a:t>
            </a:r>
          </a:p>
        </p:txBody>
      </p:sp>
      <p:pic>
        <p:nvPicPr>
          <p:cNvPr id="9" name="Picture 6" descr="scrollgrid"/>
          <p:cNvPicPr>
            <a:picLocks noChangeAspect="1" noChangeArrowheads="1"/>
          </p:cNvPicPr>
          <p:nvPr/>
        </p:nvPicPr>
        <p:blipFill>
          <a:blip r:embed="rId3" cstate="print"/>
          <a:stretch>
            <a:fillRect/>
          </a:stretch>
        </p:blipFill>
        <p:spPr bwMode="auto">
          <a:xfrm>
            <a:off x="107504" y="1126834"/>
            <a:ext cx="548640" cy="548640"/>
          </a:xfrm>
          <a:prstGeom prst="rect">
            <a:avLst/>
          </a:prstGeom>
          <a:noFill/>
        </p:spPr>
      </p:pic>
    </p:spTree>
    <p:extLst>
      <p:ext uri="{BB962C8B-B14F-4D97-AF65-F5344CB8AC3E}">
        <p14:creationId xmlns:p14="http://schemas.microsoft.com/office/powerpoint/2010/main" val="1087248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a:t>SCROLLGRID Containers</a:t>
            </a:r>
            <a:endParaRPr lang="en-US" sz="1400" dirty="0">
              <a:latin typeface="Century Gothic"/>
              <a:cs typeface="Century Gothic"/>
            </a:endParaRPr>
          </a:p>
        </p:txBody>
      </p:sp>
      <p:sp>
        <p:nvSpPr>
          <p:cNvPr id="10" name="Rectangle 1027"/>
          <p:cNvSpPr txBox="1">
            <a:spLocks noChangeArrowheads="1"/>
          </p:cNvSpPr>
          <p:nvPr/>
        </p:nvSpPr>
        <p:spPr>
          <a:xfrm>
            <a:off x="915988" y="1052736"/>
            <a:ext cx="7760468" cy="4906963"/>
          </a:xfrm>
          <a:prstGeom prst="rect">
            <a:avLst/>
          </a:prstGeom>
        </p:spPr>
        <p:txBody>
          <a:bodyPr/>
          <a:lstStyle>
            <a:lvl1pPr marL="342900" indent="-342900" algn="l" defTabSz="914400" rtl="0" eaLnBrk="1" latinLnBrk="0" hangingPunct="1">
              <a:spcBef>
                <a:spcPct val="20000"/>
              </a:spcBef>
              <a:buFont typeface="Arial" pitchFamily="34" charset="0"/>
              <a:buChar char="•"/>
              <a:defRPr sz="1600" b="1" kern="1200">
                <a:solidFill>
                  <a:schemeClr val="tx2"/>
                </a:solidFill>
                <a:latin typeface="Century Gothic" pitchFamily="34" charset="0"/>
                <a:ea typeface="+mn-ea"/>
                <a:cs typeface="+mn-cs"/>
              </a:defRPr>
            </a:lvl1pPr>
            <a:lvl2pPr marL="742950" indent="-285750" algn="l" defTabSz="914400" rtl="0" eaLnBrk="1" latinLnBrk="0" hangingPunct="1">
              <a:spcBef>
                <a:spcPct val="20000"/>
              </a:spcBef>
              <a:buFont typeface="Arial" pitchFamily="34" charset="0"/>
              <a:buChar char="–"/>
              <a:defRPr sz="1600" kern="1200">
                <a:solidFill>
                  <a:schemeClr val="tx2"/>
                </a:solidFill>
                <a:latin typeface="Century Gothic" pitchFamily="34" charset="0"/>
                <a:ea typeface="+mn-ea"/>
                <a:cs typeface="+mn-cs"/>
              </a:defRPr>
            </a:lvl2pPr>
            <a:lvl3pPr marL="1143000" indent="-228600" algn="l" defTabSz="914400" rtl="0" eaLnBrk="1" latinLnBrk="0" hangingPunct="1">
              <a:spcBef>
                <a:spcPct val="20000"/>
              </a:spcBef>
              <a:buFont typeface="Arial" pitchFamily="34" charset="0"/>
              <a:buChar char="•"/>
              <a:defRPr sz="1400" kern="1200">
                <a:solidFill>
                  <a:schemeClr val="tx2"/>
                </a:solidFill>
                <a:latin typeface="Century Gothic"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2"/>
                </a:solidFill>
                <a:latin typeface="Century Gothic" pitchFamily="34" charset="0"/>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2"/>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b="0" dirty="0"/>
              <a:t>The </a:t>
            </a:r>
            <a:r>
              <a:rPr lang="en-US" sz="2400" dirty="0"/>
              <a:t>TABLE</a:t>
            </a:r>
            <a:r>
              <a:rPr lang="en-US" sz="2400" b="0" dirty="0"/>
              <a:t> container defines the presentation of a list of records.</a:t>
            </a:r>
          </a:p>
          <a:p>
            <a:pPr marL="541338" lvl="1" indent="-6350"/>
            <a:r>
              <a:rPr lang="en-US" sz="2000" dirty="0"/>
              <a:t>The first line of a table-area can be text defining the column titles. </a:t>
            </a:r>
          </a:p>
          <a:p>
            <a:pPr marL="541338" lvl="1" indent="-6350"/>
            <a:r>
              <a:rPr lang="en-US" sz="2000" dirty="0"/>
              <a:t>The second line must be field item tags that define the columns receiving data.</a:t>
            </a:r>
            <a:r>
              <a:rPr lang="en-US" dirty="0"/>
              <a:t> </a:t>
            </a:r>
          </a:p>
          <a:p>
            <a:pPr marL="0" indent="0"/>
            <a:endParaRPr lang="en-US" sz="800" dirty="0"/>
          </a:p>
          <a:p>
            <a:pPr marL="0" indent="0">
              <a:buFont typeface="Arial" pitchFamily="34" charset="0"/>
              <a:buNone/>
            </a:pPr>
            <a:r>
              <a:rPr lang="en-US" sz="2400" dirty="0"/>
              <a:t>Syntax:</a:t>
            </a:r>
            <a:endParaRPr lang="en-US" sz="2400" dirty="0">
              <a:hlinkClick r:id="rId2" action="ppaction://program"/>
            </a:endParaRPr>
          </a:p>
          <a:p>
            <a:pPr marL="541338" lvl="1" indent="-6350">
              <a:buFontTx/>
              <a:buNone/>
            </a:pPr>
            <a:r>
              <a:rPr lang="en-US" sz="1800" dirty="0">
                <a:latin typeface="Courier New" pitchFamily="49" charset="0"/>
              </a:rPr>
              <a:t>TABLE </a:t>
            </a:r>
            <a:r>
              <a:rPr lang="en-US" sz="1800" u="sng" dirty="0">
                <a:latin typeface="Courier New" pitchFamily="49" charset="0"/>
              </a:rPr>
              <a:t>[</a:t>
            </a:r>
            <a:r>
              <a:rPr lang="en-US" sz="1800" dirty="0">
                <a:latin typeface="Courier New" pitchFamily="49" charset="0"/>
              </a:rPr>
              <a:t> ( </a:t>
            </a:r>
            <a:r>
              <a:rPr lang="en-US" sz="1800" i="1" dirty="0">
                <a:latin typeface="Courier New" pitchFamily="49" charset="0"/>
              </a:rPr>
              <a:t>attribute</a:t>
            </a:r>
            <a:r>
              <a:rPr lang="en-US" sz="1800" dirty="0">
                <a:latin typeface="Courier New" pitchFamily="49" charset="0"/>
              </a:rPr>
              <a:t> </a:t>
            </a:r>
            <a:r>
              <a:rPr lang="en-US" sz="1800" u="sng" dirty="0">
                <a:latin typeface="Courier New" pitchFamily="49" charset="0"/>
              </a:rPr>
              <a:t>[</a:t>
            </a:r>
            <a:r>
              <a:rPr lang="en-US" sz="1800" dirty="0">
                <a:latin typeface="Courier New" pitchFamily="49" charset="0"/>
              </a:rPr>
              <a:t> = </a:t>
            </a:r>
            <a:r>
              <a:rPr lang="en-US" sz="1800" i="1" dirty="0">
                <a:latin typeface="Courier New" pitchFamily="49" charset="0"/>
              </a:rPr>
              <a:t>value</a:t>
            </a:r>
            <a:r>
              <a:rPr lang="en-US" sz="1800" dirty="0">
                <a:latin typeface="Courier New" pitchFamily="49" charset="0"/>
              </a:rPr>
              <a:t> </a:t>
            </a:r>
            <a:r>
              <a:rPr lang="en-US" sz="1800" u="sng" dirty="0">
                <a:latin typeface="Courier New" pitchFamily="49" charset="0"/>
              </a:rPr>
              <a:t>]</a:t>
            </a:r>
            <a:r>
              <a:rPr lang="en-US" sz="1800" dirty="0">
                <a:latin typeface="Courier New" pitchFamily="49" charset="0"/>
              </a:rPr>
              <a:t> ) </a:t>
            </a:r>
            <a:r>
              <a:rPr lang="en-US" sz="1800" u="sng" dirty="0">
                <a:latin typeface="Courier New" pitchFamily="49" charset="0"/>
              </a:rPr>
              <a:t>] </a:t>
            </a:r>
            <a:br>
              <a:rPr lang="en-US" sz="1800" dirty="0">
                <a:latin typeface="Courier New" pitchFamily="49" charset="0"/>
              </a:rPr>
            </a:br>
            <a:r>
              <a:rPr lang="en-US" sz="1800" dirty="0">
                <a:latin typeface="Courier New" pitchFamily="49" charset="0"/>
              </a:rPr>
              <a:t>{</a:t>
            </a:r>
            <a:br>
              <a:rPr lang="en-US" sz="1800" dirty="0">
                <a:latin typeface="Courier New" pitchFamily="49" charset="0"/>
              </a:rPr>
            </a:br>
            <a:r>
              <a:rPr lang="en-US" sz="1800" u="sng" dirty="0">
                <a:latin typeface="Courier New" pitchFamily="49" charset="0"/>
              </a:rPr>
              <a:t>[</a:t>
            </a:r>
            <a:r>
              <a:rPr lang="en-US" sz="1800" dirty="0">
                <a:latin typeface="Courier New" pitchFamily="49" charset="0"/>
              </a:rPr>
              <a:t> </a:t>
            </a:r>
            <a:r>
              <a:rPr lang="en-US" sz="1800" i="1" dirty="0">
                <a:latin typeface="Courier New" pitchFamily="49" charset="0"/>
              </a:rPr>
              <a:t>title</a:t>
            </a:r>
            <a:r>
              <a:rPr lang="en-US" sz="1800" dirty="0">
                <a:latin typeface="Courier New" pitchFamily="49" charset="0"/>
              </a:rPr>
              <a:t> </a:t>
            </a:r>
            <a:r>
              <a:rPr lang="en-US" sz="1800" u="sng" dirty="0">
                <a:latin typeface="Courier New" pitchFamily="49" charset="0"/>
              </a:rPr>
              <a:t>[...]</a:t>
            </a:r>
            <a:r>
              <a:rPr lang="en-US" sz="1800" dirty="0">
                <a:latin typeface="Courier New" pitchFamily="49" charset="0"/>
              </a:rPr>
              <a:t> </a:t>
            </a:r>
            <a:r>
              <a:rPr lang="en-US" sz="1800" u="sng" dirty="0">
                <a:latin typeface="Courier New" pitchFamily="49" charset="0"/>
              </a:rPr>
              <a:t>]</a:t>
            </a:r>
          </a:p>
          <a:p>
            <a:pPr marL="541338" lvl="1" indent="-6350">
              <a:buFontTx/>
              <a:buNone/>
            </a:pPr>
            <a:r>
              <a:rPr lang="en-US" sz="1800" dirty="0">
                <a:latin typeface="Courier New" pitchFamily="49" charset="0"/>
              </a:rPr>
              <a:t>[</a:t>
            </a:r>
            <a:r>
              <a:rPr lang="en-US" sz="1800" i="1" dirty="0">
                <a:latin typeface="Courier New" pitchFamily="49" charset="0"/>
              </a:rPr>
              <a:t>identifier</a:t>
            </a:r>
            <a:r>
              <a:rPr lang="en-US" sz="1800" dirty="0">
                <a:latin typeface="Courier New" pitchFamily="49" charset="0"/>
              </a:rPr>
              <a:t> </a:t>
            </a:r>
            <a:r>
              <a:rPr lang="en-US" sz="1800" u="sng" dirty="0">
                <a:latin typeface="Courier New" pitchFamily="49" charset="0"/>
              </a:rPr>
              <a:t>[</a:t>
            </a:r>
            <a:r>
              <a:rPr lang="en-US" sz="1800" dirty="0">
                <a:latin typeface="Courier New" pitchFamily="49" charset="0"/>
              </a:rPr>
              <a:t>|</a:t>
            </a:r>
            <a:r>
              <a:rPr lang="en-US" sz="1800" u="sng" dirty="0">
                <a:latin typeface="Courier New" pitchFamily="49" charset="0"/>
              </a:rPr>
              <a:t>...]</a:t>
            </a:r>
            <a:r>
              <a:rPr lang="en-US" sz="1800" dirty="0">
                <a:latin typeface="Courier New" pitchFamily="49" charset="0"/>
              </a:rPr>
              <a:t> ]</a:t>
            </a:r>
            <a:br>
              <a:rPr lang="en-US" sz="1800" dirty="0">
                <a:latin typeface="Courier New" pitchFamily="49" charset="0"/>
              </a:rPr>
            </a:br>
            <a:r>
              <a:rPr lang="en-US" sz="1800" dirty="0">
                <a:latin typeface="Courier New" pitchFamily="49" charset="0"/>
              </a:rPr>
              <a:t>}  </a:t>
            </a:r>
          </a:p>
          <a:p>
            <a:pPr marL="541338" lvl="1" indent="-6350">
              <a:buFontTx/>
              <a:buNone/>
            </a:pPr>
            <a:r>
              <a:rPr lang="en-US" sz="1800" dirty="0">
                <a:latin typeface="Courier New" pitchFamily="49" charset="0"/>
              </a:rPr>
              <a:t>END</a:t>
            </a:r>
          </a:p>
        </p:txBody>
      </p:sp>
      <p:pic>
        <p:nvPicPr>
          <p:cNvPr id="11" name="Picture 1028" descr="pub_ifx_table"/>
          <p:cNvPicPr>
            <a:picLocks noChangeAspect="1" noChangeArrowheads="1"/>
          </p:cNvPicPr>
          <p:nvPr/>
        </p:nvPicPr>
        <p:blipFill>
          <a:blip r:embed="rId3" cstate="print"/>
          <a:stretch>
            <a:fillRect/>
          </a:stretch>
        </p:blipFill>
        <p:spPr bwMode="auto">
          <a:xfrm>
            <a:off x="206936" y="1192435"/>
            <a:ext cx="548640" cy="548640"/>
          </a:xfrm>
          <a:prstGeom prst="rect">
            <a:avLst/>
          </a:prstGeom>
          <a:noFill/>
        </p:spPr>
      </p:pic>
    </p:spTree>
    <p:extLst>
      <p:ext uri="{BB962C8B-B14F-4D97-AF65-F5344CB8AC3E}">
        <p14:creationId xmlns:p14="http://schemas.microsoft.com/office/powerpoint/2010/main" val="2788829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4835" name="Rectangle 3"/>
          <p:cNvSpPr>
            <a:spLocks noGrp="1" noChangeArrowheads="1"/>
          </p:cNvSpPr>
          <p:nvPr>
            <p:ph idx="4294967295"/>
          </p:nvPr>
        </p:nvSpPr>
        <p:spPr>
          <a:xfrm>
            <a:off x="2409825" y="852488"/>
            <a:ext cx="6734175" cy="2505075"/>
          </a:xfrm>
          <a:prstGeom prst="rect">
            <a:avLst/>
          </a:prstGeom>
          <a:noFill/>
          <a:ln/>
        </p:spPr>
        <p:txBody>
          <a:bodyPr lIns="91416" tIns="45709" rIns="91416" bIns="45709"/>
          <a:lstStyle/>
          <a:p>
            <a:pPr>
              <a:lnSpc>
                <a:spcPct val="80000"/>
              </a:lnSpc>
              <a:buNone/>
            </a:pPr>
            <a:r>
              <a:rPr lang="en-GB" sz="1400" dirty="0">
                <a:latin typeface="Courier New" pitchFamily="49" charset="0"/>
                <a:cs typeface="Courier New" pitchFamily="49" charset="0"/>
              </a:rPr>
              <a:t>LAYOUT</a:t>
            </a:r>
          </a:p>
          <a:p>
            <a:pPr>
              <a:lnSpc>
                <a:spcPct val="80000"/>
              </a:lnSpc>
              <a:buNone/>
            </a:pPr>
            <a:r>
              <a:rPr lang="en-GB" sz="1400" dirty="0">
                <a:latin typeface="Courier New" pitchFamily="49" charset="0"/>
                <a:cs typeface="Courier New" pitchFamily="49" charset="0"/>
              </a:rPr>
              <a:t>  TABLE</a:t>
            </a:r>
          </a:p>
          <a:p>
            <a:pPr>
              <a:lnSpc>
                <a:spcPct val="80000"/>
              </a:lnSpc>
              <a:buNone/>
            </a:pPr>
            <a:r>
              <a:rPr lang="en-GB" sz="1400" dirty="0">
                <a:latin typeface="Courier New" pitchFamily="49" charset="0"/>
                <a:cs typeface="Courier New" pitchFamily="49" charset="0"/>
              </a:rPr>
              <a:t>  {</a:t>
            </a:r>
          </a:p>
          <a:p>
            <a:pPr>
              <a:lnSpc>
                <a:spcPct val="80000"/>
              </a:lnSpc>
              <a:buNone/>
            </a:pPr>
            <a:r>
              <a:rPr lang="en-GB" sz="1400" dirty="0">
                <a:latin typeface="Courier New" pitchFamily="49" charset="0"/>
                <a:cs typeface="Courier New" pitchFamily="49" charset="0"/>
              </a:rPr>
              <a:t>    Id   Name                  City</a:t>
            </a:r>
          </a:p>
          <a:p>
            <a:pPr>
              <a:lnSpc>
                <a:spcPct val="80000"/>
              </a:lnSpc>
              <a:buNone/>
            </a:pPr>
            <a:r>
              <a:rPr lang="en-GB" sz="1400" dirty="0">
                <a:latin typeface="Courier New" pitchFamily="49" charset="0"/>
                <a:cs typeface="Courier New" pitchFamily="49" charset="0"/>
              </a:rPr>
              <a:t>   [f01 |f02                  |f03            ]</a:t>
            </a:r>
          </a:p>
          <a:p>
            <a:pPr>
              <a:lnSpc>
                <a:spcPct val="80000"/>
              </a:lnSpc>
              <a:buNone/>
            </a:pPr>
            <a:r>
              <a:rPr lang="en-GB" sz="1400" dirty="0">
                <a:latin typeface="Courier New" pitchFamily="49" charset="0"/>
                <a:cs typeface="Courier New" pitchFamily="49" charset="0"/>
              </a:rPr>
              <a:t>   [f01 |f02                  |f03            ]</a:t>
            </a:r>
          </a:p>
          <a:p>
            <a:pPr>
              <a:lnSpc>
                <a:spcPct val="80000"/>
              </a:lnSpc>
              <a:buNone/>
            </a:pPr>
            <a:r>
              <a:rPr lang="en-GB" sz="1400" dirty="0">
                <a:latin typeface="Courier New" pitchFamily="49" charset="0"/>
                <a:cs typeface="Courier New" pitchFamily="49" charset="0"/>
              </a:rPr>
              <a:t>   [f01 |f02                  |f03            ]</a:t>
            </a:r>
          </a:p>
          <a:p>
            <a:pPr>
              <a:lnSpc>
                <a:spcPct val="80000"/>
              </a:lnSpc>
              <a:buNone/>
            </a:pPr>
            <a:r>
              <a:rPr lang="en-GB" sz="1400" dirty="0">
                <a:latin typeface="Courier New" pitchFamily="49" charset="0"/>
                <a:cs typeface="Courier New" pitchFamily="49" charset="0"/>
              </a:rPr>
              <a:t>   [f01 |f02                  |f03            ]</a:t>
            </a:r>
          </a:p>
          <a:p>
            <a:pPr>
              <a:lnSpc>
                <a:spcPct val="80000"/>
              </a:lnSpc>
              <a:buNone/>
            </a:pPr>
            <a:r>
              <a:rPr lang="en-GB" sz="1400" dirty="0">
                <a:latin typeface="Courier New" pitchFamily="49" charset="0"/>
                <a:cs typeface="Courier New" pitchFamily="49" charset="0"/>
              </a:rPr>
              <a:t>  }</a:t>
            </a:r>
          </a:p>
          <a:p>
            <a:pPr>
              <a:lnSpc>
                <a:spcPct val="80000"/>
              </a:lnSpc>
              <a:buNone/>
            </a:pPr>
            <a:r>
              <a:rPr lang="en-GB" sz="1400" dirty="0">
                <a:latin typeface="Courier New" pitchFamily="49" charset="0"/>
                <a:cs typeface="Courier New" pitchFamily="49" charset="0"/>
              </a:rPr>
              <a:t>  END</a:t>
            </a:r>
          </a:p>
          <a:p>
            <a:pPr>
              <a:lnSpc>
                <a:spcPct val="80000"/>
              </a:lnSpc>
              <a:buNone/>
            </a:pPr>
            <a:r>
              <a:rPr lang="en-GB" sz="1400" dirty="0">
                <a:latin typeface="Courier New" pitchFamily="49" charset="0"/>
                <a:cs typeface="Courier New" pitchFamily="49" charset="0"/>
              </a:rPr>
              <a:t>END</a:t>
            </a:r>
            <a:endParaRPr lang="en-US" sz="1400" dirty="0">
              <a:latin typeface="Courier New" pitchFamily="49" charset="0"/>
              <a:cs typeface="Courier New" pitchFamily="49" charset="0"/>
            </a:endParaRPr>
          </a:p>
        </p:txBody>
      </p:sp>
      <p:pic>
        <p:nvPicPr>
          <p:cNvPr id="1144836" name="Picture 4"/>
          <p:cNvPicPr>
            <a:picLocks noChangeAspect="1" noChangeArrowheads="1"/>
          </p:cNvPicPr>
          <p:nvPr/>
        </p:nvPicPr>
        <p:blipFill>
          <a:blip r:embed="rId3" cstate="print"/>
          <a:srcRect/>
          <a:stretch>
            <a:fillRect/>
          </a:stretch>
        </p:blipFill>
        <p:spPr bwMode="auto">
          <a:xfrm>
            <a:off x="1430711" y="3356992"/>
            <a:ext cx="5334000" cy="2667000"/>
          </a:xfrm>
          <a:prstGeom prst="rect">
            <a:avLst/>
          </a:prstGeom>
          <a:noFill/>
          <a:ln w="38100" algn="ctr">
            <a:noFill/>
            <a:miter lim="800000"/>
            <a:headEnd/>
            <a:tailEnd/>
          </a:ln>
          <a:effectLst/>
        </p:spPr>
      </p:pic>
      <p:sp>
        <p:nvSpPr>
          <p:cNvPr id="1144837" name="Text Box 5"/>
          <p:cNvSpPr txBox="1">
            <a:spLocks noChangeArrowheads="1"/>
          </p:cNvSpPr>
          <p:nvPr/>
        </p:nvSpPr>
        <p:spPr bwMode="auto">
          <a:xfrm rot="10800000">
            <a:off x="611561" y="832867"/>
            <a:ext cx="549275" cy="2362200"/>
          </a:xfrm>
          <a:prstGeom prst="rect">
            <a:avLst/>
          </a:prstGeom>
          <a:solidFill>
            <a:schemeClr val="accent1"/>
          </a:solidFill>
          <a:ln w="38100" algn="ctr">
            <a:noFill/>
            <a:miter lim="800000"/>
            <a:headEnd/>
            <a:tailEnd/>
          </a:ln>
          <a:effectLst/>
        </p:spPr>
        <p:txBody>
          <a:bodyPr vert="eaVert">
            <a:spAutoFit/>
          </a:bodyPr>
          <a:lstStyle/>
          <a:p>
            <a:r>
              <a:rPr lang="en-GB" dirty="0"/>
              <a:t>Text-Based</a:t>
            </a:r>
          </a:p>
        </p:txBody>
      </p:sp>
      <p:sp>
        <p:nvSpPr>
          <p:cNvPr id="1144838" name="Text Box 6"/>
          <p:cNvSpPr txBox="1">
            <a:spLocks noChangeArrowheads="1"/>
          </p:cNvSpPr>
          <p:nvPr/>
        </p:nvSpPr>
        <p:spPr bwMode="auto">
          <a:xfrm rot="10800000">
            <a:off x="611561" y="3366517"/>
            <a:ext cx="549275" cy="2667000"/>
          </a:xfrm>
          <a:prstGeom prst="rect">
            <a:avLst/>
          </a:prstGeom>
          <a:solidFill>
            <a:schemeClr val="accent1"/>
          </a:solidFill>
          <a:ln w="38100" algn="ctr">
            <a:noFill/>
            <a:miter lim="800000"/>
            <a:headEnd/>
            <a:tailEnd/>
          </a:ln>
          <a:effectLst/>
        </p:spPr>
        <p:txBody>
          <a:bodyPr vert="eaVert">
            <a:spAutoFit/>
          </a:bodyPr>
          <a:lstStyle/>
          <a:p>
            <a:r>
              <a:rPr lang="en-GB"/>
              <a:t>Form Designer</a:t>
            </a:r>
          </a:p>
        </p:txBody>
      </p:sp>
      <p:sp>
        <p:nvSpPr>
          <p:cNvPr id="7"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a:t>TABLE Example</a:t>
            </a:r>
            <a:endParaRPr lang="en-US" sz="1400" dirty="0">
              <a:latin typeface="Century Gothic"/>
              <a:cs typeface="Century Gothic"/>
            </a:endParaRPr>
          </a:p>
        </p:txBody>
      </p:sp>
    </p:spTree>
    <p:extLst>
      <p:ext uri="{BB962C8B-B14F-4D97-AF65-F5344CB8AC3E}">
        <p14:creationId xmlns:p14="http://schemas.microsoft.com/office/powerpoint/2010/main" val="418369459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s-MX" sz="3200" dirty="0" err="1"/>
              <a:t>Forms</a:t>
            </a:r>
            <a:r>
              <a:rPr lang="es-MX" sz="3200" dirty="0"/>
              <a:t> in Genero - </a:t>
            </a:r>
            <a:r>
              <a:rPr lang="es-MX" sz="3200" dirty="0" err="1"/>
              <a:t>Reminder</a:t>
            </a:r>
            <a:endParaRPr lang="en-US" sz="1400" dirty="0">
              <a:latin typeface="Century Gothic"/>
              <a:cs typeface="Century Gothic"/>
            </a:endParaRPr>
          </a:p>
        </p:txBody>
      </p:sp>
      <p:sp>
        <p:nvSpPr>
          <p:cNvPr id="3" name="Rectangle 4"/>
          <p:cNvSpPr txBox="1">
            <a:spLocks noChangeArrowheads="1"/>
          </p:cNvSpPr>
          <p:nvPr/>
        </p:nvSpPr>
        <p:spPr>
          <a:xfrm>
            <a:off x="457200" y="1600201"/>
            <a:ext cx="8229600" cy="3629000"/>
          </a:xfrm>
          <a:prstGeom prst="rect">
            <a:avLst/>
          </a:prstGeom>
        </p:spPr>
        <p:txBody>
          <a:bodyPr/>
          <a:lstStyle>
            <a:lvl1pPr marL="342900" indent="-342900" algn="l" defTabSz="914400" rtl="0" eaLnBrk="1" latinLnBrk="0" hangingPunct="1">
              <a:spcBef>
                <a:spcPct val="20000"/>
              </a:spcBef>
              <a:buFont typeface="Arial" pitchFamily="34" charset="0"/>
              <a:buChar char="•"/>
              <a:defRPr sz="1600" b="1" kern="1200">
                <a:solidFill>
                  <a:schemeClr val="tx2"/>
                </a:solidFill>
                <a:latin typeface="Century Gothic" pitchFamily="34" charset="0"/>
                <a:ea typeface="+mn-ea"/>
                <a:cs typeface="+mn-cs"/>
              </a:defRPr>
            </a:lvl1pPr>
            <a:lvl2pPr marL="742950" indent="-285750" algn="l" defTabSz="914400" rtl="0" eaLnBrk="1" latinLnBrk="0" hangingPunct="1">
              <a:spcBef>
                <a:spcPct val="20000"/>
              </a:spcBef>
              <a:buFont typeface="Arial" pitchFamily="34" charset="0"/>
              <a:buChar char="–"/>
              <a:defRPr sz="1600" kern="1200">
                <a:solidFill>
                  <a:schemeClr val="tx2"/>
                </a:solidFill>
                <a:latin typeface="Century Gothic" pitchFamily="34" charset="0"/>
                <a:ea typeface="+mn-ea"/>
                <a:cs typeface="+mn-cs"/>
              </a:defRPr>
            </a:lvl2pPr>
            <a:lvl3pPr marL="1143000" indent="-228600" algn="l" defTabSz="914400" rtl="0" eaLnBrk="1" latinLnBrk="0" hangingPunct="1">
              <a:spcBef>
                <a:spcPct val="20000"/>
              </a:spcBef>
              <a:buFont typeface="Arial" pitchFamily="34" charset="0"/>
              <a:buChar char="•"/>
              <a:defRPr sz="1400" kern="1200">
                <a:solidFill>
                  <a:schemeClr val="tx2"/>
                </a:solidFill>
                <a:latin typeface="Century Gothic"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2"/>
                </a:solidFill>
                <a:latin typeface="Century Gothic" pitchFamily="34" charset="0"/>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2"/>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0" dirty="0"/>
              <a:t>Text based source file using specific syntax</a:t>
            </a:r>
          </a:p>
          <a:p>
            <a:r>
              <a:rPr lang="en-US" b="0" dirty="0"/>
              <a:t>.per suffix</a:t>
            </a:r>
          </a:p>
          <a:p>
            <a:r>
              <a:rPr lang="en-US" b="0" dirty="0"/>
              <a:t>Defines an application screen</a:t>
            </a:r>
          </a:p>
          <a:p>
            <a:r>
              <a:rPr lang="en-US" b="0" dirty="0"/>
              <a:t>Includes Form Items (screen elements)</a:t>
            </a:r>
          </a:p>
          <a:p>
            <a:r>
              <a:rPr lang="en-US" b="0" dirty="0"/>
              <a:t>Compiled into .42f files with </a:t>
            </a:r>
            <a:r>
              <a:rPr lang="en-US" b="0" dirty="0" err="1"/>
              <a:t>fglform</a:t>
            </a:r>
            <a:endParaRPr lang="en-US" b="0" dirty="0"/>
          </a:p>
          <a:p>
            <a:endParaRPr lang="en-US" b="0" dirty="0"/>
          </a:p>
          <a:p>
            <a:pPr algn="ctr">
              <a:buFontTx/>
              <a:buNone/>
            </a:pPr>
            <a:r>
              <a:rPr lang="en-US" b="0" dirty="0" err="1"/>
              <a:t>fglform</a:t>
            </a:r>
            <a:r>
              <a:rPr lang="en-US" b="0" dirty="0"/>
              <a:t> &lt;options&gt; &lt;filename&gt;.per</a:t>
            </a:r>
          </a:p>
          <a:p>
            <a:endParaRPr lang="es-ES" b="0" dirty="0"/>
          </a:p>
        </p:txBody>
      </p:sp>
    </p:spTree>
    <p:extLst>
      <p:ext uri="{BB962C8B-B14F-4D97-AF65-F5344CB8AC3E}">
        <p14:creationId xmlns:p14="http://schemas.microsoft.com/office/powerpoint/2010/main" val="1396220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srcRect/>
          <a:stretch>
            <a:fillRect/>
          </a:stretch>
        </p:blipFill>
        <p:spPr bwMode="auto">
          <a:xfrm>
            <a:off x="1547664" y="836712"/>
            <a:ext cx="2760117" cy="5610865"/>
          </a:xfrm>
          <a:prstGeom prst="rect">
            <a:avLst/>
          </a:prstGeom>
          <a:noFill/>
          <a:ln w="9525">
            <a:noFill/>
            <a:miter lim="800000"/>
            <a:headEnd/>
            <a:tailEnd/>
          </a:ln>
          <a:effectLst/>
        </p:spPr>
      </p:pic>
      <p:sp>
        <p:nvSpPr>
          <p:cNvPr id="6" name="TextBox 5"/>
          <p:cNvSpPr txBox="1"/>
          <p:nvPr/>
        </p:nvSpPr>
        <p:spPr>
          <a:xfrm>
            <a:off x="4468713" y="2244928"/>
            <a:ext cx="2695575" cy="34163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en-US" dirty="0"/>
              <a:t>Predefined actions expand and collapse allow trapping of user selections. In code, can add/delete selected portion of tree dynamically.</a:t>
            </a:r>
          </a:p>
        </p:txBody>
      </p:sp>
      <p:sp>
        <p:nvSpPr>
          <p:cNvPr id="5"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a:t>Tree Container</a:t>
            </a:r>
            <a:endParaRPr lang="en-US" sz="1400" dirty="0">
              <a:latin typeface="Century Gothic"/>
              <a:cs typeface="Century Gothic"/>
            </a:endParaRPr>
          </a:p>
        </p:txBody>
      </p:sp>
    </p:spTree>
    <p:extLst>
      <p:ext uri="{BB962C8B-B14F-4D97-AF65-F5344CB8AC3E}">
        <p14:creationId xmlns:p14="http://schemas.microsoft.com/office/powerpoint/2010/main" val="95575477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578321" y="749002"/>
            <a:ext cx="6657975" cy="5848350"/>
          </a:xfrm>
          <a:prstGeom prst="rect">
            <a:avLst/>
          </a:prstGeom>
          <a:noFill/>
          <a:ln w="9525">
            <a:noFill/>
            <a:miter lim="800000"/>
            <a:headEnd/>
            <a:tailEnd/>
          </a:ln>
          <a:effectLst/>
        </p:spPr>
      </p:pic>
      <p:sp>
        <p:nvSpPr>
          <p:cNvPr id="5"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a:t>Tree Container</a:t>
            </a:r>
            <a:endParaRPr lang="en-US" sz="1400" dirty="0">
              <a:latin typeface="Century Gothic"/>
              <a:cs typeface="Century Gothic"/>
            </a:endParaRPr>
          </a:p>
        </p:txBody>
      </p:sp>
    </p:spTree>
    <p:extLst>
      <p:ext uri="{BB962C8B-B14F-4D97-AF65-F5344CB8AC3E}">
        <p14:creationId xmlns:p14="http://schemas.microsoft.com/office/powerpoint/2010/main" val="1130728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srcRect/>
          <a:stretch>
            <a:fillRect/>
          </a:stretch>
        </p:blipFill>
        <p:spPr bwMode="auto">
          <a:xfrm>
            <a:off x="90488" y="338138"/>
            <a:ext cx="8963025" cy="6181725"/>
          </a:xfrm>
          <a:prstGeom prst="rect">
            <a:avLst/>
          </a:prstGeom>
          <a:noFill/>
          <a:ln w="9525">
            <a:noFill/>
            <a:miter lim="800000"/>
            <a:headEnd/>
            <a:tailEnd/>
          </a:ln>
          <a:effectLst/>
        </p:spPr>
      </p:pic>
    </p:spTree>
    <p:extLst>
      <p:ext uri="{BB962C8B-B14F-4D97-AF65-F5344CB8AC3E}">
        <p14:creationId xmlns:p14="http://schemas.microsoft.com/office/powerpoint/2010/main" val="401583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0" y="981075"/>
            <a:ext cx="8229600" cy="4525963"/>
          </a:xfrm>
          <a:prstGeom prst="rect">
            <a:avLst/>
          </a:prstGeom>
        </p:spPr>
        <p:txBody>
          <a:bodyPr numCol="2">
            <a:normAutofit fontScale="92500" lnSpcReduction="10000"/>
          </a:bodyPr>
          <a:lstStyle/>
          <a:p>
            <a:r>
              <a:rPr lang="en-US" sz="2800" dirty="0"/>
              <a:t>FIELD</a:t>
            </a:r>
          </a:p>
          <a:p>
            <a:r>
              <a:rPr lang="en-US" sz="2800" dirty="0"/>
              <a:t>EDIT </a:t>
            </a:r>
          </a:p>
          <a:p>
            <a:r>
              <a:rPr lang="en-US" sz="2800" dirty="0"/>
              <a:t>BUTTON</a:t>
            </a:r>
          </a:p>
          <a:p>
            <a:r>
              <a:rPr lang="en-US" sz="2800" dirty="0"/>
              <a:t>BUTTONEDIT </a:t>
            </a:r>
          </a:p>
          <a:p>
            <a:r>
              <a:rPr lang="en-US" sz="2800" dirty="0"/>
              <a:t>CANVAS </a:t>
            </a:r>
          </a:p>
          <a:p>
            <a:r>
              <a:rPr lang="en-US" sz="2800" dirty="0"/>
              <a:t>COMBOBOX</a:t>
            </a:r>
          </a:p>
          <a:p>
            <a:r>
              <a:rPr lang="en-US" sz="2800" dirty="0"/>
              <a:t>CHECKBOX</a:t>
            </a:r>
          </a:p>
          <a:p>
            <a:r>
              <a:rPr lang="en-US" sz="2800" dirty="0"/>
              <a:t>DATEEDIT</a:t>
            </a:r>
          </a:p>
          <a:p>
            <a:r>
              <a:rPr lang="en-US" sz="2800" dirty="0"/>
              <a:t>GROUP</a:t>
            </a:r>
          </a:p>
          <a:p>
            <a:r>
              <a:rPr lang="en-US" sz="2800" dirty="0"/>
              <a:t>IMAGE</a:t>
            </a:r>
          </a:p>
          <a:p>
            <a:r>
              <a:rPr lang="en-US" sz="2800" dirty="0"/>
              <a:t>LABEL</a:t>
            </a:r>
          </a:p>
          <a:p>
            <a:r>
              <a:rPr lang="en-US" sz="2800" dirty="0"/>
              <a:t>PROGRESSBAR</a:t>
            </a:r>
          </a:p>
          <a:p>
            <a:r>
              <a:rPr lang="en-US" sz="2800" dirty="0"/>
              <a:t>RADIOGROUP</a:t>
            </a:r>
          </a:p>
          <a:p>
            <a:r>
              <a:rPr lang="en-US" sz="2800" dirty="0"/>
              <a:t>SCROLLGRID</a:t>
            </a:r>
          </a:p>
          <a:p>
            <a:r>
              <a:rPr lang="en-US" sz="2800" dirty="0"/>
              <a:t>SLIDER</a:t>
            </a:r>
          </a:p>
          <a:p>
            <a:r>
              <a:rPr lang="en-US" sz="2800" dirty="0"/>
              <a:t>SPINEDIT</a:t>
            </a:r>
          </a:p>
          <a:p>
            <a:r>
              <a:rPr lang="en-US" sz="2800" dirty="0"/>
              <a:t>TABLE</a:t>
            </a:r>
          </a:p>
          <a:p>
            <a:r>
              <a:rPr lang="en-US" sz="2800" dirty="0"/>
              <a:t>TEXTEDIT</a:t>
            </a:r>
          </a:p>
          <a:p>
            <a:r>
              <a:rPr lang="en-US" sz="2800" dirty="0"/>
              <a:t>TIMEEDIT</a:t>
            </a:r>
          </a:p>
          <a:p>
            <a:pPr>
              <a:buNone/>
            </a:pPr>
            <a:endParaRPr lang="en-US" sz="2800" dirty="0"/>
          </a:p>
        </p:txBody>
      </p:sp>
      <p:sp>
        <p:nvSpPr>
          <p:cNvPr id="4"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a:t>Form Elements</a:t>
            </a:r>
            <a:endParaRPr lang="en-US" sz="1400" dirty="0">
              <a:latin typeface="Century Gothic"/>
              <a:cs typeface="Century Gothic"/>
            </a:endParaRPr>
          </a:p>
        </p:txBody>
      </p:sp>
    </p:spTree>
    <p:extLst>
      <p:ext uri="{BB962C8B-B14F-4D97-AF65-F5344CB8AC3E}">
        <p14:creationId xmlns:p14="http://schemas.microsoft.com/office/powerpoint/2010/main" val="153257838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8531" name="Rectangle 3"/>
          <p:cNvSpPr>
            <a:spLocks noChangeArrowheads="1"/>
          </p:cNvSpPr>
          <p:nvPr/>
        </p:nvSpPr>
        <p:spPr bwMode="auto">
          <a:xfrm>
            <a:off x="457200" y="991593"/>
            <a:ext cx="8229600" cy="5062537"/>
          </a:xfrm>
          <a:prstGeom prst="rect">
            <a:avLst/>
          </a:prstGeom>
          <a:noFill/>
          <a:ln w="9525">
            <a:noFill/>
            <a:miter lim="800000"/>
            <a:headEnd/>
            <a:tailEnd/>
          </a:ln>
          <a:effectLst/>
        </p:spPr>
        <p:txBody>
          <a:bodyPr lIns="91416" tIns="45709" rIns="91416" bIns="45709"/>
          <a:lstStyle/>
          <a:p>
            <a:pPr marL="342900" indent="-342900" algn="l">
              <a:lnSpc>
                <a:spcPct val="90000"/>
              </a:lnSpc>
              <a:spcBef>
                <a:spcPct val="20000"/>
              </a:spcBef>
              <a:buSzPct val="60000"/>
              <a:buFont typeface="Wingdings" pitchFamily="2" charset="2"/>
              <a:buNone/>
            </a:pPr>
            <a:r>
              <a:rPr lang="en-GB" sz="1400" dirty="0">
                <a:latin typeface="Courier New" pitchFamily="49" charset="0"/>
              </a:rPr>
              <a:t>LAYOUT ( text = "Customer orders" )</a:t>
            </a:r>
          </a:p>
          <a:p>
            <a:pPr marL="342900" indent="-342900" algn="l">
              <a:lnSpc>
                <a:spcPct val="90000"/>
              </a:lnSpc>
              <a:spcBef>
                <a:spcPct val="20000"/>
              </a:spcBef>
              <a:buSzPct val="60000"/>
              <a:buFont typeface="Wingdings" pitchFamily="2" charset="2"/>
              <a:buNone/>
            </a:pPr>
            <a:r>
              <a:rPr lang="en-GB" sz="1400" dirty="0">
                <a:latin typeface="Courier New" pitchFamily="49" charset="0"/>
              </a:rPr>
              <a:t>    VBOX</a:t>
            </a:r>
          </a:p>
          <a:p>
            <a:pPr marL="342900" indent="-342900" algn="l">
              <a:lnSpc>
                <a:spcPct val="90000"/>
              </a:lnSpc>
              <a:spcBef>
                <a:spcPct val="20000"/>
              </a:spcBef>
              <a:buSzPct val="60000"/>
              <a:buFont typeface="Wingdings" pitchFamily="2" charset="2"/>
              <a:buNone/>
            </a:pPr>
            <a:r>
              <a:rPr lang="en-GB" sz="1400" dirty="0">
                <a:latin typeface="Courier New" pitchFamily="49" charset="0"/>
              </a:rPr>
              <a:t>        GROUP ( text = "Customer details" )</a:t>
            </a:r>
          </a:p>
          <a:p>
            <a:pPr marL="342900" indent="-342900" algn="l">
              <a:lnSpc>
                <a:spcPct val="90000"/>
              </a:lnSpc>
              <a:spcBef>
                <a:spcPct val="20000"/>
              </a:spcBef>
              <a:buSzPct val="60000"/>
              <a:buFont typeface="Wingdings" pitchFamily="2" charset="2"/>
              <a:buNone/>
            </a:pPr>
            <a:r>
              <a:rPr lang="en-GB" sz="1400" dirty="0">
                <a:latin typeface="Courier New" pitchFamily="49" charset="0"/>
              </a:rPr>
              <a:t>            GRID</a:t>
            </a:r>
          </a:p>
          <a:p>
            <a:pPr marL="342900" indent="-342900" algn="l">
              <a:lnSpc>
                <a:spcPct val="90000"/>
              </a:lnSpc>
              <a:spcBef>
                <a:spcPct val="20000"/>
              </a:spcBef>
              <a:buSzPct val="60000"/>
              <a:buFont typeface="Wingdings" pitchFamily="2" charset="2"/>
              <a:buNone/>
            </a:pPr>
            <a:r>
              <a:rPr lang="en-GB" sz="1400" dirty="0">
                <a:latin typeface="Courier New" pitchFamily="49" charset="0"/>
              </a:rPr>
              <a:t>            {</a:t>
            </a:r>
          </a:p>
          <a:p>
            <a:pPr marL="342900" indent="-342900" algn="l">
              <a:lnSpc>
                <a:spcPct val="90000"/>
              </a:lnSpc>
              <a:spcBef>
                <a:spcPct val="20000"/>
              </a:spcBef>
              <a:buSzPct val="60000"/>
              <a:buFont typeface="Wingdings" pitchFamily="2" charset="2"/>
              <a:buNone/>
            </a:pPr>
            <a:r>
              <a:rPr lang="en-GB" sz="1400" dirty="0">
                <a:latin typeface="Courier New" pitchFamily="49" charset="0"/>
              </a:rPr>
              <a:t>            Name:     [f001 ]</a:t>
            </a:r>
          </a:p>
          <a:p>
            <a:pPr marL="342900" indent="-342900" algn="l">
              <a:lnSpc>
                <a:spcPct val="90000"/>
              </a:lnSpc>
              <a:spcBef>
                <a:spcPct val="20000"/>
              </a:spcBef>
              <a:buSzPct val="60000"/>
              <a:buFont typeface="Wingdings" pitchFamily="2" charset="2"/>
              <a:buNone/>
            </a:pPr>
            <a:r>
              <a:rPr lang="en-GB" sz="1400" dirty="0">
                <a:latin typeface="Courier New" pitchFamily="49" charset="0"/>
              </a:rPr>
              <a:t>            Phone:    [f002 ]</a:t>
            </a:r>
          </a:p>
          <a:p>
            <a:pPr marL="342900" indent="-342900" algn="l">
              <a:lnSpc>
                <a:spcPct val="90000"/>
              </a:lnSpc>
              <a:spcBef>
                <a:spcPct val="20000"/>
              </a:spcBef>
              <a:buSzPct val="60000"/>
              <a:buFont typeface="Wingdings" pitchFamily="2" charset="2"/>
              <a:buNone/>
            </a:pPr>
            <a:r>
              <a:rPr lang="en-GB" sz="1400" dirty="0">
                <a:latin typeface="Courier New" pitchFamily="49" charset="0"/>
              </a:rPr>
              <a:t>            Address:  [f003 ]</a:t>
            </a:r>
          </a:p>
          <a:p>
            <a:pPr marL="342900" indent="-342900" algn="l">
              <a:lnSpc>
                <a:spcPct val="90000"/>
              </a:lnSpc>
              <a:spcBef>
                <a:spcPct val="20000"/>
              </a:spcBef>
              <a:buSzPct val="60000"/>
              <a:buFont typeface="Wingdings" pitchFamily="2" charset="2"/>
              <a:buNone/>
            </a:pPr>
            <a:r>
              <a:rPr lang="en-GB" sz="1400" dirty="0">
                <a:latin typeface="Courier New" pitchFamily="49" charset="0"/>
              </a:rPr>
              <a:t>            }</a:t>
            </a:r>
          </a:p>
          <a:p>
            <a:pPr marL="342900" indent="-342900" algn="l">
              <a:lnSpc>
                <a:spcPct val="90000"/>
              </a:lnSpc>
              <a:spcBef>
                <a:spcPct val="20000"/>
              </a:spcBef>
              <a:buSzPct val="60000"/>
              <a:buFont typeface="Wingdings" pitchFamily="2" charset="2"/>
              <a:buNone/>
            </a:pPr>
            <a:r>
              <a:rPr lang="en-GB" sz="1400" dirty="0">
                <a:latin typeface="Courier New" pitchFamily="49" charset="0"/>
              </a:rPr>
              <a:t>            END --GRID</a:t>
            </a:r>
          </a:p>
          <a:p>
            <a:pPr marL="342900" indent="-342900" algn="l">
              <a:lnSpc>
                <a:spcPct val="90000"/>
              </a:lnSpc>
              <a:spcBef>
                <a:spcPct val="20000"/>
              </a:spcBef>
              <a:buSzPct val="60000"/>
              <a:buFont typeface="Wingdings" pitchFamily="2" charset="2"/>
              <a:buNone/>
            </a:pPr>
            <a:r>
              <a:rPr lang="en-GB" sz="1400" dirty="0">
                <a:latin typeface="Courier New" pitchFamily="49" charset="0"/>
              </a:rPr>
              <a:t>        END --GROUP</a:t>
            </a:r>
          </a:p>
          <a:p>
            <a:pPr marL="342900" indent="-342900" algn="l">
              <a:lnSpc>
                <a:spcPct val="90000"/>
              </a:lnSpc>
              <a:spcBef>
                <a:spcPct val="20000"/>
              </a:spcBef>
              <a:buSzPct val="60000"/>
              <a:buFont typeface="Wingdings" pitchFamily="2" charset="2"/>
              <a:buNone/>
            </a:pPr>
            <a:r>
              <a:rPr lang="en-GB" sz="1400" dirty="0">
                <a:latin typeface="Courier New" pitchFamily="49" charset="0"/>
              </a:rPr>
              <a:t>        TABLE</a:t>
            </a:r>
          </a:p>
          <a:p>
            <a:pPr marL="342900" indent="-342900" algn="l">
              <a:lnSpc>
                <a:spcPct val="90000"/>
              </a:lnSpc>
              <a:spcBef>
                <a:spcPct val="20000"/>
              </a:spcBef>
              <a:buSzPct val="60000"/>
              <a:buFont typeface="Wingdings" pitchFamily="2" charset="2"/>
              <a:buNone/>
            </a:pPr>
            <a:r>
              <a:rPr lang="en-GB" sz="1400" dirty="0">
                <a:latin typeface="Courier New" pitchFamily="49" charset="0"/>
              </a:rPr>
              <a:t>        {</a:t>
            </a:r>
          </a:p>
          <a:p>
            <a:pPr marL="342900" indent="-342900" algn="l">
              <a:lnSpc>
                <a:spcPct val="90000"/>
              </a:lnSpc>
              <a:spcBef>
                <a:spcPct val="20000"/>
              </a:spcBef>
              <a:buSzPct val="60000"/>
              <a:buFont typeface="Wingdings" pitchFamily="2" charset="2"/>
              <a:buNone/>
            </a:pPr>
            <a:r>
              <a:rPr lang="en-GB" sz="1400" dirty="0">
                <a:latin typeface="Courier New" pitchFamily="49" charset="0"/>
              </a:rPr>
              <a:t>          </a:t>
            </a:r>
            <a:r>
              <a:rPr lang="en-GB" sz="1400" dirty="0" err="1">
                <a:latin typeface="Courier New" pitchFamily="49" charset="0"/>
              </a:rPr>
              <a:t>OrdNo</a:t>
            </a:r>
            <a:r>
              <a:rPr lang="en-GB" sz="1400" dirty="0">
                <a:latin typeface="Courier New" pitchFamily="49" charset="0"/>
              </a:rPr>
              <a:t>    	 Date       Ship date            Weight</a:t>
            </a:r>
          </a:p>
          <a:p>
            <a:pPr marL="342900" indent="-342900" algn="l">
              <a:lnSpc>
                <a:spcPct val="90000"/>
              </a:lnSpc>
              <a:spcBef>
                <a:spcPct val="20000"/>
              </a:spcBef>
              <a:buSzPct val="60000"/>
              <a:buFont typeface="Wingdings" pitchFamily="2" charset="2"/>
              <a:buNone/>
            </a:pPr>
            <a:r>
              <a:rPr lang="en-GB" sz="1400" dirty="0">
                <a:latin typeface="Courier New" pitchFamily="49" charset="0"/>
              </a:rPr>
              <a:t>         [c01        |c02       |c03                |c04     ]</a:t>
            </a:r>
          </a:p>
          <a:p>
            <a:pPr marL="342900" indent="-342900" algn="l">
              <a:lnSpc>
                <a:spcPct val="90000"/>
              </a:lnSpc>
              <a:spcBef>
                <a:spcPct val="20000"/>
              </a:spcBef>
              <a:buSzPct val="60000"/>
              <a:buFont typeface="Wingdings" pitchFamily="2" charset="2"/>
              <a:buNone/>
            </a:pPr>
            <a:r>
              <a:rPr lang="en-GB" sz="1400" dirty="0">
                <a:latin typeface="Courier New" pitchFamily="49" charset="0"/>
              </a:rPr>
              <a:t>         [c01        |c02       |c03                |c04     ]</a:t>
            </a:r>
          </a:p>
          <a:p>
            <a:pPr marL="342900" indent="-342900" algn="l">
              <a:lnSpc>
                <a:spcPct val="90000"/>
              </a:lnSpc>
              <a:spcBef>
                <a:spcPct val="20000"/>
              </a:spcBef>
              <a:buSzPct val="60000"/>
              <a:buFont typeface="Wingdings" pitchFamily="2" charset="2"/>
              <a:buNone/>
            </a:pPr>
            <a:r>
              <a:rPr lang="en-GB" sz="1400" dirty="0">
                <a:latin typeface="Courier New" pitchFamily="49" charset="0"/>
              </a:rPr>
              <a:t>         [c01        |c02       |c03                |c04     ]</a:t>
            </a:r>
          </a:p>
          <a:p>
            <a:pPr marL="342900" indent="-342900" algn="l">
              <a:lnSpc>
                <a:spcPct val="90000"/>
              </a:lnSpc>
              <a:spcBef>
                <a:spcPct val="20000"/>
              </a:spcBef>
              <a:buSzPct val="60000"/>
              <a:buFont typeface="Wingdings" pitchFamily="2" charset="2"/>
              <a:buNone/>
            </a:pPr>
            <a:r>
              <a:rPr lang="en-GB" sz="1400" dirty="0">
                <a:latin typeface="Courier New" pitchFamily="49" charset="0"/>
              </a:rPr>
              <a:t>        }</a:t>
            </a:r>
          </a:p>
          <a:p>
            <a:pPr marL="342900" indent="-342900" algn="l">
              <a:lnSpc>
                <a:spcPct val="90000"/>
              </a:lnSpc>
              <a:spcBef>
                <a:spcPct val="20000"/>
              </a:spcBef>
              <a:buSzPct val="60000"/>
              <a:buFont typeface="Wingdings" pitchFamily="2" charset="2"/>
              <a:buNone/>
            </a:pPr>
            <a:r>
              <a:rPr lang="en-GB" sz="1400" dirty="0">
                <a:latin typeface="Courier New" pitchFamily="49" charset="0"/>
              </a:rPr>
              <a:t>        END --TABLE</a:t>
            </a:r>
          </a:p>
          <a:p>
            <a:pPr marL="342900" indent="-342900" algn="l">
              <a:lnSpc>
                <a:spcPct val="90000"/>
              </a:lnSpc>
              <a:spcBef>
                <a:spcPct val="20000"/>
              </a:spcBef>
              <a:buSzPct val="60000"/>
              <a:buFont typeface="Wingdings" pitchFamily="2" charset="2"/>
              <a:buNone/>
            </a:pPr>
            <a:r>
              <a:rPr lang="en-GB" sz="1400" dirty="0">
                <a:latin typeface="Courier New" pitchFamily="49" charset="0"/>
              </a:rPr>
              <a:t>    END --VBOX</a:t>
            </a:r>
          </a:p>
          <a:p>
            <a:pPr marL="342900" indent="-342900" algn="l">
              <a:lnSpc>
                <a:spcPct val="90000"/>
              </a:lnSpc>
              <a:spcBef>
                <a:spcPct val="20000"/>
              </a:spcBef>
              <a:buSzPct val="60000"/>
              <a:buFont typeface="Wingdings" pitchFamily="2" charset="2"/>
              <a:buNone/>
            </a:pPr>
            <a:r>
              <a:rPr lang="en-GB" sz="1400" dirty="0">
                <a:latin typeface="Courier New" pitchFamily="49" charset="0"/>
              </a:rPr>
              <a:t>END --LAYOUT</a:t>
            </a:r>
            <a:endParaRPr lang="en-US" sz="1400" dirty="0"/>
          </a:p>
        </p:txBody>
      </p:sp>
      <p:sp>
        <p:nvSpPr>
          <p:cNvPr id="1558532" name="AutoShape 4"/>
          <p:cNvSpPr>
            <a:spLocks/>
          </p:cNvSpPr>
          <p:nvPr/>
        </p:nvSpPr>
        <p:spPr bwMode="auto">
          <a:xfrm>
            <a:off x="228600" y="2348880"/>
            <a:ext cx="1219200" cy="800100"/>
          </a:xfrm>
          <a:prstGeom prst="borderCallout1">
            <a:avLst>
              <a:gd name="adj1" fmla="val 14287"/>
              <a:gd name="adj2" fmla="val 106250"/>
              <a:gd name="adj3" fmla="val 17458"/>
              <a:gd name="adj4" fmla="val 128255"/>
            </a:avLst>
          </a:prstGeom>
          <a:solidFill>
            <a:schemeClr val="accent5">
              <a:lumMod val="60000"/>
              <a:lumOff val="40000"/>
            </a:schemeClr>
          </a:solidFill>
          <a:ln w="9525">
            <a:solidFill>
              <a:schemeClr val="tx1"/>
            </a:solidFill>
            <a:miter lim="800000"/>
            <a:headEnd/>
            <a:tailEnd type="triangle" w="med" len="med"/>
          </a:ln>
          <a:effectLst/>
        </p:spPr>
        <p:txBody>
          <a:bodyPr/>
          <a:lstStyle/>
          <a:p>
            <a:r>
              <a:rPr lang="en-US" sz="1800" dirty="0"/>
              <a:t>Text labels</a:t>
            </a:r>
          </a:p>
        </p:txBody>
      </p:sp>
      <p:grpSp>
        <p:nvGrpSpPr>
          <p:cNvPr id="2" name="Group 5"/>
          <p:cNvGrpSpPr>
            <a:grpSpLocks/>
          </p:cNvGrpSpPr>
          <p:nvPr/>
        </p:nvGrpSpPr>
        <p:grpSpPr bwMode="auto">
          <a:xfrm>
            <a:off x="5791200" y="2348880"/>
            <a:ext cx="1905000" cy="1828800"/>
            <a:chOff x="3648" y="1872"/>
            <a:chExt cx="1200" cy="1152"/>
          </a:xfrm>
        </p:grpSpPr>
        <p:sp>
          <p:nvSpPr>
            <p:cNvPr id="1558534" name="AutoShape 6"/>
            <p:cNvSpPr>
              <a:spLocks/>
            </p:cNvSpPr>
            <p:nvPr/>
          </p:nvSpPr>
          <p:spPr bwMode="auto">
            <a:xfrm>
              <a:off x="4080" y="1872"/>
              <a:ext cx="768" cy="504"/>
            </a:xfrm>
            <a:prstGeom prst="borderCallout1">
              <a:avLst>
                <a:gd name="adj1" fmla="val 14287"/>
                <a:gd name="adj2" fmla="val -6250"/>
                <a:gd name="adj3" fmla="val 3569"/>
                <a:gd name="adj4" fmla="val -191014"/>
              </a:avLst>
            </a:prstGeom>
            <a:solidFill>
              <a:schemeClr val="accent5">
                <a:lumMod val="60000"/>
                <a:lumOff val="40000"/>
              </a:schemeClr>
            </a:solidFill>
            <a:ln w="9525">
              <a:solidFill>
                <a:schemeClr val="tx1"/>
              </a:solidFill>
              <a:miter lim="800000"/>
              <a:headEnd/>
              <a:tailEnd type="triangle" w="med" len="med"/>
            </a:ln>
            <a:effectLst/>
          </p:spPr>
          <p:txBody>
            <a:bodyPr/>
            <a:lstStyle/>
            <a:p>
              <a:r>
                <a:rPr lang="en-US" sz="1800" dirty="0"/>
                <a:t>Form Fields</a:t>
              </a:r>
            </a:p>
          </p:txBody>
        </p:sp>
        <p:sp>
          <p:nvSpPr>
            <p:cNvPr id="1558535" name="Line 7"/>
            <p:cNvSpPr>
              <a:spLocks noChangeShapeType="1"/>
            </p:cNvSpPr>
            <p:nvPr/>
          </p:nvSpPr>
          <p:spPr bwMode="auto">
            <a:xfrm flipH="1">
              <a:off x="3648" y="2400"/>
              <a:ext cx="624" cy="624"/>
            </a:xfrm>
            <a:prstGeom prst="line">
              <a:avLst/>
            </a:prstGeom>
            <a:noFill/>
            <a:ln w="9525">
              <a:solidFill>
                <a:schemeClr val="tx1"/>
              </a:solidFill>
              <a:round/>
              <a:headEnd/>
              <a:tailEnd type="triangle" w="med" len="med"/>
            </a:ln>
            <a:effectLst/>
          </p:spPr>
          <p:txBody>
            <a:bodyPr/>
            <a:lstStyle/>
            <a:p>
              <a:endParaRPr lang="en-US"/>
            </a:p>
          </p:txBody>
        </p:sp>
      </p:grpSp>
      <p:sp>
        <p:nvSpPr>
          <p:cNvPr id="1558536" name="AutoShape 8"/>
          <p:cNvSpPr>
            <a:spLocks/>
          </p:cNvSpPr>
          <p:nvPr/>
        </p:nvSpPr>
        <p:spPr bwMode="auto">
          <a:xfrm>
            <a:off x="4267200" y="5373216"/>
            <a:ext cx="3657600" cy="647700"/>
          </a:xfrm>
          <a:prstGeom prst="borderCallout1">
            <a:avLst>
              <a:gd name="adj1" fmla="val 17648"/>
              <a:gd name="adj2" fmla="val -2083"/>
              <a:gd name="adj3" fmla="val -58824"/>
              <a:gd name="adj4" fmla="val -39542"/>
            </a:avLst>
          </a:prstGeom>
          <a:solidFill>
            <a:schemeClr val="accent5">
              <a:lumMod val="60000"/>
              <a:lumOff val="40000"/>
            </a:schemeClr>
          </a:solidFill>
          <a:ln w="9525">
            <a:solidFill>
              <a:schemeClr val="tx1"/>
            </a:solidFill>
            <a:miter lim="800000"/>
            <a:headEnd/>
            <a:tailEnd type="triangle" w="med" len="med"/>
          </a:ln>
          <a:effectLst/>
        </p:spPr>
        <p:txBody>
          <a:bodyPr/>
          <a:lstStyle/>
          <a:p>
            <a:r>
              <a:rPr lang="en-US" sz="1600" dirty="0"/>
              <a:t>Pipe symbol used to make items appear next to each other</a:t>
            </a:r>
            <a:r>
              <a:rPr lang="en-US" sz="1800" dirty="0"/>
              <a:t> </a:t>
            </a:r>
          </a:p>
        </p:txBody>
      </p:sp>
      <p:sp>
        <p:nvSpPr>
          <p:cNvPr id="1558539" name="Rectangle 11"/>
          <p:cNvSpPr>
            <a:spLocks noChangeArrowheads="1"/>
          </p:cNvSpPr>
          <p:nvPr/>
        </p:nvSpPr>
        <p:spPr bwMode="auto">
          <a:xfrm>
            <a:off x="2438400" y="548680"/>
            <a:ext cx="3581400" cy="609600"/>
          </a:xfrm>
          <a:prstGeom prst="rect">
            <a:avLst/>
          </a:prstGeom>
          <a:noFill/>
          <a:ln w="9525">
            <a:noFill/>
            <a:miter lim="800000"/>
            <a:headEnd/>
            <a:tailEnd/>
          </a:ln>
          <a:effectLst/>
        </p:spPr>
        <p:txBody>
          <a:bodyPr lIns="91401" tIns="45703" rIns="91401" bIns="45703" anchor="ctr"/>
          <a:lstStyle/>
          <a:p>
            <a:pPr algn="r"/>
            <a:r>
              <a:rPr lang="en-US" sz="1800" i="1" dirty="0">
                <a:solidFill>
                  <a:schemeClr val="tx2"/>
                </a:solidFill>
                <a:cs typeface="Arial" charset="0"/>
              </a:rPr>
              <a:t>Text Based form definition file</a:t>
            </a:r>
          </a:p>
        </p:txBody>
      </p:sp>
      <p:sp>
        <p:nvSpPr>
          <p:cNvPr id="10"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a:t>Form Elements</a:t>
            </a:r>
            <a:endParaRPr lang="en-US" sz="1400" dirty="0">
              <a:latin typeface="Century Gothic"/>
              <a:cs typeface="Century Gothic"/>
            </a:endParaRPr>
          </a:p>
        </p:txBody>
      </p:sp>
    </p:spTree>
    <p:custDataLst>
      <p:tags r:id="rId1"/>
    </p:custDataLst>
    <p:extLst>
      <p:ext uri="{BB962C8B-B14F-4D97-AF65-F5344CB8AC3E}">
        <p14:creationId xmlns:p14="http://schemas.microsoft.com/office/powerpoint/2010/main" val="4127275409"/>
      </p:ext>
    </p:extLst>
  </p:cSld>
  <p:clrMapOvr>
    <a:masterClrMapping/>
  </p:clrMapOvr>
  <p:transition advTm="2123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58532"/>
                                        </p:tgtEl>
                                        <p:attrNameLst>
                                          <p:attrName>style.visibility</p:attrName>
                                        </p:attrNameLst>
                                      </p:cBhvr>
                                      <p:to>
                                        <p:strVal val="visible"/>
                                      </p:to>
                                    </p:set>
                                    <p:animEffect transition="in" filter="dissolve">
                                      <p:cBhvr>
                                        <p:cTn id="7" dur="500"/>
                                        <p:tgtEl>
                                          <p:spTgt spid="15585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58536"/>
                                        </p:tgtEl>
                                        <p:attrNameLst>
                                          <p:attrName>style.visibility</p:attrName>
                                        </p:attrNameLst>
                                      </p:cBhvr>
                                      <p:to>
                                        <p:strVal val="visible"/>
                                      </p:to>
                                    </p:set>
                                    <p:animEffect transition="in" filter="dissolve">
                                      <p:cBhvr>
                                        <p:cTn id="17" dur="500"/>
                                        <p:tgtEl>
                                          <p:spTgt spid="1558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8532" grpId="0" animBg="1" autoUpdateAnimBg="0"/>
      <p:bldP spid="1558536"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9673" name="Picture 9"/>
          <p:cNvPicPr>
            <a:picLocks noChangeAspect="1" noChangeArrowheads="1"/>
          </p:cNvPicPr>
          <p:nvPr/>
        </p:nvPicPr>
        <p:blipFill>
          <a:blip r:embed="rId4" cstate="print"/>
          <a:srcRect/>
          <a:stretch>
            <a:fillRect/>
          </a:stretch>
        </p:blipFill>
        <p:spPr bwMode="auto">
          <a:xfrm>
            <a:off x="2057400" y="1905000"/>
            <a:ext cx="4286250" cy="3724275"/>
          </a:xfrm>
          <a:prstGeom prst="rect">
            <a:avLst/>
          </a:prstGeom>
          <a:noFill/>
          <a:ln w="38100" algn="ctr">
            <a:noFill/>
            <a:miter lim="800000"/>
            <a:headEnd/>
            <a:tailEnd/>
          </a:ln>
          <a:effectLst/>
        </p:spPr>
      </p:pic>
      <p:sp>
        <p:nvSpPr>
          <p:cNvPr id="1649674" name="Rectangle 10"/>
          <p:cNvSpPr>
            <a:spLocks noChangeArrowheads="1"/>
          </p:cNvSpPr>
          <p:nvPr/>
        </p:nvSpPr>
        <p:spPr bwMode="auto">
          <a:xfrm>
            <a:off x="2438400" y="838200"/>
            <a:ext cx="3581400" cy="609600"/>
          </a:xfrm>
          <a:prstGeom prst="rect">
            <a:avLst/>
          </a:prstGeom>
          <a:noFill/>
          <a:ln w="9525">
            <a:noFill/>
            <a:miter lim="800000"/>
            <a:headEnd/>
            <a:tailEnd/>
          </a:ln>
          <a:effectLst/>
        </p:spPr>
        <p:txBody>
          <a:bodyPr lIns="91401" tIns="45703" rIns="91401" bIns="45703" anchor="ctr"/>
          <a:lstStyle/>
          <a:p>
            <a:pPr algn="r"/>
            <a:r>
              <a:rPr lang="en-US" sz="1800" i="1">
                <a:solidFill>
                  <a:schemeClr val="tx2"/>
                </a:solidFill>
                <a:cs typeface="Arial" charset="0"/>
              </a:rPr>
              <a:t>Form Designer definition file</a:t>
            </a:r>
          </a:p>
        </p:txBody>
      </p:sp>
      <p:sp>
        <p:nvSpPr>
          <p:cNvPr id="1649670" name="AutoShape 6"/>
          <p:cNvSpPr>
            <a:spLocks/>
          </p:cNvSpPr>
          <p:nvPr/>
        </p:nvSpPr>
        <p:spPr bwMode="auto">
          <a:xfrm>
            <a:off x="7315200" y="2895600"/>
            <a:ext cx="1316038" cy="833438"/>
          </a:xfrm>
          <a:prstGeom prst="borderCallout1">
            <a:avLst>
              <a:gd name="adj1" fmla="val 13713"/>
              <a:gd name="adj2" fmla="val -5792"/>
              <a:gd name="adj3" fmla="val -28954"/>
              <a:gd name="adj4" fmla="val -245597"/>
            </a:avLst>
          </a:prstGeom>
          <a:solidFill>
            <a:schemeClr val="accent5">
              <a:lumMod val="60000"/>
              <a:lumOff val="40000"/>
            </a:schemeClr>
          </a:solidFill>
          <a:ln w="9525">
            <a:solidFill>
              <a:schemeClr val="tx1"/>
            </a:solidFill>
            <a:miter lim="800000"/>
            <a:headEnd/>
            <a:tailEnd type="triangle" w="med" len="med"/>
          </a:ln>
          <a:effectLst/>
        </p:spPr>
        <p:txBody>
          <a:bodyPr anchor="ctr"/>
          <a:lstStyle/>
          <a:p>
            <a:r>
              <a:rPr lang="en-US" sz="1800" dirty="0"/>
              <a:t>Form Fields</a:t>
            </a:r>
          </a:p>
        </p:txBody>
      </p:sp>
      <p:sp>
        <p:nvSpPr>
          <p:cNvPr id="1649668" name="AutoShape 4"/>
          <p:cNvSpPr>
            <a:spLocks/>
          </p:cNvSpPr>
          <p:nvPr/>
        </p:nvSpPr>
        <p:spPr bwMode="auto">
          <a:xfrm>
            <a:off x="457200" y="2895600"/>
            <a:ext cx="1219200" cy="800100"/>
          </a:xfrm>
          <a:prstGeom prst="borderCallout1">
            <a:avLst>
              <a:gd name="adj1" fmla="val 14287"/>
              <a:gd name="adj2" fmla="val 106250"/>
              <a:gd name="adj3" fmla="val 17458"/>
              <a:gd name="adj4" fmla="val 173046"/>
            </a:avLst>
          </a:prstGeom>
          <a:solidFill>
            <a:schemeClr val="accent5">
              <a:lumMod val="60000"/>
              <a:lumOff val="40000"/>
            </a:schemeClr>
          </a:solidFill>
          <a:ln w="9525">
            <a:solidFill>
              <a:schemeClr val="tx1"/>
            </a:solidFill>
            <a:miter lim="800000"/>
            <a:headEnd/>
            <a:tailEnd type="triangle" w="med" len="med"/>
          </a:ln>
          <a:effectLst/>
        </p:spPr>
        <p:txBody>
          <a:bodyPr anchor="ctr"/>
          <a:lstStyle/>
          <a:p>
            <a:r>
              <a:rPr lang="en-US" sz="1800"/>
              <a:t>Text labels</a:t>
            </a:r>
          </a:p>
        </p:txBody>
      </p:sp>
      <p:sp>
        <p:nvSpPr>
          <p:cNvPr id="1649672" name="AutoShape 8"/>
          <p:cNvSpPr>
            <a:spLocks/>
          </p:cNvSpPr>
          <p:nvPr/>
        </p:nvSpPr>
        <p:spPr bwMode="auto">
          <a:xfrm>
            <a:off x="7315200" y="3810000"/>
            <a:ext cx="1317625" cy="835025"/>
          </a:xfrm>
          <a:prstGeom prst="borderCallout1">
            <a:avLst>
              <a:gd name="adj1" fmla="val 13769"/>
              <a:gd name="adj2" fmla="val -5782"/>
              <a:gd name="adj3" fmla="val 52009"/>
              <a:gd name="adj4" fmla="val -255782"/>
            </a:avLst>
          </a:prstGeom>
          <a:solidFill>
            <a:schemeClr val="accent5">
              <a:lumMod val="60000"/>
              <a:lumOff val="40000"/>
            </a:schemeClr>
          </a:solidFill>
          <a:ln w="9525">
            <a:solidFill>
              <a:schemeClr val="tx1"/>
            </a:solidFill>
            <a:miter lim="800000"/>
            <a:headEnd/>
            <a:tailEnd type="triangle" w="med" len="med"/>
          </a:ln>
          <a:effectLst/>
        </p:spPr>
        <p:txBody>
          <a:bodyPr anchor="ctr"/>
          <a:lstStyle/>
          <a:p>
            <a:r>
              <a:rPr lang="en-US" sz="1800" dirty="0"/>
              <a:t>Table</a:t>
            </a:r>
          </a:p>
          <a:p>
            <a:r>
              <a:rPr lang="en-US" sz="1800" dirty="0"/>
              <a:t>Container</a:t>
            </a:r>
          </a:p>
        </p:txBody>
      </p:sp>
      <p:sp>
        <p:nvSpPr>
          <p:cNvPr id="8"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a:t>Form Elements</a:t>
            </a:r>
            <a:endParaRPr lang="en-US" sz="1400" dirty="0">
              <a:latin typeface="Century Gothic"/>
              <a:cs typeface="Century Gothic"/>
            </a:endParaRPr>
          </a:p>
        </p:txBody>
      </p:sp>
    </p:spTree>
    <p:custDataLst>
      <p:tags r:id="rId1"/>
    </p:custDataLst>
    <p:extLst>
      <p:ext uri="{BB962C8B-B14F-4D97-AF65-F5344CB8AC3E}">
        <p14:creationId xmlns:p14="http://schemas.microsoft.com/office/powerpoint/2010/main" val="3612432287"/>
      </p:ext>
    </p:extLst>
  </p:cSld>
  <p:clrMapOvr>
    <a:masterClrMapping/>
  </p:clrMapOvr>
  <p:transition advTm="2123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49668"/>
                                        </p:tgtEl>
                                        <p:attrNameLst>
                                          <p:attrName>style.visibility</p:attrName>
                                        </p:attrNameLst>
                                      </p:cBhvr>
                                      <p:to>
                                        <p:strVal val="visible"/>
                                      </p:to>
                                    </p:set>
                                    <p:animEffect transition="in" filter="dissolve">
                                      <p:cBhvr>
                                        <p:cTn id="7" dur="500"/>
                                        <p:tgtEl>
                                          <p:spTgt spid="164966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49672"/>
                                        </p:tgtEl>
                                        <p:attrNameLst>
                                          <p:attrName>style.visibility</p:attrName>
                                        </p:attrNameLst>
                                      </p:cBhvr>
                                      <p:to>
                                        <p:strVal val="visible"/>
                                      </p:to>
                                    </p:set>
                                    <p:animEffect transition="in" filter="dissolve">
                                      <p:cBhvr>
                                        <p:cTn id="12" dur="500"/>
                                        <p:tgtEl>
                                          <p:spTgt spid="1649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9668" grpId="0" animBg="1" autoUpdateAnimBg="0"/>
      <p:bldP spid="1649672"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9" name="Rectangle 7"/>
          <p:cNvSpPr>
            <a:spLocks noGrp="1" noChangeArrowheads="1"/>
          </p:cNvSpPr>
          <p:nvPr>
            <p:ph idx="4294967295"/>
          </p:nvPr>
        </p:nvSpPr>
        <p:spPr>
          <a:xfrm>
            <a:off x="2047875" y="1085850"/>
            <a:ext cx="7096125" cy="4906963"/>
          </a:xfrm>
          <a:prstGeom prst="rect">
            <a:avLst/>
          </a:prstGeom>
          <a:noFill/>
          <a:ln/>
        </p:spPr>
        <p:txBody>
          <a:bodyPr/>
          <a:lstStyle/>
          <a:p>
            <a:pPr marL="0" indent="0">
              <a:buNone/>
            </a:pPr>
            <a:r>
              <a:rPr lang="en-US" sz="2400" b="0" dirty="0"/>
              <a:t>A </a:t>
            </a:r>
            <a:r>
              <a:rPr lang="en-US" sz="2400" dirty="0"/>
              <a:t>EDIT</a:t>
            </a:r>
            <a:r>
              <a:rPr lang="en-US" sz="2400" b="0" dirty="0"/>
              <a:t> item is a common line-edit field.</a:t>
            </a:r>
          </a:p>
          <a:p>
            <a:pPr marL="0" indent="0"/>
            <a:endParaRPr lang="en-US" sz="2400" b="0" dirty="0"/>
          </a:p>
          <a:p>
            <a:pPr marL="0" indent="0"/>
            <a:endParaRPr lang="en-US" sz="2400" dirty="0"/>
          </a:p>
          <a:p>
            <a:pPr marL="0" indent="0"/>
            <a:endParaRPr lang="en-US" sz="2400" dirty="0"/>
          </a:p>
          <a:p>
            <a:pPr marL="0" indent="0">
              <a:buNone/>
            </a:pPr>
            <a:r>
              <a:rPr lang="en-US" sz="2400" dirty="0"/>
              <a:t>Syntax:</a:t>
            </a:r>
          </a:p>
          <a:p>
            <a:pPr marL="444500" lvl="1" indent="12700">
              <a:buFontTx/>
              <a:buNone/>
            </a:pPr>
            <a:r>
              <a:rPr lang="en-US" sz="2000" dirty="0">
                <a:latin typeface="Courier New" pitchFamily="49" charset="0"/>
                <a:cs typeface="Courier New" pitchFamily="49" charset="0"/>
              </a:rPr>
              <a:t>EDIT item-tag = field-name</a:t>
            </a:r>
            <a:r>
              <a:rPr lang="en-US" sz="2000" u="sng" dirty="0">
                <a:latin typeface="Courier New" pitchFamily="49" charset="0"/>
                <a:cs typeface="Courier New" pitchFamily="49" charset="0"/>
              </a:rPr>
              <a:t>[</a:t>
            </a:r>
            <a:r>
              <a:rPr lang="en-US" sz="2000" dirty="0">
                <a:latin typeface="Courier New" pitchFamily="49" charset="0"/>
                <a:cs typeface="Courier New" pitchFamily="49" charset="0"/>
              </a:rPr>
              <a:t>,attribute-list</a:t>
            </a:r>
            <a:r>
              <a:rPr lang="en-US" sz="2000" u="sng" dirty="0">
                <a:latin typeface="Courier New" pitchFamily="49" charset="0"/>
                <a:cs typeface="Courier New" pitchFamily="49" charset="0"/>
              </a:rPr>
              <a:t>]</a:t>
            </a:r>
            <a:r>
              <a:rPr lang="en-US" sz="2000" dirty="0">
                <a:latin typeface="Courier New" pitchFamily="49" charset="0"/>
                <a:cs typeface="Courier New" pitchFamily="49" charset="0"/>
              </a:rPr>
              <a:t>;</a:t>
            </a:r>
          </a:p>
        </p:txBody>
      </p:sp>
      <p:sp>
        <p:nvSpPr>
          <p:cNvPr id="6" name="Date Placeholder 3"/>
          <p:cNvSpPr>
            <a:spLocks noGrp="1"/>
          </p:cNvSpPr>
          <p:nvPr>
            <p:ph type="dt" sz="half" idx="4294967295"/>
          </p:nvPr>
        </p:nvSpPr>
        <p:spPr>
          <a:xfrm>
            <a:off x="0" y="6248400"/>
            <a:ext cx="1905000" cy="457200"/>
          </a:xfrm>
          <a:prstGeom prst="rect">
            <a:avLst/>
          </a:prstGeom>
        </p:spPr>
        <p:txBody>
          <a:bodyPr/>
          <a:lstStyle/>
          <a:p>
            <a:fld id="{E2D18E18-C9CB-4979-A516-0A91F49EB524}" type="datetime3">
              <a:rPr lang="fr-FR"/>
              <a:pPr/>
              <a:t>22.11.16</a:t>
            </a:fld>
            <a:endParaRPr lang="fr-FR" sz="1200"/>
          </a:p>
        </p:txBody>
      </p:sp>
      <p:pic>
        <p:nvPicPr>
          <p:cNvPr id="1656840" name="Picture 8" descr="pub_screen_entry"/>
          <p:cNvPicPr>
            <a:picLocks noChangeAspect="1" noChangeArrowheads="1"/>
          </p:cNvPicPr>
          <p:nvPr/>
        </p:nvPicPr>
        <p:blipFill>
          <a:blip r:embed="rId3" cstate="print"/>
          <a:stretch>
            <a:fillRect/>
          </a:stretch>
        </p:blipFill>
        <p:spPr bwMode="auto">
          <a:xfrm>
            <a:off x="552450" y="1114425"/>
            <a:ext cx="548640" cy="548640"/>
          </a:xfrm>
          <a:prstGeom prst="rect">
            <a:avLst/>
          </a:prstGeom>
          <a:noFill/>
        </p:spPr>
      </p:pic>
      <p:pic>
        <p:nvPicPr>
          <p:cNvPr id="8" name="Picture 6"/>
          <p:cNvPicPr>
            <a:picLocks noChangeAspect="1" noChangeArrowheads="1"/>
          </p:cNvPicPr>
          <p:nvPr/>
        </p:nvPicPr>
        <p:blipFill>
          <a:blip r:embed="rId4" cstate="print"/>
          <a:srcRect/>
          <a:stretch>
            <a:fillRect/>
          </a:stretch>
        </p:blipFill>
        <p:spPr bwMode="auto">
          <a:xfrm>
            <a:off x="5176273" y="2028825"/>
            <a:ext cx="2686616" cy="790575"/>
          </a:xfrm>
          <a:prstGeom prst="rect">
            <a:avLst/>
          </a:prstGeom>
          <a:noFill/>
          <a:ln w="38100" algn="ctr">
            <a:noFill/>
            <a:miter lim="800000"/>
            <a:headEnd/>
            <a:tailEnd/>
          </a:ln>
          <a:effectLst/>
        </p:spPr>
      </p:pic>
      <p:sp>
        <p:nvSpPr>
          <p:cNvPr id="9"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a:t>Edit</a:t>
            </a:r>
            <a:endParaRPr lang="en-US" sz="1400" dirty="0">
              <a:latin typeface="Century Gothic"/>
              <a:cs typeface="Century Gothic"/>
            </a:endParaRPr>
          </a:p>
        </p:txBody>
      </p:sp>
    </p:spTree>
    <p:extLst>
      <p:ext uri="{BB962C8B-B14F-4D97-AF65-F5344CB8AC3E}">
        <p14:creationId xmlns:p14="http://schemas.microsoft.com/office/powerpoint/2010/main" val="77541885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5315" name="Rectangle 3"/>
          <p:cNvSpPr>
            <a:spLocks noGrp="1" noChangeArrowheads="1"/>
          </p:cNvSpPr>
          <p:nvPr>
            <p:ph type="body" sz="half" idx="4294967295"/>
          </p:nvPr>
        </p:nvSpPr>
        <p:spPr>
          <a:xfrm>
            <a:off x="1219200" y="1390650"/>
            <a:ext cx="7924800" cy="3752850"/>
          </a:xfrm>
          <a:prstGeom prst="rect">
            <a:avLst/>
          </a:prstGeom>
        </p:spPr>
        <p:txBody>
          <a:bodyPr/>
          <a:lstStyle/>
          <a:p>
            <a:pPr marL="0" indent="0">
              <a:buNone/>
            </a:pPr>
            <a:r>
              <a:rPr lang="en-US" sz="2400" b="0" dirty="0">
                <a:cs typeface="Arial" charset="0"/>
              </a:rPr>
              <a:t>A </a:t>
            </a:r>
            <a:r>
              <a:rPr lang="en-US" sz="2400" dirty="0">
                <a:cs typeface="Arial" charset="0"/>
              </a:rPr>
              <a:t>BUTTON</a:t>
            </a:r>
            <a:r>
              <a:rPr lang="en-US" sz="2400" b="0" dirty="0">
                <a:cs typeface="Arial" charset="0"/>
              </a:rPr>
              <a:t> is an action view, not associated with database columns and therefore using the static notation.</a:t>
            </a:r>
          </a:p>
          <a:p>
            <a:pPr marL="0" indent="0">
              <a:buNone/>
            </a:pPr>
            <a:endParaRPr lang="en-US" sz="2400" b="0" dirty="0">
              <a:cs typeface="Arial" charset="0"/>
            </a:endParaRPr>
          </a:p>
          <a:p>
            <a:pPr marL="0" indent="0">
              <a:buNone/>
            </a:pPr>
            <a:endParaRPr lang="en-US" sz="2400" dirty="0">
              <a:cs typeface="Arial" charset="0"/>
            </a:endParaRPr>
          </a:p>
          <a:p>
            <a:pPr marL="0" indent="0">
              <a:buNone/>
            </a:pPr>
            <a:r>
              <a:rPr lang="en-US" sz="2400" dirty="0">
                <a:cs typeface="Arial" charset="0"/>
              </a:rPr>
              <a:t>Example:</a:t>
            </a:r>
          </a:p>
          <a:p>
            <a:pPr marL="2603500" lvl="1" indent="-2146300">
              <a:buNone/>
            </a:pPr>
            <a:r>
              <a:rPr lang="en-US" sz="2000" dirty="0">
                <a:latin typeface="Courier New" pitchFamily="49" charset="0"/>
              </a:rPr>
              <a:t>BUTTON btn1 : help, TEXT="Click me",</a:t>
            </a:r>
          </a:p>
          <a:p>
            <a:pPr marL="2603500" lvl="1" indent="-2146300">
              <a:buNone/>
            </a:pPr>
            <a:r>
              <a:rPr lang="en-US" sz="2000" dirty="0">
                <a:latin typeface="Courier New" pitchFamily="49" charset="0"/>
              </a:rPr>
              <a:t>              IMAGE="question“ ;</a:t>
            </a:r>
            <a:endParaRPr lang="en-US" sz="2000" dirty="0"/>
          </a:p>
        </p:txBody>
      </p:sp>
      <p:pic>
        <p:nvPicPr>
          <p:cNvPr id="1165316" name="Picture 4" descr="buttonex"/>
          <p:cNvPicPr>
            <a:picLocks noGrp="1" noChangeAspect="1" noChangeArrowheads="1"/>
          </p:cNvPicPr>
          <p:nvPr>
            <p:ph idx="4294967295"/>
          </p:nvPr>
        </p:nvPicPr>
        <p:blipFill>
          <a:blip r:embed="rId3" cstate="print"/>
          <a:stretch>
            <a:fillRect/>
          </a:stretch>
        </p:blipFill>
        <p:spPr>
          <a:xfrm>
            <a:off x="7086600" y="2709863"/>
            <a:ext cx="2057400" cy="685800"/>
          </a:xfrm>
          <a:prstGeom prst="rect">
            <a:avLst/>
          </a:prstGeom>
          <a:ln/>
        </p:spPr>
      </p:pic>
      <p:pic>
        <p:nvPicPr>
          <p:cNvPr id="1165317" name="Picture 5" descr="pub_screen_button"/>
          <p:cNvPicPr>
            <a:picLocks noChangeAspect="1" noChangeArrowheads="1"/>
          </p:cNvPicPr>
          <p:nvPr/>
        </p:nvPicPr>
        <p:blipFill>
          <a:blip r:embed="rId4" cstate="print"/>
          <a:stretch>
            <a:fillRect/>
          </a:stretch>
        </p:blipFill>
        <p:spPr bwMode="auto">
          <a:xfrm>
            <a:off x="590549" y="1466849"/>
            <a:ext cx="548640" cy="548640"/>
          </a:xfrm>
          <a:prstGeom prst="rect">
            <a:avLst/>
          </a:prstGeom>
          <a:noFill/>
          <a:ln w="9525">
            <a:noFill/>
            <a:miter lim="800000"/>
            <a:headEnd/>
            <a:tailEnd/>
          </a:ln>
        </p:spPr>
      </p:pic>
      <p:sp>
        <p:nvSpPr>
          <p:cNvPr id="6"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a:t>Button</a:t>
            </a:r>
            <a:endParaRPr lang="en-US" sz="1400" dirty="0">
              <a:latin typeface="Century Gothic"/>
              <a:cs typeface="Century Gothic"/>
            </a:endParaRPr>
          </a:p>
        </p:txBody>
      </p:sp>
    </p:spTree>
    <p:extLst>
      <p:ext uri="{BB962C8B-B14F-4D97-AF65-F5344CB8AC3E}">
        <p14:creationId xmlns:p14="http://schemas.microsoft.com/office/powerpoint/2010/main" val="315247156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7" name="Rectangle 3"/>
          <p:cNvSpPr>
            <a:spLocks noGrp="1" noChangeArrowheads="1"/>
          </p:cNvSpPr>
          <p:nvPr>
            <p:ph type="body" sz="half" idx="4294967295"/>
          </p:nvPr>
        </p:nvSpPr>
        <p:spPr>
          <a:xfrm>
            <a:off x="1714500" y="1266825"/>
            <a:ext cx="7429500" cy="3733800"/>
          </a:xfrm>
          <a:prstGeom prst="rect">
            <a:avLst/>
          </a:prstGeom>
        </p:spPr>
        <p:txBody>
          <a:bodyPr/>
          <a:lstStyle/>
          <a:p>
            <a:pPr marL="0" indent="0">
              <a:buNone/>
            </a:pPr>
            <a:r>
              <a:rPr lang="en-US" sz="2400" b="0" dirty="0">
                <a:cs typeface="Arial" charset="0"/>
              </a:rPr>
              <a:t>A </a:t>
            </a:r>
            <a:r>
              <a:rPr lang="en-US" sz="2400" dirty="0">
                <a:cs typeface="Arial" charset="0"/>
              </a:rPr>
              <a:t>BUTTONEDIT</a:t>
            </a:r>
            <a:r>
              <a:rPr lang="en-US" sz="2400" b="0" dirty="0">
                <a:cs typeface="Arial" charset="0"/>
              </a:rPr>
              <a:t> defines a line-edit with a push-button that can trigger an action.</a:t>
            </a:r>
          </a:p>
          <a:p>
            <a:pPr marL="0" indent="0">
              <a:buNone/>
            </a:pPr>
            <a:endParaRPr lang="en-US" sz="2400" b="0" dirty="0">
              <a:latin typeface="Courier New" pitchFamily="49" charset="0"/>
              <a:cs typeface="Courier New" pitchFamily="49" charset="0"/>
            </a:endParaRPr>
          </a:p>
          <a:p>
            <a:pPr marL="0" indent="0">
              <a:buNone/>
            </a:pPr>
            <a:endParaRPr lang="en-US" sz="2400" b="0" dirty="0">
              <a:latin typeface="Courier New" pitchFamily="49" charset="0"/>
              <a:cs typeface="Courier New" pitchFamily="49" charset="0"/>
            </a:endParaRPr>
          </a:p>
          <a:p>
            <a:pPr marL="0" indent="0">
              <a:buNone/>
            </a:pPr>
            <a:r>
              <a:rPr lang="en-US" sz="2400" dirty="0"/>
              <a:t>Example:</a:t>
            </a:r>
          </a:p>
          <a:p>
            <a:pPr lvl="1">
              <a:buFontTx/>
              <a:buNone/>
            </a:pPr>
            <a:r>
              <a:rPr lang="en-US" sz="2000" dirty="0">
                <a:latin typeface="Courier New" pitchFamily="49" charset="0"/>
              </a:rPr>
              <a:t>BUTTONEDIT f001 = </a:t>
            </a:r>
            <a:r>
              <a:rPr lang="en-US" sz="2000" dirty="0" err="1">
                <a:latin typeface="Courier New" pitchFamily="49" charset="0"/>
              </a:rPr>
              <a:t>customer.state,REQUIRED</a:t>
            </a:r>
            <a:r>
              <a:rPr lang="en-US" sz="2000" dirty="0">
                <a:latin typeface="Courier New" pitchFamily="49" charset="0"/>
              </a:rPr>
              <a:t>,</a:t>
            </a:r>
          </a:p>
          <a:p>
            <a:pPr lvl="1">
              <a:buFontTx/>
              <a:buNone/>
            </a:pPr>
            <a:r>
              <a:rPr lang="en-US" sz="2000" dirty="0">
                <a:latin typeface="Courier New" pitchFamily="49" charset="0"/>
              </a:rPr>
              <a:t>                  IMAGE="smiley",</a:t>
            </a:r>
          </a:p>
          <a:p>
            <a:pPr lvl="1">
              <a:buFontTx/>
              <a:buNone/>
            </a:pPr>
            <a:r>
              <a:rPr lang="en-US" sz="2000" dirty="0">
                <a:latin typeface="Courier New" pitchFamily="49" charset="0"/>
              </a:rPr>
              <a:t>                  ACTION=zoom;</a:t>
            </a:r>
          </a:p>
        </p:txBody>
      </p:sp>
      <p:pic>
        <p:nvPicPr>
          <p:cNvPr id="1168388" name="Picture 4" descr="Screen008"/>
          <p:cNvPicPr>
            <a:picLocks noGrp="1" noChangeAspect="1" noChangeArrowheads="1"/>
          </p:cNvPicPr>
          <p:nvPr>
            <p:ph idx="4294967295"/>
          </p:nvPr>
        </p:nvPicPr>
        <p:blipFill>
          <a:blip r:embed="rId3" cstate="print"/>
          <a:stretch>
            <a:fillRect/>
          </a:stretch>
        </p:blipFill>
        <p:spPr>
          <a:xfrm>
            <a:off x="7086600" y="2262188"/>
            <a:ext cx="2057400" cy="685800"/>
          </a:xfrm>
          <a:prstGeom prst="rect">
            <a:avLst/>
          </a:prstGeom>
          <a:ln/>
        </p:spPr>
      </p:pic>
      <p:pic>
        <p:nvPicPr>
          <p:cNvPr id="1168391" name="Picture 7" descr="buttonedit"/>
          <p:cNvPicPr>
            <a:picLocks noChangeAspect="1" noChangeArrowheads="1"/>
          </p:cNvPicPr>
          <p:nvPr/>
        </p:nvPicPr>
        <p:blipFill>
          <a:blip r:embed="rId4" cstate="print"/>
          <a:stretch>
            <a:fillRect/>
          </a:stretch>
        </p:blipFill>
        <p:spPr bwMode="auto">
          <a:xfrm>
            <a:off x="251520" y="1368425"/>
            <a:ext cx="548640" cy="548640"/>
          </a:xfrm>
          <a:prstGeom prst="rect">
            <a:avLst/>
          </a:prstGeom>
          <a:noFill/>
          <a:ln w="9525">
            <a:noFill/>
            <a:miter lim="800000"/>
            <a:headEnd/>
            <a:tailEnd/>
          </a:ln>
        </p:spPr>
      </p:pic>
      <p:sp>
        <p:nvSpPr>
          <p:cNvPr id="6"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a:t>Button Edit</a:t>
            </a:r>
            <a:endParaRPr lang="en-US" sz="1400" dirty="0">
              <a:latin typeface="Century Gothic"/>
              <a:cs typeface="Century Gothic"/>
            </a:endParaRPr>
          </a:p>
        </p:txBody>
      </p:sp>
    </p:spTree>
    <p:extLst>
      <p:ext uri="{BB962C8B-B14F-4D97-AF65-F5344CB8AC3E}">
        <p14:creationId xmlns:p14="http://schemas.microsoft.com/office/powerpoint/2010/main" val="381729322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84" name="Rectangle 4"/>
          <p:cNvSpPr>
            <a:spLocks noGrp="1" noChangeArrowheads="1"/>
          </p:cNvSpPr>
          <p:nvPr>
            <p:ph idx="4294967295"/>
          </p:nvPr>
        </p:nvSpPr>
        <p:spPr>
          <a:xfrm>
            <a:off x="2266950" y="1125538"/>
            <a:ext cx="6877050" cy="4906962"/>
          </a:xfrm>
          <a:prstGeom prst="rect">
            <a:avLst/>
          </a:prstGeom>
          <a:noFill/>
          <a:ln/>
        </p:spPr>
        <p:txBody>
          <a:bodyPr/>
          <a:lstStyle/>
          <a:p>
            <a:pPr marL="0" indent="0">
              <a:buNone/>
            </a:pPr>
            <a:r>
              <a:rPr lang="en-US" sz="2400" b="0" dirty="0"/>
              <a:t>A </a:t>
            </a:r>
            <a:r>
              <a:rPr lang="en-US" sz="2400" dirty="0"/>
              <a:t>CANVAS</a:t>
            </a:r>
            <a:r>
              <a:rPr lang="en-US" sz="2400" b="0" dirty="0"/>
              <a:t> item defines an area in which you can draw shapes.</a:t>
            </a:r>
          </a:p>
          <a:p>
            <a:pPr marL="0" indent="0">
              <a:buNone/>
            </a:pPr>
            <a:endParaRPr lang="en-US" sz="2400" b="0" dirty="0"/>
          </a:p>
          <a:p>
            <a:pPr marL="0" indent="0">
              <a:buNone/>
            </a:pPr>
            <a:endParaRPr lang="en-US" sz="2400" b="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Example:</a:t>
            </a:r>
          </a:p>
          <a:p>
            <a:pPr marL="820738" lvl="1">
              <a:buFontTx/>
              <a:buNone/>
            </a:pPr>
            <a:r>
              <a:rPr lang="en-US" sz="2000" dirty="0">
                <a:latin typeface="Courier New" pitchFamily="49" charset="0"/>
                <a:cs typeface="Courier New" pitchFamily="49" charset="0"/>
              </a:rPr>
              <a:t>CANVAS cvs1 : canvasarea1;</a:t>
            </a:r>
          </a:p>
        </p:txBody>
      </p:sp>
      <p:pic>
        <p:nvPicPr>
          <p:cNvPr id="1658883" name="Picture 3"/>
          <p:cNvPicPr>
            <a:picLocks noChangeAspect="1" noChangeArrowheads="1"/>
          </p:cNvPicPr>
          <p:nvPr/>
        </p:nvPicPr>
        <p:blipFill>
          <a:blip r:embed="rId3" cstate="print"/>
          <a:srcRect/>
          <a:stretch>
            <a:fillRect/>
          </a:stretch>
        </p:blipFill>
        <p:spPr bwMode="auto">
          <a:xfrm>
            <a:off x="5133975" y="2505075"/>
            <a:ext cx="2438400" cy="1625600"/>
          </a:xfrm>
          <a:prstGeom prst="rect">
            <a:avLst/>
          </a:prstGeom>
          <a:noFill/>
          <a:ln w="38100" algn="ctr">
            <a:noFill/>
            <a:miter lim="800000"/>
            <a:headEnd/>
            <a:tailEnd/>
          </a:ln>
          <a:effectLst/>
        </p:spPr>
      </p:pic>
      <p:pic>
        <p:nvPicPr>
          <p:cNvPr id="1658885" name="Picture 5" descr="pub_screen_canvas"/>
          <p:cNvPicPr>
            <a:picLocks noChangeAspect="1" noChangeArrowheads="1"/>
          </p:cNvPicPr>
          <p:nvPr/>
        </p:nvPicPr>
        <p:blipFill>
          <a:blip r:embed="rId4" cstate="print"/>
          <a:stretch>
            <a:fillRect/>
          </a:stretch>
        </p:blipFill>
        <p:spPr bwMode="auto">
          <a:xfrm>
            <a:off x="566976" y="1340768"/>
            <a:ext cx="548640" cy="548640"/>
          </a:xfrm>
          <a:prstGeom prst="rect">
            <a:avLst/>
          </a:prstGeom>
          <a:noFill/>
        </p:spPr>
      </p:pic>
      <p:sp>
        <p:nvSpPr>
          <p:cNvPr id="6"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a:t>Canvas</a:t>
            </a:r>
            <a:endParaRPr lang="en-US" sz="1400" dirty="0">
              <a:latin typeface="Century Gothic"/>
              <a:cs typeface="Century Gothic"/>
            </a:endParaRPr>
          </a:p>
        </p:txBody>
      </p:sp>
    </p:spTree>
    <p:extLst>
      <p:ext uri="{BB962C8B-B14F-4D97-AF65-F5344CB8AC3E}">
        <p14:creationId xmlns:p14="http://schemas.microsoft.com/office/powerpoint/2010/main" val="262684475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s-MX" sz="3200" dirty="0" err="1"/>
              <a:t>Example</a:t>
            </a:r>
            <a:r>
              <a:rPr lang="es-MX" sz="3200" dirty="0"/>
              <a:t> Genero </a:t>
            </a:r>
            <a:r>
              <a:rPr lang="es-MX" sz="3200" dirty="0" err="1"/>
              <a:t>Form</a:t>
            </a:r>
            <a:endParaRPr lang="en-US" sz="1400" dirty="0">
              <a:latin typeface="Century Gothic"/>
              <a:cs typeface="Century Gothic"/>
            </a:endParaRPr>
          </a:p>
        </p:txBody>
      </p:sp>
      <p:pic>
        <p:nvPicPr>
          <p:cNvPr id="4" name="Picture 11" descr="stores_md_final.png"/>
          <p:cNvPicPr>
            <a:picLocks noChangeAspect="1"/>
          </p:cNvPicPr>
          <p:nvPr/>
        </p:nvPicPr>
        <p:blipFill>
          <a:blip r:embed="rId2" cstate="print"/>
          <a:stretch>
            <a:fillRect/>
          </a:stretch>
        </p:blipFill>
        <p:spPr>
          <a:xfrm>
            <a:off x="1332966" y="1085492"/>
            <a:ext cx="7640117" cy="5125166"/>
          </a:xfrm>
          <a:prstGeom prst="rect">
            <a:avLst/>
          </a:prstGeom>
        </p:spPr>
      </p:pic>
      <p:sp>
        <p:nvSpPr>
          <p:cNvPr id="5" name="AutoShape 10"/>
          <p:cNvSpPr>
            <a:spLocks/>
          </p:cNvSpPr>
          <p:nvPr/>
        </p:nvSpPr>
        <p:spPr bwMode="auto">
          <a:xfrm>
            <a:off x="3362325" y="904875"/>
            <a:ext cx="1200150" cy="381000"/>
          </a:xfrm>
          <a:prstGeom prst="borderCallout1">
            <a:avLst>
              <a:gd name="adj1" fmla="val 30000"/>
              <a:gd name="adj2" fmla="val -5556"/>
              <a:gd name="adj3" fmla="val 126667"/>
              <a:gd name="adj4" fmla="val -62384"/>
            </a:avLst>
          </a:prstGeom>
          <a:solidFill>
            <a:schemeClr val="accent5">
              <a:lumMod val="60000"/>
              <a:lumOff val="40000"/>
            </a:schemeClr>
          </a:solidFill>
          <a:ln w="9525">
            <a:solidFill>
              <a:schemeClr val="tx1"/>
            </a:solidFill>
            <a:miter lim="800000"/>
            <a:headEnd/>
            <a:tailEnd/>
          </a:ln>
          <a:effectLst/>
        </p:spPr>
        <p:txBody>
          <a:bodyPr/>
          <a:lstStyle/>
          <a:p>
            <a:r>
              <a:rPr lang="en-US" sz="1600" dirty="0"/>
              <a:t>Top menu</a:t>
            </a:r>
          </a:p>
        </p:txBody>
      </p:sp>
      <p:sp>
        <p:nvSpPr>
          <p:cNvPr id="7" name="AutoShape 7"/>
          <p:cNvSpPr>
            <a:spLocks/>
          </p:cNvSpPr>
          <p:nvPr/>
        </p:nvSpPr>
        <p:spPr bwMode="auto">
          <a:xfrm>
            <a:off x="53008" y="2062163"/>
            <a:ext cx="990600" cy="385762"/>
          </a:xfrm>
          <a:prstGeom prst="borderCallout1">
            <a:avLst>
              <a:gd name="adj1" fmla="val 48438"/>
              <a:gd name="adj2" fmla="val 103848"/>
              <a:gd name="adj3" fmla="val 32032"/>
              <a:gd name="adj4" fmla="val 150161"/>
            </a:avLst>
          </a:prstGeom>
          <a:solidFill>
            <a:schemeClr val="accent5">
              <a:lumMod val="60000"/>
              <a:lumOff val="40000"/>
            </a:schemeClr>
          </a:solidFill>
          <a:ln w="9525">
            <a:solidFill>
              <a:schemeClr val="tx1"/>
            </a:solidFill>
            <a:miter lim="800000"/>
            <a:headEnd/>
            <a:tailEnd/>
          </a:ln>
          <a:effectLst/>
        </p:spPr>
        <p:txBody>
          <a:bodyPr/>
          <a:lstStyle/>
          <a:p>
            <a:r>
              <a:rPr lang="en-US" sz="1600" dirty="0"/>
              <a:t>Folders</a:t>
            </a:r>
          </a:p>
        </p:txBody>
      </p:sp>
      <p:sp>
        <p:nvSpPr>
          <p:cNvPr id="8" name="AutoShape 9"/>
          <p:cNvSpPr>
            <a:spLocks/>
          </p:cNvSpPr>
          <p:nvPr/>
        </p:nvSpPr>
        <p:spPr bwMode="auto">
          <a:xfrm>
            <a:off x="35496" y="2636912"/>
            <a:ext cx="1066800" cy="685800"/>
          </a:xfrm>
          <a:prstGeom prst="borderCallout1">
            <a:avLst>
              <a:gd name="adj1" fmla="val 16667"/>
              <a:gd name="adj2" fmla="val 107144"/>
              <a:gd name="adj3" fmla="val -14583"/>
              <a:gd name="adj4" fmla="val 144792"/>
            </a:avLst>
          </a:prstGeom>
          <a:solidFill>
            <a:schemeClr val="accent5">
              <a:lumMod val="60000"/>
              <a:lumOff val="40000"/>
            </a:schemeClr>
          </a:solidFill>
          <a:ln w="9525">
            <a:solidFill>
              <a:schemeClr val="tx1"/>
            </a:solidFill>
            <a:miter lim="800000"/>
            <a:headEnd/>
            <a:tailEnd/>
          </a:ln>
          <a:effectLst/>
        </p:spPr>
        <p:txBody>
          <a:bodyPr/>
          <a:lstStyle/>
          <a:p>
            <a:r>
              <a:rPr lang="en-US" sz="1600" dirty="0"/>
              <a:t>Grouped fields</a:t>
            </a:r>
          </a:p>
        </p:txBody>
      </p:sp>
      <p:sp>
        <p:nvSpPr>
          <p:cNvPr id="9" name="AutoShape 6"/>
          <p:cNvSpPr>
            <a:spLocks/>
          </p:cNvSpPr>
          <p:nvPr/>
        </p:nvSpPr>
        <p:spPr bwMode="auto">
          <a:xfrm>
            <a:off x="152400" y="5067300"/>
            <a:ext cx="914400" cy="609600"/>
          </a:xfrm>
          <a:prstGeom prst="borderCallout1">
            <a:avLst>
              <a:gd name="adj1" fmla="val 18750"/>
              <a:gd name="adj2" fmla="val 108333"/>
              <a:gd name="adj3" fmla="val -60938"/>
              <a:gd name="adj4" fmla="val 162500"/>
            </a:avLst>
          </a:prstGeom>
          <a:solidFill>
            <a:schemeClr val="accent5">
              <a:lumMod val="60000"/>
              <a:lumOff val="40000"/>
            </a:schemeClr>
          </a:solidFill>
          <a:ln w="9525">
            <a:solidFill>
              <a:schemeClr val="tx1"/>
            </a:solidFill>
            <a:miter lim="800000"/>
            <a:headEnd/>
            <a:tailEnd/>
          </a:ln>
          <a:effectLst/>
        </p:spPr>
        <p:txBody>
          <a:bodyPr/>
          <a:lstStyle/>
          <a:p>
            <a:r>
              <a:rPr lang="en-US" sz="1600" dirty="0"/>
              <a:t>Tables/Arrays</a:t>
            </a:r>
          </a:p>
        </p:txBody>
      </p:sp>
      <p:sp>
        <p:nvSpPr>
          <p:cNvPr id="10" name="AutoShape 8"/>
          <p:cNvSpPr>
            <a:spLocks/>
          </p:cNvSpPr>
          <p:nvPr/>
        </p:nvSpPr>
        <p:spPr bwMode="auto">
          <a:xfrm>
            <a:off x="6035675" y="6153150"/>
            <a:ext cx="1374775" cy="447675"/>
          </a:xfrm>
          <a:prstGeom prst="borderCallout1">
            <a:avLst>
              <a:gd name="adj1" fmla="val 21431"/>
              <a:gd name="adj2" fmla="val -8333"/>
              <a:gd name="adj3" fmla="val -7736"/>
              <a:gd name="adj4" fmla="val -55731"/>
            </a:avLst>
          </a:prstGeom>
          <a:solidFill>
            <a:schemeClr val="accent5">
              <a:lumMod val="60000"/>
              <a:lumOff val="40000"/>
            </a:schemeClr>
          </a:solidFill>
          <a:ln w="9525">
            <a:solidFill>
              <a:schemeClr val="tx1"/>
            </a:solidFill>
            <a:miter lim="800000"/>
            <a:headEnd/>
            <a:tailEnd/>
          </a:ln>
          <a:effectLst/>
        </p:spPr>
        <p:txBody>
          <a:bodyPr/>
          <a:lstStyle/>
          <a:p>
            <a:r>
              <a:rPr lang="en-US" sz="1600" dirty="0"/>
              <a:t>Status bar</a:t>
            </a:r>
          </a:p>
        </p:txBody>
      </p:sp>
      <p:sp>
        <p:nvSpPr>
          <p:cNvPr id="11" name="AutoShape 5"/>
          <p:cNvSpPr>
            <a:spLocks/>
          </p:cNvSpPr>
          <p:nvPr/>
        </p:nvSpPr>
        <p:spPr bwMode="auto">
          <a:xfrm>
            <a:off x="6010275" y="1647825"/>
            <a:ext cx="1085850" cy="352425"/>
          </a:xfrm>
          <a:prstGeom prst="borderCallout1">
            <a:avLst>
              <a:gd name="adj1" fmla="val 27083"/>
              <a:gd name="adj2" fmla="val -4260"/>
              <a:gd name="adj3" fmla="val 27084"/>
              <a:gd name="adj4" fmla="val -58646"/>
            </a:avLst>
          </a:prstGeom>
          <a:solidFill>
            <a:schemeClr val="accent5">
              <a:lumMod val="60000"/>
              <a:lumOff val="40000"/>
            </a:schemeClr>
          </a:solidFill>
          <a:ln w="9525">
            <a:solidFill>
              <a:schemeClr val="tx1"/>
            </a:solidFill>
            <a:miter lim="800000"/>
            <a:headEnd/>
            <a:tailEnd/>
          </a:ln>
          <a:effectLst/>
        </p:spPr>
        <p:txBody>
          <a:bodyPr/>
          <a:lstStyle/>
          <a:p>
            <a:r>
              <a:rPr lang="en-US" sz="1600" dirty="0"/>
              <a:t>Tool bar</a:t>
            </a:r>
          </a:p>
        </p:txBody>
      </p:sp>
    </p:spTree>
    <p:extLst>
      <p:ext uri="{BB962C8B-B14F-4D97-AF65-F5344CB8AC3E}">
        <p14:creationId xmlns:p14="http://schemas.microsoft.com/office/powerpoint/2010/main" val="1431777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heckerboard(across)">
                                      <p:cBhvr>
                                        <p:cTn id="11" dur="500"/>
                                        <p:tgtEl>
                                          <p:spTgt spid="7"/>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heckerboard(across)">
                                      <p:cBhvr>
                                        <p:cTn id="15" dur="500"/>
                                        <p:tgtEl>
                                          <p:spTgt spid="8"/>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heckerboard(across)">
                                      <p:cBhvr>
                                        <p:cTn id="19" dur="500"/>
                                        <p:tgtEl>
                                          <p:spTgt spid="9"/>
                                        </p:tgtEl>
                                      </p:cBhvr>
                                    </p:animEffect>
                                  </p:childTnLst>
                                </p:cTn>
                              </p:par>
                            </p:childTnLst>
                          </p:cTn>
                        </p:par>
                        <p:par>
                          <p:cTn id="20" fill="hold">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checkerboard(across)">
                                      <p:cBhvr>
                                        <p:cTn id="23" dur="500"/>
                                        <p:tgtEl>
                                          <p:spTgt spid="10"/>
                                        </p:tgtEl>
                                      </p:cBhvr>
                                    </p:animEffect>
                                  </p:childTnLst>
                                </p:cTn>
                              </p:par>
                            </p:childTnLst>
                          </p:cTn>
                        </p:par>
                        <p:par>
                          <p:cTn id="24" fill="hold">
                            <p:stCondLst>
                              <p:cond delay="2500"/>
                            </p:stCondLst>
                            <p:childTnLst>
                              <p:par>
                                <p:cTn id="25" presetID="5" presetClass="entr" presetSubtype="1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heckerboard(across)">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9412" name="Picture 4" descr="combo">
            <a:hlinkClick r:id="rId3" action="ppaction://program"/>
          </p:cNvPr>
          <p:cNvPicPr>
            <a:picLocks noGrp="1" noChangeAspect="1" noChangeArrowheads="1"/>
          </p:cNvPicPr>
          <p:nvPr>
            <p:ph idx="4294967295"/>
          </p:nvPr>
        </p:nvPicPr>
        <p:blipFill>
          <a:blip r:embed="rId4" cstate="print"/>
          <a:stretch>
            <a:fillRect/>
          </a:stretch>
        </p:blipFill>
        <p:spPr>
          <a:xfrm>
            <a:off x="6257925" y="1511300"/>
            <a:ext cx="2886075" cy="2493963"/>
          </a:xfrm>
          <a:prstGeom prst="rect">
            <a:avLst/>
          </a:prstGeom>
          <a:ln/>
        </p:spPr>
      </p:pic>
      <p:sp>
        <p:nvSpPr>
          <p:cNvPr id="1169411" name="Rectangle 3"/>
          <p:cNvSpPr>
            <a:spLocks noGrp="1" noChangeArrowheads="1"/>
          </p:cNvSpPr>
          <p:nvPr>
            <p:ph type="body" sz="half" idx="4294967295"/>
          </p:nvPr>
        </p:nvSpPr>
        <p:spPr>
          <a:xfrm>
            <a:off x="1219200" y="4286250"/>
            <a:ext cx="7924800" cy="1828800"/>
          </a:xfrm>
          <a:prstGeom prst="rect">
            <a:avLst/>
          </a:prstGeom>
        </p:spPr>
        <p:txBody>
          <a:bodyPr/>
          <a:lstStyle/>
          <a:p>
            <a:pPr marL="0" indent="0">
              <a:buNone/>
            </a:pPr>
            <a:r>
              <a:rPr lang="en-GB" sz="2400" dirty="0">
                <a:cs typeface="Arial" charset="0"/>
              </a:rPr>
              <a:t>Example</a:t>
            </a:r>
            <a:endParaRPr lang="en-GB" sz="2400" dirty="0">
              <a:solidFill>
                <a:schemeClr val="bg2"/>
              </a:solidFill>
              <a:latin typeface="Courier New" pitchFamily="49" charset="0"/>
            </a:endParaRPr>
          </a:p>
          <a:p>
            <a:pPr lvl="1">
              <a:buFontTx/>
              <a:buNone/>
            </a:pPr>
            <a:r>
              <a:rPr lang="en-GB" sz="2000" dirty="0">
                <a:latin typeface="Courier New" pitchFamily="49" charset="0"/>
              </a:rPr>
              <a:t>COMBOBOX f1 = </a:t>
            </a:r>
            <a:r>
              <a:rPr lang="en-GB" sz="2000" dirty="0" err="1">
                <a:latin typeface="Courier New" pitchFamily="49" charset="0"/>
              </a:rPr>
              <a:t>customer.colorCombo</a:t>
            </a:r>
            <a:r>
              <a:rPr lang="en-GB" sz="2000" dirty="0">
                <a:latin typeface="Courier New" pitchFamily="49" charset="0"/>
              </a:rPr>
              <a:t>, </a:t>
            </a:r>
          </a:p>
          <a:p>
            <a:pPr lvl="1">
              <a:buFontTx/>
              <a:buNone/>
            </a:pPr>
            <a:r>
              <a:rPr lang="en-GB" sz="2000" dirty="0">
                <a:latin typeface="Courier New" pitchFamily="49" charset="0"/>
              </a:rPr>
              <a:t>              ITEMS = ((1,'Red'),</a:t>
            </a:r>
          </a:p>
          <a:p>
            <a:pPr lvl="1">
              <a:buFontTx/>
              <a:buNone/>
            </a:pPr>
            <a:r>
              <a:rPr lang="en-GB" sz="2000" dirty="0">
                <a:latin typeface="Courier New" pitchFamily="49" charset="0"/>
              </a:rPr>
              <a:t>              (2,'Green'), (3,'Blue));	</a:t>
            </a:r>
          </a:p>
        </p:txBody>
      </p:sp>
      <p:sp>
        <p:nvSpPr>
          <p:cNvPr id="1169413" name="Text Box 5"/>
          <p:cNvSpPr txBox="1">
            <a:spLocks noChangeArrowheads="1"/>
          </p:cNvSpPr>
          <p:nvPr/>
        </p:nvSpPr>
        <p:spPr bwMode="auto">
          <a:xfrm>
            <a:off x="1352550" y="1219200"/>
            <a:ext cx="4114800" cy="1187450"/>
          </a:xfrm>
          <a:prstGeom prst="rect">
            <a:avLst/>
          </a:prstGeom>
          <a:noFill/>
          <a:ln w="9525" algn="ctr">
            <a:noFill/>
            <a:miter lim="800000"/>
            <a:headEnd/>
            <a:tailEnd/>
          </a:ln>
          <a:effectLst/>
        </p:spPr>
        <p:txBody>
          <a:bodyPr>
            <a:spAutoFit/>
          </a:bodyPr>
          <a:lstStyle/>
          <a:p>
            <a:pPr algn="l">
              <a:spcBef>
                <a:spcPct val="50000"/>
              </a:spcBef>
            </a:pPr>
            <a:r>
              <a:rPr lang="en-US" b="0" dirty="0"/>
              <a:t>The </a:t>
            </a:r>
            <a:r>
              <a:rPr lang="en-US" dirty="0"/>
              <a:t>COMBOBOX</a:t>
            </a:r>
            <a:r>
              <a:rPr lang="en-US" b="0" dirty="0"/>
              <a:t> item type defines a line-edit with a drop-down list of values.</a:t>
            </a:r>
          </a:p>
        </p:txBody>
      </p:sp>
      <p:pic>
        <p:nvPicPr>
          <p:cNvPr id="1169414" name="Picture 6" descr="pub_screen_combo"/>
          <p:cNvPicPr>
            <a:picLocks noChangeAspect="1" noChangeArrowheads="1"/>
          </p:cNvPicPr>
          <p:nvPr/>
        </p:nvPicPr>
        <p:blipFill>
          <a:blip r:embed="rId5" cstate="print"/>
          <a:stretch>
            <a:fillRect/>
          </a:stretch>
        </p:blipFill>
        <p:spPr bwMode="auto">
          <a:xfrm>
            <a:off x="323528" y="1314450"/>
            <a:ext cx="548640" cy="548640"/>
          </a:xfrm>
          <a:prstGeom prst="rect">
            <a:avLst/>
          </a:prstGeom>
          <a:noFill/>
        </p:spPr>
      </p:pic>
      <p:sp>
        <p:nvSpPr>
          <p:cNvPr id="7"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a:t>Combo Box</a:t>
            </a:r>
            <a:endParaRPr lang="en-US" sz="1400" dirty="0">
              <a:latin typeface="Century Gothic"/>
              <a:cs typeface="Century Gothic"/>
            </a:endParaRPr>
          </a:p>
        </p:txBody>
      </p:sp>
    </p:spTree>
    <p:extLst>
      <p:ext uri="{BB962C8B-B14F-4D97-AF65-F5344CB8AC3E}">
        <p14:creationId xmlns:p14="http://schemas.microsoft.com/office/powerpoint/2010/main" val="173015784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1463" name="Picture 7" descr="checkbox"/>
          <p:cNvPicPr>
            <a:picLocks noGrp="1" noChangeAspect="1" noChangeArrowheads="1"/>
          </p:cNvPicPr>
          <p:nvPr>
            <p:ph idx="4294967295"/>
          </p:nvPr>
        </p:nvPicPr>
        <p:blipFill>
          <a:blip r:embed="rId3" cstate="print"/>
          <a:stretch>
            <a:fillRect/>
          </a:stretch>
        </p:blipFill>
        <p:spPr>
          <a:xfrm>
            <a:off x="0" y="2671763"/>
            <a:ext cx="1866900" cy="1385887"/>
          </a:xfrm>
          <a:prstGeom prst="rect">
            <a:avLst/>
          </a:prstGeom>
          <a:noFill/>
          <a:ln/>
        </p:spPr>
      </p:pic>
      <p:sp>
        <p:nvSpPr>
          <p:cNvPr id="1171459" name="Rectangle 3"/>
          <p:cNvSpPr>
            <a:spLocks noGrp="1" noChangeArrowheads="1"/>
          </p:cNvSpPr>
          <p:nvPr>
            <p:ph type="body" sz="half" idx="4294967295"/>
          </p:nvPr>
        </p:nvSpPr>
        <p:spPr>
          <a:xfrm>
            <a:off x="0" y="1285875"/>
            <a:ext cx="5048250" cy="1352550"/>
          </a:xfrm>
          <a:prstGeom prst="rect">
            <a:avLst/>
          </a:prstGeom>
        </p:spPr>
        <p:txBody>
          <a:bodyPr/>
          <a:lstStyle/>
          <a:p>
            <a:pPr marL="0" indent="0">
              <a:buSzTx/>
              <a:buNone/>
            </a:pPr>
            <a:r>
              <a:rPr lang="en-GB" sz="2400" b="0" dirty="0"/>
              <a:t>A </a:t>
            </a:r>
            <a:r>
              <a:rPr lang="en-GB" sz="2400" dirty="0"/>
              <a:t>CHECKBOX</a:t>
            </a:r>
            <a:r>
              <a:rPr lang="en-GB" sz="2400" b="0" dirty="0"/>
              <a:t> defines a </a:t>
            </a:r>
            <a:r>
              <a:rPr lang="en-GB" sz="2400" b="0" dirty="0" err="1"/>
              <a:t>boolean</a:t>
            </a:r>
            <a:r>
              <a:rPr lang="en-GB" sz="2400" b="0" dirty="0"/>
              <a:t> entry with a box and a text label.</a:t>
            </a:r>
            <a:endParaRPr lang="en-GB" sz="2400" dirty="0"/>
          </a:p>
        </p:txBody>
      </p:sp>
      <p:sp>
        <p:nvSpPr>
          <p:cNvPr id="1171461" name="Text Box 5"/>
          <p:cNvSpPr txBox="1">
            <a:spLocks noChangeArrowheads="1"/>
          </p:cNvSpPr>
          <p:nvPr/>
        </p:nvSpPr>
        <p:spPr bwMode="auto">
          <a:xfrm>
            <a:off x="609600" y="4648200"/>
            <a:ext cx="7924800" cy="1676400"/>
          </a:xfrm>
          <a:prstGeom prst="rect">
            <a:avLst/>
          </a:prstGeom>
          <a:noFill/>
          <a:ln w="9525" algn="ctr">
            <a:noFill/>
            <a:miter lim="800000"/>
            <a:headEnd/>
            <a:tailEnd/>
          </a:ln>
          <a:effectLst/>
        </p:spPr>
        <p:txBody>
          <a:bodyPr>
            <a:spAutoFit/>
          </a:bodyPr>
          <a:lstStyle/>
          <a:p>
            <a:pPr algn="l"/>
            <a:r>
              <a:rPr lang="en-GB" dirty="0">
                <a:cs typeface="Arial" charset="0"/>
              </a:rPr>
              <a:t>Example:</a:t>
            </a:r>
            <a:r>
              <a:rPr lang="en-GB" dirty="0">
                <a:latin typeface="Courier New" pitchFamily="49" charset="0"/>
                <a:cs typeface="Courier New" pitchFamily="49" charset="0"/>
              </a:rPr>
              <a:t> </a:t>
            </a:r>
          </a:p>
          <a:p>
            <a:pPr lvl="1" algn="l"/>
            <a:r>
              <a:rPr lang="en-GB" sz="2000" dirty="0" err="1">
                <a:latin typeface="Courier New" pitchFamily="49" charset="0"/>
                <a:cs typeface="Courier New" pitchFamily="49" charset="0"/>
              </a:rPr>
              <a:t>CheckBox</a:t>
            </a:r>
            <a:r>
              <a:rPr lang="en-GB" sz="2000" dirty="0">
                <a:latin typeface="Courier New" pitchFamily="49" charset="0"/>
                <a:cs typeface="Courier New" pitchFamily="49" charset="0"/>
              </a:rPr>
              <a:t> check1= formonly.check1,</a:t>
            </a:r>
          </a:p>
          <a:p>
            <a:pPr lvl="1" algn="l"/>
            <a:r>
              <a:rPr lang="en-GB" sz="2000" dirty="0">
                <a:latin typeface="Courier New" pitchFamily="49" charset="0"/>
                <a:cs typeface="Courier New" pitchFamily="49" charset="0"/>
              </a:rPr>
              <a:t>                 </a:t>
            </a:r>
            <a:r>
              <a:rPr lang="en-GB" sz="2000" dirty="0" err="1">
                <a:latin typeface="Courier New" pitchFamily="49" charset="0"/>
                <a:cs typeface="Courier New" pitchFamily="49" charset="0"/>
              </a:rPr>
              <a:t>valueChecked</a:t>
            </a:r>
            <a:r>
              <a:rPr lang="en-GB" sz="2000" dirty="0">
                <a:latin typeface="Courier New" pitchFamily="49" charset="0"/>
                <a:cs typeface="Courier New" pitchFamily="49" charset="0"/>
              </a:rPr>
              <a:t>=“Y”,</a:t>
            </a:r>
          </a:p>
          <a:p>
            <a:pPr lvl="1" algn="l"/>
            <a:r>
              <a:rPr lang="en-GB" sz="2000" dirty="0">
                <a:latin typeface="Courier New" pitchFamily="49" charset="0"/>
                <a:cs typeface="Courier New" pitchFamily="49" charset="0"/>
              </a:rPr>
              <a:t>                 </a:t>
            </a:r>
            <a:r>
              <a:rPr lang="en-GB" sz="2000" dirty="0" err="1">
                <a:latin typeface="Courier New" pitchFamily="49" charset="0"/>
                <a:cs typeface="Courier New" pitchFamily="49" charset="0"/>
              </a:rPr>
              <a:t>valueUnchecked</a:t>
            </a:r>
            <a:r>
              <a:rPr lang="en-GB" sz="2000" dirty="0">
                <a:latin typeface="Courier New" pitchFamily="49" charset="0"/>
                <a:cs typeface="Courier New" pitchFamily="49" charset="0"/>
              </a:rPr>
              <a:t>=“N”,</a:t>
            </a:r>
          </a:p>
          <a:p>
            <a:pPr lvl="1" algn="l"/>
            <a:r>
              <a:rPr lang="en-GB" sz="2000" dirty="0">
                <a:latin typeface="Courier New" pitchFamily="49" charset="0"/>
                <a:cs typeface="Courier New" pitchFamily="49" charset="0"/>
              </a:rPr>
              <a:t>                 text=“Yes”</a:t>
            </a:r>
            <a:endParaRPr lang="en-US" sz="2000" dirty="0">
              <a:latin typeface="Courier New" pitchFamily="49" charset="0"/>
              <a:cs typeface="Courier New" pitchFamily="49" charset="0"/>
            </a:endParaRPr>
          </a:p>
        </p:txBody>
      </p:sp>
      <p:pic>
        <p:nvPicPr>
          <p:cNvPr id="1171465" name="Picture 9" descr="pub_screen_check"/>
          <p:cNvPicPr>
            <a:picLocks noChangeAspect="1" noChangeArrowheads="1"/>
          </p:cNvPicPr>
          <p:nvPr/>
        </p:nvPicPr>
        <p:blipFill>
          <a:blip r:embed="rId4" cstate="print"/>
          <a:stretch>
            <a:fillRect/>
          </a:stretch>
        </p:blipFill>
        <p:spPr bwMode="auto">
          <a:xfrm>
            <a:off x="523874" y="1352549"/>
            <a:ext cx="548640" cy="548640"/>
          </a:xfrm>
          <a:prstGeom prst="rect">
            <a:avLst/>
          </a:prstGeom>
          <a:noFill/>
        </p:spPr>
      </p:pic>
      <p:sp>
        <p:nvSpPr>
          <p:cNvPr id="7"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a:t>Checkbox</a:t>
            </a:r>
            <a:endParaRPr lang="en-US" sz="1400" dirty="0">
              <a:latin typeface="Century Gothic"/>
              <a:cs typeface="Century Gothic"/>
            </a:endParaRPr>
          </a:p>
        </p:txBody>
      </p:sp>
    </p:spTree>
    <p:extLst>
      <p:ext uri="{BB962C8B-B14F-4D97-AF65-F5344CB8AC3E}">
        <p14:creationId xmlns:p14="http://schemas.microsoft.com/office/powerpoint/2010/main" val="377504838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5556" name="Picture 4" descr="calendar"/>
          <p:cNvPicPr>
            <a:picLocks noGrp="1" noChangeAspect="1" noChangeArrowheads="1"/>
          </p:cNvPicPr>
          <p:nvPr>
            <p:ph idx="4294967295"/>
          </p:nvPr>
        </p:nvPicPr>
        <p:blipFill>
          <a:blip r:embed="rId3" cstate="print"/>
          <a:stretch>
            <a:fillRect/>
          </a:stretch>
        </p:blipFill>
        <p:spPr>
          <a:xfrm>
            <a:off x="5076825" y="1192213"/>
            <a:ext cx="4067175" cy="3989387"/>
          </a:xfrm>
          <a:prstGeom prst="rect">
            <a:avLst/>
          </a:prstGeom>
          <a:ln/>
        </p:spPr>
      </p:pic>
      <p:sp>
        <p:nvSpPr>
          <p:cNvPr id="1175555" name="Rectangle 3"/>
          <p:cNvSpPr>
            <a:spLocks noGrp="1" noChangeArrowheads="1"/>
          </p:cNvSpPr>
          <p:nvPr>
            <p:ph type="body" sz="half" idx="4294967295"/>
          </p:nvPr>
        </p:nvSpPr>
        <p:spPr>
          <a:xfrm>
            <a:off x="0" y="4868863"/>
            <a:ext cx="7924800" cy="1143000"/>
          </a:xfrm>
          <a:prstGeom prst="rect">
            <a:avLst/>
          </a:prstGeom>
        </p:spPr>
        <p:txBody>
          <a:bodyPr/>
          <a:lstStyle/>
          <a:p>
            <a:pPr marL="0" indent="0">
              <a:buNone/>
            </a:pPr>
            <a:r>
              <a:rPr lang="en-GB" sz="2400" dirty="0"/>
              <a:t>Example:</a:t>
            </a:r>
          </a:p>
          <a:p>
            <a:pPr lvl="1">
              <a:buFontTx/>
              <a:buNone/>
            </a:pPr>
            <a:r>
              <a:rPr lang="en-GB" sz="2000" dirty="0" err="1">
                <a:latin typeface="Courier New" pitchFamily="49" charset="0"/>
              </a:rPr>
              <a:t>DateEdit</a:t>
            </a:r>
            <a:r>
              <a:rPr lang="en-GB" sz="2000" dirty="0">
                <a:latin typeface="Courier New" pitchFamily="49" charset="0"/>
              </a:rPr>
              <a:t> calendar = </a:t>
            </a:r>
            <a:r>
              <a:rPr lang="en-GB" sz="2000" dirty="0" err="1">
                <a:latin typeface="Courier New" pitchFamily="49" charset="0"/>
              </a:rPr>
              <a:t>formonly.calendar</a:t>
            </a:r>
            <a:r>
              <a:rPr lang="en-GB" sz="2000" dirty="0">
                <a:latin typeface="Courier New" pitchFamily="49" charset="0"/>
              </a:rPr>
              <a:t>;</a:t>
            </a:r>
          </a:p>
        </p:txBody>
      </p:sp>
      <p:sp>
        <p:nvSpPr>
          <p:cNvPr id="1175557" name="Text Box 5"/>
          <p:cNvSpPr txBox="1">
            <a:spLocks noChangeArrowheads="1"/>
          </p:cNvSpPr>
          <p:nvPr/>
        </p:nvSpPr>
        <p:spPr bwMode="auto">
          <a:xfrm>
            <a:off x="609600" y="1447800"/>
            <a:ext cx="1676400" cy="304800"/>
          </a:xfrm>
          <a:prstGeom prst="rect">
            <a:avLst/>
          </a:prstGeom>
          <a:noFill/>
          <a:ln w="9525" algn="ctr">
            <a:noFill/>
            <a:miter lim="800000"/>
            <a:headEnd/>
            <a:tailEnd/>
          </a:ln>
          <a:effectLst/>
        </p:spPr>
        <p:txBody>
          <a:bodyPr>
            <a:spAutoFit/>
          </a:bodyPr>
          <a:lstStyle/>
          <a:p>
            <a:pPr>
              <a:spcBef>
                <a:spcPct val="50000"/>
              </a:spcBef>
            </a:pPr>
            <a:endParaRPr lang="en-GB" sz="1400" b="0"/>
          </a:p>
        </p:txBody>
      </p:sp>
      <p:sp>
        <p:nvSpPr>
          <p:cNvPr id="1175558" name="Text Box 6"/>
          <p:cNvSpPr txBox="1">
            <a:spLocks noChangeArrowheads="1"/>
          </p:cNvSpPr>
          <p:nvPr/>
        </p:nvSpPr>
        <p:spPr bwMode="auto">
          <a:xfrm>
            <a:off x="1043608" y="1200150"/>
            <a:ext cx="3505200" cy="1552575"/>
          </a:xfrm>
          <a:prstGeom prst="rect">
            <a:avLst/>
          </a:prstGeom>
          <a:noFill/>
          <a:ln w="9525" algn="ctr">
            <a:noFill/>
            <a:miter lim="800000"/>
            <a:headEnd/>
            <a:tailEnd/>
          </a:ln>
          <a:effectLst/>
        </p:spPr>
        <p:txBody>
          <a:bodyPr>
            <a:spAutoFit/>
          </a:bodyPr>
          <a:lstStyle/>
          <a:p>
            <a:pPr algn="l"/>
            <a:r>
              <a:rPr lang="en-US" dirty="0" err="1"/>
              <a:t>DateEdit</a:t>
            </a:r>
            <a:r>
              <a:rPr lang="en-US" b="0" dirty="0"/>
              <a:t> defines a line edit box with a button that opens a calendar window. </a:t>
            </a:r>
          </a:p>
        </p:txBody>
      </p:sp>
      <p:pic>
        <p:nvPicPr>
          <p:cNvPr id="1175559" name="Picture 7" descr="calendar"/>
          <p:cNvPicPr>
            <a:picLocks noChangeAspect="1" noChangeArrowheads="1"/>
          </p:cNvPicPr>
          <p:nvPr/>
        </p:nvPicPr>
        <p:blipFill>
          <a:blip r:embed="rId4" cstate="print"/>
          <a:stretch>
            <a:fillRect/>
          </a:stretch>
        </p:blipFill>
        <p:spPr bwMode="auto">
          <a:xfrm>
            <a:off x="323528" y="1247774"/>
            <a:ext cx="548640" cy="548640"/>
          </a:xfrm>
          <a:prstGeom prst="rect">
            <a:avLst/>
          </a:prstGeom>
          <a:noFill/>
        </p:spPr>
      </p:pic>
      <p:sp>
        <p:nvSpPr>
          <p:cNvPr id="8"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err="1"/>
              <a:t>DateEdit</a:t>
            </a:r>
            <a:endParaRPr lang="en-US" sz="1400" dirty="0">
              <a:latin typeface="Century Gothic"/>
              <a:cs typeface="Century Gothic"/>
            </a:endParaRPr>
          </a:p>
        </p:txBody>
      </p:sp>
    </p:spTree>
    <p:extLst>
      <p:ext uri="{BB962C8B-B14F-4D97-AF65-F5344CB8AC3E}">
        <p14:creationId xmlns:p14="http://schemas.microsoft.com/office/powerpoint/2010/main" val="401256337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0931" name="Rectangle 3"/>
          <p:cNvSpPr>
            <a:spLocks noGrp="1" noChangeArrowheads="1"/>
          </p:cNvSpPr>
          <p:nvPr>
            <p:ph idx="4294967295"/>
          </p:nvPr>
        </p:nvSpPr>
        <p:spPr>
          <a:xfrm>
            <a:off x="1476375" y="1047750"/>
            <a:ext cx="7667625" cy="4906963"/>
          </a:xfrm>
          <a:prstGeom prst="rect">
            <a:avLst/>
          </a:prstGeom>
          <a:noFill/>
          <a:ln/>
        </p:spPr>
        <p:txBody>
          <a:bodyPr/>
          <a:lstStyle/>
          <a:p>
            <a:pPr marL="0" indent="0">
              <a:buNone/>
            </a:pPr>
            <a:r>
              <a:rPr lang="en-US" sz="2400" b="0" dirty="0"/>
              <a:t>An </a:t>
            </a:r>
            <a:r>
              <a:rPr lang="en-US" sz="2400" dirty="0"/>
              <a:t>IMAGE</a:t>
            </a:r>
            <a:r>
              <a:rPr lang="en-US" sz="2400" b="0" dirty="0"/>
              <a:t> item defines an area in which you can display an image from a pixel-map file.</a:t>
            </a:r>
          </a:p>
          <a:p>
            <a:pPr marL="0" indent="0">
              <a:buNone/>
            </a:pPr>
            <a:r>
              <a:rPr lang="en-US" sz="2400" dirty="0"/>
              <a:t>Form Field Images </a:t>
            </a:r>
            <a:r>
              <a:rPr lang="en-US" sz="2400" b="0" dirty="0"/>
              <a:t>– for images that change often.</a:t>
            </a:r>
            <a:endParaRPr lang="en-US" sz="2400" dirty="0"/>
          </a:p>
          <a:p>
            <a:pPr marL="0" indent="0"/>
            <a:endParaRPr lang="en-US" sz="1200" b="0" dirty="0"/>
          </a:p>
          <a:p>
            <a:pPr marL="533400" lvl="1" indent="1588">
              <a:buFontTx/>
              <a:buNone/>
            </a:pPr>
            <a:r>
              <a:rPr lang="en-US" sz="2000" dirty="0">
                <a:solidFill>
                  <a:schemeClr val="bg1">
                    <a:lumMod val="50000"/>
                  </a:schemeClr>
                </a:solidFill>
                <a:latin typeface="Courier New" pitchFamily="49" charset="0"/>
                <a:cs typeface="Courier New" pitchFamily="49" charset="0"/>
              </a:rPr>
              <a:t>IMAGE f01 = </a:t>
            </a:r>
            <a:r>
              <a:rPr lang="en-US" sz="2000" dirty="0" err="1">
                <a:solidFill>
                  <a:schemeClr val="bg1">
                    <a:lumMod val="50000"/>
                  </a:schemeClr>
                </a:solidFill>
                <a:latin typeface="Courier New" pitchFamily="49" charset="0"/>
                <a:cs typeface="Courier New" pitchFamily="49" charset="0"/>
              </a:rPr>
              <a:t>contact.picture</a:t>
            </a:r>
            <a:r>
              <a:rPr lang="en-US" sz="2000" dirty="0">
                <a:solidFill>
                  <a:schemeClr val="bg1">
                    <a:lumMod val="50000"/>
                  </a:schemeClr>
                </a:solidFill>
                <a:latin typeface="Courier New" pitchFamily="49" charset="0"/>
                <a:cs typeface="Courier New" pitchFamily="49" charset="0"/>
              </a:rPr>
              <a:t>, </a:t>
            </a:r>
          </a:p>
          <a:p>
            <a:pPr marL="533400" lvl="1" indent="1588">
              <a:buFontTx/>
              <a:buNone/>
            </a:pPr>
            <a:r>
              <a:rPr lang="en-US" sz="2000" dirty="0">
                <a:solidFill>
                  <a:schemeClr val="bg1">
                    <a:lumMod val="50000"/>
                  </a:schemeClr>
                </a:solidFill>
                <a:latin typeface="Courier New" pitchFamily="49" charset="0"/>
                <a:cs typeface="Courier New" pitchFamily="49" charset="0"/>
              </a:rPr>
              <a:t>            HEIGHT=400 PIXELS, </a:t>
            </a:r>
          </a:p>
          <a:p>
            <a:pPr marL="533400" lvl="1" indent="1588">
              <a:buFontTx/>
              <a:buNone/>
            </a:pPr>
            <a:r>
              <a:rPr lang="en-US" sz="2000" dirty="0">
                <a:solidFill>
                  <a:schemeClr val="bg1">
                    <a:lumMod val="50000"/>
                  </a:schemeClr>
                </a:solidFill>
                <a:latin typeface="Courier New" pitchFamily="49" charset="0"/>
                <a:cs typeface="Courier New" pitchFamily="49" charset="0"/>
              </a:rPr>
              <a:t>            WIDTH=200 PIXELS, </a:t>
            </a:r>
          </a:p>
          <a:p>
            <a:pPr marL="533400" lvl="1" indent="1588">
              <a:buFontTx/>
              <a:buNone/>
            </a:pPr>
            <a:r>
              <a:rPr lang="en-US" sz="2000" dirty="0">
                <a:solidFill>
                  <a:schemeClr val="bg1">
                    <a:lumMod val="50000"/>
                  </a:schemeClr>
                </a:solidFill>
                <a:latin typeface="Courier New" pitchFamily="49" charset="0"/>
                <a:cs typeface="Courier New" pitchFamily="49" charset="0"/>
              </a:rPr>
              <a:t>            STRETCH=BOTH;</a:t>
            </a:r>
          </a:p>
          <a:p>
            <a:pPr marL="0" indent="0"/>
            <a:endParaRPr lang="en-US" sz="1200" dirty="0">
              <a:solidFill>
                <a:schemeClr val="bg2"/>
              </a:solidFill>
              <a:latin typeface="Courier New" pitchFamily="49" charset="0"/>
              <a:cs typeface="Courier New" pitchFamily="49" charset="0"/>
            </a:endParaRPr>
          </a:p>
          <a:p>
            <a:pPr marL="0" indent="0">
              <a:buNone/>
            </a:pPr>
            <a:r>
              <a:rPr lang="en-US" sz="2400" dirty="0">
                <a:cs typeface="Arial" charset="0"/>
              </a:rPr>
              <a:t>Static Images </a:t>
            </a:r>
            <a:r>
              <a:rPr lang="en-US" sz="2400" b="0" dirty="0">
                <a:cs typeface="Arial" charset="0"/>
              </a:rPr>
              <a:t>– for images that do not change.</a:t>
            </a:r>
          </a:p>
          <a:p>
            <a:pPr marL="0" indent="0"/>
            <a:endParaRPr lang="en-US" sz="1200" b="0" dirty="0">
              <a:solidFill>
                <a:schemeClr val="bg1">
                  <a:lumMod val="50000"/>
                </a:schemeClr>
              </a:solidFill>
              <a:cs typeface="Arial" charset="0"/>
            </a:endParaRPr>
          </a:p>
          <a:p>
            <a:pPr marL="533400" lvl="1" indent="1588">
              <a:buFontTx/>
              <a:buNone/>
            </a:pPr>
            <a:r>
              <a:rPr lang="en-US" sz="2000" dirty="0">
                <a:solidFill>
                  <a:schemeClr val="bg1">
                    <a:lumMod val="50000"/>
                  </a:schemeClr>
                </a:solidFill>
                <a:latin typeface="Courier New" pitchFamily="49" charset="0"/>
                <a:cs typeface="Courier New" pitchFamily="49" charset="0"/>
              </a:rPr>
              <a:t>IMAGE f01 : logo, IMAGE="fjs.gif",</a:t>
            </a:r>
          </a:p>
          <a:p>
            <a:pPr marL="533400" lvl="1" indent="1588">
              <a:buFontTx/>
              <a:buNone/>
            </a:pPr>
            <a:r>
              <a:rPr lang="en-US" sz="2000" dirty="0">
                <a:solidFill>
                  <a:schemeClr val="bg1">
                    <a:lumMod val="50000"/>
                  </a:schemeClr>
                </a:solidFill>
                <a:latin typeface="Courier New" pitchFamily="49" charset="0"/>
                <a:cs typeface="Courier New" pitchFamily="49" charset="0"/>
              </a:rPr>
              <a:t>            STRETCH=BOTH;</a:t>
            </a:r>
          </a:p>
        </p:txBody>
      </p:sp>
      <p:sp>
        <p:nvSpPr>
          <p:cNvPr id="6" name="Date Placeholder 3"/>
          <p:cNvSpPr>
            <a:spLocks noGrp="1"/>
          </p:cNvSpPr>
          <p:nvPr>
            <p:ph type="dt" sz="half" idx="4294967295"/>
          </p:nvPr>
        </p:nvSpPr>
        <p:spPr>
          <a:xfrm>
            <a:off x="0" y="6248400"/>
            <a:ext cx="1905000" cy="457200"/>
          </a:xfrm>
          <a:prstGeom prst="rect">
            <a:avLst/>
          </a:prstGeom>
        </p:spPr>
        <p:txBody>
          <a:bodyPr/>
          <a:lstStyle/>
          <a:p>
            <a:fld id="{E2D18E18-C9CB-4979-A516-0A91F49EB524}" type="datetime3">
              <a:rPr lang="fr-FR"/>
              <a:pPr/>
              <a:t>22.11.16</a:t>
            </a:fld>
            <a:endParaRPr lang="fr-FR" sz="1200"/>
          </a:p>
        </p:txBody>
      </p:sp>
      <p:sp>
        <p:nvSpPr>
          <p:cNvPr id="7" name="Slide Number Placeholder 4"/>
          <p:cNvSpPr>
            <a:spLocks noGrp="1"/>
          </p:cNvSpPr>
          <p:nvPr>
            <p:ph type="sldNum" sz="quarter" idx="4294967295"/>
          </p:nvPr>
        </p:nvSpPr>
        <p:spPr>
          <a:xfrm>
            <a:off x="7239000" y="6248400"/>
            <a:ext cx="1905000" cy="457200"/>
          </a:xfrm>
          <a:prstGeom prst="rect">
            <a:avLst/>
          </a:prstGeom>
        </p:spPr>
        <p:txBody>
          <a:bodyPr/>
          <a:lstStyle/>
          <a:p>
            <a:fld id="{64A0771F-8AC5-4B1D-9B32-B1D38A5223BE}" type="slidenum">
              <a:rPr lang="fr-FR"/>
              <a:pPr/>
              <a:t>33</a:t>
            </a:fld>
            <a:endParaRPr lang="fr-FR">
              <a:latin typeface="Times New Roman" pitchFamily="18" charset="0"/>
            </a:endParaRPr>
          </a:p>
        </p:txBody>
      </p:sp>
      <p:pic>
        <p:nvPicPr>
          <p:cNvPr id="1660932" name="Picture 4" descr="pub_screen_bitmap"/>
          <p:cNvPicPr>
            <a:picLocks noChangeAspect="1" noChangeArrowheads="1"/>
          </p:cNvPicPr>
          <p:nvPr/>
        </p:nvPicPr>
        <p:blipFill>
          <a:blip r:embed="rId3" cstate="print"/>
          <a:stretch>
            <a:fillRect/>
          </a:stretch>
        </p:blipFill>
        <p:spPr bwMode="auto">
          <a:xfrm>
            <a:off x="467544" y="4314825"/>
            <a:ext cx="548640" cy="548640"/>
          </a:xfrm>
          <a:prstGeom prst="rect">
            <a:avLst/>
          </a:prstGeom>
          <a:noFill/>
        </p:spPr>
      </p:pic>
      <p:pic>
        <p:nvPicPr>
          <p:cNvPr id="1660933" name="Picture 5" descr="formfield_dynamic"/>
          <p:cNvPicPr>
            <a:picLocks noChangeAspect="1" noChangeArrowheads="1"/>
          </p:cNvPicPr>
          <p:nvPr/>
        </p:nvPicPr>
        <p:blipFill>
          <a:blip r:embed="rId4" cstate="print"/>
          <a:stretch>
            <a:fillRect/>
          </a:stretch>
        </p:blipFill>
        <p:spPr bwMode="auto">
          <a:xfrm>
            <a:off x="467544" y="1971675"/>
            <a:ext cx="548640" cy="548640"/>
          </a:xfrm>
          <a:prstGeom prst="rect">
            <a:avLst/>
          </a:prstGeom>
          <a:noFill/>
        </p:spPr>
      </p:pic>
      <p:sp>
        <p:nvSpPr>
          <p:cNvPr id="8"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a:t>Image</a:t>
            </a:r>
            <a:endParaRPr lang="en-US" sz="1400" dirty="0">
              <a:latin typeface="Century Gothic"/>
              <a:cs typeface="Century Gothic"/>
            </a:endParaRPr>
          </a:p>
        </p:txBody>
      </p:sp>
    </p:spTree>
    <p:extLst>
      <p:ext uri="{BB962C8B-B14F-4D97-AF65-F5344CB8AC3E}">
        <p14:creationId xmlns:p14="http://schemas.microsoft.com/office/powerpoint/2010/main" val="25537054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291" name="Rectangle 3"/>
          <p:cNvSpPr>
            <a:spLocks noGrp="1" noChangeArrowheads="1"/>
          </p:cNvSpPr>
          <p:nvPr>
            <p:ph idx="4294967295"/>
          </p:nvPr>
        </p:nvSpPr>
        <p:spPr>
          <a:xfrm>
            <a:off x="1238250" y="1219200"/>
            <a:ext cx="7905750" cy="4906963"/>
          </a:xfrm>
          <a:prstGeom prst="rect">
            <a:avLst/>
          </a:prstGeom>
        </p:spPr>
        <p:txBody>
          <a:bodyPr/>
          <a:lstStyle/>
          <a:p>
            <a:pPr marL="0" indent="0">
              <a:buNone/>
            </a:pPr>
            <a:r>
              <a:rPr lang="en-US" sz="2400" b="0" dirty="0"/>
              <a:t>The </a:t>
            </a:r>
            <a:r>
              <a:rPr lang="en-US" sz="2400" dirty="0"/>
              <a:t>LABEL</a:t>
            </a:r>
            <a:r>
              <a:rPr lang="en-US" sz="2400" b="0" dirty="0"/>
              <a:t> form item defines a simple text area to display read-only data. There are two types, and each has unique syntax:</a:t>
            </a:r>
          </a:p>
          <a:p>
            <a:pPr marL="0" indent="0">
              <a:buNone/>
            </a:pPr>
            <a:r>
              <a:rPr lang="en-US" sz="2400" dirty="0"/>
              <a:t>Form Field Labels</a:t>
            </a:r>
            <a:r>
              <a:rPr lang="en-US" sz="2400" b="0" dirty="0"/>
              <a:t> - for labels that have a value that changes often, such as data retrieved from a database.</a:t>
            </a:r>
          </a:p>
          <a:p>
            <a:pPr marL="533400" lvl="1" indent="1588">
              <a:buFontTx/>
              <a:buNone/>
            </a:pPr>
            <a:endParaRPr lang="en-GB" sz="800" dirty="0">
              <a:latin typeface="Courier New" pitchFamily="49" charset="0"/>
            </a:endParaRPr>
          </a:p>
          <a:p>
            <a:pPr marL="533400" lvl="1" indent="1588">
              <a:buFontTx/>
              <a:buNone/>
            </a:pPr>
            <a:r>
              <a:rPr lang="en-GB" sz="1800" dirty="0">
                <a:latin typeface="Courier New" pitchFamily="49" charset="0"/>
                <a:cs typeface="Courier New" pitchFamily="49" charset="0"/>
              </a:rPr>
              <a:t>LABEL </a:t>
            </a:r>
            <a:r>
              <a:rPr lang="en-GB" sz="1800" dirty="0" err="1">
                <a:latin typeface="Courier New" pitchFamily="49" charset="0"/>
                <a:cs typeface="Courier New" pitchFamily="49" charset="0"/>
              </a:rPr>
              <a:t>custid</a:t>
            </a:r>
            <a:r>
              <a:rPr lang="en-GB" sz="1800" dirty="0">
                <a:latin typeface="Courier New" pitchFamily="49" charset="0"/>
                <a:cs typeface="Courier New" pitchFamily="49" charset="0"/>
              </a:rPr>
              <a:t> = </a:t>
            </a:r>
            <a:r>
              <a:rPr lang="en-GB" sz="1800" dirty="0" err="1">
                <a:latin typeface="Courier New" pitchFamily="49" charset="0"/>
                <a:cs typeface="Courier New" pitchFamily="49" charset="0"/>
              </a:rPr>
              <a:t>customer.customer_id</a:t>
            </a:r>
            <a:r>
              <a:rPr lang="en-GB" sz="1800" dirty="0">
                <a:latin typeface="Courier New" pitchFamily="49" charset="0"/>
                <a:cs typeface="Courier New" pitchFamily="49" charset="0"/>
              </a:rPr>
              <a:t>;</a:t>
            </a:r>
            <a:endParaRPr lang="en-US" sz="1800" dirty="0">
              <a:latin typeface="Courier New" pitchFamily="49" charset="0"/>
              <a:cs typeface="Courier New" pitchFamily="49" charset="0"/>
            </a:endParaRPr>
          </a:p>
          <a:p>
            <a:pPr marL="533400" lvl="1" indent="1588">
              <a:buFontTx/>
              <a:buNone/>
            </a:pPr>
            <a:endParaRPr lang="en-US" sz="800" dirty="0">
              <a:latin typeface="Courier New" pitchFamily="49" charset="0"/>
              <a:cs typeface="Courier New" pitchFamily="49" charset="0"/>
            </a:endParaRPr>
          </a:p>
          <a:p>
            <a:pPr marL="0" indent="0">
              <a:buNone/>
            </a:pPr>
            <a:r>
              <a:rPr lang="en-US" sz="2400" dirty="0"/>
              <a:t>Static Labels</a:t>
            </a:r>
            <a:r>
              <a:rPr lang="en-US" sz="2400" b="0" dirty="0"/>
              <a:t> - for labels that have a value that does not change.</a:t>
            </a:r>
          </a:p>
          <a:p>
            <a:pPr marL="533400" lvl="1" indent="1588">
              <a:buFontTx/>
              <a:buNone/>
            </a:pPr>
            <a:endParaRPr lang="en-GB" sz="800" dirty="0">
              <a:latin typeface="Courier New" pitchFamily="49" charset="0"/>
            </a:endParaRPr>
          </a:p>
          <a:p>
            <a:pPr marL="533400" lvl="1" indent="1588">
              <a:buFontTx/>
              <a:buNone/>
            </a:pPr>
            <a:r>
              <a:rPr lang="en-GB" sz="1800" dirty="0">
                <a:latin typeface="Courier New" pitchFamily="49" charset="0"/>
                <a:cs typeface="Courier New" pitchFamily="49" charset="0"/>
              </a:rPr>
              <a:t>LABEL lab1 : copyright,</a:t>
            </a:r>
          </a:p>
          <a:p>
            <a:pPr marL="533400" lvl="1" indent="1588">
              <a:buFontTx/>
              <a:buNone/>
            </a:pPr>
            <a:r>
              <a:rPr lang="en-GB" sz="1800" dirty="0">
                <a:latin typeface="Courier New" pitchFamily="49" charset="0"/>
                <a:cs typeface="Courier New" pitchFamily="49" charset="0"/>
              </a:rPr>
              <a:t>             TEXT = "2003 ABC COMPANY";</a:t>
            </a:r>
            <a:endParaRPr lang="en-US" sz="1800" dirty="0">
              <a:latin typeface="Courier New" pitchFamily="49" charset="0"/>
              <a:cs typeface="Courier New" pitchFamily="49" charset="0"/>
            </a:endParaRPr>
          </a:p>
        </p:txBody>
      </p:sp>
      <p:pic>
        <p:nvPicPr>
          <p:cNvPr id="1164293" name="Picture 5" descr="pub_screen_label_icon"/>
          <p:cNvPicPr>
            <a:picLocks noChangeAspect="1" noChangeArrowheads="1"/>
          </p:cNvPicPr>
          <p:nvPr/>
        </p:nvPicPr>
        <p:blipFill>
          <a:blip r:embed="rId3" cstate="print"/>
          <a:stretch>
            <a:fillRect/>
          </a:stretch>
        </p:blipFill>
        <p:spPr bwMode="auto">
          <a:xfrm>
            <a:off x="179512" y="3878213"/>
            <a:ext cx="685800" cy="685800"/>
          </a:xfrm>
          <a:prstGeom prst="rect">
            <a:avLst/>
          </a:prstGeom>
          <a:noFill/>
          <a:ln w="9525">
            <a:noFill/>
            <a:miter lim="800000"/>
            <a:headEnd/>
            <a:tailEnd/>
          </a:ln>
        </p:spPr>
      </p:pic>
      <p:pic>
        <p:nvPicPr>
          <p:cNvPr id="1164294" name="Picture 6" descr="formfield_label"/>
          <p:cNvPicPr>
            <a:picLocks noChangeAspect="1" noChangeArrowheads="1"/>
          </p:cNvPicPr>
          <p:nvPr/>
        </p:nvPicPr>
        <p:blipFill>
          <a:blip r:embed="rId4" cstate="print"/>
          <a:stretch>
            <a:fillRect/>
          </a:stretch>
        </p:blipFill>
        <p:spPr bwMode="auto">
          <a:xfrm>
            <a:off x="227137" y="2420888"/>
            <a:ext cx="669925" cy="669925"/>
          </a:xfrm>
          <a:prstGeom prst="rect">
            <a:avLst/>
          </a:prstGeom>
          <a:noFill/>
        </p:spPr>
      </p:pic>
      <p:sp>
        <p:nvSpPr>
          <p:cNvPr id="6"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a:t>Labels</a:t>
            </a:r>
            <a:endParaRPr lang="en-US" sz="1400" dirty="0">
              <a:latin typeface="Century Gothic"/>
              <a:cs typeface="Century Gothic"/>
            </a:endParaRPr>
          </a:p>
        </p:txBody>
      </p:sp>
    </p:spTree>
    <p:extLst>
      <p:ext uri="{BB962C8B-B14F-4D97-AF65-F5344CB8AC3E}">
        <p14:creationId xmlns:p14="http://schemas.microsoft.com/office/powerpoint/2010/main" val="205198725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5350" name="Rectangle 1030"/>
          <p:cNvSpPr>
            <a:spLocks noGrp="1" noChangeArrowheads="1"/>
          </p:cNvSpPr>
          <p:nvPr>
            <p:ph idx="4294967295"/>
          </p:nvPr>
        </p:nvSpPr>
        <p:spPr>
          <a:xfrm>
            <a:off x="2438400" y="1171575"/>
            <a:ext cx="6705600" cy="4906963"/>
          </a:xfrm>
          <a:prstGeom prst="rect">
            <a:avLst/>
          </a:prstGeom>
          <a:noFill/>
          <a:ln/>
        </p:spPr>
        <p:txBody>
          <a:bodyPr lIns="91416" tIns="45709" rIns="91416" bIns="45709"/>
          <a:lstStyle/>
          <a:p>
            <a:pPr marL="0" indent="0">
              <a:buNone/>
            </a:pPr>
            <a:r>
              <a:rPr lang="en-GB" sz="2400" dirty="0"/>
              <a:t>Example: </a:t>
            </a:r>
          </a:p>
          <a:p>
            <a:pPr marL="447675" lvl="1" indent="9525">
              <a:buNone/>
            </a:pPr>
            <a:r>
              <a:rPr lang="en-GB" sz="1800" dirty="0">
                <a:latin typeface="Courier New" pitchFamily="49" charset="0"/>
                <a:cs typeface="Courier New" pitchFamily="49" charset="0"/>
              </a:rPr>
              <a:t>PROGRESSBAR r1 = FORMONLY.r1 TYPE INTEGER,</a:t>
            </a:r>
          </a:p>
          <a:p>
            <a:pPr marL="447675" lvl="1" indent="9525">
              <a:buNone/>
            </a:pPr>
            <a:r>
              <a:rPr lang="en-GB" sz="1800" dirty="0">
                <a:latin typeface="Courier New" pitchFamily="49" charset="0"/>
                <a:cs typeface="Courier New" pitchFamily="49" charset="0"/>
              </a:rPr>
              <a:t>                 VALUEMIN=0, VALUEMAX=100;</a:t>
            </a:r>
          </a:p>
        </p:txBody>
      </p:sp>
      <p:pic>
        <p:nvPicPr>
          <p:cNvPr id="1465352" name="Picture 1032"/>
          <p:cNvPicPr>
            <a:picLocks noChangeAspect="1" noChangeArrowheads="1"/>
          </p:cNvPicPr>
          <p:nvPr/>
        </p:nvPicPr>
        <p:blipFill>
          <a:blip r:embed="rId3" cstate="print"/>
          <a:srcRect/>
          <a:stretch>
            <a:fillRect/>
          </a:stretch>
        </p:blipFill>
        <p:spPr bwMode="auto">
          <a:xfrm>
            <a:off x="4791075" y="3067050"/>
            <a:ext cx="3276600" cy="1316038"/>
          </a:xfrm>
          <a:prstGeom prst="rect">
            <a:avLst/>
          </a:prstGeom>
          <a:noFill/>
        </p:spPr>
      </p:pic>
      <p:sp>
        <p:nvSpPr>
          <p:cNvPr id="1465353" name="Text Box 1033"/>
          <p:cNvSpPr txBox="1">
            <a:spLocks noChangeArrowheads="1"/>
          </p:cNvSpPr>
          <p:nvPr/>
        </p:nvSpPr>
        <p:spPr bwMode="auto">
          <a:xfrm>
            <a:off x="466725" y="3209925"/>
            <a:ext cx="4114800" cy="1735138"/>
          </a:xfrm>
          <a:prstGeom prst="rect">
            <a:avLst/>
          </a:prstGeom>
          <a:noFill/>
          <a:ln w="9525" algn="ctr">
            <a:noFill/>
            <a:miter lim="800000"/>
            <a:headEnd/>
            <a:tailEnd/>
          </a:ln>
          <a:effectLst/>
        </p:spPr>
        <p:txBody>
          <a:bodyPr>
            <a:spAutoFit/>
          </a:bodyPr>
          <a:lstStyle/>
          <a:p>
            <a:pPr algn="l">
              <a:spcBef>
                <a:spcPct val="50000"/>
              </a:spcBef>
            </a:pPr>
            <a:r>
              <a:rPr lang="en-GB" b="0" dirty="0"/>
              <a:t>The </a:t>
            </a:r>
            <a:r>
              <a:rPr lang="en-GB" dirty="0"/>
              <a:t>Progress Bar</a:t>
            </a:r>
            <a:r>
              <a:rPr lang="en-GB" b="0" dirty="0"/>
              <a:t> </a:t>
            </a:r>
            <a:r>
              <a:rPr lang="en-US" b="0" dirty="0"/>
              <a:t>item type defines a horizontal bar with a progress indicator.</a:t>
            </a:r>
          </a:p>
          <a:p>
            <a:pPr>
              <a:spcBef>
                <a:spcPct val="50000"/>
              </a:spcBef>
            </a:pPr>
            <a:endParaRPr lang="en-US" b="0" dirty="0"/>
          </a:p>
        </p:txBody>
      </p:sp>
      <p:pic>
        <p:nvPicPr>
          <p:cNvPr id="1465354" name="Picture 1034" descr="progress"/>
          <p:cNvPicPr>
            <a:picLocks noChangeAspect="1" noChangeArrowheads="1"/>
          </p:cNvPicPr>
          <p:nvPr/>
        </p:nvPicPr>
        <p:blipFill>
          <a:blip r:embed="rId4" cstate="print"/>
          <a:stretch>
            <a:fillRect/>
          </a:stretch>
        </p:blipFill>
        <p:spPr bwMode="auto">
          <a:xfrm>
            <a:off x="323528" y="1295399"/>
            <a:ext cx="548640" cy="548640"/>
          </a:xfrm>
          <a:prstGeom prst="rect">
            <a:avLst/>
          </a:prstGeom>
          <a:noFill/>
        </p:spPr>
      </p:pic>
      <p:sp>
        <p:nvSpPr>
          <p:cNvPr id="7"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a:t>Progress Bar</a:t>
            </a:r>
            <a:endParaRPr lang="en-US" sz="1400" dirty="0">
              <a:latin typeface="Century Gothic"/>
              <a:cs typeface="Century Gothic"/>
            </a:endParaRPr>
          </a:p>
        </p:txBody>
      </p:sp>
    </p:spTree>
    <p:extLst>
      <p:ext uri="{BB962C8B-B14F-4D97-AF65-F5344CB8AC3E}">
        <p14:creationId xmlns:p14="http://schemas.microsoft.com/office/powerpoint/2010/main" val="18859436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3508" name="Picture 4" descr="radio"/>
          <p:cNvPicPr>
            <a:picLocks noGrp="1" noChangeAspect="1" noChangeArrowheads="1"/>
          </p:cNvPicPr>
          <p:nvPr>
            <p:ph idx="4294967295"/>
          </p:nvPr>
        </p:nvPicPr>
        <p:blipFill>
          <a:blip r:embed="rId3" cstate="print"/>
          <a:stretch>
            <a:fillRect/>
          </a:stretch>
        </p:blipFill>
        <p:spPr>
          <a:xfrm>
            <a:off x="4983163" y="2073275"/>
            <a:ext cx="4160837" cy="1808163"/>
          </a:xfrm>
          <a:prstGeom prst="rect">
            <a:avLst/>
          </a:prstGeom>
          <a:ln/>
        </p:spPr>
      </p:pic>
      <p:sp>
        <p:nvSpPr>
          <p:cNvPr id="1173507" name="Rectangle 3"/>
          <p:cNvSpPr>
            <a:spLocks noGrp="1" noChangeArrowheads="1"/>
          </p:cNvSpPr>
          <p:nvPr>
            <p:ph type="body" sz="half" idx="4294967295"/>
          </p:nvPr>
        </p:nvSpPr>
        <p:spPr>
          <a:xfrm>
            <a:off x="1219200" y="1247775"/>
            <a:ext cx="7924800" cy="457200"/>
          </a:xfrm>
          <a:prstGeom prst="rect">
            <a:avLst/>
          </a:prstGeom>
        </p:spPr>
        <p:txBody>
          <a:bodyPr/>
          <a:lstStyle/>
          <a:p>
            <a:pPr marL="0" indent="0">
              <a:buNone/>
            </a:pPr>
            <a:r>
              <a:rPr lang="en-GB" sz="2400" b="0" dirty="0"/>
              <a:t>A </a:t>
            </a:r>
            <a:r>
              <a:rPr lang="en-GB" sz="2400" dirty="0"/>
              <a:t>RADIOGROUP</a:t>
            </a:r>
            <a:r>
              <a:rPr lang="en-GB" sz="2400" b="0" dirty="0"/>
              <a:t> defines a set of radio buttons.</a:t>
            </a:r>
            <a:r>
              <a:rPr lang="en-GB" sz="2000" dirty="0"/>
              <a:t>	</a:t>
            </a:r>
          </a:p>
        </p:txBody>
      </p:sp>
      <p:sp>
        <p:nvSpPr>
          <p:cNvPr id="1173509" name="Text Box 5"/>
          <p:cNvSpPr txBox="1">
            <a:spLocks noChangeArrowheads="1"/>
          </p:cNvSpPr>
          <p:nvPr/>
        </p:nvSpPr>
        <p:spPr bwMode="auto">
          <a:xfrm>
            <a:off x="539552" y="3933056"/>
            <a:ext cx="7924800" cy="2105025"/>
          </a:xfrm>
          <a:prstGeom prst="rect">
            <a:avLst/>
          </a:prstGeom>
          <a:noFill/>
          <a:ln w="9525" algn="ctr">
            <a:noFill/>
            <a:miter lim="800000"/>
            <a:headEnd/>
            <a:tailEnd/>
          </a:ln>
          <a:effectLst/>
        </p:spPr>
        <p:txBody>
          <a:bodyPr>
            <a:spAutoFit/>
          </a:bodyPr>
          <a:lstStyle/>
          <a:p>
            <a:pPr algn="l"/>
            <a:r>
              <a:rPr lang="en-GB" dirty="0"/>
              <a:t>Example:</a:t>
            </a:r>
          </a:p>
          <a:p>
            <a:pPr lvl="1" algn="l"/>
            <a:r>
              <a:rPr lang="en-GB" sz="1800" dirty="0" err="1">
                <a:latin typeface="Courier New" pitchFamily="49" charset="0"/>
                <a:cs typeface="Courier New" pitchFamily="49" charset="0"/>
              </a:rPr>
              <a:t>RadioGroup</a:t>
            </a:r>
            <a:r>
              <a:rPr lang="en-GB" sz="1800" dirty="0">
                <a:latin typeface="Courier New" pitchFamily="49" charset="0"/>
                <a:cs typeface="Courier New" pitchFamily="49" charset="0"/>
              </a:rPr>
              <a:t> r1 = formonly.r1,</a:t>
            </a:r>
          </a:p>
          <a:p>
            <a:pPr lvl="1" algn="l"/>
            <a:r>
              <a:rPr lang="en-GB" sz="1800" dirty="0">
                <a:latin typeface="Courier New" pitchFamily="49" charset="0"/>
                <a:cs typeface="Courier New" pitchFamily="49" charset="0"/>
              </a:rPr>
              <a:t>                items=((0,"Leo"),(1,"Rene"),</a:t>
            </a:r>
          </a:p>
          <a:p>
            <a:pPr lvl="1" algn="l"/>
            <a:r>
              <a:rPr lang="en-GB" sz="1800" dirty="0">
                <a:latin typeface="Courier New" pitchFamily="49" charset="0"/>
                <a:cs typeface="Courier New" pitchFamily="49" charset="0"/>
              </a:rPr>
              <a:t>                       (2,"Peter"),(3,"Horst"));</a:t>
            </a:r>
          </a:p>
          <a:p>
            <a:pPr lvl="1" algn="l"/>
            <a:r>
              <a:rPr lang="en-GB" sz="1800" dirty="0" err="1">
                <a:latin typeface="Courier New" pitchFamily="49" charset="0"/>
                <a:cs typeface="Courier New" pitchFamily="49" charset="0"/>
              </a:rPr>
              <a:t>RadioGroup</a:t>
            </a:r>
            <a:r>
              <a:rPr lang="en-GB" sz="1800" dirty="0">
                <a:latin typeface="Courier New" pitchFamily="49" charset="0"/>
                <a:cs typeface="Courier New" pitchFamily="49" charset="0"/>
              </a:rPr>
              <a:t> r2 = formonly.r2 ,</a:t>
            </a:r>
          </a:p>
          <a:p>
            <a:pPr lvl="1" algn="l"/>
            <a:r>
              <a:rPr lang="en-GB" sz="1800" dirty="0">
                <a:latin typeface="Courier New" pitchFamily="49" charset="0"/>
                <a:cs typeface="Courier New" pitchFamily="49" charset="0"/>
              </a:rPr>
              <a:t>                items=((0,"Ina"),(1,"Susanne"),</a:t>
            </a:r>
          </a:p>
          <a:p>
            <a:pPr lvl="1" algn="l"/>
            <a:r>
              <a:rPr lang="en-GB" sz="1800" dirty="0">
                <a:latin typeface="Courier New" pitchFamily="49" charset="0"/>
                <a:cs typeface="Courier New" pitchFamily="49" charset="0"/>
              </a:rPr>
              <a:t>                       (2,"Kerstin"),(3,"Ilona"));</a:t>
            </a:r>
            <a:endParaRPr lang="en-US" sz="1800" b="0" dirty="0">
              <a:latin typeface="Courier New" pitchFamily="49" charset="0"/>
              <a:cs typeface="Courier New" pitchFamily="49" charset="0"/>
            </a:endParaRPr>
          </a:p>
        </p:txBody>
      </p:sp>
      <p:pic>
        <p:nvPicPr>
          <p:cNvPr id="1173510" name="Picture 6" descr="buttongroup"/>
          <p:cNvPicPr>
            <a:picLocks noChangeAspect="1" noChangeArrowheads="1"/>
          </p:cNvPicPr>
          <p:nvPr/>
        </p:nvPicPr>
        <p:blipFill>
          <a:blip r:embed="rId4" cstate="print"/>
          <a:stretch>
            <a:fillRect/>
          </a:stretch>
        </p:blipFill>
        <p:spPr bwMode="auto">
          <a:xfrm>
            <a:off x="251520" y="1190625"/>
            <a:ext cx="548640" cy="548640"/>
          </a:xfrm>
          <a:prstGeom prst="rect">
            <a:avLst/>
          </a:prstGeom>
          <a:noFill/>
        </p:spPr>
      </p:pic>
      <p:sp>
        <p:nvSpPr>
          <p:cNvPr id="7"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a:t>Radio Button</a:t>
            </a:r>
            <a:endParaRPr lang="en-US" sz="1400" dirty="0">
              <a:latin typeface="Century Gothic"/>
              <a:cs typeface="Century Gothic"/>
            </a:endParaRPr>
          </a:p>
        </p:txBody>
      </p:sp>
    </p:spTree>
    <p:extLst>
      <p:ext uri="{BB962C8B-B14F-4D97-AF65-F5344CB8AC3E}">
        <p14:creationId xmlns:p14="http://schemas.microsoft.com/office/powerpoint/2010/main" val="141242378"/>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7077" name="Rectangle 5"/>
          <p:cNvSpPr>
            <a:spLocks noGrp="1" noChangeArrowheads="1"/>
          </p:cNvSpPr>
          <p:nvPr>
            <p:ph idx="4294967295"/>
          </p:nvPr>
        </p:nvSpPr>
        <p:spPr>
          <a:xfrm>
            <a:off x="0" y="3524250"/>
            <a:ext cx="8229600" cy="2209800"/>
          </a:xfrm>
          <a:prstGeom prst="rect">
            <a:avLst/>
          </a:prstGeom>
          <a:noFill/>
          <a:ln/>
        </p:spPr>
        <p:txBody>
          <a:bodyPr lIns="91416" tIns="45709" rIns="91416" bIns="45709"/>
          <a:lstStyle/>
          <a:p>
            <a:pPr marL="0" indent="0">
              <a:buNone/>
            </a:pPr>
            <a:r>
              <a:rPr lang="en-GB" sz="2400" dirty="0"/>
              <a:t>Example: </a:t>
            </a:r>
          </a:p>
          <a:p>
            <a:pPr lvl="1">
              <a:buNone/>
            </a:pPr>
            <a:r>
              <a:rPr lang="en-GB" sz="1800" dirty="0">
                <a:latin typeface="Courier New" pitchFamily="49" charset="0"/>
                <a:cs typeface="Courier New" pitchFamily="49" charset="0"/>
              </a:rPr>
              <a:t>SLIDER f01 = </a:t>
            </a:r>
            <a:r>
              <a:rPr lang="en-GB" sz="1800" dirty="0" err="1">
                <a:latin typeface="Courier New" pitchFamily="49" charset="0"/>
                <a:cs typeface="Courier New" pitchFamily="49" charset="0"/>
              </a:rPr>
              <a:t>workstate.duration</a:t>
            </a:r>
            <a:r>
              <a:rPr lang="en-GB" sz="1800" dirty="0">
                <a:latin typeface="Courier New" pitchFamily="49" charset="0"/>
                <a:cs typeface="Courier New" pitchFamily="49" charset="0"/>
              </a:rPr>
              <a:t>,</a:t>
            </a:r>
          </a:p>
          <a:p>
            <a:pPr lvl="1">
              <a:buNone/>
            </a:pPr>
            <a:r>
              <a:rPr lang="en-GB" sz="1800" dirty="0">
                <a:latin typeface="Courier New" pitchFamily="49" charset="0"/>
                <a:cs typeface="Courier New" pitchFamily="49" charset="0"/>
              </a:rPr>
              <a:t>             VALUEMIN=0, VALUEMAX=5,</a:t>
            </a:r>
          </a:p>
          <a:p>
            <a:pPr lvl="1">
              <a:buNone/>
            </a:pPr>
            <a:r>
              <a:rPr lang="en-GB" sz="1800" dirty="0">
                <a:latin typeface="Courier New" pitchFamily="49" charset="0"/>
                <a:cs typeface="Courier New" pitchFamily="49" charset="0"/>
              </a:rPr>
              <a:t>             STEP=1;</a:t>
            </a:r>
          </a:p>
        </p:txBody>
      </p:sp>
      <p:pic>
        <p:nvPicPr>
          <p:cNvPr id="1667075" name="Picture 3"/>
          <p:cNvPicPr>
            <a:picLocks noChangeAspect="1" noChangeArrowheads="1"/>
          </p:cNvPicPr>
          <p:nvPr/>
        </p:nvPicPr>
        <p:blipFill>
          <a:blip r:embed="rId3" cstate="print"/>
          <a:srcRect/>
          <a:stretch>
            <a:fillRect/>
          </a:stretch>
        </p:blipFill>
        <p:spPr bwMode="auto">
          <a:xfrm>
            <a:off x="3563888" y="2438400"/>
            <a:ext cx="3962400" cy="914400"/>
          </a:xfrm>
          <a:prstGeom prst="rect">
            <a:avLst/>
          </a:prstGeom>
          <a:noFill/>
          <a:ln w="38100" algn="ctr">
            <a:noFill/>
            <a:miter lim="800000"/>
            <a:headEnd/>
            <a:tailEnd/>
          </a:ln>
          <a:effectLst/>
        </p:spPr>
      </p:pic>
      <p:sp>
        <p:nvSpPr>
          <p:cNvPr id="1667076" name="Text Box 4"/>
          <p:cNvSpPr txBox="1">
            <a:spLocks noChangeArrowheads="1"/>
          </p:cNvSpPr>
          <p:nvPr/>
        </p:nvSpPr>
        <p:spPr bwMode="auto">
          <a:xfrm>
            <a:off x="1285553" y="1285875"/>
            <a:ext cx="5029200" cy="822325"/>
          </a:xfrm>
          <a:prstGeom prst="rect">
            <a:avLst/>
          </a:prstGeom>
          <a:noFill/>
          <a:ln w="9525" algn="ctr">
            <a:noFill/>
            <a:miter lim="800000"/>
            <a:headEnd/>
            <a:tailEnd/>
          </a:ln>
          <a:effectLst/>
        </p:spPr>
        <p:txBody>
          <a:bodyPr>
            <a:spAutoFit/>
          </a:bodyPr>
          <a:lstStyle/>
          <a:p>
            <a:pPr algn="l">
              <a:spcBef>
                <a:spcPct val="50000"/>
              </a:spcBef>
            </a:pPr>
            <a:r>
              <a:rPr lang="en-GB" b="0" dirty="0"/>
              <a:t>The </a:t>
            </a:r>
            <a:r>
              <a:rPr lang="en-GB" dirty="0"/>
              <a:t>SLIDER</a:t>
            </a:r>
            <a:r>
              <a:rPr lang="en-GB" b="0" dirty="0"/>
              <a:t> </a:t>
            </a:r>
            <a:r>
              <a:rPr lang="en-US" b="0" dirty="0"/>
              <a:t>item type defines a horizontal or vertical slider.</a:t>
            </a:r>
          </a:p>
        </p:txBody>
      </p:sp>
      <p:pic>
        <p:nvPicPr>
          <p:cNvPr id="1667078" name="Picture 6" descr="slider"/>
          <p:cNvPicPr>
            <a:picLocks noChangeAspect="1" noChangeArrowheads="1"/>
          </p:cNvPicPr>
          <p:nvPr/>
        </p:nvPicPr>
        <p:blipFill>
          <a:blip r:embed="rId4" cstate="print"/>
          <a:stretch>
            <a:fillRect/>
          </a:stretch>
        </p:blipFill>
        <p:spPr bwMode="auto">
          <a:xfrm>
            <a:off x="323528" y="1314450"/>
            <a:ext cx="548640" cy="548640"/>
          </a:xfrm>
          <a:prstGeom prst="rect">
            <a:avLst/>
          </a:prstGeom>
          <a:noFill/>
        </p:spPr>
      </p:pic>
      <p:sp>
        <p:nvSpPr>
          <p:cNvPr id="7"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a:t>Slider</a:t>
            </a:r>
            <a:endParaRPr lang="en-US" sz="1400" dirty="0">
              <a:latin typeface="Century Gothic"/>
              <a:cs typeface="Century Gothic"/>
            </a:endParaRPr>
          </a:p>
        </p:txBody>
      </p:sp>
    </p:spTree>
    <p:extLst>
      <p:ext uri="{BB962C8B-B14F-4D97-AF65-F5344CB8AC3E}">
        <p14:creationId xmlns:p14="http://schemas.microsoft.com/office/powerpoint/2010/main" val="132324638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5030" name="Rectangle 6"/>
          <p:cNvSpPr>
            <a:spLocks noGrp="1" noChangeArrowheads="1"/>
          </p:cNvSpPr>
          <p:nvPr>
            <p:ph idx="4294967295"/>
          </p:nvPr>
        </p:nvSpPr>
        <p:spPr>
          <a:xfrm>
            <a:off x="2238375" y="3619500"/>
            <a:ext cx="6905625" cy="2611438"/>
          </a:xfrm>
          <a:prstGeom prst="rect">
            <a:avLst/>
          </a:prstGeom>
          <a:noFill/>
          <a:ln/>
        </p:spPr>
        <p:txBody>
          <a:bodyPr lIns="91416" tIns="45709" rIns="91416" bIns="45709"/>
          <a:lstStyle/>
          <a:p>
            <a:pPr marL="0" indent="0">
              <a:buNone/>
            </a:pPr>
            <a:r>
              <a:rPr lang="en-GB" sz="2400" dirty="0"/>
              <a:t>Example: </a:t>
            </a:r>
          </a:p>
          <a:p>
            <a:pPr lvl="1">
              <a:buFontTx/>
              <a:buNone/>
            </a:pPr>
            <a:r>
              <a:rPr lang="en-GB" sz="1800" dirty="0">
                <a:latin typeface="Courier New" pitchFamily="49" charset="0"/>
                <a:cs typeface="Courier New" pitchFamily="49" charset="0"/>
              </a:rPr>
              <a:t>SPINEDIT f01 = </a:t>
            </a:r>
            <a:r>
              <a:rPr lang="en-GB" sz="1800" dirty="0" err="1">
                <a:latin typeface="Courier New" pitchFamily="49" charset="0"/>
                <a:cs typeface="Courier New" pitchFamily="49" charset="0"/>
              </a:rPr>
              <a:t>command.nbitems</a:t>
            </a:r>
            <a:r>
              <a:rPr lang="en-GB" sz="1800" dirty="0">
                <a:latin typeface="Courier New" pitchFamily="49" charset="0"/>
                <a:cs typeface="Courier New" pitchFamily="49" charset="0"/>
              </a:rPr>
              <a:t>, STEP=5;</a:t>
            </a:r>
          </a:p>
        </p:txBody>
      </p:sp>
      <p:pic>
        <p:nvPicPr>
          <p:cNvPr id="1665027" name="Picture 3"/>
          <p:cNvPicPr>
            <a:picLocks noChangeAspect="1" noChangeArrowheads="1"/>
          </p:cNvPicPr>
          <p:nvPr/>
        </p:nvPicPr>
        <p:blipFill>
          <a:blip r:embed="rId3" cstate="print"/>
          <a:srcRect/>
          <a:stretch>
            <a:fillRect/>
          </a:stretch>
        </p:blipFill>
        <p:spPr bwMode="auto">
          <a:xfrm>
            <a:off x="3851920" y="2600325"/>
            <a:ext cx="2366963" cy="684213"/>
          </a:xfrm>
          <a:prstGeom prst="rect">
            <a:avLst/>
          </a:prstGeom>
          <a:noFill/>
          <a:ln w="38100" algn="ctr">
            <a:noFill/>
            <a:miter lim="800000"/>
            <a:headEnd/>
            <a:tailEnd/>
          </a:ln>
          <a:effectLst/>
        </p:spPr>
      </p:pic>
      <p:sp>
        <p:nvSpPr>
          <p:cNvPr id="1665028" name="Text Box 4"/>
          <p:cNvSpPr txBox="1">
            <a:spLocks noChangeArrowheads="1"/>
          </p:cNvSpPr>
          <p:nvPr/>
        </p:nvSpPr>
        <p:spPr bwMode="auto">
          <a:xfrm>
            <a:off x="908745" y="1362075"/>
            <a:ext cx="7924800" cy="822325"/>
          </a:xfrm>
          <a:prstGeom prst="rect">
            <a:avLst/>
          </a:prstGeom>
          <a:noFill/>
          <a:ln w="9525" algn="ctr">
            <a:noFill/>
            <a:miter lim="800000"/>
            <a:headEnd/>
            <a:tailEnd/>
          </a:ln>
          <a:effectLst/>
        </p:spPr>
        <p:txBody>
          <a:bodyPr>
            <a:spAutoFit/>
          </a:bodyPr>
          <a:lstStyle/>
          <a:p>
            <a:pPr algn="l">
              <a:spcBef>
                <a:spcPct val="50000"/>
              </a:spcBef>
            </a:pPr>
            <a:r>
              <a:rPr lang="en-GB" b="0" dirty="0"/>
              <a:t>The </a:t>
            </a:r>
            <a:r>
              <a:rPr lang="en-GB" dirty="0"/>
              <a:t>SPINEDIT</a:t>
            </a:r>
            <a:r>
              <a:rPr lang="en-GB" b="0" dirty="0"/>
              <a:t> </a:t>
            </a:r>
            <a:r>
              <a:rPr lang="en-US" b="0" dirty="0"/>
              <a:t>item type defines a spin box widget, also called a spin button.</a:t>
            </a:r>
          </a:p>
        </p:txBody>
      </p:sp>
      <p:pic>
        <p:nvPicPr>
          <p:cNvPr id="1665031" name="Picture 7" descr="spinedit_toolbar"/>
          <p:cNvPicPr>
            <a:picLocks noChangeAspect="1" noChangeArrowheads="1"/>
          </p:cNvPicPr>
          <p:nvPr/>
        </p:nvPicPr>
        <p:blipFill>
          <a:blip r:embed="rId4" cstate="print"/>
          <a:stretch>
            <a:fillRect/>
          </a:stretch>
        </p:blipFill>
        <p:spPr bwMode="auto">
          <a:xfrm>
            <a:off x="251520" y="1419225"/>
            <a:ext cx="548640" cy="548640"/>
          </a:xfrm>
          <a:prstGeom prst="rect">
            <a:avLst/>
          </a:prstGeom>
          <a:noFill/>
        </p:spPr>
      </p:pic>
      <p:sp>
        <p:nvSpPr>
          <p:cNvPr id="7"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a:t>Spin Edit</a:t>
            </a:r>
            <a:endParaRPr lang="en-US" sz="1400" dirty="0">
              <a:latin typeface="Century Gothic"/>
              <a:cs typeface="Century Gothic"/>
            </a:endParaRPr>
          </a:p>
        </p:txBody>
      </p:sp>
    </p:spTree>
    <p:extLst>
      <p:ext uri="{BB962C8B-B14F-4D97-AF65-F5344CB8AC3E}">
        <p14:creationId xmlns:p14="http://schemas.microsoft.com/office/powerpoint/2010/main" val="168301655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6340" name="Picture 4" descr="textedit"/>
          <p:cNvPicPr>
            <a:picLocks noGrp="1" noChangeAspect="1" noChangeArrowheads="1"/>
          </p:cNvPicPr>
          <p:nvPr>
            <p:ph idx="4294967295"/>
          </p:nvPr>
        </p:nvPicPr>
        <p:blipFill>
          <a:blip r:embed="rId3" cstate="print"/>
          <a:stretch>
            <a:fillRect/>
          </a:stretch>
        </p:blipFill>
        <p:spPr>
          <a:xfrm>
            <a:off x="7200900" y="2282825"/>
            <a:ext cx="1943100" cy="1274763"/>
          </a:xfrm>
          <a:prstGeom prst="rect">
            <a:avLst/>
          </a:prstGeom>
          <a:ln/>
        </p:spPr>
      </p:pic>
      <p:sp>
        <p:nvSpPr>
          <p:cNvPr id="1166339" name="Rectangle 3"/>
          <p:cNvSpPr>
            <a:spLocks noGrp="1" noChangeArrowheads="1"/>
          </p:cNvSpPr>
          <p:nvPr>
            <p:ph type="body" idx="4294967295"/>
          </p:nvPr>
        </p:nvSpPr>
        <p:spPr>
          <a:xfrm>
            <a:off x="2571750" y="1162050"/>
            <a:ext cx="6572250" cy="4324350"/>
          </a:xfrm>
          <a:prstGeom prst="rect">
            <a:avLst/>
          </a:prstGeom>
        </p:spPr>
        <p:txBody>
          <a:bodyPr/>
          <a:lstStyle/>
          <a:p>
            <a:pPr marL="0" indent="0">
              <a:buNone/>
            </a:pPr>
            <a:r>
              <a:rPr lang="en-US" sz="2400" b="0" dirty="0">
                <a:cs typeface="Arial" charset="0"/>
              </a:rPr>
              <a:t>The </a:t>
            </a:r>
            <a:r>
              <a:rPr lang="en-US" sz="2400" dirty="0">
                <a:cs typeface="Arial" charset="0"/>
              </a:rPr>
              <a:t>TEXTEDIT</a:t>
            </a:r>
            <a:r>
              <a:rPr lang="en-US" sz="2400" b="0" dirty="0">
                <a:cs typeface="Arial" charset="0"/>
              </a:rPr>
              <a:t> form item type defines a multi-line edit form field.</a:t>
            </a:r>
          </a:p>
          <a:p>
            <a:pPr marL="0" indent="0">
              <a:buNone/>
            </a:pPr>
            <a:endParaRPr lang="en-GB" sz="2400" b="0" dirty="0">
              <a:solidFill>
                <a:schemeClr val="bg2"/>
              </a:solidFill>
              <a:cs typeface="Arial" charset="0"/>
            </a:endParaRPr>
          </a:p>
          <a:p>
            <a:pPr marL="0" indent="0">
              <a:buNone/>
            </a:pPr>
            <a:endParaRPr lang="en-GB" sz="2400" dirty="0">
              <a:solidFill>
                <a:schemeClr val="bg2"/>
              </a:solidFill>
              <a:cs typeface="Arial" charset="0"/>
            </a:endParaRPr>
          </a:p>
          <a:p>
            <a:pPr marL="0" indent="0">
              <a:buNone/>
            </a:pPr>
            <a:endParaRPr lang="en-GB" sz="2400" dirty="0">
              <a:solidFill>
                <a:schemeClr val="bg2"/>
              </a:solidFill>
              <a:cs typeface="Arial" charset="0"/>
            </a:endParaRPr>
          </a:p>
          <a:p>
            <a:pPr marL="0" indent="0">
              <a:buNone/>
            </a:pPr>
            <a:endParaRPr lang="en-GB" sz="2400" dirty="0">
              <a:solidFill>
                <a:schemeClr val="bg2"/>
              </a:solidFill>
              <a:cs typeface="Arial" charset="0"/>
            </a:endParaRPr>
          </a:p>
          <a:p>
            <a:pPr marL="0" indent="0">
              <a:buNone/>
            </a:pPr>
            <a:r>
              <a:rPr lang="en-GB" sz="2400" dirty="0">
                <a:cs typeface="Arial" charset="0"/>
              </a:rPr>
              <a:t>Example:</a:t>
            </a:r>
          </a:p>
          <a:p>
            <a:pPr marL="820738" lvl="1">
              <a:buNone/>
            </a:pPr>
            <a:r>
              <a:rPr lang="en-GB" sz="1800" dirty="0">
                <a:latin typeface="Courier New" pitchFamily="49" charset="0"/>
                <a:cs typeface="Courier New" pitchFamily="49" charset="0"/>
              </a:rPr>
              <a:t>TEXTEDIT f1 = </a:t>
            </a:r>
            <a:r>
              <a:rPr lang="en-GB" sz="1800" dirty="0" err="1">
                <a:latin typeface="Courier New" pitchFamily="49" charset="0"/>
                <a:cs typeface="Courier New" pitchFamily="49" charset="0"/>
              </a:rPr>
              <a:t>customer.comments,STRETCH</a:t>
            </a:r>
            <a:r>
              <a:rPr lang="en-GB" sz="1800" dirty="0">
                <a:latin typeface="Courier New" pitchFamily="49" charset="0"/>
                <a:cs typeface="Courier New" pitchFamily="49" charset="0"/>
              </a:rPr>
              <a:t>=BOTH,WANTTABS;</a:t>
            </a:r>
            <a:endParaRPr lang="en-US" sz="1800" dirty="0">
              <a:latin typeface="Courier New" pitchFamily="49" charset="0"/>
              <a:cs typeface="Courier New" pitchFamily="49" charset="0"/>
            </a:endParaRPr>
          </a:p>
        </p:txBody>
      </p:sp>
      <p:pic>
        <p:nvPicPr>
          <p:cNvPr id="1166341" name="Picture 5" descr="pub_screen_text"/>
          <p:cNvPicPr>
            <a:picLocks noChangeAspect="1" noChangeArrowheads="1"/>
          </p:cNvPicPr>
          <p:nvPr/>
        </p:nvPicPr>
        <p:blipFill>
          <a:blip r:embed="rId4" cstate="print"/>
          <a:stretch>
            <a:fillRect/>
          </a:stretch>
        </p:blipFill>
        <p:spPr bwMode="auto">
          <a:xfrm>
            <a:off x="321519" y="1304925"/>
            <a:ext cx="548640" cy="548640"/>
          </a:xfrm>
          <a:prstGeom prst="rect">
            <a:avLst/>
          </a:prstGeom>
          <a:noFill/>
        </p:spPr>
      </p:pic>
      <p:sp>
        <p:nvSpPr>
          <p:cNvPr id="7" name="TextBox 6"/>
          <p:cNvSpPr txBox="1"/>
          <p:nvPr/>
        </p:nvSpPr>
        <p:spPr>
          <a:xfrm>
            <a:off x="647700" y="4962525"/>
            <a:ext cx="7237879" cy="830997"/>
          </a:xfrm>
          <a:prstGeom prst="rect">
            <a:avLst/>
          </a:prstGeom>
          <a:noFill/>
        </p:spPr>
        <p:txBody>
          <a:bodyPr wrap="none" rtlCol="0">
            <a:spAutoFit/>
          </a:bodyPr>
          <a:lstStyle/>
          <a:p>
            <a:pPr algn="l"/>
            <a:r>
              <a:rPr lang="en-US" dirty="0"/>
              <a:t>New </a:t>
            </a:r>
            <a:r>
              <a:rPr lang="en-US" dirty="0" err="1"/>
              <a:t>textEdit</a:t>
            </a:r>
            <a:r>
              <a:rPr lang="en-US" dirty="0"/>
              <a:t> style options include integrated search</a:t>
            </a:r>
          </a:p>
          <a:p>
            <a:pPr algn="l"/>
            <a:r>
              <a:rPr lang="en-US" dirty="0"/>
              <a:t>and spell checking. </a:t>
            </a:r>
          </a:p>
        </p:txBody>
      </p:sp>
      <p:sp>
        <p:nvSpPr>
          <p:cNvPr id="8"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a:t>Text Edit</a:t>
            </a:r>
            <a:endParaRPr lang="en-US" sz="1400" dirty="0">
              <a:latin typeface="Century Gothic"/>
              <a:cs typeface="Century Gothic"/>
            </a:endParaRPr>
          </a:p>
        </p:txBody>
      </p:sp>
    </p:spTree>
    <p:extLst>
      <p:ext uri="{BB962C8B-B14F-4D97-AF65-F5344CB8AC3E}">
        <p14:creationId xmlns:p14="http://schemas.microsoft.com/office/powerpoint/2010/main" val="28774658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a:t>Elements of a </a:t>
            </a:r>
            <a:r>
              <a:rPr lang="en-US" sz="3200" dirty="0" err="1"/>
              <a:t>Genero</a:t>
            </a:r>
            <a:r>
              <a:rPr lang="en-US" sz="3200" dirty="0"/>
              <a:t> Form</a:t>
            </a:r>
            <a:r>
              <a:rPr lang="en-US" sz="4000" dirty="0"/>
              <a:t> </a:t>
            </a:r>
            <a:endParaRPr lang="en-US" sz="1400" dirty="0">
              <a:latin typeface="Century Gothic"/>
              <a:cs typeface="Century Gothic"/>
            </a:endParaRPr>
          </a:p>
        </p:txBody>
      </p:sp>
      <p:sp>
        <p:nvSpPr>
          <p:cNvPr id="4" name="Rectangle 3"/>
          <p:cNvSpPr txBox="1">
            <a:spLocks noChangeArrowheads="1"/>
          </p:cNvSpPr>
          <p:nvPr/>
        </p:nvSpPr>
        <p:spPr>
          <a:xfrm>
            <a:off x="457200" y="1219200"/>
            <a:ext cx="8229600" cy="4906963"/>
          </a:xfrm>
          <a:prstGeom prst="rect">
            <a:avLst/>
          </a:prstGeom>
        </p:spPr>
        <p:txBody>
          <a:bodyPr/>
          <a:lstStyle>
            <a:lvl1pPr marL="342900" indent="-342900" algn="l" defTabSz="914400" rtl="0" eaLnBrk="1" latinLnBrk="0" hangingPunct="1">
              <a:spcBef>
                <a:spcPct val="20000"/>
              </a:spcBef>
              <a:buFont typeface="Arial" pitchFamily="34" charset="0"/>
              <a:buChar char="•"/>
              <a:defRPr sz="1600" b="1" kern="1200">
                <a:solidFill>
                  <a:schemeClr val="tx2"/>
                </a:solidFill>
                <a:latin typeface="Century Gothic" pitchFamily="34" charset="0"/>
                <a:ea typeface="+mn-ea"/>
                <a:cs typeface="+mn-cs"/>
              </a:defRPr>
            </a:lvl1pPr>
            <a:lvl2pPr marL="742950" indent="-285750" algn="l" defTabSz="914400" rtl="0" eaLnBrk="1" latinLnBrk="0" hangingPunct="1">
              <a:spcBef>
                <a:spcPct val="20000"/>
              </a:spcBef>
              <a:buFont typeface="Arial" pitchFamily="34" charset="0"/>
              <a:buChar char="–"/>
              <a:defRPr sz="1600" kern="1200">
                <a:solidFill>
                  <a:schemeClr val="tx2"/>
                </a:solidFill>
                <a:latin typeface="Century Gothic" pitchFamily="34" charset="0"/>
                <a:ea typeface="+mn-ea"/>
                <a:cs typeface="+mn-cs"/>
              </a:defRPr>
            </a:lvl2pPr>
            <a:lvl3pPr marL="1143000" indent="-228600" algn="l" defTabSz="914400" rtl="0" eaLnBrk="1" latinLnBrk="0" hangingPunct="1">
              <a:spcBef>
                <a:spcPct val="20000"/>
              </a:spcBef>
              <a:buFont typeface="Arial" pitchFamily="34" charset="0"/>
              <a:buChar char="•"/>
              <a:defRPr sz="1400" kern="1200">
                <a:solidFill>
                  <a:schemeClr val="tx2"/>
                </a:solidFill>
                <a:latin typeface="Century Gothic"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2"/>
                </a:solidFill>
                <a:latin typeface="Century Gothic" pitchFamily="34" charset="0"/>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2"/>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Char char="•"/>
            </a:pPr>
            <a:r>
              <a:rPr lang="en-US" sz="2400"/>
              <a:t>Container</a:t>
            </a:r>
            <a:r>
              <a:rPr lang="en-US" sz="2400" b="0"/>
              <a:t> – a formatted screen region or a container for other containers (Grid, Folder, Table, groupboxes, etc.)</a:t>
            </a:r>
          </a:p>
          <a:p>
            <a:pPr>
              <a:buFontTx/>
              <a:buChar char="•"/>
            </a:pPr>
            <a:r>
              <a:rPr lang="en-US" sz="2400"/>
              <a:t>FormField</a:t>
            </a:r>
            <a:r>
              <a:rPr lang="en-US" sz="2400" b="0"/>
              <a:t>– an area where users can view and edit data</a:t>
            </a:r>
          </a:p>
          <a:p>
            <a:pPr>
              <a:buFontTx/>
              <a:buChar char="•"/>
            </a:pPr>
            <a:r>
              <a:rPr lang="en-US" sz="2400"/>
              <a:t>Widget</a:t>
            </a:r>
            <a:r>
              <a:rPr lang="en-US" sz="2400" b="0"/>
              <a:t>  –  a user-friendly form item for an underlying FormField (Edit, ComboBox, RadioGroup, etc. )</a:t>
            </a:r>
          </a:p>
          <a:p>
            <a:pPr>
              <a:buFontTx/>
              <a:buChar char="•"/>
            </a:pPr>
            <a:r>
              <a:rPr lang="en-US" sz="2400"/>
              <a:t>Action View</a:t>
            </a:r>
            <a:r>
              <a:rPr lang="en-US" sz="2400" b="0"/>
              <a:t>  – a form item that can trigger a program action (Button, Topmenu item, Toolbar icon, etc.) </a:t>
            </a:r>
          </a:p>
          <a:p>
            <a:pPr>
              <a:buFontTx/>
              <a:buChar char="•"/>
            </a:pPr>
            <a:r>
              <a:rPr lang="en-US" sz="2400"/>
              <a:t>Label </a:t>
            </a:r>
            <a:r>
              <a:rPr lang="en-US" sz="2400" b="0"/>
              <a:t>– a text area that displays descriptive information</a:t>
            </a:r>
            <a:endParaRPr lang="en-US" sz="2400" b="0" dirty="0"/>
          </a:p>
        </p:txBody>
      </p:sp>
    </p:spTree>
    <p:extLst>
      <p:ext uri="{BB962C8B-B14F-4D97-AF65-F5344CB8AC3E}">
        <p14:creationId xmlns:p14="http://schemas.microsoft.com/office/powerpoint/2010/main" val="4823920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24" name="Rectangle 4"/>
          <p:cNvSpPr>
            <a:spLocks noGrp="1" noChangeArrowheads="1"/>
          </p:cNvSpPr>
          <p:nvPr>
            <p:ph idx="4294967295"/>
          </p:nvPr>
        </p:nvSpPr>
        <p:spPr>
          <a:xfrm>
            <a:off x="2171700" y="3905250"/>
            <a:ext cx="6972300" cy="2220913"/>
          </a:xfrm>
          <a:prstGeom prst="rect">
            <a:avLst/>
          </a:prstGeom>
          <a:noFill/>
          <a:ln/>
        </p:spPr>
        <p:txBody>
          <a:bodyPr lIns="91416" tIns="45709" rIns="91416" bIns="45709"/>
          <a:lstStyle/>
          <a:p>
            <a:pPr marL="0" indent="0">
              <a:buNone/>
            </a:pPr>
            <a:r>
              <a:rPr lang="en-GB" sz="2400" dirty="0"/>
              <a:t>Example: </a:t>
            </a:r>
          </a:p>
          <a:p>
            <a:pPr marL="447675" lvl="1" indent="9525">
              <a:buNone/>
            </a:pPr>
            <a:r>
              <a:rPr lang="en-GB" sz="1800" dirty="0">
                <a:latin typeface="Courier New" pitchFamily="49" charset="0"/>
                <a:cs typeface="Courier New" pitchFamily="49" charset="0"/>
              </a:rPr>
              <a:t>TIMEEDIT f01 = </a:t>
            </a:r>
            <a:r>
              <a:rPr lang="en-GB" sz="1800" dirty="0" err="1">
                <a:latin typeface="Courier New" pitchFamily="49" charset="0"/>
                <a:cs typeface="Courier New" pitchFamily="49" charset="0"/>
              </a:rPr>
              <a:t>command.deliverytime</a:t>
            </a:r>
            <a:r>
              <a:rPr lang="en-GB" sz="1800" dirty="0">
                <a:latin typeface="Courier New" pitchFamily="49" charset="0"/>
                <a:cs typeface="Courier New" pitchFamily="49" charset="0"/>
              </a:rPr>
              <a:t>;</a:t>
            </a:r>
          </a:p>
        </p:txBody>
      </p:sp>
      <p:sp>
        <p:nvSpPr>
          <p:cNvPr id="1669123" name="Text Box 3"/>
          <p:cNvSpPr txBox="1">
            <a:spLocks noChangeArrowheads="1"/>
          </p:cNvSpPr>
          <p:nvPr/>
        </p:nvSpPr>
        <p:spPr bwMode="auto">
          <a:xfrm>
            <a:off x="1176586" y="1276350"/>
            <a:ext cx="7355854" cy="369332"/>
          </a:xfrm>
          <a:prstGeom prst="rect">
            <a:avLst/>
          </a:prstGeom>
          <a:noFill/>
          <a:ln w="9525" algn="ctr">
            <a:noFill/>
            <a:miter lim="800000"/>
            <a:headEnd/>
            <a:tailEnd/>
          </a:ln>
          <a:effectLst/>
        </p:spPr>
        <p:txBody>
          <a:bodyPr wrap="square">
            <a:spAutoFit/>
          </a:bodyPr>
          <a:lstStyle/>
          <a:p>
            <a:pPr algn="l">
              <a:spcBef>
                <a:spcPct val="50000"/>
              </a:spcBef>
            </a:pPr>
            <a:r>
              <a:rPr lang="en-GB" b="0" dirty="0"/>
              <a:t>The </a:t>
            </a:r>
            <a:r>
              <a:rPr lang="en-GB" dirty="0"/>
              <a:t>TIMEEDIT</a:t>
            </a:r>
            <a:r>
              <a:rPr lang="en-GB" b="0" dirty="0"/>
              <a:t> </a:t>
            </a:r>
            <a:r>
              <a:rPr lang="en-US" b="0" dirty="0"/>
              <a:t>item type defines a time editor widget.</a:t>
            </a:r>
          </a:p>
        </p:txBody>
      </p:sp>
      <p:pic>
        <p:nvPicPr>
          <p:cNvPr id="1669125" name="Picture 5"/>
          <p:cNvPicPr>
            <a:picLocks noChangeAspect="1" noChangeArrowheads="1"/>
          </p:cNvPicPr>
          <p:nvPr/>
        </p:nvPicPr>
        <p:blipFill>
          <a:blip r:embed="rId3" cstate="print"/>
          <a:srcRect/>
          <a:stretch>
            <a:fillRect/>
          </a:stretch>
        </p:blipFill>
        <p:spPr bwMode="auto">
          <a:xfrm>
            <a:off x="3347864" y="2420888"/>
            <a:ext cx="3352800" cy="906463"/>
          </a:xfrm>
          <a:prstGeom prst="rect">
            <a:avLst/>
          </a:prstGeom>
          <a:noFill/>
          <a:ln w="38100" algn="ctr">
            <a:noFill/>
            <a:miter lim="800000"/>
            <a:headEnd/>
            <a:tailEnd/>
          </a:ln>
          <a:effectLst/>
        </p:spPr>
      </p:pic>
      <p:pic>
        <p:nvPicPr>
          <p:cNvPr id="1669126" name="Picture 6" descr="time_edit"/>
          <p:cNvPicPr>
            <a:picLocks noChangeAspect="1" noChangeArrowheads="1"/>
          </p:cNvPicPr>
          <p:nvPr/>
        </p:nvPicPr>
        <p:blipFill>
          <a:blip r:embed="rId4" cstate="print"/>
          <a:stretch>
            <a:fillRect/>
          </a:stretch>
        </p:blipFill>
        <p:spPr bwMode="auto">
          <a:xfrm>
            <a:off x="395536" y="1276350"/>
            <a:ext cx="548640" cy="548640"/>
          </a:xfrm>
          <a:prstGeom prst="rect">
            <a:avLst/>
          </a:prstGeom>
          <a:noFill/>
        </p:spPr>
      </p:pic>
      <p:sp>
        <p:nvSpPr>
          <p:cNvPr id="7"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a:t>Time Edit</a:t>
            </a:r>
            <a:endParaRPr lang="en-US" sz="1400" dirty="0">
              <a:latin typeface="Century Gothic"/>
              <a:cs typeface="Century Gothic"/>
            </a:endParaRPr>
          </a:p>
        </p:txBody>
      </p:sp>
    </p:spTree>
    <p:extLst>
      <p:ext uri="{BB962C8B-B14F-4D97-AF65-F5344CB8AC3E}">
        <p14:creationId xmlns:p14="http://schemas.microsoft.com/office/powerpoint/2010/main" val="3939953171"/>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6244" name="Picture 4" descr="century"/>
          <p:cNvPicPr>
            <a:picLocks noGrp="1" noChangeAspect="1" noChangeArrowheads="1"/>
          </p:cNvPicPr>
          <p:nvPr>
            <p:ph idx="4294967295"/>
          </p:nvPr>
        </p:nvPicPr>
        <p:blipFill>
          <a:blip r:embed="rId3" cstate="print"/>
          <a:stretch>
            <a:fillRect/>
          </a:stretch>
        </p:blipFill>
        <p:spPr>
          <a:xfrm>
            <a:off x="3200400" y="2016125"/>
            <a:ext cx="5943600" cy="4046538"/>
          </a:xfrm>
          <a:prstGeom prst="rect">
            <a:avLst/>
          </a:prstGeom>
          <a:noFill/>
          <a:ln/>
        </p:spPr>
      </p:pic>
      <p:sp>
        <p:nvSpPr>
          <p:cNvPr id="1546243" name="Rectangle 3"/>
          <p:cNvSpPr>
            <a:spLocks noGrp="1" noChangeArrowheads="1"/>
          </p:cNvSpPr>
          <p:nvPr>
            <p:ph type="body" sz="half" idx="4294967295"/>
          </p:nvPr>
        </p:nvSpPr>
        <p:spPr>
          <a:xfrm>
            <a:off x="0" y="1085850"/>
            <a:ext cx="7620000" cy="4724400"/>
          </a:xfrm>
          <a:prstGeom prst="rect">
            <a:avLst/>
          </a:prstGeom>
        </p:spPr>
        <p:txBody>
          <a:bodyPr/>
          <a:lstStyle/>
          <a:p>
            <a:pPr marL="0" indent="0">
              <a:buNone/>
            </a:pPr>
            <a:r>
              <a:rPr lang="en-US" sz="2400" b="0" dirty="0" err="1"/>
              <a:t>Topmenus</a:t>
            </a:r>
            <a:r>
              <a:rPr lang="en-US" sz="2400" b="0" dirty="0"/>
              <a:t> and Toolbars are views for actions that can trigger events in your code. </a:t>
            </a:r>
          </a:p>
          <a:p>
            <a:pPr marL="0" indent="0">
              <a:buNone/>
            </a:pPr>
            <a:endParaRPr lang="en-US" sz="2400" b="0" dirty="0"/>
          </a:p>
          <a:p>
            <a:pPr marL="0" indent="0">
              <a:buNone/>
            </a:pPr>
            <a:endParaRPr lang="en-US" sz="2400" dirty="0"/>
          </a:p>
        </p:txBody>
      </p:sp>
      <p:sp>
        <p:nvSpPr>
          <p:cNvPr id="1546247" name="AutoShape 7"/>
          <p:cNvSpPr>
            <a:spLocks/>
          </p:cNvSpPr>
          <p:nvPr/>
        </p:nvSpPr>
        <p:spPr bwMode="auto">
          <a:xfrm>
            <a:off x="533400" y="2514600"/>
            <a:ext cx="1371600" cy="381000"/>
          </a:xfrm>
          <a:prstGeom prst="borderCallout1">
            <a:avLst>
              <a:gd name="adj1" fmla="val 30000"/>
              <a:gd name="adj2" fmla="val 105556"/>
              <a:gd name="adj3" fmla="val -52500"/>
              <a:gd name="adj4" fmla="val 173611"/>
            </a:avLst>
          </a:prstGeom>
          <a:solidFill>
            <a:schemeClr val="accent5">
              <a:lumMod val="60000"/>
              <a:lumOff val="40000"/>
            </a:schemeClr>
          </a:solidFill>
          <a:ln w="9525">
            <a:solidFill>
              <a:schemeClr val="tx1"/>
            </a:solidFill>
            <a:miter lim="800000"/>
            <a:headEnd/>
            <a:tailEnd/>
          </a:ln>
          <a:effectLst/>
        </p:spPr>
        <p:txBody>
          <a:bodyPr/>
          <a:lstStyle/>
          <a:p>
            <a:r>
              <a:rPr lang="en-US" sz="1600" dirty="0"/>
              <a:t>Top menu</a:t>
            </a:r>
          </a:p>
        </p:txBody>
      </p:sp>
      <p:sp>
        <p:nvSpPr>
          <p:cNvPr id="1546248" name="AutoShape 8"/>
          <p:cNvSpPr>
            <a:spLocks/>
          </p:cNvSpPr>
          <p:nvPr/>
        </p:nvSpPr>
        <p:spPr bwMode="auto">
          <a:xfrm>
            <a:off x="533400" y="3429000"/>
            <a:ext cx="1371600" cy="381000"/>
          </a:xfrm>
          <a:prstGeom prst="borderCallout1">
            <a:avLst>
              <a:gd name="adj1" fmla="val 30000"/>
              <a:gd name="adj2" fmla="val 105556"/>
              <a:gd name="adj3" fmla="val -210000"/>
              <a:gd name="adj4" fmla="val 172801"/>
            </a:avLst>
          </a:prstGeom>
          <a:solidFill>
            <a:schemeClr val="accent5">
              <a:lumMod val="60000"/>
              <a:lumOff val="40000"/>
            </a:schemeClr>
          </a:solidFill>
          <a:ln w="9525" algn="ctr">
            <a:solidFill>
              <a:schemeClr val="tx1"/>
            </a:solidFill>
            <a:miter lim="800000"/>
            <a:headEnd/>
            <a:tailEnd/>
          </a:ln>
          <a:effectLst/>
        </p:spPr>
        <p:txBody>
          <a:bodyPr/>
          <a:lstStyle/>
          <a:p>
            <a:r>
              <a:rPr lang="en-US" sz="1600"/>
              <a:t>Toolbar</a:t>
            </a:r>
          </a:p>
        </p:txBody>
      </p:sp>
      <p:sp>
        <p:nvSpPr>
          <p:cNvPr id="7"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a:t>TOPMENU and TOOLBAR Sections</a:t>
            </a:r>
            <a:endParaRPr lang="en-US" sz="1400" dirty="0">
              <a:latin typeface="Century Gothic"/>
              <a:cs typeface="Century Gothic"/>
            </a:endParaRPr>
          </a:p>
        </p:txBody>
      </p:sp>
    </p:spTree>
    <p:extLst>
      <p:ext uri="{BB962C8B-B14F-4D97-AF65-F5344CB8AC3E}">
        <p14:creationId xmlns:p14="http://schemas.microsoft.com/office/powerpoint/2010/main" val="24739308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546247"/>
                                        </p:tgtEl>
                                        <p:attrNameLst>
                                          <p:attrName>style.visibility</p:attrName>
                                        </p:attrNameLst>
                                      </p:cBhvr>
                                      <p:to>
                                        <p:strVal val="visible"/>
                                      </p:to>
                                    </p:set>
                                    <p:animEffect transition="in" filter="checkerboard(across)">
                                      <p:cBhvr>
                                        <p:cTn id="7" dur="500"/>
                                        <p:tgtEl>
                                          <p:spTgt spid="1546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4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4294967295"/>
          </p:nvPr>
        </p:nvSpPr>
        <p:spPr>
          <a:xfrm>
            <a:off x="0" y="836613"/>
            <a:ext cx="8229600" cy="4906962"/>
          </a:xfrm>
          <a:prstGeom prst="rect">
            <a:avLst/>
          </a:prstGeom>
        </p:spPr>
        <p:txBody>
          <a:bodyPr>
            <a:normAutofit lnSpcReduction="10000"/>
          </a:bodyPr>
          <a:lstStyle/>
          <a:p>
            <a:pPr marL="355600" indent="-355600">
              <a:buSzPct val="60000"/>
            </a:pPr>
            <a:r>
              <a:rPr lang="en-US" sz="2400" dirty="0"/>
              <a:t>A form definition file (either .per or .4fd) is used to design the form area of a Genero program.</a:t>
            </a:r>
          </a:p>
          <a:p>
            <a:pPr marL="355600" indent="-355600">
              <a:buSzPct val="60000"/>
            </a:pPr>
            <a:r>
              <a:rPr lang="en-US" sz="2400" dirty="0"/>
              <a:t>The definition file is translated into an XML document and loaded into the AUI at runtime. (A .42f file.)</a:t>
            </a:r>
          </a:p>
          <a:p>
            <a:pPr marL="355600" indent="-355600">
              <a:buSzPct val="60000"/>
            </a:pPr>
            <a:r>
              <a:rPr lang="en-US" sz="2400" dirty="0"/>
              <a:t>The LAYOUT section in the .per file manages the layout of the form.</a:t>
            </a:r>
          </a:p>
          <a:p>
            <a:pPr marL="355600" indent="-355600">
              <a:buSzPct val="60000"/>
            </a:pPr>
            <a:r>
              <a:rPr lang="en-US" sz="2400" dirty="0"/>
              <a:t>Form items are used within GRID, SCROLLGRID and TABLE containers to provide fields for static and database-driven values.</a:t>
            </a:r>
          </a:p>
          <a:p>
            <a:pPr marL="355600" indent="-355600">
              <a:buSzPct val="60000"/>
            </a:pPr>
            <a:r>
              <a:rPr lang="en-US" sz="2400" dirty="0"/>
              <a:t>Containers and form items have specific attributes.</a:t>
            </a:r>
          </a:p>
          <a:p>
            <a:pPr marL="355600" indent="-355600">
              <a:buSzPct val="60000"/>
            </a:pPr>
            <a:r>
              <a:rPr lang="en-US" sz="2400" dirty="0" err="1"/>
              <a:t>TopMenus</a:t>
            </a:r>
            <a:r>
              <a:rPr lang="en-US" sz="2400" dirty="0"/>
              <a:t> and Toolbars can be defined.</a:t>
            </a:r>
          </a:p>
          <a:p>
            <a:pPr marL="355600" indent="-355600">
              <a:buSzPct val="60000"/>
            </a:pPr>
            <a:r>
              <a:rPr lang="en-US" sz="2400" dirty="0"/>
              <a:t>The Action Defaults can be used to centralize the definition of attributes for the form action views.</a:t>
            </a:r>
          </a:p>
        </p:txBody>
      </p:sp>
      <p:sp>
        <p:nvSpPr>
          <p:cNvPr id="1551364" name="Rectangle 4"/>
          <p:cNvSpPr>
            <a:spLocks noChangeArrowheads="1"/>
          </p:cNvSpPr>
          <p:nvPr/>
        </p:nvSpPr>
        <p:spPr bwMode="auto">
          <a:xfrm>
            <a:off x="609600" y="1143000"/>
            <a:ext cx="7924800" cy="5257800"/>
          </a:xfrm>
          <a:prstGeom prst="rect">
            <a:avLst/>
          </a:prstGeom>
          <a:noFill/>
          <a:ln w="9525">
            <a:noFill/>
            <a:miter lim="800000"/>
            <a:headEnd/>
            <a:tailEnd/>
          </a:ln>
          <a:effectLst/>
        </p:spPr>
        <p:txBody>
          <a:bodyPr lIns="91401" tIns="45703" rIns="91401" bIns="45703"/>
          <a:lstStyle/>
          <a:p>
            <a:pPr marL="355600" indent="-355600" algn="l">
              <a:spcBef>
                <a:spcPct val="20000"/>
              </a:spcBef>
              <a:buSzPct val="60000"/>
              <a:buFont typeface="Wingdings" pitchFamily="2" charset="2"/>
              <a:buChar char="¦"/>
            </a:pPr>
            <a:endParaRPr lang="en-US" b="0" dirty="0"/>
          </a:p>
        </p:txBody>
      </p:sp>
      <p:sp>
        <p:nvSpPr>
          <p:cNvPr id="5"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a:t>Summary</a:t>
            </a:r>
            <a:endParaRPr lang="en-US" sz="1400" dirty="0">
              <a:latin typeface="Century Gothic"/>
              <a:cs typeface="Century Gothic"/>
            </a:endParaRPr>
          </a:p>
        </p:txBody>
      </p:sp>
    </p:spTree>
    <p:extLst>
      <p:ext uri="{BB962C8B-B14F-4D97-AF65-F5344CB8AC3E}">
        <p14:creationId xmlns:p14="http://schemas.microsoft.com/office/powerpoint/2010/main" val="26264526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1"/>
          <p:cNvSpPr txBox="1">
            <a:spLocks noChangeArrowheads="1"/>
          </p:cNvSpPr>
          <p:nvPr/>
        </p:nvSpPr>
        <p:spPr bwMode="auto">
          <a:xfrm>
            <a:off x="330952" y="2842890"/>
            <a:ext cx="8382000" cy="946150"/>
          </a:xfrm>
          <a:prstGeom prst="rect">
            <a:avLst/>
          </a:prstGeom>
          <a:noFill/>
          <a:ln w="9525">
            <a:noFill/>
            <a:miter lim="800000"/>
            <a:headEnd/>
            <a:tailEnd/>
          </a:ln>
          <a:effectLst>
            <a:reflection blurRad="6350" stA="50000" endA="300" endPos="55000" dir="5400000" sy="-100000" algn="bl" rotWithShape="0"/>
          </a:effectLst>
        </p:spPr>
        <p:txBody>
          <a:bodyPr>
            <a:spAutoFit/>
          </a:bodyPr>
          <a:lstStyle/>
          <a:p>
            <a:pPr algn="ctr" eaLnBrk="0" hangingPunct="0">
              <a:spcBef>
                <a:spcPct val="50000"/>
              </a:spcBef>
            </a:pPr>
            <a:r>
              <a:rPr lang="fr-FR" sz="5600" dirty="0">
                <a:solidFill>
                  <a:schemeClr val="tx2"/>
                </a:solidFill>
                <a:latin typeface="Century Gothic"/>
                <a:cs typeface="Century Gothic"/>
              </a:rPr>
              <a:t>Q&amp;A</a:t>
            </a:r>
          </a:p>
        </p:txBody>
      </p:sp>
      <p:pic>
        <p:nvPicPr>
          <p:cNvPr id="2050" name="Picture 2" descr="E:\4JS\logos\genero_logo_64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2789" y="4644978"/>
            <a:ext cx="1838325"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4JS\logos\genero_rw_logo_64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4644978"/>
            <a:ext cx="1838325"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4JS\logos\genero_studio_logo_64x.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4644978"/>
            <a:ext cx="1838325"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2127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1"/>
          <p:cNvSpPr txBox="1">
            <a:spLocks noChangeArrowheads="1"/>
          </p:cNvSpPr>
          <p:nvPr/>
        </p:nvSpPr>
        <p:spPr bwMode="auto">
          <a:xfrm>
            <a:off x="330952" y="2842890"/>
            <a:ext cx="8382000" cy="946150"/>
          </a:xfrm>
          <a:prstGeom prst="rect">
            <a:avLst/>
          </a:prstGeom>
          <a:noFill/>
          <a:ln w="9525">
            <a:noFill/>
            <a:miter lim="800000"/>
            <a:headEnd/>
            <a:tailEnd/>
          </a:ln>
          <a:effectLst>
            <a:reflection blurRad="6350" stA="50000" endA="300" endPos="55000" dir="5400000" sy="-100000" algn="bl" rotWithShape="0"/>
          </a:effectLst>
        </p:spPr>
        <p:txBody>
          <a:bodyPr>
            <a:spAutoFit/>
          </a:bodyPr>
          <a:lstStyle/>
          <a:p>
            <a:pPr algn="ctr" eaLnBrk="0" hangingPunct="0">
              <a:spcBef>
                <a:spcPct val="50000"/>
              </a:spcBef>
            </a:pPr>
            <a:r>
              <a:rPr lang="fr-FR" sz="5600" dirty="0" err="1">
                <a:solidFill>
                  <a:schemeClr val="tx2"/>
                </a:solidFill>
                <a:latin typeface="Century Gothic"/>
                <a:cs typeface="Century Gothic"/>
              </a:rPr>
              <a:t>Thank</a:t>
            </a:r>
            <a:r>
              <a:rPr lang="fr-FR" sz="5600" dirty="0">
                <a:solidFill>
                  <a:schemeClr val="tx2"/>
                </a:solidFill>
                <a:latin typeface="Century Gothic"/>
                <a:cs typeface="Century Gothic"/>
              </a:rPr>
              <a:t> </a:t>
            </a:r>
            <a:r>
              <a:rPr lang="fr-FR" sz="5600" dirty="0" err="1">
                <a:solidFill>
                  <a:schemeClr val="tx2"/>
                </a:solidFill>
                <a:latin typeface="Century Gothic"/>
                <a:cs typeface="Century Gothic"/>
              </a:rPr>
              <a:t>you</a:t>
            </a:r>
            <a:endParaRPr lang="fr-FR" sz="5600" dirty="0">
              <a:solidFill>
                <a:schemeClr val="tx2"/>
              </a:solidFill>
              <a:latin typeface="Century Gothic"/>
              <a:cs typeface="Century Gothic"/>
            </a:endParaRPr>
          </a:p>
        </p:txBody>
      </p:sp>
      <p:pic>
        <p:nvPicPr>
          <p:cNvPr id="2050" name="Picture 2" descr="E:\4JS\logos\genero_logo_64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2789" y="4644978"/>
            <a:ext cx="1838325"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4JS\logos\genero_rw_logo_64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4644978"/>
            <a:ext cx="1838325"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4JS\logos\genero_studio_logo_64x.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4644978"/>
            <a:ext cx="1838325"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684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a:t>.42f example</a:t>
            </a:r>
            <a:endParaRPr lang="en-US" sz="1400" dirty="0">
              <a:latin typeface="Century Gothic"/>
              <a:cs typeface="Century Gothic"/>
            </a:endParaRPr>
          </a:p>
        </p:txBody>
      </p:sp>
      <p:sp>
        <p:nvSpPr>
          <p:cNvPr id="5" name="Text Box 3"/>
          <p:cNvSpPr txBox="1">
            <a:spLocks noChangeArrowheads="1"/>
          </p:cNvSpPr>
          <p:nvPr/>
        </p:nvSpPr>
        <p:spPr bwMode="auto">
          <a:xfrm>
            <a:off x="3886200" y="980728"/>
            <a:ext cx="4970463" cy="512286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b="1">
                <a:latin typeface="Courier New" pitchFamily="49" charset="0"/>
              </a:rPr>
              <a:t>&lt;?xml version='1.0'?&gt;</a:t>
            </a:r>
          </a:p>
          <a:p>
            <a:pPr eaLnBrk="0" hangingPunct="0"/>
            <a:r>
              <a:rPr lang="en-US" sz="1200" b="1">
                <a:latin typeface="Courier New" pitchFamily="49" charset="0"/>
              </a:rPr>
              <a:t>&lt;Form name="merchant" text="Merchants" width="34" height="6"&gt;</a:t>
            </a:r>
          </a:p>
          <a:p>
            <a:pPr eaLnBrk="0" hangingPunct="0"/>
            <a:r>
              <a:rPr lang="en-US" sz="1200" b="1">
                <a:latin typeface="Courier New" pitchFamily="49" charset="0"/>
              </a:rPr>
              <a:t>  &lt;VBox&gt;</a:t>
            </a:r>
          </a:p>
          <a:p>
            <a:pPr eaLnBrk="0" hangingPunct="0"/>
            <a:r>
              <a:rPr lang="en-US" sz="1200" b="1">
                <a:latin typeface="Courier New" pitchFamily="49" charset="0"/>
              </a:rPr>
              <a:t>    &lt;Grid width="20" height="1"&gt;</a:t>
            </a:r>
          </a:p>
          <a:p>
            <a:pPr eaLnBrk="0" hangingPunct="0"/>
            <a:r>
              <a:rPr lang="en-US" sz="1200" b="1">
                <a:latin typeface="Courier New" pitchFamily="49" charset="0"/>
              </a:rPr>
              <a:t>      &lt;Label text="Merchant Help" width="13" posY="0" posX="7" /&gt;</a:t>
            </a:r>
          </a:p>
          <a:p>
            <a:pPr eaLnBrk="0" hangingPunct="0"/>
            <a:r>
              <a:rPr lang="en-US" sz="1200" b="1">
                <a:latin typeface="Courier New" pitchFamily="49" charset="0"/>
              </a:rPr>
              <a:t>    &lt;/Grid&gt;</a:t>
            </a:r>
          </a:p>
          <a:p>
            <a:pPr eaLnBrk="0" hangingPunct="0"/>
            <a:r>
              <a:rPr lang="en-US" sz="1200" b="1">
                <a:latin typeface="Courier New" pitchFamily="49" charset="0"/>
              </a:rPr>
              <a:t>    &lt;Table height="5" pageSize="5" tabName="sa_merchant"&gt;</a:t>
            </a:r>
          </a:p>
          <a:p>
            <a:pPr eaLnBrk="0" hangingPunct="0"/>
            <a:r>
              <a:rPr lang="en-US" sz="1200" b="1">
                <a:latin typeface="Courier New" pitchFamily="49" charset="0"/>
              </a:rPr>
              <a:t>      &lt;TableColumn text="id" colName="merchant_id" sqlType="CHAR(3)" fieldId="0" sqlTabName="merchant"&gt;</a:t>
            </a:r>
          </a:p>
          <a:p>
            <a:pPr eaLnBrk="0" hangingPunct="0"/>
            <a:r>
              <a:rPr lang="en-US" sz="1200" b="1">
                <a:latin typeface="Courier New" pitchFamily="49" charset="0"/>
              </a:rPr>
              <a:t>        &lt;Edit width="3" /&gt;</a:t>
            </a:r>
          </a:p>
          <a:p>
            <a:pPr eaLnBrk="0" hangingPunct="0"/>
            <a:r>
              <a:rPr lang="en-US" sz="1200" b="1">
                <a:latin typeface="Courier New" pitchFamily="49" charset="0"/>
              </a:rPr>
              <a:t>      &lt;/TableColumn&gt;</a:t>
            </a:r>
          </a:p>
          <a:p>
            <a:pPr eaLnBrk="0" hangingPunct="0"/>
            <a:r>
              <a:rPr lang="en-US" sz="1200" b="1">
                <a:latin typeface="Courier New" pitchFamily="49" charset="0"/>
              </a:rPr>
              <a:t>      &lt;TableColumn text="Merchant Name" colName="merchant_name" sqlType="CHAR(20)" fieldId="1" sqlTabName="merchant"&gt;</a:t>
            </a:r>
          </a:p>
          <a:p>
            <a:pPr eaLnBrk="0" hangingPunct="0"/>
            <a:r>
              <a:rPr lang="en-US" sz="1200" b="1">
                <a:latin typeface="Courier New" pitchFamily="49" charset="0"/>
              </a:rPr>
              <a:t>        &lt;Edit width="20" /&gt;</a:t>
            </a:r>
          </a:p>
          <a:p>
            <a:pPr eaLnBrk="0" hangingPunct="0"/>
            <a:r>
              <a:rPr lang="en-US" sz="1200" b="1">
                <a:latin typeface="Courier New" pitchFamily="49" charset="0"/>
              </a:rPr>
              <a:t>      &lt;/TableColumn&gt;</a:t>
            </a:r>
          </a:p>
          <a:p>
            <a:pPr eaLnBrk="0" hangingPunct="0"/>
            <a:r>
              <a:rPr lang="en-US" sz="1200" b="1">
                <a:latin typeface="Courier New" pitchFamily="49" charset="0"/>
              </a:rPr>
              <a:t>    &lt;/Table&gt;</a:t>
            </a:r>
          </a:p>
          <a:p>
            <a:pPr eaLnBrk="0" hangingPunct="0"/>
            <a:r>
              <a:rPr lang="en-US" sz="1200" b="1">
                <a:latin typeface="Courier New" pitchFamily="49" charset="0"/>
              </a:rPr>
              <a:t>  &lt;/VBox&gt;</a:t>
            </a:r>
          </a:p>
          <a:p>
            <a:pPr eaLnBrk="0" hangingPunct="0"/>
            <a:r>
              <a:rPr lang="en-US" sz="1200" b="1">
                <a:latin typeface="Courier New" pitchFamily="49" charset="0"/>
              </a:rPr>
              <a:t>  &lt;RecordView tabName="merchant"&gt;</a:t>
            </a:r>
          </a:p>
          <a:p>
            <a:pPr eaLnBrk="0" hangingPunct="0"/>
            <a:r>
              <a:rPr lang="en-US" sz="1200" b="1">
                <a:latin typeface="Courier New" pitchFamily="49" charset="0"/>
              </a:rPr>
              <a:t>    &lt;Link colName="merchant_id" fieldIdRef="0" /&gt;</a:t>
            </a:r>
          </a:p>
          <a:p>
            <a:pPr eaLnBrk="0" hangingPunct="0"/>
            <a:r>
              <a:rPr lang="en-US" sz="1200" b="1">
                <a:latin typeface="Courier New" pitchFamily="49" charset="0"/>
              </a:rPr>
              <a:t>    &lt;Link colName="merchant_name" fieldIdRef="1" /&gt;</a:t>
            </a:r>
          </a:p>
          <a:p>
            <a:pPr eaLnBrk="0" hangingPunct="0"/>
            <a:r>
              <a:rPr lang="en-US" sz="1200" b="1">
                <a:latin typeface="Courier New" pitchFamily="49" charset="0"/>
              </a:rPr>
              <a:t>  &lt;/RecordView&gt;</a:t>
            </a:r>
          </a:p>
          <a:p>
            <a:pPr eaLnBrk="0" hangingPunct="0"/>
            <a:r>
              <a:rPr lang="en-US" sz="1200" b="1">
                <a:latin typeface="Courier New" pitchFamily="49" charset="0"/>
              </a:rPr>
              <a:t>&lt;/Form&gt;</a:t>
            </a:r>
          </a:p>
          <a:p>
            <a:pPr eaLnBrk="0" hangingPunct="0"/>
            <a:endParaRPr lang="en-US" sz="600" b="1">
              <a:latin typeface="Courier New" pitchFamily="49" charset="0"/>
            </a:endParaRPr>
          </a:p>
        </p:txBody>
      </p:sp>
      <p:sp>
        <p:nvSpPr>
          <p:cNvPr id="6" name="Text Box 4"/>
          <p:cNvSpPr txBox="1">
            <a:spLocks noChangeArrowheads="1"/>
          </p:cNvSpPr>
          <p:nvPr/>
        </p:nvSpPr>
        <p:spPr bwMode="auto">
          <a:xfrm>
            <a:off x="118120" y="836712"/>
            <a:ext cx="3733800" cy="5546725"/>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sz="1200" b="1" dirty="0">
                <a:latin typeface="Courier New" pitchFamily="49" charset="0"/>
              </a:rPr>
              <a:t>schema gift</a:t>
            </a:r>
          </a:p>
          <a:p>
            <a:pPr eaLnBrk="0" hangingPunct="0"/>
            <a:r>
              <a:rPr lang="en-US" sz="1200" b="1" dirty="0">
                <a:latin typeface="Courier New" pitchFamily="49" charset="0"/>
              </a:rPr>
              <a:t>layout (text = "Merchants")</a:t>
            </a:r>
          </a:p>
          <a:p>
            <a:pPr eaLnBrk="0" hangingPunct="0"/>
            <a:r>
              <a:rPr lang="en-US" sz="1200" b="1" dirty="0">
                <a:latin typeface="Courier New" pitchFamily="49" charset="0"/>
              </a:rPr>
              <a:t>  </a:t>
            </a:r>
            <a:r>
              <a:rPr lang="en-US" sz="1200" b="1" dirty="0" err="1">
                <a:latin typeface="Courier New" pitchFamily="49" charset="0"/>
              </a:rPr>
              <a:t>vbox</a:t>
            </a:r>
            <a:endParaRPr lang="en-US" sz="1200" b="1" dirty="0">
              <a:latin typeface="Courier New" pitchFamily="49" charset="0"/>
            </a:endParaRPr>
          </a:p>
          <a:p>
            <a:pPr eaLnBrk="0" hangingPunct="0"/>
            <a:r>
              <a:rPr lang="en-US" sz="1200" b="1" dirty="0">
                <a:latin typeface="Courier New" pitchFamily="49" charset="0"/>
              </a:rPr>
              <a:t>    grid</a:t>
            </a:r>
          </a:p>
          <a:p>
            <a:pPr eaLnBrk="0" hangingPunct="0"/>
            <a:r>
              <a:rPr lang="en-US" sz="1200" b="1" dirty="0">
                <a:latin typeface="Courier New" pitchFamily="49" charset="0"/>
              </a:rPr>
              <a:t>{</a:t>
            </a:r>
          </a:p>
          <a:p>
            <a:pPr eaLnBrk="0" hangingPunct="0"/>
            <a:r>
              <a:rPr lang="en-US" sz="1200" b="1" dirty="0">
                <a:latin typeface="Courier New" pitchFamily="49" charset="0"/>
              </a:rPr>
              <a:t>       Merchant Help</a:t>
            </a:r>
          </a:p>
          <a:p>
            <a:pPr eaLnBrk="0" hangingPunct="0"/>
            <a:r>
              <a:rPr lang="en-US" sz="1200" b="1" dirty="0">
                <a:latin typeface="Courier New" pitchFamily="49" charset="0"/>
              </a:rPr>
              <a:t>}</a:t>
            </a:r>
          </a:p>
          <a:p>
            <a:pPr eaLnBrk="0" hangingPunct="0"/>
            <a:r>
              <a:rPr lang="en-US" sz="1200" b="1" dirty="0">
                <a:latin typeface="Courier New" pitchFamily="49" charset="0"/>
              </a:rPr>
              <a:t>    end --grid</a:t>
            </a:r>
          </a:p>
          <a:p>
            <a:pPr eaLnBrk="0" hangingPunct="0"/>
            <a:r>
              <a:rPr lang="en-US" sz="1200" b="1" dirty="0">
                <a:latin typeface="Courier New" pitchFamily="49" charset="0"/>
              </a:rPr>
              <a:t>    table</a:t>
            </a:r>
          </a:p>
          <a:p>
            <a:pPr eaLnBrk="0" hangingPunct="0"/>
            <a:r>
              <a:rPr lang="en-US" sz="1200" b="1" dirty="0">
                <a:latin typeface="Courier New" pitchFamily="49" charset="0"/>
              </a:rPr>
              <a:t>{</a:t>
            </a:r>
          </a:p>
          <a:p>
            <a:pPr eaLnBrk="0" hangingPunct="0"/>
            <a:r>
              <a:rPr lang="en-US" sz="1200" b="1" dirty="0">
                <a:latin typeface="Courier New" pitchFamily="49" charset="0"/>
              </a:rPr>
              <a:t>      id   Merchant Name</a:t>
            </a:r>
          </a:p>
          <a:p>
            <a:pPr eaLnBrk="0" hangingPunct="0"/>
            <a:r>
              <a:rPr lang="en-US" sz="1200" b="1" dirty="0">
                <a:latin typeface="Courier New" pitchFamily="49" charset="0"/>
              </a:rPr>
              <a:t>     [a0 ][f000                ]</a:t>
            </a:r>
          </a:p>
          <a:p>
            <a:pPr eaLnBrk="0" hangingPunct="0"/>
            <a:r>
              <a:rPr lang="en-US" sz="1200" b="1" dirty="0">
                <a:latin typeface="Courier New" pitchFamily="49" charset="0"/>
              </a:rPr>
              <a:t>     [a0 ][f000                ]</a:t>
            </a:r>
          </a:p>
          <a:p>
            <a:pPr eaLnBrk="0" hangingPunct="0"/>
            <a:r>
              <a:rPr lang="en-US" sz="1200" b="1" dirty="0">
                <a:latin typeface="Courier New" pitchFamily="49" charset="0"/>
              </a:rPr>
              <a:t>     [a0 ][f000                ]</a:t>
            </a:r>
          </a:p>
          <a:p>
            <a:pPr eaLnBrk="0" hangingPunct="0"/>
            <a:r>
              <a:rPr lang="en-US" sz="1200" b="1" dirty="0">
                <a:latin typeface="Courier New" pitchFamily="49" charset="0"/>
              </a:rPr>
              <a:t>     [a0 ][f000                ]</a:t>
            </a:r>
          </a:p>
          <a:p>
            <a:pPr eaLnBrk="0" hangingPunct="0"/>
            <a:r>
              <a:rPr lang="en-US" sz="1200" b="1" dirty="0">
                <a:latin typeface="Courier New" pitchFamily="49" charset="0"/>
              </a:rPr>
              <a:t>     [a0 ][f000                ]</a:t>
            </a:r>
          </a:p>
          <a:p>
            <a:pPr eaLnBrk="0" hangingPunct="0"/>
            <a:r>
              <a:rPr lang="en-US" sz="1200" b="1" dirty="0">
                <a:latin typeface="Courier New" pitchFamily="49" charset="0"/>
              </a:rPr>
              <a:t>}</a:t>
            </a:r>
          </a:p>
          <a:p>
            <a:pPr eaLnBrk="0" hangingPunct="0"/>
            <a:r>
              <a:rPr lang="en-US" sz="1200" b="1" dirty="0">
                <a:latin typeface="Courier New" pitchFamily="49" charset="0"/>
              </a:rPr>
              <a:t>    end --table</a:t>
            </a:r>
          </a:p>
          <a:p>
            <a:pPr eaLnBrk="0" hangingPunct="0"/>
            <a:r>
              <a:rPr lang="en-US" sz="1200" b="1" dirty="0">
                <a:latin typeface="Courier New" pitchFamily="49" charset="0"/>
              </a:rPr>
              <a:t>  end --</a:t>
            </a:r>
            <a:r>
              <a:rPr lang="en-US" sz="1200" b="1" dirty="0" err="1">
                <a:latin typeface="Courier New" pitchFamily="49" charset="0"/>
              </a:rPr>
              <a:t>vbox</a:t>
            </a:r>
            <a:endParaRPr lang="en-US" sz="1200" b="1" dirty="0">
              <a:latin typeface="Courier New" pitchFamily="49" charset="0"/>
            </a:endParaRPr>
          </a:p>
          <a:p>
            <a:pPr eaLnBrk="0" hangingPunct="0"/>
            <a:r>
              <a:rPr lang="en-US" sz="1200" b="1" dirty="0">
                <a:latin typeface="Courier New" pitchFamily="49" charset="0"/>
              </a:rPr>
              <a:t>end --layout</a:t>
            </a:r>
          </a:p>
          <a:p>
            <a:pPr eaLnBrk="0" hangingPunct="0"/>
            <a:r>
              <a:rPr lang="en-US" sz="1200" b="1" dirty="0">
                <a:latin typeface="Courier New" pitchFamily="49" charset="0"/>
              </a:rPr>
              <a:t>tables</a:t>
            </a:r>
          </a:p>
          <a:p>
            <a:pPr eaLnBrk="0" hangingPunct="0"/>
            <a:r>
              <a:rPr lang="en-US" sz="1200" b="1" dirty="0">
                <a:latin typeface="Courier New" pitchFamily="49" charset="0"/>
              </a:rPr>
              <a:t>merchant</a:t>
            </a:r>
          </a:p>
          <a:p>
            <a:pPr eaLnBrk="0" hangingPunct="0"/>
            <a:r>
              <a:rPr lang="en-US" sz="1200" b="1" dirty="0">
                <a:latin typeface="Courier New" pitchFamily="49" charset="0"/>
              </a:rPr>
              <a:t>attributes</a:t>
            </a:r>
          </a:p>
          <a:p>
            <a:pPr eaLnBrk="0" hangingPunct="0"/>
            <a:r>
              <a:rPr lang="en-US" sz="1200" b="1" dirty="0">
                <a:latin typeface="Courier New" pitchFamily="49" charset="0"/>
              </a:rPr>
              <a:t>a0 = </a:t>
            </a:r>
            <a:r>
              <a:rPr lang="en-US" sz="1200" b="1" dirty="0" err="1">
                <a:latin typeface="Courier New" pitchFamily="49" charset="0"/>
              </a:rPr>
              <a:t>merchant.merchant_id</a:t>
            </a:r>
            <a:r>
              <a:rPr lang="en-US" sz="1200" b="1" dirty="0">
                <a:latin typeface="Courier New" pitchFamily="49" charset="0"/>
              </a:rPr>
              <a:t>;</a:t>
            </a:r>
          </a:p>
          <a:p>
            <a:pPr eaLnBrk="0" hangingPunct="0"/>
            <a:r>
              <a:rPr lang="en-US" sz="1200" b="1" dirty="0">
                <a:latin typeface="Courier New" pitchFamily="49" charset="0"/>
              </a:rPr>
              <a:t>f000 = </a:t>
            </a:r>
            <a:r>
              <a:rPr lang="en-US" sz="1200" b="1" dirty="0" err="1">
                <a:latin typeface="Courier New" pitchFamily="49" charset="0"/>
              </a:rPr>
              <a:t>merchant.merchant_name</a:t>
            </a:r>
            <a:r>
              <a:rPr lang="en-US" sz="1200" b="1" dirty="0">
                <a:latin typeface="Courier New" pitchFamily="49" charset="0"/>
              </a:rPr>
              <a:t>;</a:t>
            </a:r>
          </a:p>
          <a:p>
            <a:pPr eaLnBrk="0" hangingPunct="0"/>
            <a:r>
              <a:rPr lang="en-US" sz="1200" b="1" dirty="0">
                <a:latin typeface="Courier New" pitchFamily="49" charset="0"/>
              </a:rPr>
              <a:t>end</a:t>
            </a:r>
          </a:p>
          <a:p>
            <a:pPr eaLnBrk="0" hangingPunct="0"/>
            <a:r>
              <a:rPr lang="en-US" sz="1200" b="1" dirty="0">
                <a:latin typeface="Courier New" pitchFamily="49" charset="0"/>
              </a:rPr>
              <a:t>instructions</a:t>
            </a:r>
          </a:p>
          <a:p>
            <a:pPr eaLnBrk="0" hangingPunct="0"/>
            <a:r>
              <a:rPr lang="en-US" sz="1200" b="1" dirty="0">
                <a:latin typeface="Courier New" pitchFamily="49" charset="0"/>
              </a:rPr>
              <a:t>  screen record</a:t>
            </a:r>
          </a:p>
          <a:p>
            <a:pPr eaLnBrk="0" hangingPunct="0"/>
            <a:r>
              <a:rPr lang="en-US" sz="1200" b="1" dirty="0">
                <a:latin typeface="Courier New" pitchFamily="49" charset="0"/>
              </a:rPr>
              <a:t>     </a:t>
            </a:r>
            <a:r>
              <a:rPr lang="en-US" sz="1200" b="1" dirty="0" err="1">
                <a:latin typeface="Courier New" pitchFamily="49" charset="0"/>
              </a:rPr>
              <a:t>sa_merchant</a:t>
            </a:r>
            <a:r>
              <a:rPr lang="en-US" sz="1200" b="1" dirty="0">
                <a:latin typeface="Courier New" pitchFamily="49" charset="0"/>
              </a:rPr>
              <a:t>[5](</a:t>
            </a:r>
            <a:r>
              <a:rPr lang="en-US" sz="1200" b="1" dirty="0" err="1">
                <a:latin typeface="Courier New" pitchFamily="49" charset="0"/>
              </a:rPr>
              <a:t>merchant_id</a:t>
            </a:r>
            <a:r>
              <a:rPr lang="en-US" sz="1200" b="1" dirty="0">
                <a:latin typeface="Courier New" pitchFamily="49" charset="0"/>
              </a:rPr>
              <a:t>,</a:t>
            </a:r>
          </a:p>
          <a:p>
            <a:pPr eaLnBrk="0" hangingPunct="0"/>
            <a:r>
              <a:rPr lang="en-US" sz="1200" b="1" dirty="0">
                <a:latin typeface="Courier New" pitchFamily="49" charset="0"/>
              </a:rPr>
              <a:t>		</a:t>
            </a:r>
            <a:r>
              <a:rPr lang="en-US" sz="1200" b="1" dirty="0" err="1">
                <a:latin typeface="Courier New" pitchFamily="49" charset="0"/>
              </a:rPr>
              <a:t>merchant_name</a:t>
            </a:r>
            <a:r>
              <a:rPr lang="en-US" sz="1200" b="1" dirty="0">
                <a:latin typeface="Courier New" pitchFamily="49" charset="0"/>
              </a:rPr>
              <a:t>)</a:t>
            </a:r>
          </a:p>
          <a:p>
            <a:pPr eaLnBrk="0" hangingPunct="0"/>
            <a:endParaRPr lang="en-US" sz="600" b="1" dirty="0">
              <a:latin typeface="Courier New" pitchFamily="49" charset="0"/>
            </a:endParaRPr>
          </a:p>
        </p:txBody>
      </p:sp>
      <p:sp>
        <p:nvSpPr>
          <p:cNvPr id="7" name="AutoShape 5"/>
          <p:cNvSpPr>
            <a:spLocks noChangeArrowheads="1"/>
          </p:cNvSpPr>
          <p:nvPr/>
        </p:nvSpPr>
        <p:spPr bwMode="auto">
          <a:xfrm>
            <a:off x="2611760" y="4149080"/>
            <a:ext cx="1600200" cy="685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993366">
              <a:alpha val="73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Tree>
    <p:extLst>
      <p:ext uri="{BB962C8B-B14F-4D97-AF65-F5344CB8AC3E}">
        <p14:creationId xmlns:p14="http://schemas.microsoft.com/office/powerpoint/2010/main" val="227663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8" name="Rectangle 4"/>
          <p:cNvSpPr>
            <a:spLocks noGrp="1" noChangeArrowheads="1"/>
          </p:cNvSpPr>
          <p:nvPr>
            <p:ph type="body" idx="4294967295"/>
          </p:nvPr>
        </p:nvSpPr>
        <p:spPr>
          <a:xfrm>
            <a:off x="0" y="1600200"/>
            <a:ext cx="8229600" cy="4525963"/>
          </a:xfrm>
          <a:prstGeom prst="rect">
            <a:avLst/>
          </a:prstGeom>
        </p:spPr>
        <p:txBody>
          <a:bodyPr/>
          <a:lstStyle/>
          <a:p>
            <a:pPr>
              <a:buFontTx/>
              <a:buNone/>
            </a:pPr>
            <a:r>
              <a:rPr lang="en-GB"/>
              <a:t>SCHEMA Section</a:t>
            </a:r>
          </a:p>
          <a:p>
            <a:pPr lvl="1"/>
            <a:r>
              <a:rPr lang="en-GB"/>
              <a:t>Defines the database schema on which the form is based.</a:t>
            </a:r>
          </a:p>
          <a:p>
            <a:pPr lvl="1"/>
            <a:r>
              <a:rPr lang="en-US"/>
              <a:t>Not required</a:t>
            </a:r>
          </a:p>
          <a:p>
            <a:pPr lvl="1"/>
            <a:r>
              <a:rPr lang="en-US"/>
              <a:t>Replace the old DATABASE section</a:t>
            </a:r>
          </a:p>
          <a:p>
            <a:pPr lvl="1"/>
            <a:r>
              <a:rPr lang="en-US"/>
              <a:t>DATABASE section is still compatible. </a:t>
            </a:r>
            <a:endParaRPr lang="en-GB"/>
          </a:p>
          <a:p>
            <a:pPr lvl="1">
              <a:buFontTx/>
              <a:buNone/>
            </a:pPr>
            <a:endParaRPr lang="en-GB"/>
          </a:p>
          <a:p>
            <a:pPr>
              <a:buFontTx/>
              <a:buNone/>
            </a:pPr>
            <a:r>
              <a:rPr lang="en-GB"/>
              <a:t>Syntax:</a:t>
            </a:r>
            <a:endParaRPr lang="en-GB">
              <a:latin typeface="Courier New" pitchFamily="49" charset="0"/>
            </a:endParaRPr>
          </a:p>
          <a:p>
            <a:pPr>
              <a:buFontTx/>
              <a:buNone/>
            </a:pPr>
            <a:r>
              <a:rPr lang="en-GB">
                <a:latin typeface="Courier New" pitchFamily="49" charset="0"/>
              </a:rPr>
              <a:t>  SCHEMA </a:t>
            </a:r>
            <a:r>
              <a:rPr lang="en-GB" u="sng">
                <a:latin typeface="Courier New" pitchFamily="49" charset="0"/>
              </a:rPr>
              <a:t>(</a:t>
            </a:r>
            <a:r>
              <a:rPr lang="en-GB">
                <a:latin typeface="Courier New" pitchFamily="49" charset="0"/>
              </a:rPr>
              <a:t> </a:t>
            </a:r>
            <a:r>
              <a:rPr lang="en-GB" i="1">
                <a:latin typeface="Courier New" pitchFamily="49" charset="0"/>
              </a:rPr>
              <a:t>database</a:t>
            </a:r>
            <a:r>
              <a:rPr lang="en-GB" u="sng">
                <a:latin typeface="Courier New" pitchFamily="49" charset="0"/>
              </a:rPr>
              <a:t>[</a:t>
            </a:r>
            <a:r>
              <a:rPr lang="en-GB">
                <a:latin typeface="Courier New" pitchFamily="49" charset="0"/>
              </a:rPr>
              <a:t>@dbserver</a:t>
            </a:r>
            <a:r>
              <a:rPr lang="en-GB" u="sng">
                <a:latin typeface="Courier New" pitchFamily="49" charset="0"/>
              </a:rPr>
              <a:t>]</a:t>
            </a:r>
            <a:r>
              <a:rPr lang="en-GB">
                <a:latin typeface="Courier New" pitchFamily="49" charset="0"/>
              </a:rPr>
              <a:t> </a:t>
            </a:r>
            <a:r>
              <a:rPr lang="en-GB" u="sng">
                <a:latin typeface="Courier New" pitchFamily="49" charset="0"/>
              </a:rPr>
              <a:t>|</a:t>
            </a:r>
            <a:r>
              <a:rPr lang="en-GB">
                <a:latin typeface="Courier New" pitchFamily="49" charset="0"/>
              </a:rPr>
              <a:t> string </a:t>
            </a:r>
            <a:r>
              <a:rPr lang="en-GB" u="sng">
                <a:latin typeface="Courier New" pitchFamily="49" charset="0"/>
              </a:rPr>
              <a:t>|</a:t>
            </a:r>
            <a:r>
              <a:rPr lang="en-GB">
                <a:latin typeface="Courier New" pitchFamily="49" charset="0"/>
              </a:rPr>
              <a:t> FORMONLY </a:t>
            </a:r>
            <a:r>
              <a:rPr lang="en-GB" u="sng">
                <a:latin typeface="Courier New" pitchFamily="49" charset="0"/>
              </a:rPr>
              <a:t>)</a:t>
            </a:r>
            <a:r>
              <a:rPr lang="en-GB">
                <a:latin typeface="Courier New" pitchFamily="49" charset="0"/>
              </a:rPr>
              <a:t> </a:t>
            </a:r>
          </a:p>
          <a:p>
            <a:pPr>
              <a:buFontTx/>
              <a:buNone/>
            </a:pPr>
            <a:endParaRPr lang="en-US">
              <a:latin typeface="Courier New" pitchFamily="49" charset="0"/>
            </a:endParaRPr>
          </a:p>
          <a:p>
            <a:endParaRPr lang="es-ES"/>
          </a:p>
        </p:txBody>
      </p:sp>
      <p:sp>
        <p:nvSpPr>
          <p:cNvPr id="4"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s-MX" sz="3200" dirty="0" err="1"/>
              <a:t>The</a:t>
            </a:r>
            <a:r>
              <a:rPr lang="es-MX" sz="3200" dirty="0"/>
              <a:t> SCHEMA </a:t>
            </a:r>
            <a:r>
              <a:rPr lang="es-MX" sz="3200" dirty="0" err="1"/>
              <a:t>Section</a:t>
            </a:r>
            <a:endParaRPr lang="en-US" sz="1400" dirty="0">
              <a:latin typeface="Century Gothic"/>
              <a:cs typeface="Century Gothic"/>
            </a:endParaRPr>
          </a:p>
        </p:txBody>
      </p:sp>
    </p:spTree>
    <p:extLst>
      <p:ext uri="{BB962C8B-B14F-4D97-AF65-F5344CB8AC3E}">
        <p14:creationId xmlns:p14="http://schemas.microsoft.com/office/powerpoint/2010/main" val="2799386551"/>
      </p:ext>
    </p:extLst>
  </p:cSld>
  <p:clrMapOvr>
    <a:masterClrMapping/>
  </p:clrMapOvr>
  <p:transition advTm="894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8" name="Rectangle 6"/>
          <p:cNvSpPr>
            <a:spLocks noGrp="1" noChangeArrowheads="1"/>
          </p:cNvSpPr>
          <p:nvPr>
            <p:ph type="body" idx="4294967295"/>
          </p:nvPr>
        </p:nvSpPr>
        <p:spPr>
          <a:xfrm>
            <a:off x="0" y="1600200"/>
            <a:ext cx="8229600" cy="4525963"/>
          </a:xfrm>
          <a:prstGeom prst="rect">
            <a:avLst/>
          </a:prstGeom>
        </p:spPr>
        <p:txBody>
          <a:bodyPr/>
          <a:lstStyle/>
          <a:p>
            <a:pPr>
              <a:buFontTx/>
              <a:buNone/>
            </a:pPr>
            <a:r>
              <a:rPr lang="en-GB" dirty="0"/>
              <a:t>ACTION DEFAULTS Section</a:t>
            </a:r>
          </a:p>
          <a:p>
            <a:pPr lvl="1"/>
            <a:r>
              <a:rPr lang="en-GB" dirty="0"/>
              <a:t>Defines default attributes of local action view for the form elements.</a:t>
            </a:r>
          </a:p>
          <a:p>
            <a:pPr lvl="1"/>
            <a:r>
              <a:rPr lang="en-GB" dirty="0"/>
              <a:t>Actions and Action Defaults will be discussed in module 4</a:t>
            </a:r>
          </a:p>
          <a:p>
            <a:pPr lvl="1"/>
            <a:endParaRPr lang="en-GB" dirty="0"/>
          </a:p>
          <a:p>
            <a:pPr lvl="1"/>
            <a:endParaRPr lang="en-GB" dirty="0"/>
          </a:p>
          <a:p>
            <a:pPr lvl="1">
              <a:buFontTx/>
              <a:buNone/>
            </a:pPr>
            <a:endParaRPr lang="en-GB" dirty="0"/>
          </a:p>
          <a:p>
            <a:pPr>
              <a:buFontTx/>
              <a:buNone/>
            </a:pPr>
            <a:r>
              <a:rPr lang="en-GB" dirty="0"/>
              <a:t>Syntax:</a:t>
            </a:r>
            <a:endParaRPr lang="en-GB" dirty="0">
              <a:latin typeface="Courier New" pitchFamily="49" charset="0"/>
            </a:endParaRPr>
          </a:p>
          <a:p>
            <a:pPr>
              <a:buFontTx/>
              <a:buNone/>
            </a:pPr>
            <a:r>
              <a:rPr lang="en-GB" dirty="0">
                <a:solidFill>
                  <a:schemeClr val="bg2"/>
                </a:solidFill>
                <a:latin typeface="Courier New" pitchFamily="49" charset="0"/>
              </a:rPr>
              <a:t>  </a:t>
            </a:r>
            <a:r>
              <a:rPr lang="en-GB" dirty="0">
                <a:latin typeface="Courier New" pitchFamily="49" charset="0"/>
              </a:rPr>
              <a:t>ACTION DEFAULTS</a:t>
            </a:r>
          </a:p>
          <a:p>
            <a:pPr>
              <a:buFontTx/>
              <a:buNone/>
            </a:pPr>
            <a:r>
              <a:rPr lang="en-GB" dirty="0">
                <a:latin typeface="Courier New" pitchFamily="49" charset="0"/>
              </a:rPr>
              <a:t>  ACTION </a:t>
            </a:r>
            <a:r>
              <a:rPr lang="en-GB" dirty="0" err="1">
                <a:latin typeface="Courier New" pitchFamily="49" charset="0"/>
              </a:rPr>
              <a:t>action_identifier</a:t>
            </a:r>
            <a:r>
              <a:rPr lang="en-GB" dirty="0">
                <a:latin typeface="Courier New" pitchFamily="49" charset="0"/>
              </a:rPr>
              <a:t> </a:t>
            </a:r>
            <a:r>
              <a:rPr lang="en-GB" u="sng" dirty="0">
                <a:latin typeface="Courier New" pitchFamily="49" charset="0"/>
              </a:rPr>
              <a:t>(</a:t>
            </a:r>
            <a:r>
              <a:rPr lang="en-GB" dirty="0">
                <a:latin typeface="Courier New" pitchFamily="49" charset="0"/>
              </a:rPr>
              <a:t> </a:t>
            </a:r>
            <a:r>
              <a:rPr lang="en-GB" dirty="0" err="1">
                <a:latin typeface="Courier New" pitchFamily="49" charset="0"/>
              </a:rPr>
              <a:t>action_attribute</a:t>
            </a:r>
            <a:r>
              <a:rPr lang="en-GB" dirty="0">
                <a:latin typeface="Courier New" pitchFamily="49" charset="0"/>
              </a:rPr>
              <a:t> </a:t>
            </a:r>
            <a:r>
              <a:rPr lang="en-GB" u="sng" dirty="0">
                <a:latin typeface="Courier New" pitchFamily="49" charset="0"/>
              </a:rPr>
              <a:t>[</a:t>
            </a:r>
            <a:r>
              <a:rPr lang="en-GB" dirty="0">
                <a:latin typeface="Courier New" pitchFamily="49" charset="0"/>
              </a:rPr>
              <a:t>,…</a:t>
            </a:r>
            <a:r>
              <a:rPr lang="en-GB" u="sng" dirty="0">
                <a:latin typeface="Courier New" pitchFamily="49" charset="0"/>
              </a:rPr>
              <a:t>]</a:t>
            </a:r>
            <a:r>
              <a:rPr lang="en-GB" dirty="0">
                <a:latin typeface="Courier New" pitchFamily="49" charset="0"/>
              </a:rPr>
              <a:t> </a:t>
            </a:r>
            <a:r>
              <a:rPr lang="en-GB" u="sng" dirty="0">
                <a:latin typeface="Courier New" pitchFamily="49" charset="0"/>
              </a:rPr>
              <a:t>)</a:t>
            </a:r>
          </a:p>
          <a:p>
            <a:pPr>
              <a:buFontTx/>
              <a:buNone/>
            </a:pPr>
            <a:r>
              <a:rPr lang="en-GB" dirty="0">
                <a:latin typeface="Courier New" pitchFamily="49" charset="0"/>
              </a:rPr>
              <a:t>  </a:t>
            </a:r>
            <a:r>
              <a:rPr lang="en-GB" u="sng" dirty="0">
                <a:latin typeface="Courier New" pitchFamily="49" charset="0"/>
              </a:rPr>
              <a:t>[</a:t>
            </a:r>
            <a:r>
              <a:rPr lang="en-GB" dirty="0">
                <a:latin typeface="Courier New" pitchFamily="49" charset="0"/>
              </a:rPr>
              <a:t>…</a:t>
            </a:r>
            <a:r>
              <a:rPr lang="en-GB" u="sng" dirty="0">
                <a:latin typeface="Courier New" pitchFamily="49" charset="0"/>
              </a:rPr>
              <a:t>]</a:t>
            </a:r>
            <a:r>
              <a:rPr lang="en-GB" dirty="0">
                <a:latin typeface="Courier New" pitchFamily="49" charset="0"/>
              </a:rPr>
              <a:t> </a:t>
            </a:r>
          </a:p>
          <a:p>
            <a:pPr>
              <a:buFontTx/>
              <a:buNone/>
            </a:pPr>
            <a:r>
              <a:rPr lang="en-GB" dirty="0">
                <a:latin typeface="Courier New" pitchFamily="49" charset="0"/>
              </a:rPr>
              <a:t>  END </a:t>
            </a:r>
          </a:p>
          <a:p>
            <a:endParaRPr lang="es-ES" dirty="0"/>
          </a:p>
        </p:txBody>
      </p:sp>
      <p:sp>
        <p:nvSpPr>
          <p:cNvPr id="4"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s-MX" sz="3200" dirty="0" err="1"/>
              <a:t>The</a:t>
            </a:r>
            <a:r>
              <a:rPr lang="es-MX" sz="3200" dirty="0"/>
              <a:t> ACTION DEFULTS </a:t>
            </a:r>
            <a:r>
              <a:rPr lang="es-MX" sz="3200" dirty="0" err="1"/>
              <a:t>Section</a:t>
            </a:r>
            <a:endParaRPr lang="en-US" sz="1400" dirty="0">
              <a:latin typeface="Century Gothic"/>
              <a:cs typeface="Century Gothic"/>
            </a:endParaRPr>
          </a:p>
        </p:txBody>
      </p:sp>
    </p:spTree>
    <p:extLst>
      <p:ext uri="{BB962C8B-B14F-4D97-AF65-F5344CB8AC3E}">
        <p14:creationId xmlns:p14="http://schemas.microsoft.com/office/powerpoint/2010/main" val="189536674"/>
      </p:ext>
    </p:extLst>
  </p:cSld>
  <p:clrMapOvr>
    <a:masterClrMapping/>
  </p:clrMapOvr>
  <p:transition advTm="894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2" name="Rectangle 4"/>
          <p:cNvSpPr>
            <a:spLocks noGrp="1" noChangeArrowheads="1"/>
          </p:cNvSpPr>
          <p:nvPr>
            <p:ph type="body" idx="4294967295"/>
          </p:nvPr>
        </p:nvSpPr>
        <p:spPr>
          <a:xfrm>
            <a:off x="251520" y="990600"/>
            <a:ext cx="8229600" cy="4525963"/>
          </a:xfrm>
          <a:prstGeom prst="rect">
            <a:avLst/>
          </a:prstGeom>
        </p:spPr>
        <p:txBody>
          <a:bodyPr/>
          <a:lstStyle/>
          <a:p>
            <a:pPr>
              <a:buFontTx/>
              <a:buNone/>
            </a:pPr>
            <a:r>
              <a:rPr lang="en-GB" dirty="0"/>
              <a:t>LAYOUT Section</a:t>
            </a:r>
          </a:p>
          <a:p>
            <a:pPr lvl="1"/>
            <a:r>
              <a:rPr lang="en-GB" dirty="0"/>
              <a:t>The LAYOUT section defines the abstract layout of the elements of the form.</a:t>
            </a:r>
          </a:p>
          <a:p>
            <a:pPr lvl="1"/>
            <a:r>
              <a:rPr lang="en-GB" dirty="0"/>
              <a:t>This section is a tree of </a:t>
            </a:r>
            <a:r>
              <a:rPr lang="en-GB" i="1" dirty="0"/>
              <a:t>layout nodes</a:t>
            </a:r>
            <a:r>
              <a:rPr lang="en-GB" dirty="0"/>
              <a:t>, used to define graphical elements. </a:t>
            </a:r>
            <a:r>
              <a:rPr lang="en-US" dirty="0"/>
              <a:t>Your form must have either a LAYOUT section or the deprecated SCREEN section. </a:t>
            </a:r>
            <a:endParaRPr lang="en-GB" dirty="0"/>
          </a:p>
          <a:p>
            <a:pPr>
              <a:buFontTx/>
              <a:buNone/>
            </a:pPr>
            <a:r>
              <a:rPr lang="en-GB" dirty="0"/>
              <a:t>Syntax:</a:t>
            </a:r>
            <a:endParaRPr lang="en-GB" dirty="0">
              <a:latin typeface="Courier New" pitchFamily="49" charset="0"/>
            </a:endParaRPr>
          </a:p>
          <a:p>
            <a:pPr>
              <a:buFontTx/>
              <a:buNone/>
            </a:pPr>
            <a:r>
              <a:rPr lang="en-GB" dirty="0">
                <a:latin typeface="Courier New" pitchFamily="49" charset="0"/>
              </a:rPr>
              <a:t>LAYOUT </a:t>
            </a:r>
            <a:r>
              <a:rPr lang="en-GB" u="sng" dirty="0">
                <a:latin typeface="Courier New" pitchFamily="49" charset="0"/>
              </a:rPr>
              <a:t>[</a:t>
            </a:r>
            <a:r>
              <a:rPr lang="en-GB" dirty="0">
                <a:latin typeface="Courier New" pitchFamily="49" charset="0"/>
              </a:rPr>
              <a:t> </a:t>
            </a:r>
            <a:r>
              <a:rPr lang="en-GB" u="sng" dirty="0">
                <a:latin typeface="Courier New" pitchFamily="49" charset="0"/>
              </a:rPr>
              <a:t>(</a:t>
            </a:r>
            <a:r>
              <a:rPr lang="en-GB" dirty="0">
                <a:latin typeface="Courier New" pitchFamily="49" charset="0"/>
              </a:rPr>
              <a:t> </a:t>
            </a:r>
            <a:r>
              <a:rPr lang="en-GB" i="1" dirty="0">
                <a:latin typeface="Courier New" pitchFamily="49" charset="0"/>
              </a:rPr>
              <a:t>attribute</a:t>
            </a:r>
            <a:r>
              <a:rPr lang="en-GB" dirty="0">
                <a:latin typeface="Courier New" pitchFamily="49" charset="0"/>
              </a:rPr>
              <a:t> </a:t>
            </a:r>
            <a:r>
              <a:rPr lang="en-GB" u="sng" dirty="0">
                <a:latin typeface="Courier New" pitchFamily="49" charset="0"/>
              </a:rPr>
              <a:t>[</a:t>
            </a:r>
            <a:r>
              <a:rPr lang="en-GB" dirty="0">
                <a:latin typeface="Courier New" pitchFamily="49" charset="0"/>
              </a:rPr>
              <a:t> = </a:t>
            </a:r>
            <a:r>
              <a:rPr lang="en-GB" i="1" dirty="0">
                <a:latin typeface="Courier New" pitchFamily="49" charset="0"/>
              </a:rPr>
              <a:t>value</a:t>
            </a:r>
            <a:r>
              <a:rPr lang="en-GB" dirty="0">
                <a:latin typeface="Courier New" pitchFamily="49" charset="0"/>
              </a:rPr>
              <a:t> </a:t>
            </a:r>
            <a:r>
              <a:rPr lang="en-GB" u="sng" dirty="0">
                <a:latin typeface="Courier New" pitchFamily="49" charset="0"/>
              </a:rPr>
              <a:t>]</a:t>
            </a:r>
            <a:r>
              <a:rPr lang="en-GB" dirty="0">
                <a:latin typeface="Courier New" pitchFamily="49" charset="0"/>
              </a:rPr>
              <a:t> </a:t>
            </a:r>
            <a:r>
              <a:rPr lang="en-GB" u="sng" dirty="0">
                <a:latin typeface="Courier New" pitchFamily="49" charset="0"/>
              </a:rPr>
              <a:t>[</a:t>
            </a:r>
            <a:r>
              <a:rPr lang="en-GB" dirty="0">
                <a:latin typeface="Courier New" pitchFamily="49" charset="0"/>
              </a:rPr>
              <a:t>,…</a:t>
            </a:r>
            <a:r>
              <a:rPr lang="en-GB" u="sng" dirty="0">
                <a:latin typeface="Courier New" pitchFamily="49" charset="0"/>
              </a:rPr>
              <a:t>]</a:t>
            </a:r>
            <a:r>
              <a:rPr lang="en-GB" dirty="0">
                <a:latin typeface="Courier New" pitchFamily="49" charset="0"/>
              </a:rPr>
              <a:t> </a:t>
            </a:r>
            <a:r>
              <a:rPr lang="en-GB" u="sng" dirty="0">
                <a:latin typeface="Courier New" pitchFamily="49" charset="0"/>
              </a:rPr>
              <a:t>)</a:t>
            </a:r>
            <a:r>
              <a:rPr lang="en-GB" dirty="0">
                <a:latin typeface="Courier New" pitchFamily="49" charset="0"/>
              </a:rPr>
              <a:t> </a:t>
            </a:r>
            <a:r>
              <a:rPr lang="en-GB" u="sng" dirty="0">
                <a:latin typeface="Courier New" pitchFamily="49" charset="0"/>
              </a:rPr>
              <a:t>]</a:t>
            </a:r>
            <a:br>
              <a:rPr lang="en-GB" dirty="0">
                <a:latin typeface="Courier New" pitchFamily="49" charset="0"/>
              </a:rPr>
            </a:br>
            <a:r>
              <a:rPr lang="en-GB" dirty="0">
                <a:latin typeface="Courier New" pitchFamily="49" charset="0"/>
              </a:rPr>
              <a:t>  </a:t>
            </a:r>
            <a:r>
              <a:rPr lang="en-GB" i="1" dirty="0">
                <a:latin typeface="Courier New" pitchFamily="49" charset="0"/>
              </a:rPr>
              <a:t>root-layout-container</a:t>
            </a:r>
            <a:br>
              <a:rPr lang="en-GB" dirty="0">
                <a:latin typeface="Courier New" pitchFamily="49" charset="0"/>
              </a:rPr>
            </a:br>
            <a:r>
              <a:rPr lang="en-GB" dirty="0">
                <a:latin typeface="Courier New" pitchFamily="49" charset="0"/>
              </a:rPr>
              <a:t>  </a:t>
            </a:r>
            <a:r>
              <a:rPr lang="en-GB" u="sng" dirty="0">
                <a:latin typeface="Courier New" pitchFamily="49" charset="0"/>
              </a:rPr>
              <a:t>[</a:t>
            </a:r>
            <a:r>
              <a:rPr lang="en-GB" dirty="0">
                <a:latin typeface="Courier New" pitchFamily="49" charset="0"/>
              </a:rPr>
              <a:t>…</a:t>
            </a:r>
            <a:r>
              <a:rPr lang="en-GB" u="sng" dirty="0">
                <a:latin typeface="Courier New" pitchFamily="49" charset="0"/>
              </a:rPr>
              <a:t>]</a:t>
            </a:r>
            <a:endParaRPr lang="en-GB" i="1" dirty="0">
              <a:latin typeface="Courier New" pitchFamily="49" charset="0"/>
            </a:endParaRPr>
          </a:p>
          <a:p>
            <a:pPr>
              <a:buFontTx/>
              <a:buNone/>
            </a:pPr>
            <a:r>
              <a:rPr lang="en-GB" u="sng" dirty="0">
                <a:latin typeface="Courier New" pitchFamily="49" charset="0"/>
              </a:rPr>
              <a:t>[</a:t>
            </a:r>
            <a:r>
              <a:rPr lang="en-GB" dirty="0">
                <a:latin typeface="Courier New" pitchFamily="49" charset="0"/>
              </a:rPr>
              <a:t>END</a:t>
            </a:r>
            <a:r>
              <a:rPr lang="en-GB" u="sng" dirty="0">
                <a:latin typeface="Courier New" pitchFamily="49" charset="0"/>
              </a:rPr>
              <a:t>]</a:t>
            </a:r>
            <a:r>
              <a:rPr lang="en-US" dirty="0">
                <a:latin typeface="Courier New" pitchFamily="49" charset="0"/>
              </a:rPr>
              <a:t>	</a:t>
            </a:r>
          </a:p>
          <a:p>
            <a:pPr>
              <a:buFontTx/>
              <a:buNone/>
            </a:pPr>
            <a:endParaRPr lang="en-US" dirty="0">
              <a:latin typeface="Courier New" pitchFamily="49" charset="0"/>
            </a:endParaRPr>
          </a:p>
          <a:p>
            <a:endParaRPr lang="es-ES" dirty="0"/>
          </a:p>
        </p:txBody>
      </p:sp>
      <p:sp>
        <p:nvSpPr>
          <p:cNvPr id="4"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s-MX" sz="3200" dirty="0" err="1"/>
              <a:t>The</a:t>
            </a:r>
            <a:r>
              <a:rPr lang="es-MX" sz="3200" dirty="0"/>
              <a:t> LAYOUT </a:t>
            </a:r>
            <a:r>
              <a:rPr lang="es-MX" sz="3200" dirty="0" err="1"/>
              <a:t>Section</a:t>
            </a:r>
            <a:endParaRPr lang="en-US" sz="1400" dirty="0">
              <a:latin typeface="Century Gothic"/>
              <a:cs typeface="Century Gothic"/>
            </a:endParaRPr>
          </a:p>
        </p:txBody>
      </p:sp>
    </p:spTree>
    <p:extLst>
      <p:ext uri="{BB962C8B-B14F-4D97-AF65-F5344CB8AC3E}">
        <p14:creationId xmlns:p14="http://schemas.microsoft.com/office/powerpoint/2010/main" val="3909460647"/>
      </p:ext>
    </p:extLst>
  </p:cSld>
  <p:clrMapOvr>
    <a:masterClrMapping/>
  </p:clrMapOvr>
  <p:transition advTm="894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0" name="Rectangle 4"/>
          <p:cNvSpPr>
            <a:spLocks noGrp="1" noChangeArrowheads="1"/>
          </p:cNvSpPr>
          <p:nvPr>
            <p:ph type="body" idx="4294967295"/>
          </p:nvPr>
        </p:nvSpPr>
        <p:spPr>
          <a:xfrm>
            <a:off x="0" y="1600200"/>
            <a:ext cx="8229600" cy="4525963"/>
          </a:xfrm>
          <a:prstGeom prst="rect">
            <a:avLst/>
          </a:prstGeom>
        </p:spPr>
        <p:txBody>
          <a:bodyPr>
            <a:normAutofit fontScale="85000" lnSpcReduction="20000"/>
          </a:bodyPr>
          <a:lstStyle/>
          <a:p>
            <a:pPr>
              <a:lnSpc>
                <a:spcPct val="90000"/>
              </a:lnSpc>
              <a:buFontTx/>
              <a:buNone/>
            </a:pPr>
            <a:r>
              <a:rPr lang="en-GB" dirty="0"/>
              <a:t>Layout Containers</a:t>
            </a:r>
          </a:p>
          <a:p>
            <a:pPr lvl="1">
              <a:lnSpc>
                <a:spcPct val="90000"/>
              </a:lnSpc>
            </a:pPr>
            <a:r>
              <a:rPr lang="en-US" dirty="0"/>
              <a:t>Containers are blocks holding other containers or defining a formatted screen region. </a:t>
            </a:r>
          </a:p>
          <a:p>
            <a:pPr lvl="1">
              <a:lnSpc>
                <a:spcPct val="90000"/>
              </a:lnSpc>
            </a:pPr>
            <a:r>
              <a:rPr lang="en-US" dirty="0"/>
              <a:t>They are nested to create the visual layout of the form area of the user interface. </a:t>
            </a:r>
          </a:p>
          <a:p>
            <a:pPr lvl="1">
              <a:lnSpc>
                <a:spcPct val="90000"/>
              </a:lnSpc>
            </a:pPr>
            <a:r>
              <a:rPr lang="en-US" dirty="0"/>
              <a:t>Valid containers are:</a:t>
            </a:r>
          </a:p>
          <a:p>
            <a:pPr lvl="2">
              <a:lnSpc>
                <a:spcPct val="90000"/>
              </a:lnSpc>
            </a:pPr>
            <a:r>
              <a:rPr lang="fr-FR" dirty="0"/>
              <a:t>HBOX container</a:t>
            </a:r>
          </a:p>
          <a:p>
            <a:pPr lvl="2">
              <a:lnSpc>
                <a:spcPct val="90000"/>
              </a:lnSpc>
            </a:pPr>
            <a:r>
              <a:rPr lang="fr-FR" dirty="0"/>
              <a:t>VBOX container</a:t>
            </a:r>
          </a:p>
          <a:p>
            <a:pPr lvl="2">
              <a:lnSpc>
                <a:spcPct val="90000"/>
              </a:lnSpc>
            </a:pPr>
            <a:r>
              <a:rPr lang="fr-FR" dirty="0"/>
              <a:t>GROUP container</a:t>
            </a:r>
          </a:p>
          <a:p>
            <a:pPr lvl="2">
              <a:lnSpc>
                <a:spcPct val="90000"/>
              </a:lnSpc>
            </a:pPr>
            <a:r>
              <a:rPr lang="fr-FR" dirty="0"/>
              <a:t>FOLDER container</a:t>
            </a:r>
          </a:p>
          <a:p>
            <a:pPr lvl="2">
              <a:lnSpc>
                <a:spcPct val="90000"/>
              </a:lnSpc>
            </a:pPr>
            <a:r>
              <a:rPr lang="fr-FR" dirty="0"/>
              <a:t>PAGE container</a:t>
            </a:r>
          </a:p>
          <a:p>
            <a:pPr lvl="2">
              <a:lnSpc>
                <a:spcPct val="90000"/>
              </a:lnSpc>
            </a:pPr>
            <a:r>
              <a:rPr lang="fr-FR" dirty="0"/>
              <a:t>GRID container</a:t>
            </a:r>
          </a:p>
          <a:p>
            <a:pPr lvl="2">
              <a:lnSpc>
                <a:spcPct val="90000"/>
              </a:lnSpc>
            </a:pPr>
            <a:r>
              <a:rPr lang="fr-FR" dirty="0"/>
              <a:t>SCROLLGRID container</a:t>
            </a:r>
          </a:p>
          <a:p>
            <a:pPr lvl="2">
              <a:lnSpc>
                <a:spcPct val="90000"/>
              </a:lnSpc>
            </a:pPr>
            <a:r>
              <a:rPr lang="fr-FR" dirty="0"/>
              <a:t>TABLE container</a:t>
            </a:r>
          </a:p>
          <a:p>
            <a:pPr lvl="2">
              <a:lnSpc>
                <a:spcPct val="90000"/>
              </a:lnSpc>
            </a:pPr>
            <a:r>
              <a:rPr lang="fr-FR" dirty="0"/>
              <a:t>TREEVIEW container</a:t>
            </a:r>
          </a:p>
          <a:p>
            <a:pPr lvl="2">
              <a:lnSpc>
                <a:spcPct val="90000"/>
              </a:lnSpc>
            </a:pPr>
            <a:endParaRPr lang="en-US" dirty="0"/>
          </a:p>
          <a:p>
            <a:pPr>
              <a:lnSpc>
                <a:spcPct val="90000"/>
              </a:lnSpc>
            </a:pPr>
            <a:endParaRPr lang="es-ES" dirty="0"/>
          </a:p>
        </p:txBody>
      </p:sp>
      <p:sp>
        <p:nvSpPr>
          <p:cNvPr id="4"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s-MX" sz="3200" dirty="0" err="1"/>
              <a:t>Layout</a:t>
            </a:r>
            <a:r>
              <a:rPr lang="es-MX" sz="3200" dirty="0"/>
              <a:t> </a:t>
            </a:r>
            <a:r>
              <a:rPr lang="es-MX" sz="3200" dirty="0" err="1"/>
              <a:t>Containers</a:t>
            </a:r>
            <a:endParaRPr lang="en-US" sz="1400" dirty="0">
              <a:latin typeface="Century Gothic"/>
              <a:cs typeface="Century Gothic"/>
            </a:endParaRPr>
          </a:p>
        </p:txBody>
      </p:sp>
    </p:spTree>
    <p:extLst>
      <p:ext uri="{BB962C8B-B14F-4D97-AF65-F5344CB8AC3E}">
        <p14:creationId xmlns:p14="http://schemas.microsoft.com/office/powerpoint/2010/main" val="2782099815"/>
      </p:ext>
    </p:extLst>
  </p:cSld>
  <p:clrMapOvr>
    <a:masterClrMapping/>
  </p:clrMapOvr>
  <p:transition advTm="51550"/>
</p:sld>
</file>

<file path=ppt/tags/tag1.xml><?xml version="1.0" encoding="utf-8"?>
<p:tagLst xmlns:a="http://schemas.openxmlformats.org/drawingml/2006/main" xmlns:r="http://schemas.openxmlformats.org/officeDocument/2006/relationships" xmlns:p="http://schemas.openxmlformats.org/presentationml/2006/main">
  <p:tag name="TIMING" val="|16.9"/>
</p:tagLst>
</file>

<file path=ppt/tags/tag2.xml><?xml version="1.0" encoding="utf-8"?>
<p:tagLst xmlns:a="http://schemas.openxmlformats.org/drawingml/2006/main" xmlns:r="http://schemas.openxmlformats.org/officeDocument/2006/relationships" xmlns:p="http://schemas.openxmlformats.org/presentationml/2006/main">
  <p:tag name="TIMING" val="|16.9"/>
</p:tagLst>
</file>

<file path=ppt/tags/tag3.xml><?xml version="1.0" encoding="utf-8"?>
<p:tagLst xmlns:a="http://schemas.openxmlformats.org/drawingml/2006/main" xmlns:r="http://schemas.openxmlformats.org/officeDocument/2006/relationships" xmlns:p="http://schemas.openxmlformats.org/presentationml/2006/main">
  <p:tag name="TIMING" val="|9.3|1."/>
</p:tagLst>
</file>

<file path=ppt/tags/tag4.xml><?xml version="1.0" encoding="utf-8"?>
<p:tagLst xmlns:a="http://schemas.openxmlformats.org/drawingml/2006/main" xmlns:r="http://schemas.openxmlformats.org/officeDocument/2006/relationships" xmlns:p="http://schemas.openxmlformats.org/presentationml/2006/main">
  <p:tag name="TIMING" val="|9.3|1."/>
</p:tagLst>
</file>

<file path=ppt/theme/theme1.xml><?xml version="1.0" encoding="utf-8"?>
<a:theme xmlns:a="http://schemas.openxmlformats.org/drawingml/2006/main" name="Plantilla_Crucialsoft_V2Office201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aPágin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rucial_Ultima_Pagin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Plantilla_Crucialsoft_V2Office2010</Template>
  <TotalTime>94</TotalTime>
  <Words>3304</Words>
  <Application>Microsoft Office PowerPoint</Application>
  <PresentationFormat>Presentación en pantalla (4:3)</PresentationFormat>
  <Paragraphs>561</Paragraphs>
  <Slides>44</Slides>
  <Notes>34</Notes>
  <HiddenSlides>0</HiddenSlides>
  <MMClips>0</MMClips>
  <ScaleCrop>false</ScaleCrop>
  <HeadingPairs>
    <vt:vector size="6" baseType="variant">
      <vt:variant>
        <vt:lpstr>Fuentes usadas</vt:lpstr>
      </vt:variant>
      <vt:variant>
        <vt:i4>8</vt:i4>
      </vt:variant>
      <vt:variant>
        <vt:lpstr>Tema</vt:lpstr>
      </vt:variant>
      <vt:variant>
        <vt:i4>3</vt:i4>
      </vt:variant>
      <vt:variant>
        <vt:lpstr>Títulos de diapositiva</vt:lpstr>
      </vt:variant>
      <vt:variant>
        <vt:i4>44</vt:i4>
      </vt:variant>
    </vt:vector>
  </HeadingPairs>
  <TitlesOfParts>
    <vt:vector size="55" baseType="lpstr">
      <vt:lpstr>Arial</vt:lpstr>
      <vt:lpstr>Calibri</vt:lpstr>
      <vt:lpstr>Century Gothic</vt:lpstr>
      <vt:lpstr>Courier New</vt:lpstr>
      <vt:lpstr>DejaVu Sans</vt:lpstr>
      <vt:lpstr>Myriad Bold</vt:lpstr>
      <vt:lpstr>Times New Roman</vt:lpstr>
      <vt:lpstr>Wingdings</vt:lpstr>
      <vt:lpstr>Plantilla_Crucialsoft_V2Office2010</vt:lpstr>
      <vt:lpstr>1aPágina</vt:lpstr>
      <vt:lpstr>crucial_Ultima_Pagina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CRUCIALSOFT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Oscar Ramírez Ramírez</dc:creator>
  <cp:lastModifiedBy>Oscar Ramirez Ramirez</cp:lastModifiedBy>
  <cp:revision>19</cp:revision>
  <dcterms:created xsi:type="dcterms:W3CDTF">2012-05-28T22:45:55Z</dcterms:created>
  <dcterms:modified xsi:type="dcterms:W3CDTF">2016-11-22T19:28:15Z</dcterms:modified>
</cp:coreProperties>
</file>