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46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6" r:id="rId39"/>
    <p:sldId id="297" r:id="rId40"/>
    <p:sldId id="298" r:id="rId41"/>
    <p:sldId id="291" r:id="rId42"/>
    <p:sldId id="299" r:id="rId43"/>
    <p:sldId id="292" r:id="rId44"/>
    <p:sldId id="293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4609B9-1962-4D83-94C7-2FDF62314AA9}" type="slidenum">
              <a:rPr lang="en-US">
                <a:latin typeface="Times" pitchFamily="18" charset="0"/>
                <a:cs typeface="Arial" charset="0"/>
              </a:rPr>
              <a:pPr/>
              <a:t>2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973C28-A749-4EAB-9A89-864759DA0B01}" type="slidenum">
              <a:rPr lang="en-US">
                <a:latin typeface="Times" pitchFamily="18" charset="0"/>
                <a:cs typeface="Arial" charset="0"/>
              </a:rPr>
              <a:pPr/>
              <a:t>11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F7AD9C-B771-4005-97A5-6494A4B914A1}" type="slidenum">
              <a:rPr lang="en-US">
                <a:latin typeface="Times" pitchFamily="18" charset="0"/>
                <a:cs typeface="Arial" charset="0"/>
              </a:rPr>
              <a:pPr/>
              <a:t>12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There is also a TopMenu Separator that can be used to create a separation between groups.</a:t>
            </a:r>
          </a:p>
          <a:p>
            <a:pPr>
              <a:spcBef>
                <a:spcPct val="0"/>
              </a:spcBef>
            </a:pPr>
            <a:r>
              <a:rPr lang="en-AU"/>
              <a:t>Images cannot be displayed for the first level of TopMenuGroup elements. 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6E0A8B-BFFA-4CDC-A29A-95FB72812991}" type="slidenum">
              <a:rPr lang="en-US">
                <a:latin typeface="Times" pitchFamily="18" charset="0"/>
                <a:cs typeface="Arial" charset="0"/>
              </a:rPr>
              <a:pPr/>
              <a:t>13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F67AC-6267-4240-A943-87F15B72880D}" type="slidenum">
              <a:rPr lang="en-US">
                <a:latin typeface="Times" pitchFamily="18" charset="0"/>
                <a:cs typeface="Arial" charset="0"/>
              </a:rPr>
              <a:pPr/>
              <a:t>14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CBAE96-267F-4AAE-9DF9-F2EECD306E4E}" type="slidenum">
              <a:rPr lang="en-US">
                <a:latin typeface="Times" pitchFamily="18" charset="0"/>
                <a:cs typeface="Arial" charset="0"/>
              </a:rPr>
              <a:pPr/>
              <a:t>15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/>
              <a:t>ui.Interface.loadTopMenu method loads a top menu available in the whole application.</a:t>
            </a:r>
          </a:p>
          <a:p>
            <a:pPr>
              <a:spcBef>
                <a:spcPct val="0"/>
              </a:spcBef>
            </a:pPr>
            <a:r>
              <a:rPr lang="en-GB"/>
              <a:t>ui.Form.loadTopMenu method loads a top menu available for the selected form only.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F8C38B-D0C9-4967-9DBF-FBC41AB3501D}" type="slidenum">
              <a:rPr lang="en-US">
                <a:latin typeface="Times" pitchFamily="18" charset="0"/>
                <a:cs typeface="Arial" charset="0"/>
              </a:rPr>
              <a:pPr/>
              <a:t>16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9E1535-EF3A-4F5A-8B91-EA4678E6C6C0}" type="slidenum">
              <a:rPr lang="en-US">
                <a:latin typeface="Times" pitchFamily="18" charset="0"/>
                <a:cs typeface="Arial" charset="0"/>
              </a:rPr>
              <a:pPr/>
              <a:t>17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/>
              <a:t>To avoid errors, write action names in lowercase.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7CE02E-8E54-4D12-946A-69EE23758CBD}" type="slidenum">
              <a:rPr lang="en-US">
                <a:latin typeface="Times" pitchFamily="18" charset="0"/>
                <a:cs typeface="Arial" charset="0"/>
              </a:rPr>
              <a:pPr/>
              <a:t>18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03351F-73E0-43D8-B613-4B2FB377C4E9}" type="slidenum">
              <a:rPr lang="en-US">
                <a:latin typeface="Times" pitchFamily="18" charset="0"/>
                <a:cs typeface="Arial" charset="0"/>
              </a:rPr>
              <a:pPr/>
              <a:t>19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1D6FD4-3DBD-4479-A2F4-56AA9336DE0F}" type="slidenum">
              <a:rPr lang="en-US">
                <a:latin typeface="Times" pitchFamily="18" charset="0"/>
                <a:cs typeface="Arial" charset="0"/>
              </a:rPr>
              <a:pPr/>
              <a:t>20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The TOOLBAR section in the form definition file has the following syntax: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TOOLBAR </a:t>
            </a:r>
            <a:r>
              <a:rPr lang="en-US" i="1">
                <a:latin typeface="Courier New" pitchFamily="49" charset="0"/>
              </a:rPr>
              <a:t>[toolbar-identifier</a:t>
            </a:r>
            <a:r>
              <a:rPr lang="en-US">
                <a:latin typeface="Courier New" pitchFamily="49" charset="0"/>
              </a:rPr>
              <a:t>] [ ( </a:t>
            </a:r>
            <a:r>
              <a:rPr lang="en-US" i="1">
                <a:latin typeface="Courier New" pitchFamily="49" charset="0"/>
              </a:rPr>
              <a:t>toolbar-attribute</a:t>
            </a:r>
            <a:r>
              <a:rPr lang="en-US">
                <a:latin typeface="Courier New" pitchFamily="49" charset="0"/>
              </a:rPr>
              <a:t> [,...] ) ]</a:t>
            </a:r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{ ITEM </a:t>
            </a:r>
            <a:r>
              <a:rPr lang="en-US" i="1">
                <a:latin typeface="Courier New" pitchFamily="49" charset="0"/>
              </a:rPr>
              <a:t>item-identifier</a:t>
            </a:r>
            <a:r>
              <a:rPr lang="en-US">
                <a:latin typeface="Courier New" pitchFamily="49" charset="0"/>
              </a:rPr>
              <a:t>  [ ( </a:t>
            </a:r>
            <a:r>
              <a:rPr lang="en-US" i="1">
                <a:latin typeface="Courier New" pitchFamily="49" charset="0"/>
              </a:rPr>
              <a:t>item-attribute</a:t>
            </a:r>
            <a:r>
              <a:rPr lang="en-US">
                <a:latin typeface="Courier New" pitchFamily="49" charset="0"/>
              </a:rPr>
              <a:t> [,...] ) ]</a:t>
            </a:r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| SEPARATOR [</a:t>
            </a:r>
            <a:r>
              <a:rPr lang="en-US" i="1">
                <a:latin typeface="Courier New" pitchFamily="49" charset="0"/>
              </a:rPr>
              <a:t>separator-identifie</a:t>
            </a:r>
            <a:r>
              <a:rPr lang="en-US">
                <a:latin typeface="Courier New" pitchFamily="49" charset="0"/>
              </a:rPr>
              <a:t>r] [ ( </a:t>
            </a:r>
            <a:r>
              <a:rPr lang="en-US" i="1">
                <a:latin typeface="Courier New" pitchFamily="49" charset="0"/>
              </a:rPr>
              <a:t>item-attribute</a:t>
            </a:r>
            <a:r>
              <a:rPr lang="en-US">
                <a:latin typeface="Courier New" pitchFamily="49" charset="0"/>
              </a:rPr>
              <a:t> [,...] ) ]</a:t>
            </a:r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[...]</a:t>
            </a:r>
          </a:p>
          <a:p>
            <a:pPr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E12236-F3A4-4E16-9603-F8026AFF6056}" type="slidenum">
              <a:rPr lang="en-US">
                <a:latin typeface="Times" pitchFamily="18" charset="0"/>
                <a:cs typeface="Arial" charset="0"/>
              </a:rPr>
              <a:pPr/>
              <a:t>3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A85E7A-9BA1-46F9-BE90-8716B3E90E27}" type="slidenum">
              <a:rPr lang="en-US">
                <a:latin typeface="Times" pitchFamily="18" charset="0"/>
                <a:cs typeface="Arial" charset="0"/>
              </a:rPr>
              <a:pPr/>
              <a:t>21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Syntax: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&lt;ToolBar </a:t>
            </a:r>
            <a:r>
              <a:rPr lang="en-US" u="sng"/>
              <a:t>[</a:t>
            </a:r>
            <a:r>
              <a:rPr lang="en-US"/>
              <a:t> </a:t>
            </a:r>
            <a:r>
              <a:rPr lang="en-US" i="1"/>
              <a:t>toolbar-attribute</a:t>
            </a:r>
            <a:r>
              <a:rPr lang="en-US"/>
              <a:t>="</a:t>
            </a:r>
            <a:r>
              <a:rPr lang="en-US" i="1"/>
              <a:t>value" </a:t>
            </a:r>
            <a:r>
              <a:rPr lang="en-US" u="sng"/>
              <a:t>[...]</a:t>
            </a:r>
            <a:r>
              <a:rPr lang="en-US"/>
              <a:t> </a:t>
            </a:r>
            <a:r>
              <a:rPr lang="en-US" u="sng"/>
              <a:t>]</a:t>
            </a:r>
            <a:r>
              <a:rPr lang="en-US"/>
              <a:t> &gt;</a:t>
            </a:r>
            <a:br>
              <a:rPr lang="en-US"/>
            </a:br>
            <a:r>
              <a:rPr lang="en-US"/>
              <a:t>  </a:t>
            </a:r>
            <a:r>
              <a:rPr lang="en-US" u="sng"/>
              <a:t>{</a:t>
            </a:r>
            <a:r>
              <a:rPr lang="en-US"/>
              <a:t> &lt;ToolBarSeparator/&gt;</a:t>
            </a:r>
            <a:br>
              <a:rPr lang="en-US"/>
            </a:br>
            <a:r>
              <a:rPr lang="en-US"/>
              <a:t>  </a:t>
            </a:r>
            <a:r>
              <a:rPr lang="en-US" u="sng"/>
              <a:t>|</a:t>
            </a:r>
            <a:r>
              <a:rPr lang="en-US"/>
              <a:t> &lt;ToolBarItem </a:t>
            </a:r>
            <a:r>
              <a:rPr lang="en-US" i="1"/>
              <a:t>toolbaritem-attribute</a:t>
            </a:r>
            <a:r>
              <a:rPr lang="en-US"/>
              <a:t>="</a:t>
            </a:r>
            <a:r>
              <a:rPr lang="en-US" i="1"/>
              <a:t>value"</a:t>
            </a:r>
            <a:r>
              <a:rPr lang="en-US"/>
              <a:t> </a:t>
            </a:r>
            <a:r>
              <a:rPr lang="en-US" u="sng"/>
              <a:t>[...]</a:t>
            </a:r>
            <a:r>
              <a:rPr lang="en-US"/>
              <a:t> /&gt;</a:t>
            </a:r>
            <a:br>
              <a:rPr lang="en-US"/>
            </a:br>
            <a:r>
              <a:rPr lang="en-US"/>
              <a:t>  </a:t>
            </a:r>
            <a:r>
              <a:rPr lang="en-US" u="sng"/>
              <a:t>}</a:t>
            </a:r>
            <a:r>
              <a:rPr lang="en-US"/>
              <a:t> </a:t>
            </a:r>
            <a:r>
              <a:rPr lang="en-US" u="sng"/>
              <a:t>[...]</a:t>
            </a:r>
            <a:br>
              <a:rPr lang="en-US"/>
            </a:br>
            <a:r>
              <a:rPr lang="en-US"/>
              <a:t>&lt;/ToolBar&gt; 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1C89A2-7435-4F02-B639-773CE5FD99C3}" type="slidenum">
              <a:rPr lang="en-US">
                <a:latin typeface="Times" pitchFamily="18" charset="0"/>
                <a:cs typeface="Arial" charset="0"/>
              </a:rPr>
              <a:pPr/>
              <a:t>22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D618A8-9C35-4C84-9F20-E5B4CFE4C0A0}" type="slidenum">
              <a:rPr lang="en-US">
                <a:latin typeface="Times" pitchFamily="18" charset="0"/>
                <a:cs typeface="Arial" charset="0"/>
              </a:rPr>
              <a:pPr/>
              <a:t>23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BCED81-BE2F-4CB7-81CD-8783A02828B3}" type="slidenum">
              <a:rPr lang="en-US">
                <a:latin typeface="Times" pitchFamily="18" charset="0"/>
                <a:cs typeface="Arial" charset="0"/>
              </a:rPr>
              <a:pPr/>
              <a:t>24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635C5-E55A-4C12-8690-B457393C931D}" type="slidenum">
              <a:rPr lang="en-US">
                <a:latin typeface="Times" pitchFamily="18" charset="0"/>
                <a:cs typeface="Arial" charset="0"/>
              </a:rPr>
              <a:pPr/>
              <a:t>25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/>
              <a:t>In the examples, </a:t>
            </a:r>
            <a:r>
              <a:rPr lang="en-US"/>
              <a:t>standard is a file with an extension .4tb located in the DBPATH.</a:t>
            </a:r>
          </a:p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D49EE4-7DA7-47E3-9100-51E0C77A0BF2}" type="slidenum">
              <a:rPr lang="en-US">
                <a:latin typeface="Times" pitchFamily="18" charset="0"/>
                <a:cs typeface="Arial" charset="0"/>
              </a:rPr>
              <a:pPr/>
              <a:t>26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E015A0-3CFE-4418-9F9A-829D395F6A0E}" type="slidenum">
              <a:rPr lang="en-US">
                <a:latin typeface="Times" pitchFamily="18" charset="0"/>
                <a:cs typeface="Arial" charset="0"/>
              </a:rPr>
              <a:pPr/>
              <a:t>27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12DBB8-4469-4A26-AD9A-72545C64BB4D}" type="slidenum">
              <a:rPr lang="en-US">
                <a:latin typeface="Times" pitchFamily="18" charset="0"/>
                <a:cs typeface="Arial" charset="0"/>
              </a:rPr>
              <a:pPr/>
              <a:t>28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F62341-528F-424C-8EB6-022F5084558C}" type="slidenum">
              <a:rPr lang="en-US">
                <a:latin typeface="Times" pitchFamily="18" charset="0"/>
                <a:cs typeface="Arial" charset="0"/>
              </a:rPr>
              <a:pPr/>
              <a:t>29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441E6A-B4D3-4A39-83CD-74ACBF411D97}" type="slidenum">
              <a:rPr lang="en-US">
                <a:latin typeface="Times" pitchFamily="18" charset="0"/>
                <a:cs typeface="Arial" charset="0"/>
              </a:rPr>
              <a:pPr/>
              <a:t>30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538A91-526F-4E09-8ECC-D361CD71FC62}" type="slidenum">
              <a:rPr lang="en-US">
                <a:latin typeface="Times" pitchFamily="18" charset="0"/>
                <a:cs typeface="Arial" charset="0"/>
              </a:rPr>
              <a:pPr/>
              <a:t>4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Menu.dialog is a style defined in the default.4st.</a:t>
            </a:r>
          </a:p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D4CF98-29CF-485E-B734-BFD28B8AD1AA}" type="slidenum">
              <a:rPr lang="en-US">
                <a:latin typeface="Times" pitchFamily="18" charset="0"/>
                <a:cs typeface="Arial" charset="0"/>
              </a:rPr>
              <a:pPr/>
              <a:t>31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Note:You can add an attribute Name for all these nodes, of type STRING, to identify the startMenu item, but it is not required.</a:t>
            </a:r>
          </a:p>
          <a:p>
            <a:pPr>
              <a:spcBef>
                <a:spcPct val="0"/>
              </a:spcBef>
            </a:pPr>
            <a:r>
              <a:rPr lang="en-US"/>
              <a:t>There is also a startMenuSeparator available.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8414C-423D-47A5-99D4-D3231B88CFF8}" type="slidenum">
              <a:rPr lang="en-US">
                <a:latin typeface="Times" pitchFamily="18" charset="0"/>
                <a:cs typeface="Arial" charset="0"/>
              </a:rPr>
              <a:pPr/>
              <a:t>32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20725" y="1143000"/>
            <a:ext cx="5416550" cy="4064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2489"/>
            <a:ext cx="6096000" cy="3126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9E19D-FDCD-4EED-B77E-C1A6277D27DF}" type="slidenum">
              <a:rPr lang="en-US">
                <a:latin typeface="Times" pitchFamily="18" charset="0"/>
                <a:cs typeface="Arial" charset="0"/>
              </a:rPr>
              <a:pPr/>
              <a:t>33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8FA248-D563-410C-ADCA-C4C44823A17F}" type="slidenum">
              <a:rPr lang="en-US">
                <a:latin typeface="Times" pitchFamily="18" charset="0"/>
                <a:cs typeface="Arial" charset="0"/>
              </a:rPr>
              <a:pPr/>
              <a:t>39</a:t>
            </a:fld>
            <a:endParaRPr lang="en-US">
              <a:latin typeface="Times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CC19BA-70AC-4192-ACC8-C5602AD71F15}" type="slidenum">
              <a:rPr lang="en-US">
                <a:latin typeface="Times" pitchFamily="18" charset="0"/>
                <a:cs typeface="Arial" charset="0"/>
              </a:rPr>
              <a:pPr/>
              <a:t>5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CDD29B-096A-464B-A11A-8F391372C2C7}" type="slidenum">
              <a:rPr lang="en-US">
                <a:latin typeface="Times" pitchFamily="18" charset="0"/>
                <a:cs typeface="Arial" charset="0"/>
              </a:rPr>
              <a:pPr/>
              <a:t>6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0CE714-0223-4ECC-BA8A-CC99BD52B2D1}" type="slidenum">
              <a:rPr lang="en-US">
                <a:latin typeface="Times" pitchFamily="18" charset="0"/>
                <a:cs typeface="Arial" charset="0"/>
              </a:rPr>
              <a:pPr/>
              <a:t>7</a:t>
            </a:fld>
            <a:endParaRPr lang="en-US">
              <a:latin typeface="Times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BC3A57-459F-4441-B9A3-6A3215168503}" type="slidenum">
              <a:rPr lang="en-US">
                <a:latin typeface="Times" pitchFamily="18" charset="0"/>
                <a:cs typeface="Arial" charset="0"/>
              </a:rPr>
              <a:pPr/>
              <a:t>8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Don’t confuse TOPMENU with STARTMENU. TOPMENU is like a toolbar that corresponds to application ACTIONS. STARTMENU is used to launch other applications.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3206EF-F65B-4FCB-AC2B-F0E4C9564695}" type="slidenum">
              <a:rPr lang="en-US">
                <a:latin typeface="Times" pitchFamily="18" charset="0"/>
                <a:cs typeface="Arial" charset="0"/>
              </a:rPr>
              <a:pPr/>
              <a:t>9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The TOPMENU section is provided to define a pull-down menu in a form. You build a tree of GROUP elements to design the pull-down menu. A GROUP can contain COMMAND, SEPARATOR or GROUP children. 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/>
              <a:t>GROUP defines a new group of pull down menu options</a:t>
            </a:r>
          </a:p>
          <a:p>
            <a:pPr>
              <a:spcBef>
                <a:spcPct val="0"/>
              </a:spcBef>
            </a:pPr>
            <a:r>
              <a:rPr lang="en-US"/>
              <a:t>COMMAND	defines a pull down menu option that triggers an action</a:t>
            </a:r>
          </a:p>
          <a:p>
            <a:pPr>
              <a:spcBef>
                <a:spcPct val="0"/>
              </a:spcBef>
            </a:pPr>
            <a:r>
              <a:rPr lang="en-US"/>
              <a:t>SEPARATOR keyword that indicates separation of menu options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/>
              <a:t>A COMMAND defines a pull-down menu option that triggers an action when it is selected. For example, if you define a TopMenu option as "COMMAND first", it can be controlled by an "ON ACTION first" clause in an interactive instruction. 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ADA0A7-1DC6-4CBE-AB52-71490CD0B539}" type="slidenum">
              <a:rPr lang="en-US">
                <a:latin typeface="Times" pitchFamily="18" charset="0"/>
                <a:cs typeface="Arial" charset="0"/>
              </a:rPr>
              <a:pPr/>
              <a:t>10</a:t>
            </a:fld>
            <a:endParaRPr lang="en-US">
              <a:latin typeface="Times" pitchFamily="18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Genero/User/ClassInterface.html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437112"/>
            <a:ext cx="777686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Menus, </a:t>
            </a:r>
            <a:r>
              <a:rPr lang="en-US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TopMenus</a:t>
            </a:r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ToolBars</a:t>
            </a:r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 and </a:t>
            </a:r>
            <a:r>
              <a:rPr lang="en-US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StartMenus</a:t>
            </a:r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>
              <a:buFont typeface="Arial" charset="0"/>
              <a:buNone/>
            </a:pPr>
            <a:r>
              <a:rPr lang="en-US" sz="2400" dirty="0"/>
              <a:t>Example: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09600" y="1863725"/>
            <a:ext cx="79248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TopMenu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&lt;</a:t>
            </a:r>
            <a:r>
              <a:rPr lang="en-US" sz="1600" dirty="0" err="1">
                <a:latin typeface="Courier New" pitchFamily="49" charset="0"/>
              </a:rPr>
              <a:t>TopMenuGroup</a:t>
            </a:r>
            <a:r>
              <a:rPr lang="en-US" sz="1600" dirty="0">
                <a:latin typeface="Courier New" pitchFamily="49" charset="0"/>
              </a:rPr>
              <a:t> text="Form"&gt;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name="help" text="Help" image="quest" 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name="quit" text="Quit"&gt;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</a:rPr>
              <a:t>TopMenuGroup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&lt;</a:t>
            </a:r>
            <a:r>
              <a:rPr lang="en-US" sz="1600" dirty="0" err="1">
                <a:latin typeface="Courier New" pitchFamily="49" charset="0"/>
              </a:rPr>
              <a:t>TopMenuGroup</a:t>
            </a:r>
            <a:r>
              <a:rPr lang="en-US" sz="1600" dirty="0">
                <a:latin typeface="Courier New" pitchFamily="49" charset="0"/>
              </a:rPr>
              <a:t> text="Records"&gt;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name="append" text="Add" image="add" 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name="delete" text="Remove" image="delete"/&gt;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name="update" text="Modify" image="change"/&gt;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TopMenuSeparator</a:t>
            </a:r>
            <a:r>
              <a:rPr lang="en-US" sz="1600" dirty="0">
                <a:latin typeface="Courier New" pitchFamily="49" charset="0"/>
              </a:rPr>
              <a:t>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</a:rPr>
              <a:t>TopMenuCommand</a:t>
            </a:r>
            <a:r>
              <a:rPr lang="en-US" sz="1600" dirty="0">
                <a:latin typeface="Courier New" pitchFamily="49" charset="0"/>
              </a:rPr>
              <a:t> name="search" text="Query" image="find" /&gt;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</a:rPr>
              <a:t>TopMenuGroup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600" dirty="0">
                <a:latin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</a:rPr>
              <a:t>TopMenu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Top Menus: Defined in a .4tm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91269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>
              <a:buFont typeface="Arial" charset="0"/>
              <a:buNone/>
            </a:pPr>
            <a:r>
              <a:rPr lang="en-US" sz="2400" dirty="0"/>
              <a:t>Syntax: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609600" y="1930400"/>
            <a:ext cx="7924800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&lt;TopMenu </a:t>
            </a:r>
            <a:r>
              <a:rPr lang="en-US" sz="1800" u="sng">
                <a:latin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i="1">
                <a:latin typeface="Courier New" pitchFamily="49" charset="0"/>
              </a:rPr>
              <a:t>topmenu-attribute</a:t>
            </a:r>
            <a:r>
              <a:rPr lang="en-US" sz="1800">
                <a:latin typeface="Courier New" pitchFamily="49" charset="0"/>
              </a:rPr>
              <a:t>="</a:t>
            </a:r>
            <a:r>
              <a:rPr lang="en-US" sz="1800" i="1">
                <a:latin typeface="Courier New" pitchFamily="49" charset="0"/>
              </a:rPr>
              <a:t>value" </a:t>
            </a:r>
            <a:r>
              <a:rPr lang="en-US" sz="1800" u="sng">
                <a:latin typeface="Courier New" pitchFamily="49" charset="0"/>
              </a:rPr>
              <a:t>[...]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]</a:t>
            </a:r>
            <a:r>
              <a:rPr lang="en-US" sz="1800">
                <a:latin typeface="Courier New" pitchFamily="49" charset="0"/>
              </a:rPr>
              <a:t> &gt;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i="1">
                <a:latin typeface="Courier New" pitchFamily="49" charset="0"/>
              </a:rPr>
              <a:t>group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u="sng">
                <a:latin typeface="Courier New" pitchFamily="49" charset="0"/>
              </a:rPr>
              <a:t>[...]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&lt;/TopMenu&gt; 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Arial Unicode MS"/>
              </a:rPr>
              <a:t>Where </a:t>
            </a:r>
            <a:r>
              <a:rPr lang="en-US" sz="1800" i="1">
                <a:latin typeface="Courier New" pitchFamily="49" charset="0"/>
              </a:rPr>
              <a:t>group</a:t>
            </a:r>
            <a:r>
              <a:rPr lang="en-US" sz="1800">
                <a:latin typeface="Arial Unicode MS"/>
              </a:rPr>
              <a:t> is: </a:t>
            </a:r>
          </a:p>
          <a:p>
            <a:pPr eaLnBrk="0" hangingPunct="0"/>
            <a:endParaRPr lang="en-US" sz="800">
              <a:latin typeface="Arial Unicode MS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&lt;TopMenuGroup </a:t>
            </a:r>
            <a:r>
              <a:rPr lang="en-US" sz="1800" i="1">
                <a:latin typeface="Courier New" pitchFamily="49" charset="0"/>
              </a:rPr>
              <a:t>group-attribute</a:t>
            </a:r>
            <a:r>
              <a:rPr lang="en-US" sz="1800">
                <a:latin typeface="Courier New" pitchFamily="49" charset="0"/>
              </a:rPr>
              <a:t>="</a:t>
            </a:r>
            <a:r>
              <a:rPr lang="en-US" sz="1800" i="1">
                <a:latin typeface="Courier New" pitchFamily="49" charset="0"/>
              </a:rPr>
              <a:t>value"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[...]</a:t>
            </a:r>
            <a:r>
              <a:rPr lang="en-US" sz="1800">
                <a:latin typeface="Courier New" pitchFamily="49" charset="0"/>
              </a:rPr>
              <a:t>&gt;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u="sng">
                <a:latin typeface="Courier New" pitchFamily="49" charset="0"/>
              </a:rPr>
              <a:t>{</a:t>
            </a:r>
            <a:r>
              <a:rPr lang="en-US" sz="1800">
                <a:latin typeface="Courier New" pitchFamily="49" charset="0"/>
              </a:rPr>
              <a:t> &lt;TopMenuSeparator/&gt;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u="sng">
                <a:latin typeface="Courier New" pitchFamily="49" charset="0"/>
              </a:rPr>
              <a:t>|</a:t>
            </a:r>
            <a:r>
              <a:rPr lang="en-US" sz="1800">
                <a:latin typeface="Courier New" pitchFamily="49" charset="0"/>
              </a:rPr>
              <a:t> &lt;TopMenuCommand </a:t>
            </a:r>
            <a:r>
              <a:rPr lang="en-US" sz="1800" i="1">
                <a:latin typeface="Courier New" pitchFamily="49" charset="0"/>
              </a:rPr>
              <a:t>command-attribute</a:t>
            </a:r>
            <a:r>
              <a:rPr lang="en-US" sz="1800">
                <a:latin typeface="Courier New" pitchFamily="49" charset="0"/>
              </a:rPr>
              <a:t>="</a:t>
            </a:r>
            <a:r>
              <a:rPr lang="en-US" sz="1800" i="1">
                <a:latin typeface="Courier New" pitchFamily="49" charset="0"/>
              </a:rPr>
              <a:t>value"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u="sng">
                <a:latin typeface="Courier New" pitchFamily="49" charset="0"/>
              </a:rPr>
              <a:t>[...]</a:t>
            </a:r>
            <a:r>
              <a:rPr lang="en-US" sz="1800">
                <a:latin typeface="Courier New" pitchFamily="49" charset="0"/>
              </a:rPr>
              <a:t> /&gt;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u="sng">
                <a:latin typeface="Courier New" pitchFamily="49" charset="0"/>
              </a:rPr>
              <a:t>|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i="1">
                <a:latin typeface="Courier New" pitchFamily="49" charset="0"/>
              </a:rPr>
              <a:t>group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  </a:t>
            </a:r>
            <a:r>
              <a:rPr lang="en-US" sz="1800" u="sng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 </a:t>
            </a:r>
            <a:r>
              <a:rPr lang="en-US" sz="1800" u="sng">
                <a:latin typeface="Courier New" pitchFamily="49" charset="0"/>
              </a:rPr>
              <a:t>[...]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&lt;/TopMenuGroup&gt; 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algn="r" eaLnBrk="0" hangingPunct="0"/>
            <a:endParaRPr lang="en-US" sz="1800">
              <a:latin typeface="Arial Unicode MS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.4tm Syntax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80803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463" name="Group 87"/>
          <p:cNvGraphicFramePr>
            <a:graphicFrameLocks noGrp="1"/>
          </p:cNvGraphicFramePr>
          <p:nvPr/>
        </p:nvGraphicFramePr>
        <p:xfrm>
          <a:off x="381000" y="1447800"/>
          <a:ext cx="8382000" cy="3837623"/>
        </p:xfrm>
        <a:graphic>
          <a:graphicData uri="http://schemas.openxmlformats.org/drawingml/2006/table">
            <a:tbl>
              <a:tblPr/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text to be displayed in the pull-down menu 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message to be shown for this 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image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icon to be used in the pull-down menu 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Indicates if the group is 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Top Menu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892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989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27824"/>
              </p:ext>
            </p:extLst>
          </p:nvPr>
        </p:nvGraphicFramePr>
        <p:xfrm>
          <a:off x="125288" y="815304"/>
          <a:ext cx="8839200" cy="513397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Defines the action corresponding to the topmenu 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Identifies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text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Defines the text to be displayed in the pull-down menu option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Defines the message to be shown for this 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Defines the icon to be used in the pull-down menu option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hidden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Indicates if the command is 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TopMenuCommand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acceleratorName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" charset="0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Shortcut key that can trigger the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Top Menu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904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8160" name="Group 64"/>
          <p:cNvGraphicFramePr>
            <a:graphicFrameLocks noGrp="1"/>
          </p:cNvGraphicFramePr>
          <p:nvPr/>
        </p:nvGraphicFramePr>
        <p:xfrm>
          <a:off x="228600" y="1447800"/>
          <a:ext cx="8763000" cy="1912938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TopMenuSeparator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TopMenu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Separator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hidden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Indicates if the separator is 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Top Menu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337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6"/>
          <p:cNvSpPr>
            <a:spLocks noGrp="1" noChangeArrowheads="1"/>
          </p:cNvSpPr>
          <p:nvPr>
            <p:ph idx="4294967295"/>
          </p:nvPr>
        </p:nvSpPr>
        <p:spPr>
          <a:xfrm>
            <a:off x="0" y="1350963"/>
            <a:ext cx="8229600" cy="4525962"/>
          </a:xfrm>
          <a:prstGeom prst="rect">
            <a:avLst/>
          </a:prstGeom>
        </p:spPr>
        <p:txBody>
          <a:bodyPr lIns="91416" tIns="45709" rIns="91416" bIns="45709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2000" dirty="0"/>
              <a:t>Use the </a:t>
            </a:r>
            <a:r>
              <a:rPr lang="en-US" sz="2000" dirty="0" err="1"/>
              <a:t>ui.Interface</a:t>
            </a:r>
            <a:r>
              <a:rPr lang="en-US" sz="2000" dirty="0"/>
              <a:t> </a:t>
            </a:r>
            <a:r>
              <a:rPr lang="en-US" sz="2000" dirty="0" err="1"/>
              <a:t>loadTopMenu</a:t>
            </a:r>
            <a:r>
              <a:rPr lang="en-US" sz="2000" dirty="0"/>
              <a:t>() object method to load a default Top Menu from an XML file.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000" dirty="0"/>
              <a:t>Use the </a:t>
            </a:r>
            <a:r>
              <a:rPr lang="en-US" sz="2000" dirty="0" err="1"/>
              <a:t>ui.Form</a:t>
            </a:r>
            <a:r>
              <a:rPr lang="en-US" sz="2000" dirty="0"/>
              <a:t> </a:t>
            </a:r>
            <a:r>
              <a:rPr lang="en-US" sz="2000" dirty="0" err="1"/>
              <a:t>loadTopMenu</a:t>
            </a:r>
            <a:r>
              <a:rPr lang="en-US" sz="2000" dirty="0"/>
              <a:t>() object method to load a specific Top Menu for a form from an XML file.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357313" y="387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endParaRPr lang="fr-FR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1624071" name="Text Box 7"/>
          <p:cNvSpPr txBox="1">
            <a:spLocks noChangeArrowheads="1"/>
          </p:cNvSpPr>
          <p:nvPr/>
        </p:nvSpPr>
        <p:spPr bwMode="auto">
          <a:xfrm>
            <a:off x="561975" y="2240632"/>
            <a:ext cx="7162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ui.Interface.loadTopMenu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</a:rPr>
              <a:t>mytopmenus</a:t>
            </a:r>
            <a:r>
              <a:rPr lang="en-US" sz="1800" b="1" dirty="0">
                <a:latin typeface="Courier New" pitchFamily="49" charset="0"/>
              </a:rPr>
              <a:t>") 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1624072" name="Text Box 8"/>
          <p:cNvSpPr txBox="1">
            <a:spLocks noChangeArrowheads="1"/>
          </p:cNvSpPr>
          <p:nvPr/>
        </p:nvSpPr>
        <p:spPr bwMode="auto">
          <a:xfrm>
            <a:off x="611560" y="4005064"/>
            <a:ext cx="71628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DEFINE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myForm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ui.form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myForm.loadTopMenu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</a:rPr>
              <a:t>mytopmenus</a:t>
            </a:r>
            <a:r>
              <a:rPr lang="en-US" sz="1800" b="1" dirty="0">
                <a:latin typeface="Courier New" pitchFamily="49" charset="0"/>
              </a:rPr>
              <a:t>") 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Loading Top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74558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6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lIns="91416" tIns="45709" rIns="91416" bIns="45709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2400" dirty="0"/>
              <a:t>This example loads the </a:t>
            </a:r>
            <a:r>
              <a:rPr lang="en-US" sz="2400" dirty="0" err="1"/>
              <a:t>TopMenu</a:t>
            </a:r>
            <a:r>
              <a:rPr lang="en-US" sz="2400" dirty="0"/>
              <a:t> in the form initializer function that is called.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357313" y="387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endParaRPr lang="fr-FR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1257476" name="Text Box 4"/>
          <p:cNvSpPr txBox="1">
            <a:spLocks noChangeArrowheads="1"/>
          </p:cNvSpPr>
          <p:nvPr/>
        </p:nvSpPr>
        <p:spPr bwMode="auto">
          <a:xfrm>
            <a:off x="609600" y="1916832"/>
            <a:ext cx="7772400" cy="339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ui.Form.setDefaultInitializer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</a:rPr>
              <a:t>topmenu_from_xml</a:t>
            </a:r>
            <a:r>
              <a:rPr lang="en-US" sz="1800" b="1" dirty="0">
                <a:latin typeface="Courier New" pitchFamily="49" charset="0"/>
              </a:rPr>
              <a:t>")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           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OPEN WINDOW </a:t>
            </a:r>
            <a:r>
              <a:rPr lang="en-US" sz="1800" b="1" dirty="0" err="1">
                <a:latin typeface="Courier New" pitchFamily="49" charset="0"/>
              </a:rPr>
              <a:t>w_topmenu</a:t>
            </a:r>
            <a:r>
              <a:rPr lang="en-US" sz="1800" b="1" dirty="0">
                <a:latin typeface="Courier New" pitchFamily="49" charset="0"/>
              </a:rPr>
              <a:t> WITH FORM "</a:t>
            </a:r>
            <a:r>
              <a:rPr lang="en-US" sz="1800" b="1" dirty="0" err="1">
                <a:latin typeface="Courier New" pitchFamily="49" charset="0"/>
              </a:rPr>
              <a:t>topmenu_xml</a:t>
            </a:r>
            <a:r>
              <a:rPr lang="en-US" sz="1800" b="1" dirty="0">
                <a:latin typeface="Courier New" pitchFamily="49" charset="0"/>
              </a:rPr>
              <a:t>"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     ATTRIBUTE ( TEXT="</a:t>
            </a:r>
            <a:r>
              <a:rPr lang="en-US" sz="1800" b="1" dirty="0" err="1">
                <a:latin typeface="Courier New" pitchFamily="49" charset="0"/>
              </a:rPr>
              <a:t>TopMenu</a:t>
            </a:r>
            <a:r>
              <a:rPr lang="en-US" sz="1800" b="1" dirty="0">
                <a:latin typeface="Courier New" pitchFamily="49" charset="0"/>
              </a:rPr>
              <a:t> from xml" 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</a:rPr>
              <a:t>topmenu_from_xml</a:t>
            </a:r>
            <a:r>
              <a:rPr lang="en-GB" sz="1800" b="1" dirty="0">
                <a:latin typeface="Courier New" pitchFamily="49" charset="0"/>
              </a:rPr>
              <a:t>(fn)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  DEFINE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    fn </a:t>
            </a:r>
            <a:r>
              <a:rPr lang="en-GB" sz="1800" b="1" dirty="0" err="1">
                <a:latin typeface="Courier New" pitchFamily="49" charset="0"/>
              </a:rPr>
              <a:t>ui.Form</a:t>
            </a:r>
            <a:endParaRPr lang="en-GB" sz="1800" b="1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  ...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  CALL </a:t>
            </a:r>
            <a:r>
              <a:rPr lang="en-GB" sz="1800" b="1" dirty="0" err="1">
                <a:latin typeface="Courier New" pitchFamily="49" charset="0"/>
              </a:rPr>
              <a:t>fn.loadTopMenu</a:t>
            </a:r>
            <a:r>
              <a:rPr lang="en-GB" sz="1800" b="1" dirty="0">
                <a:latin typeface="Courier New" pitchFamily="49" charset="0"/>
              </a:rPr>
              <a:t>("</a:t>
            </a:r>
            <a:r>
              <a:rPr lang="en-GB" sz="1800" b="1" dirty="0" err="1">
                <a:latin typeface="Courier New" pitchFamily="49" charset="0"/>
              </a:rPr>
              <a:t>mytopmenu</a:t>
            </a:r>
            <a:r>
              <a:rPr lang="en-GB" sz="1800" b="1" dirty="0">
                <a:latin typeface="Courier New" pitchFamily="49" charset="0"/>
              </a:rPr>
              <a:t>")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  ...</a:t>
            </a:r>
          </a:p>
          <a:p>
            <a:pPr eaLnBrk="0" hangingPunct="0">
              <a:defRPr/>
            </a:pPr>
            <a:r>
              <a:rPr lang="en-GB" sz="1800" b="1" dirty="0">
                <a:latin typeface="Courier New" pitchFamily="49" charset="0"/>
              </a:rPr>
              <a:t>END FUNCTION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49560" y="5445224"/>
            <a:ext cx="716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dirty="0"/>
              <a:t>  "</a:t>
            </a:r>
            <a:r>
              <a:rPr lang="en-US" sz="1600" dirty="0" err="1"/>
              <a:t>mytopmenu</a:t>
            </a:r>
            <a:r>
              <a:rPr lang="en-US" sz="1600" dirty="0"/>
              <a:t>" is a file with an extension .4tm located in the DBPATH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Loading a Top Menu 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00418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lIns="151791" tIns="75896" rIns="151791" bIns="75896" rtlCol="0">
            <a:normAutofit/>
          </a:bodyPr>
          <a:lstStyle/>
          <a:p>
            <a:pPr marL="381000" indent="-38100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cs typeface="Arial" charset="0"/>
              </a:rPr>
              <a:t>Some considerations: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You can define an XML file to create your </a:t>
            </a:r>
            <a:r>
              <a:rPr lang="en-US" sz="2000" dirty="0" err="1">
                <a:cs typeface="Arial" charset="0"/>
              </a:rPr>
              <a:t>TopMenu</a:t>
            </a:r>
            <a:r>
              <a:rPr lang="en-US" sz="2000" dirty="0">
                <a:cs typeface="Arial" charset="0"/>
              </a:rPr>
              <a:t>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The DOM tag names are case-sensitive; </a:t>
            </a:r>
            <a:r>
              <a:rPr lang="en-US" sz="2000" dirty="0" err="1">
                <a:solidFill>
                  <a:srgbClr val="800080"/>
                </a:solidFill>
                <a:cs typeface="Arial" charset="0"/>
              </a:rPr>
              <a:t>Topmenu</a:t>
            </a:r>
            <a:r>
              <a:rPr lang="en-US" sz="2000" dirty="0">
                <a:cs typeface="Arial" charset="0"/>
              </a:rPr>
              <a:t> is different from </a:t>
            </a:r>
            <a:r>
              <a:rPr lang="en-US" sz="2000" dirty="0" err="1">
                <a:solidFill>
                  <a:srgbClr val="800080"/>
                </a:solidFill>
                <a:cs typeface="Arial" charset="0"/>
              </a:rPr>
              <a:t>TopMenu</a:t>
            </a:r>
            <a:r>
              <a:rPr lang="en-US" sz="2000" dirty="0">
                <a:solidFill>
                  <a:srgbClr val="800080"/>
                </a:solidFill>
                <a:cs typeface="Arial" charset="0"/>
              </a:rPr>
              <a:t>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A </a:t>
            </a:r>
            <a:r>
              <a:rPr lang="en-US" sz="2000" dirty="0" err="1">
                <a:cs typeface="Arial" charset="0"/>
              </a:rPr>
              <a:t>TopMenu</a:t>
            </a:r>
            <a:r>
              <a:rPr lang="en-US" sz="2000" dirty="0">
                <a:cs typeface="Arial" charset="0"/>
              </a:rPr>
              <a:t> is part of a form definition (the </a:t>
            </a:r>
            <a:r>
              <a:rPr lang="en-US" sz="2000" dirty="0" err="1">
                <a:solidFill>
                  <a:srgbClr val="800080"/>
                </a:solidFill>
                <a:cs typeface="Arial" charset="0"/>
              </a:rPr>
              <a:t>TopMenu</a:t>
            </a:r>
            <a:r>
              <a:rPr lang="en-US" sz="2000" dirty="0">
                <a:cs typeface="Arial" charset="0"/>
              </a:rPr>
              <a:t> node must be created under the </a:t>
            </a:r>
            <a:r>
              <a:rPr lang="en-US" sz="2000" dirty="0">
                <a:solidFill>
                  <a:srgbClr val="800080"/>
                </a:solidFill>
                <a:cs typeface="Arial" charset="0"/>
              </a:rPr>
              <a:t>Form</a:t>
            </a:r>
            <a:r>
              <a:rPr lang="en-US" sz="2000" dirty="0">
                <a:cs typeface="Arial" charset="0"/>
              </a:rPr>
              <a:t> node).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A </a:t>
            </a:r>
            <a:r>
              <a:rPr lang="en-US" sz="2000" dirty="0" err="1">
                <a:cs typeface="Arial" charset="0"/>
              </a:rPr>
              <a:t>TopMenu</a:t>
            </a:r>
            <a:r>
              <a:rPr lang="en-US" sz="2000" dirty="0">
                <a:cs typeface="Arial" charset="0"/>
              </a:rPr>
              <a:t> command is bound to an </a:t>
            </a:r>
            <a:r>
              <a:rPr lang="en-US" sz="2000" i="1" dirty="0">
                <a:cs typeface="Arial" charset="0"/>
              </a:rPr>
              <a:t>action node</a:t>
            </a:r>
            <a:r>
              <a:rPr lang="en-US" sz="2000" dirty="0">
                <a:cs typeface="Arial" charset="0"/>
              </a:rPr>
              <a:t> of the current interactive instruction if its </a:t>
            </a:r>
            <a:r>
              <a:rPr lang="en-US" sz="2000" dirty="0">
                <a:solidFill>
                  <a:srgbClr val="800080"/>
                </a:solidFill>
                <a:cs typeface="Arial" charset="0"/>
              </a:rPr>
              <a:t>name</a:t>
            </a:r>
            <a:r>
              <a:rPr lang="en-US" sz="2000" dirty="0">
                <a:cs typeface="Arial" charset="0"/>
              </a:rPr>
              <a:t> attribute corresponds to an </a:t>
            </a:r>
            <a:r>
              <a:rPr lang="en-US" sz="2000" i="1" dirty="0">
                <a:cs typeface="Arial" charset="0"/>
              </a:rPr>
              <a:t>action node</a:t>
            </a:r>
            <a:r>
              <a:rPr lang="en-US" sz="2000" dirty="0">
                <a:cs typeface="Arial" charset="0"/>
              </a:rPr>
              <a:t> name.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Top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76503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tool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496050" y="2043113"/>
            <a:ext cx="2647950" cy="609600"/>
          </a:xfrm>
          <a:prstGeom prst="rect">
            <a:avLst/>
          </a:prstGeom>
        </p:spPr>
      </p:pic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09675"/>
            <a:ext cx="5924550" cy="3762375"/>
          </a:xfrm>
          <a:prstGeom prst="rect">
            <a:avLst/>
          </a:prstGeom>
        </p:spPr>
        <p:txBody>
          <a:bodyPr lIns="151791" tIns="75896" rIns="151791" bIns="75896">
            <a:normAutofit/>
          </a:bodyPr>
          <a:lstStyle/>
          <a:p>
            <a:pPr marL="0" indent="0" defTabSz="968375">
              <a:buFontTx/>
              <a:buNone/>
            </a:pPr>
            <a:r>
              <a:rPr lang="en-US" sz="2400" dirty="0"/>
              <a:t>A Toolbar is a view providing buttons that can trigger events in an interactive instruction.</a:t>
            </a:r>
          </a:p>
          <a:p>
            <a:pPr marL="0" indent="0" defTabSz="968375">
              <a:buFontTx/>
              <a:buNone/>
            </a:pPr>
            <a:endParaRPr lang="en-US" sz="2400" dirty="0"/>
          </a:p>
          <a:p>
            <a:pPr marL="0" indent="0" defTabSz="968375">
              <a:buFontTx/>
              <a:buNone/>
            </a:pPr>
            <a:r>
              <a:rPr lang="en-US" sz="2400" dirty="0"/>
              <a:t>The Toolbar items (buttons) are enabled in accordance with the actions defined by the current interactive instruction.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7560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 lIns="151791" tIns="75896" rIns="151791" bIns="75896">
            <a:normAutofit/>
          </a:bodyPr>
          <a:lstStyle/>
          <a:p>
            <a:pPr marL="0" indent="0">
              <a:buFontTx/>
              <a:buNone/>
            </a:pPr>
            <a:r>
              <a:rPr lang="en-US" sz="2400" dirty="0"/>
              <a:t>A Toolbar can be defined in a form’s TOOLBAR section; the toolbar will be available for the specific form only.</a:t>
            </a:r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r>
              <a:rPr lang="en-US" sz="2400" dirty="0"/>
              <a:t>A Toolbar can also be defined in a .4tb file and loaded with </a:t>
            </a:r>
            <a:r>
              <a:rPr lang="en-US" sz="2400" dirty="0" err="1"/>
              <a:t>ui.interface.loadToolBar</a:t>
            </a:r>
            <a:r>
              <a:rPr lang="en-US" sz="2400" dirty="0"/>
              <a:t>() or </a:t>
            </a:r>
            <a:r>
              <a:rPr lang="en-US" sz="2400" dirty="0" err="1"/>
              <a:t>ui.Form.loadToolBar</a:t>
            </a:r>
            <a:r>
              <a:rPr lang="en-US" sz="2400" dirty="0"/>
              <a:t>() </a:t>
            </a:r>
          </a:p>
          <a:p>
            <a:pPr marL="0" indent="0">
              <a:buFont typeface="Arial" charset="0"/>
              <a:buNone/>
            </a:pPr>
            <a:endParaRPr lang="en-US" sz="2400" dirty="0"/>
          </a:p>
          <a:p>
            <a:pPr marL="0" indent="0">
              <a:buFont typeface="Arial" charset="0"/>
              <a:buNone/>
            </a:pPr>
            <a:r>
              <a:rPr lang="en-US" sz="2400" dirty="0"/>
              <a:t>Using a .4tb file allows for reuse of the Toolbar in different forms.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30804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68413"/>
            <a:ext cx="8496300" cy="4525962"/>
          </a:xfrm>
          <a:prstGeom prst="rect">
            <a:avLst/>
          </a:prstGeom>
        </p:spPr>
        <p:txBody>
          <a:bodyPr lIns="151791" tIns="75896" rIns="151791" bIns="75896">
            <a:normAutofit/>
          </a:bodyPr>
          <a:lstStyle/>
          <a:p>
            <a:pPr marL="0" indent="0" algn="just" defTabSz="968375"/>
            <a:r>
              <a:rPr lang="en-US" sz="2000" dirty="0">
                <a:cs typeface="Arial" charset="0"/>
              </a:rPr>
              <a:t> Menu items are action views tied to the actions defined by the current interactive statement, which can be MENU, INPUT, INPUT ARRAY, DISPLAY ARRAY or CONSTRUCT.</a:t>
            </a:r>
          </a:p>
          <a:p>
            <a:pPr marL="0" indent="0" algn="just" defTabSz="968375"/>
            <a:r>
              <a:rPr lang="en-US" sz="2000" dirty="0">
                <a:cs typeface="Arial" charset="0"/>
              </a:rPr>
              <a:t> When a user selects a Menu item, the program receives an action event corresponding to the program trigger the item is bound to. </a:t>
            </a:r>
          </a:p>
          <a:p>
            <a:pPr marL="0" indent="0" algn="just" defTabSz="968375"/>
            <a:r>
              <a:rPr lang="en-US" sz="2000" dirty="0">
                <a:cs typeface="Arial" charset="0"/>
              </a:rPr>
              <a:t> A Menu item is disabled automatically if the corresponding action is not available (for example, when a ring menu option is hidden).</a:t>
            </a:r>
          </a:p>
          <a:p>
            <a:pPr marL="0" indent="0" algn="just" defTabSz="968375"/>
            <a:r>
              <a:rPr lang="en-US" sz="2000" dirty="0"/>
              <a:t> Since Menus are part of the Abstract User Interface, you can manipulate them dynamically at runtime. </a:t>
            </a:r>
            <a:endParaRPr lang="en-US" sz="20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Genero</a:t>
            </a:r>
            <a:r>
              <a:rPr lang="en-GB" sz="3200" dirty="0">
                <a:latin typeface="Century Gothic" pitchFamily="34" charset="0"/>
              </a:rPr>
              <a:t>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98279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0" indent="0" defTabSz="968375"/>
            <a:endParaRPr lang="en-US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TOOLBAR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ITEM find 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ITEM previous 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ITEM next 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SEPARATOR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ITEM close (TEXT="Quit",  IMAGE="exit")</a:t>
            </a:r>
          </a:p>
          <a:p>
            <a:pPr marL="0" indent="0" defTabSz="968375"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fr-FR" sz="1800">
              <a:latin typeface="Arial Unicode MS"/>
            </a:endParaRPr>
          </a:p>
        </p:txBody>
      </p:sp>
      <p:pic>
        <p:nvPicPr>
          <p:cNvPr id="56324" name="Picture 4" descr="tool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2132856"/>
            <a:ext cx="2647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 defined </a:t>
            </a:r>
            <a:r>
              <a:rPr lang="en-GB" sz="3200" dirty="0" err="1">
                <a:latin typeface="Century Gothic" pitchFamily="34" charset="0"/>
              </a:rPr>
              <a:t>ia</a:t>
            </a:r>
            <a:r>
              <a:rPr lang="en-GB" sz="3200" dirty="0">
                <a:latin typeface="Century Gothic" pitchFamily="34" charset="0"/>
              </a:rPr>
              <a:t> a .per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83242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 lIns="151791" tIns="75896" rIns="151791" bIns="75896" rtlCol="0">
            <a:normAutofit fontScale="92500"/>
          </a:bodyPr>
          <a:lstStyle/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cs typeface="Arial" charset="0"/>
              </a:rPr>
              <a:t> In an XML file (standard.4tb):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name="f5" text="List" image="list"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ToolBarSeparator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name="Query" text="Query" image="search"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name="Add" text="Append" image="add"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name="Delete" text="Delete" image="delete"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name="Modify" text="Modify" image="change"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ToolBarSeparator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name="f1" text="Help" image="list"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ToolBarSeparator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name="Quit" text="Quit" image="quit" /&gt;</a:t>
            </a:r>
          </a:p>
          <a:p>
            <a:pPr marL="0" indent="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ToolBar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fr-FR" sz="1800">
              <a:latin typeface="Arial Unicode MS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Defining Toolbars in XM.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9778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959" name="Group 127"/>
          <p:cNvGraphicFramePr>
            <a:graphicFrameLocks noGrp="1"/>
          </p:cNvGraphicFramePr>
          <p:nvPr/>
        </p:nvGraphicFramePr>
        <p:xfrm>
          <a:off x="542925" y="1304925"/>
          <a:ext cx="8305800" cy="258445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User-defined attribute to identify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toolbar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buttonTextHidden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if the text of toolbar buttons must appear by 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282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43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61325"/>
              </p:ext>
            </p:extLst>
          </p:nvPr>
        </p:nvGraphicFramePr>
        <p:xfrm>
          <a:off x="467544" y="1052736"/>
          <a:ext cx="8305800" cy="477329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action corresponding to the toolbar button.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User-defined attribute to identify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Text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text to be displayed in the toolbar button.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message to be shown as tooltip when the user selects a toolbar button.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Image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icon to be used in the toolbar button.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ToolBarItem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Indicates if the item is 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80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2263" name="Group 71"/>
          <p:cNvGraphicFramePr>
            <a:graphicFrameLocks noGrp="1"/>
          </p:cNvGraphicFramePr>
          <p:nvPr/>
        </p:nvGraphicFramePr>
        <p:xfrm>
          <a:off x="457200" y="1371600"/>
          <a:ext cx="8305800" cy="192341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ToolBarSeparator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User-defined attribute to identify the 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ToolbarSeparator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Indicates if the separator is hidden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 Attributes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780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906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r>
              <a:rPr lang="en-US" sz="2000" dirty="0"/>
              <a:t>You can use the utility method provided by the Interface built-in class: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r>
              <a:rPr lang="en-US" sz="2000" dirty="0"/>
              <a:t>Or you can use the utility method provided by the Form built-in class: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Arial" charset="0"/>
              <a:buNone/>
            </a:pPr>
            <a:endParaRPr lang="en-GB" sz="2000" dirty="0"/>
          </a:p>
        </p:txBody>
      </p:sp>
      <p:sp>
        <p:nvSpPr>
          <p:cNvPr id="1276935" name="Text Box 7"/>
          <p:cNvSpPr txBox="1">
            <a:spLocks noChangeArrowheads="1"/>
          </p:cNvSpPr>
          <p:nvPr/>
        </p:nvSpPr>
        <p:spPr bwMode="auto">
          <a:xfrm>
            <a:off x="523875" y="1933575"/>
            <a:ext cx="7924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ui.Interface.loadToolbar</a:t>
            </a:r>
            <a:r>
              <a:rPr lang="en-US" sz="1800" b="1" dirty="0">
                <a:latin typeface="Courier New" pitchFamily="49" charset="0"/>
              </a:rPr>
              <a:t>("standard")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1276937" name="Text Box 9"/>
          <p:cNvSpPr txBox="1">
            <a:spLocks noChangeArrowheads="1"/>
          </p:cNvSpPr>
          <p:nvPr/>
        </p:nvSpPr>
        <p:spPr bwMode="auto">
          <a:xfrm>
            <a:off x="514350" y="3990975"/>
            <a:ext cx="7924800" cy="925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DEFINE </a:t>
            </a:r>
            <a:r>
              <a:rPr lang="en-US" sz="1800" b="1" dirty="0" err="1">
                <a:latin typeface="Courier New" pitchFamily="49" charset="0"/>
              </a:rPr>
              <a:t>myform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ui.form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…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myform.loadToolbar</a:t>
            </a:r>
            <a:r>
              <a:rPr lang="en-US" sz="1800" b="1" dirty="0">
                <a:latin typeface="Courier New" pitchFamily="49" charset="0"/>
              </a:rPr>
              <a:t>("standard")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Load Toolbars 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72852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lIns="151791" tIns="75896" rIns="151791" bIns="75896" rtlCol="0">
            <a:normAutofit lnSpcReduction="10000"/>
          </a:bodyPr>
          <a:lstStyle/>
          <a:p>
            <a:pPr marL="381000" indent="-38100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cs typeface="Arial" charset="0"/>
              </a:rPr>
              <a:t>Some considerations: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The DOM tag names are case-sensitive; </a:t>
            </a:r>
            <a:r>
              <a:rPr lang="en-US" sz="2400" dirty="0">
                <a:solidFill>
                  <a:srgbClr val="800080"/>
                </a:solidFill>
                <a:cs typeface="Arial" charset="0"/>
              </a:rPr>
              <a:t>Toolbar</a:t>
            </a:r>
            <a:r>
              <a:rPr lang="en-US" sz="2400" dirty="0">
                <a:cs typeface="Arial" charset="0"/>
              </a:rPr>
              <a:t> is different from </a:t>
            </a:r>
            <a:r>
              <a:rPr lang="en-US" sz="2400" dirty="0" err="1">
                <a:solidFill>
                  <a:srgbClr val="800080"/>
                </a:solidFill>
                <a:cs typeface="Arial" charset="0"/>
              </a:rPr>
              <a:t>ToolBar</a:t>
            </a:r>
            <a:r>
              <a:rPr lang="en-US" sz="2400" dirty="0">
                <a:cs typeface="Arial" charset="0"/>
              </a:rPr>
              <a:t>. 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When binding to an action, make sure that you are using the right value in the </a:t>
            </a:r>
            <a:r>
              <a:rPr lang="en-US" sz="2400" dirty="0">
                <a:solidFill>
                  <a:srgbClr val="800080"/>
                </a:solidFill>
                <a:cs typeface="Arial" charset="0"/>
              </a:rPr>
              <a:t>name</a:t>
            </a:r>
            <a:r>
              <a:rPr lang="en-US" sz="2400" dirty="0">
                <a:cs typeface="Arial" charset="0"/>
              </a:rPr>
              <a:t> attribute. 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When binding to a key, make sure the </a:t>
            </a:r>
            <a:r>
              <a:rPr lang="en-US" sz="2400" dirty="0">
                <a:solidFill>
                  <a:srgbClr val="800080"/>
                </a:solidFill>
                <a:cs typeface="Arial" charset="0"/>
              </a:rPr>
              <a:t>name</a:t>
            </a:r>
            <a:r>
              <a:rPr lang="en-US" sz="2400" dirty="0">
                <a:cs typeface="Arial" charset="0"/>
              </a:rPr>
              <a:t> attribute value is in lowercase ("</a:t>
            </a:r>
            <a:r>
              <a:rPr lang="en-US" sz="2400" dirty="0">
                <a:solidFill>
                  <a:srgbClr val="800080"/>
                </a:solidFill>
                <a:cs typeface="Arial" charset="0"/>
              </a:rPr>
              <a:t>f5</a:t>
            </a:r>
            <a:r>
              <a:rPr lang="en-US" sz="2400" dirty="0">
                <a:cs typeface="Arial" charset="0"/>
              </a:rPr>
              <a:t>"). 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cs typeface="Arial" charset="0"/>
              </a:rPr>
              <a:t>Make sure the image file is accessible to the Genero Client.</a:t>
            </a:r>
            <a:r>
              <a:rPr lang="en-US" sz="2800" dirty="0">
                <a:cs typeface="Arial" charset="0"/>
              </a:rPr>
              <a:t> 	</a:t>
            </a:r>
          </a:p>
          <a:p>
            <a:pPr marL="911225" lvl="1" indent="-342900" defTabSz="968375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cs typeface="Arial" charset="0"/>
              </a:rPr>
              <a:t>The images directory defined in the GDC</a:t>
            </a:r>
          </a:p>
          <a:p>
            <a:pPr marL="911225" lvl="1" indent="-342900" defTabSz="968375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cs typeface="Arial" charset="0"/>
              </a:rPr>
              <a:t>A URL accessible to the GDC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Toolbars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62756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06500"/>
            <a:ext cx="8229600" cy="4525963"/>
          </a:xfrm>
          <a:prstGeom prst="rect">
            <a:avLst/>
          </a:prstGeom>
        </p:spPr>
        <p:txBody>
          <a:bodyPr lIns="151791" tIns="75896" rIns="151791" bIns="75896">
            <a:normAutofit/>
          </a:bodyPr>
          <a:lstStyle/>
          <a:p>
            <a:pPr marL="265113" indent="-265113" defTabSz="968375"/>
            <a:r>
              <a:rPr lang="en-US" sz="2200" dirty="0"/>
              <a:t>A Start Menu defines a tree of commands that start programs on the application server where the runtime system executes. </a:t>
            </a:r>
          </a:p>
          <a:p>
            <a:pPr marL="265113" indent="-265113" defTabSz="968375"/>
            <a:r>
              <a:rPr lang="en-US" sz="2200" dirty="0"/>
              <a:t>A program can only have one Start Menu.</a:t>
            </a:r>
          </a:p>
          <a:p>
            <a:pPr marL="265113" indent="-265113" defTabSz="968375"/>
            <a:r>
              <a:rPr lang="en-US" sz="2200" dirty="0"/>
              <a:t>The Start Menu window should use the style 'main'.</a:t>
            </a:r>
          </a:p>
          <a:p>
            <a:pPr marL="265113" indent="-265113" defTabSz="968375"/>
            <a:r>
              <a:rPr lang="en-US" sz="2200" dirty="0"/>
              <a:t>We recommend that you create a specific BDL program dedicated for running the Start Menu. This program must create (or load) a Start Menu and then perform an interactive instruction (</a:t>
            </a:r>
            <a:r>
              <a:rPr lang="en-US" sz="2200" dirty="0" err="1"/>
              <a:t>eg</a:t>
            </a:r>
            <a:r>
              <a:rPr lang="en-US" sz="2200" dirty="0"/>
              <a:t>. DISPLAY ARRAY or a MENU in the SCREEN window)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17760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>
              <a:buFont typeface="Arial" charset="0"/>
              <a:buNone/>
            </a:pPr>
            <a:r>
              <a:rPr lang="en-US"/>
              <a:t>Menu, Tree and Poptree styles:</a:t>
            </a:r>
          </a:p>
        </p:txBody>
      </p:sp>
      <p:pic>
        <p:nvPicPr>
          <p:cNvPr id="72707" name="Picture 8" descr="startmenu_men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090738"/>
            <a:ext cx="3038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9" descr="startmenu_tre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1538288"/>
            <a:ext cx="2819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5856" y="3429000"/>
            <a:ext cx="2801937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69871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/>
            <a:r>
              <a:rPr lang="en-US" dirty="0"/>
              <a:t>Example: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609600" y="1484784"/>
            <a:ext cx="7924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dirty="0">
                <a:latin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</a:rPr>
              <a:t>StartMenu</a:t>
            </a:r>
            <a:r>
              <a:rPr lang="en-US" sz="1400" dirty="0">
                <a:latin typeface="Courier New" pitchFamily="49" charset="0"/>
              </a:rPr>
              <a:t> text="Example1"&gt;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 text="</a:t>
            </a:r>
            <a:r>
              <a:rPr lang="en-US" sz="1400" dirty="0" err="1">
                <a:latin typeface="Courier New" pitchFamily="49" charset="0"/>
              </a:rPr>
              <a:t>FlatMenu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text="Command1"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Command1" 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 text="</a:t>
            </a:r>
            <a:r>
              <a:rPr lang="en-US" sz="1400" dirty="0" err="1">
                <a:latin typeface="Courier New" pitchFamily="49" charset="0"/>
              </a:rPr>
              <a:t>SubGroups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text="Command1"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Command1" 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 text="SubGroup1"&gt;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text="Command21"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Command21"/&gt;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 text="SubGroup2"&gt;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text="Command31"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Command31"/&gt;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 text="Separators"&gt;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text="Command1"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Command1" 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StartMenuSeparator</a:t>
            </a:r>
            <a:r>
              <a:rPr lang="en-US" sz="1400" dirty="0">
                <a:latin typeface="Courier New" pitchFamily="49" charset="0"/>
              </a:rPr>
              <a:t>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StartMenuCommand</a:t>
            </a:r>
            <a:r>
              <a:rPr lang="en-US" sz="1400" dirty="0">
                <a:latin typeface="Courier New" pitchFamily="49" charset="0"/>
              </a:rPr>
              <a:t> text="Command2" exec="</a:t>
            </a:r>
            <a:r>
              <a:rPr lang="en-US" sz="1400" dirty="0" err="1">
                <a:latin typeface="Courier New" pitchFamily="49" charset="0"/>
              </a:rPr>
              <a:t>fglrun</a:t>
            </a:r>
            <a:r>
              <a:rPr lang="en-US" sz="1400" dirty="0">
                <a:latin typeface="Courier New" pitchFamily="49" charset="0"/>
              </a:rPr>
              <a:t> hello Command3" /&gt;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StartMenuGroup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</a:rPr>
              <a:t>StartMenu</a:t>
            </a:r>
            <a:r>
              <a:rPr lang="en-US" sz="1400" dirty="0">
                <a:latin typeface="Courier New" pitchFamily="49" charset="0"/>
              </a:rPr>
              <a:t>&gt;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8742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lesson3menu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8334375" y="3462338"/>
            <a:ext cx="809625" cy="1276350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76325"/>
            <a:ext cx="7924800" cy="2057400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0" indent="0" algn="just" defTabSz="968375">
              <a:buFontTx/>
              <a:buNone/>
            </a:pPr>
            <a:r>
              <a:rPr lang="en-US" sz="2000" dirty="0">
                <a:cs typeface="Arial" charset="0"/>
              </a:rPr>
              <a:t>By default, Menu buttons are generated in the application window for the actions listed in the MENU statement of your program code.</a:t>
            </a:r>
          </a:p>
          <a:p>
            <a:pPr marL="0" indent="0" algn="just" defTabSz="968375">
              <a:buFontTx/>
              <a:buNone/>
            </a:pPr>
            <a:r>
              <a:rPr lang="en-US" sz="2000" dirty="0">
                <a:cs typeface="Arial" charset="0"/>
              </a:rPr>
              <a:t>The menu buttons display in a specific area of the window, depending on the client software.</a:t>
            </a:r>
            <a:endParaRPr lang="en-US" sz="20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266056" y="2924944"/>
            <a:ext cx="3810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MENU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ON ACTION find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  CALL </a:t>
            </a:r>
            <a:r>
              <a:rPr lang="en-US" sz="1800" dirty="0" err="1">
                <a:latin typeface="Courier New" pitchFamily="49" charset="0"/>
              </a:rPr>
              <a:t>query_cust</a:t>
            </a:r>
            <a:r>
              <a:rPr lang="en-US" sz="1800" dirty="0">
                <a:latin typeface="Courier New" pitchFamily="49" charset="0"/>
              </a:rPr>
              <a:t>()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ON ACTION next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  CALL </a:t>
            </a:r>
            <a:r>
              <a:rPr lang="en-US" sz="1800" dirty="0" err="1">
                <a:latin typeface="Courier New" pitchFamily="49" charset="0"/>
              </a:rPr>
              <a:t>fetch_cust</a:t>
            </a:r>
            <a:r>
              <a:rPr lang="en-US" sz="1800" dirty="0">
                <a:latin typeface="Courier New" pitchFamily="49" charset="0"/>
              </a:rPr>
              <a:t>(1)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ON ACTION previous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  CALL </a:t>
            </a:r>
            <a:r>
              <a:rPr lang="en-US" sz="1800" dirty="0" err="1">
                <a:latin typeface="Courier New" pitchFamily="49" charset="0"/>
              </a:rPr>
              <a:t>fetch_cust</a:t>
            </a:r>
            <a:r>
              <a:rPr lang="en-US" sz="1800" dirty="0">
                <a:latin typeface="Courier New" pitchFamily="49" charset="0"/>
              </a:rPr>
              <a:t>(-1)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ON ACTION quit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  EXIT MENU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END MENU</a:t>
            </a: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63065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6975"/>
            <a:ext cx="8229600" cy="4525963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>
              <a:buFont typeface="Arial" charset="0"/>
              <a:buNone/>
            </a:pPr>
            <a:r>
              <a:rPr lang="en-US" dirty="0"/>
              <a:t>Syntax: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609600" y="1700808"/>
            <a:ext cx="7848600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StartMenu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u="sng" dirty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startmenu</a:t>
            </a:r>
            <a:r>
              <a:rPr lang="en-US" sz="1600" dirty="0">
                <a:latin typeface="Courier New" pitchFamily="49" charset="0"/>
              </a:rPr>
              <a:t>-attribute="value" </a:t>
            </a:r>
            <a:r>
              <a:rPr lang="en-US" sz="1600" u="sng" dirty="0">
                <a:latin typeface="Courier New" pitchFamily="49" charset="0"/>
              </a:rPr>
              <a:t>[...]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u="sng" dirty="0">
                <a:latin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</a:rPr>
              <a:t> &gt;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 </a:t>
            </a:r>
            <a:r>
              <a:rPr lang="en-US" sz="1600" i="1" dirty="0" err="1">
                <a:latin typeface="Courier New" pitchFamily="49" charset="0"/>
              </a:rPr>
              <a:t>startmenu</a:t>
            </a:r>
            <a:r>
              <a:rPr lang="en-US" sz="1600" i="1" dirty="0">
                <a:latin typeface="Courier New" pitchFamily="49" charset="0"/>
              </a:rPr>
              <a:t>-group</a:t>
            </a:r>
            <a:br>
              <a:rPr lang="en-US" sz="1600" i="1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 </a:t>
            </a:r>
            <a:r>
              <a:rPr lang="en-US" sz="1600" u="sng" dirty="0">
                <a:latin typeface="Courier New" pitchFamily="49" charset="0"/>
              </a:rPr>
              <a:t>[...]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</a:rPr>
              <a:t>StartMenu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800" dirty="0">
                <a:latin typeface="Arial Unicode MS"/>
              </a:rPr>
              <a:t> </a:t>
            </a:r>
          </a:p>
          <a:p>
            <a:pPr eaLnBrk="0" hangingPunct="0"/>
            <a:endParaRPr lang="en-US" sz="1800" dirty="0">
              <a:latin typeface="Arial Unicode MS"/>
            </a:endParaRPr>
          </a:p>
          <a:p>
            <a:pPr eaLnBrk="0" hangingPunct="0"/>
            <a:r>
              <a:rPr lang="en-US" sz="2000" dirty="0"/>
              <a:t>where </a:t>
            </a:r>
            <a:r>
              <a:rPr lang="en-US" sz="2000" i="1" dirty="0" err="1">
                <a:latin typeface="Courier New" pitchFamily="49" charset="0"/>
              </a:rPr>
              <a:t>startmenu</a:t>
            </a:r>
            <a:r>
              <a:rPr lang="en-US" sz="2000" i="1" dirty="0">
                <a:latin typeface="Courier New" pitchFamily="49" charset="0"/>
              </a:rPr>
              <a:t>-group</a:t>
            </a:r>
            <a:r>
              <a:rPr lang="en-US" sz="2000" dirty="0"/>
              <a:t> is:</a:t>
            </a:r>
            <a:r>
              <a:rPr lang="en-US" sz="1800" dirty="0">
                <a:latin typeface="Arial Unicode MS"/>
              </a:rPr>
              <a:t> </a:t>
            </a:r>
          </a:p>
          <a:p>
            <a:pPr eaLnBrk="0" hangingPunct="0"/>
            <a:endParaRPr lang="en-US" sz="1800" dirty="0">
              <a:latin typeface="Arial Unicode MS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</a:rPr>
              <a:t>StartMenuGroup</a:t>
            </a:r>
            <a:r>
              <a:rPr lang="en-US" sz="1800" dirty="0">
                <a:latin typeface="Courier New" pitchFamily="49" charset="0"/>
              </a:rPr>
              <a:t> group-attribute="value" </a:t>
            </a:r>
            <a:r>
              <a:rPr lang="en-US" sz="1800" u="sng" dirty="0">
                <a:latin typeface="Courier New" pitchFamily="49" charset="0"/>
              </a:rPr>
              <a:t>[...]</a:t>
            </a:r>
            <a:r>
              <a:rPr lang="en-US" sz="1800" dirty="0">
                <a:latin typeface="Courier New" pitchFamily="49" charset="0"/>
              </a:rPr>
              <a:t>&gt;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  </a:t>
            </a:r>
            <a:r>
              <a:rPr lang="en-US" sz="1800" u="sng" dirty="0">
                <a:latin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</a:rPr>
              <a:t>StartMenuSeparator</a:t>
            </a:r>
            <a:r>
              <a:rPr lang="en-US" sz="1800" dirty="0">
                <a:latin typeface="Courier New" pitchFamily="49" charset="0"/>
              </a:rPr>
              <a:t>/&gt;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  </a:t>
            </a:r>
            <a:r>
              <a:rPr lang="en-US" sz="1800" u="sng" dirty="0">
                <a:latin typeface="Courier New" pitchFamily="49" charset="0"/>
              </a:rPr>
              <a:t>|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</a:rPr>
              <a:t>StartMenuCommand</a:t>
            </a:r>
            <a:r>
              <a:rPr lang="en-US" sz="1800" dirty="0">
                <a:latin typeface="Courier New" pitchFamily="49" charset="0"/>
              </a:rPr>
              <a:t> command-attribute="value" </a:t>
            </a:r>
            <a:r>
              <a:rPr lang="en-US" sz="1800" u="sng" dirty="0">
                <a:latin typeface="Courier New" pitchFamily="49" charset="0"/>
              </a:rPr>
              <a:t>[...]</a:t>
            </a:r>
            <a:r>
              <a:rPr lang="en-US" sz="1800" dirty="0">
                <a:latin typeface="Courier New" pitchFamily="49" charset="0"/>
              </a:rPr>
              <a:t> /&gt;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  </a:t>
            </a:r>
            <a:r>
              <a:rPr lang="en-US" sz="1800" u="sng" dirty="0">
                <a:latin typeface="Courier New" pitchFamily="49" charset="0"/>
              </a:rPr>
              <a:t>|</a:t>
            </a:r>
            <a:r>
              <a:rPr lang="en-US" sz="1800" dirty="0">
                <a:latin typeface="Courier New" pitchFamily="49" charset="0"/>
              </a:rPr>
              <a:t> group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  </a:t>
            </a:r>
            <a:r>
              <a:rPr lang="en-US" sz="1800" u="sng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 </a:t>
            </a:r>
            <a:r>
              <a:rPr lang="en-US" sz="1800" u="sng" dirty="0">
                <a:latin typeface="Courier New" pitchFamily="49" charset="0"/>
              </a:rPr>
              <a:t>[...]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</a:rPr>
              <a:t>StartMenuGroup</a:t>
            </a:r>
            <a:r>
              <a:rPr lang="en-US" sz="1800" dirty="0">
                <a:latin typeface="Courier New" pitchFamily="49" charset="0"/>
              </a:rPr>
              <a:t>&gt;</a:t>
            </a:r>
            <a:br>
              <a:rPr lang="en-US" sz="1800" dirty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  <a:p>
            <a:pPr algn="r" eaLnBrk="0" hangingPunct="0"/>
            <a:endParaRPr lang="en-US" sz="1800" dirty="0">
              <a:latin typeface="Arial Unicode MS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25707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7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68529"/>
              </p:ext>
            </p:extLst>
          </p:nvPr>
        </p:nvGraphicFramePr>
        <p:xfrm>
          <a:off x="179512" y="908720"/>
          <a:ext cx="8610600" cy="5029200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Node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text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text to be displayed as title.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Group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text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text to be displayed for this group.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StartMenuGroup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image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icon to be used for this group.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Group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disabled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Indicates if the group is disabled (grayed out, cannot be selected.)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Command</a:t>
                      </a: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PMingLiU" pitchFamily="18" charset="-120"/>
                        </a:rPr>
                        <a:t>exec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PMingLiU" pitchFamily="18" charset="-12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command to be executed when the user selects this command.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Command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text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text to be displayed for this command.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StartMenuCommand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icon to be used for this command.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StartMenu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Command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disabled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INTEGER</a:t>
                      </a: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Indicates if the group is disabled (grayed out, cannot be selected.)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 Attributes 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250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68413"/>
            <a:ext cx="8229600" cy="40322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50000"/>
              </a:spcBef>
              <a:buFont typeface="Arial" charset="0"/>
              <a:buNone/>
            </a:pPr>
            <a:r>
              <a:rPr lang="en-US" sz="2400"/>
              <a:t>You can also use the utility method provided by the Interface built-in class.</a:t>
            </a:r>
          </a:p>
          <a:p>
            <a:pPr marL="0" indent="0">
              <a:spcBef>
                <a:spcPct val="50000"/>
              </a:spcBef>
              <a:buFont typeface="Arial" charset="0"/>
              <a:buNone/>
            </a:pPr>
            <a:endParaRPr lang="en-GB" sz="2400"/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1357313" y="387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endParaRPr lang="fr-FR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1294343" name="Text Box 7"/>
          <p:cNvSpPr txBox="1">
            <a:spLocks noChangeArrowheads="1"/>
          </p:cNvSpPr>
          <p:nvPr/>
        </p:nvSpPr>
        <p:spPr bwMode="auto">
          <a:xfrm>
            <a:off x="619125" y="2609850"/>
            <a:ext cx="7924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eaLnBrk="0" hangingPunct="0">
              <a:defRPr/>
            </a:pPr>
            <a:r>
              <a:rPr lang="en-US" sz="1800" b="1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ui.Interface.loadStartMenu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</a:rPr>
              <a:t>app_menu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542925" y="35433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"app_menu" is a file with an extension .4sm located in the DBPATH.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Load Start Menu Example 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63225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330325"/>
            <a:ext cx="8496300" cy="4330700"/>
          </a:xfrm>
          <a:prstGeom prst="rect">
            <a:avLst/>
          </a:prstGeom>
        </p:spPr>
        <p:txBody>
          <a:bodyPr lIns="151791" tIns="75896" rIns="151791" bIns="75896" rtlCol="0">
            <a:normAutofit/>
          </a:bodyPr>
          <a:lstStyle/>
          <a:p>
            <a:pPr marL="381000" indent="-381000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Some considerations: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You can define an XML file to create your </a:t>
            </a:r>
            <a:r>
              <a:rPr lang="en-US" sz="2400" dirty="0" err="1"/>
              <a:t>StartMenu</a:t>
            </a:r>
            <a:r>
              <a:rPr lang="en-US" sz="2400" dirty="0"/>
              <a:t>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The DOM tag names are case sensitive; </a:t>
            </a:r>
            <a:r>
              <a:rPr lang="en-US" sz="2400" dirty="0" err="1"/>
              <a:t>Startmenu</a:t>
            </a:r>
            <a:r>
              <a:rPr lang="en-US" sz="2400" dirty="0"/>
              <a:t> is different from </a:t>
            </a:r>
            <a:r>
              <a:rPr lang="en-US" sz="2400" dirty="0" err="1"/>
              <a:t>StartMenu</a:t>
            </a:r>
            <a:r>
              <a:rPr lang="en-US" sz="2400" dirty="0">
                <a:solidFill>
                  <a:srgbClr val="800080"/>
                </a:solidFill>
              </a:rPr>
              <a:t>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You can apply different styles for a Start Menu: </a:t>
            </a:r>
            <a:br>
              <a:rPr lang="en-US" sz="2400" dirty="0"/>
            </a:br>
            <a:r>
              <a:rPr lang="en-US" sz="2400" dirty="0"/>
              <a:t>Menu | tree | </a:t>
            </a:r>
            <a:r>
              <a:rPr lang="en-US" sz="2400" dirty="0" err="1"/>
              <a:t>poptree</a:t>
            </a:r>
            <a:r>
              <a:rPr lang="en-US" sz="2400" dirty="0"/>
              <a:t> (see Window Style attributes).</a:t>
            </a:r>
          </a:p>
          <a:p>
            <a:pPr marL="427038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Since the Start Menu is part of the Abstract User Interface, you can manipulate it at runtime.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Start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30162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StatusBar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268761"/>
            <a:ext cx="8229600" cy="3888432"/>
          </a:xfrm>
          <a:prstGeom prst="rect">
            <a:avLst/>
          </a:prstGeom>
          <a:noFill/>
        </p:spPr>
        <p:txBody>
          <a:bodyPr vert="horz" lIns="151791" tIns="75896" rIns="151791" bIns="75896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0" lvl="1" indent="-303213" defTabSz="968375"/>
            <a:r>
              <a:rPr lang="en-US" sz="1800" b="1" dirty="0"/>
              <a:t>New window style attribute for </a:t>
            </a:r>
            <a:r>
              <a:rPr lang="en-US" sz="1800" b="1" dirty="0" err="1"/>
              <a:t>StatusBar</a:t>
            </a:r>
            <a:r>
              <a:rPr lang="en-US" sz="1800" b="1" dirty="0"/>
              <a:t> layout specification.     </a:t>
            </a:r>
          </a:p>
          <a:p>
            <a:pPr marL="787400" lvl="1" indent="-303213" defTabSz="968375"/>
            <a:r>
              <a:rPr lang="en-US" sz="1800" b="1" dirty="0"/>
              <a:t>You can now set </a:t>
            </a:r>
            <a:r>
              <a:rPr lang="en-US" sz="1800" b="1" dirty="0" err="1"/>
              <a:t>statusBarType</a:t>
            </a:r>
            <a:r>
              <a:rPr lang="en-US" sz="1800" b="1" dirty="0"/>
              <a:t> attribute in the 4st style file for Windows in order to control the display of status bars.     </a:t>
            </a:r>
          </a:p>
          <a:p>
            <a:pPr marL="787400" lvl="1" indent="-303213" defTabSz="968375"/>
            <a:r>
              <a:rPr lang="en-US" sz="1800" b="1" dirty="0"/>
              <a:t>Values of </a:t>
            </a:r>
            <a:r>
              <a:rPr lang="en-US" sz="1800" b="1" dirty="0" err="1"/>
              <a:t>statusBarType</a:t>
            </a:r>
            <a:r>
              <a:rPr lang="en-US" sz="1800" b="1" dirty="0"/>
              <a:t> can be:         </a:t>
            </a:r>
          </a:p>
          <a:p>
            <a:pPr marL="1211263" lvl="2" indent="-242888" defTabSz="968375"/>
            <a:r>
              <a:rPr lang="en-US" sz="1600" dirty="0"/>
              <a:t>none     = No </a:t>
            </a:r>
            <a:r>
              <a:rPr lang="en-US" sz="1600" dirty="0" err="1"/>
              <a:t>statusbar</a:t>
            </a:r>
            <a:r>
              <a:rPr lang="en-US" sz="1600" dirty="0"/>
              <a:t>         </a:t>
            </a:r>
          </a:p>
          <a:p>
            <a:pPr marL="1211263" lvl="2" indent="-242888" defTabSz="968375"/>
            <a:r>
              <a:rPr lang="en-US" sz="1600" dirty="0"/>
              <a:t>default  = The default status bar, same as panels2        </a:t>
            </a:r>
          </a:p>
          <a:p>
            <a:pPr marL="1211263" lvl="2" indent="-242888" defTabSz="968375"/>
            <a:r>
              <a:rPr lang="en-US" sz="1600" dirty="0"/>
              <a:t>panels1  = 1 panel, 1:comment/error/message         </a:t>
            </a:r>
          </a:p>
          <a:p>
            <a:pPr marL="1211263" lvl="2" indent="-242888" defTabSz="968375"/>
            <a:r>
              <a:rPr lang="en-US" sz="1600" dirty="0"/>
              <a:t>panels2  = 2 panels, 1:comment, 2:error/message         </a:t>
            </a:r>
          </a:p>
          <a:p>
            <a:pPr marL="1211263" lvl="2" indent="-242888" defTabSz="968375"/>
            <a:r>
              <a:rPr lang="en-US" sz="1600" dirty="0"/>
              <a:t>panels3  = 2 panels, 1:error/message, 2:comment         </a:t>
            </a:r>
          </a:p>
          <a:p>
            <a:pPr marL="1211263" lvl="2" indent="-242888" defTabSz="968375"/>
            <a:r>
              <a:rPr lang="en-US" sz="1600" dirty="0"/>
              <a:t>lines1   = 2 lines, 1:comment, 2:error/message         </a:t>
            </a:r>
          </a:p>
          <a:p>
            <a:pPr marL="1211263" lvl="2" indent="-242888" defTabSz="968375"/>
            <a:r>
              <a:rPr lang="en-US" sz="1600" dirty="0"/>
              <a:t>lines2   = 2 lines, 1:comment/message, 2:error</a:t>
            </a:r>
          </a:p>
        </p:txBody>
      </p:sp>
    </p:spTree>
    <p:extLst>
      <p:ext uri="{BB962C8B-B14F-4D97-AF65-F5344CB8AC3E}">
        <p14:creationId xmlns:p14="http://schemas.microsoft.com/office/powerpoint/2010/main" val="1928448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StatusBar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3588" y="1268413"/>
            <a:ext cx="7696200" cy="1350962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&lt;Style name="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Window.statusbar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"&gt;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&lt;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StyleAttribute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name="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windowType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“ value="normal" /&gt;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&lt;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StyleAttribute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name="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statusBarType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" value="lines2" /&gt;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&lt;/Style&gt;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852738"/>
            <a:ext cx="41148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462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Multiple Document Interface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0544"/>
            <a:ext cx="2820988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84339"/>
            <a:ext cx="44005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6"/>
          <p:cNvSpPr>
            <a:spLocks/>
          </p:cNvSpPr>
          <p:nvPr/>
        </p:nvSpPr>
        <p:spPr bwMode="auto">
          <a:xfrm>
            <a:off x="556320" y="1124744"/>
            <a:ext cx="676275" cy="450850"/>
          </a:xfrm>
          <a:prstGeom prst="borderCallout1">
            <a:avLst>
              <a:gd name="adj1" fmla="val 25352"/>
              <a:gd name="adj2" fmla="val 111269"/>
              <a:gd name="adj3" fmla="val 160565"/>
              <a:gd name="adj4" fmla="val 247889"/>
            </a:avLst>
          </a:prstGeom>
          <a:solidFill>
            <a:srgbClr val="993366">
              <a:alpha val="7294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bg1"/>
                </a:solidFill>
              </a:rPr>
              <a:t>SDI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7991475" y="1412776"/>
            <a:ext cx="846138" cy="676275"/>
          </a:xfrm>
          <a:prstGeom prst="borderCallout1">
            <a:avLst>
              <a:gd name="adj1" fmla="val 16903"/>
              <a:gd name="adj2" fmla="val -9005"/>
              <a:gd name="adj3" fmla="val 177463"/>
              <a:gd name="adj4" fmla="val -172796"/>
            </a:avLst>
          </a:prstGeom>
          <a:solidFill>
            <a:srgbClr val="993366">
              <a:alpha val="7294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MDI (WCI)</a:t>
            </a:r>
          </a:p>
        </p:txBody>
      </p:sp>
    </p:spTree>
    <p:extLst>
      <p:ext uri="{BB962C8B-B14F-4D97-AF65-F5344CB8AC3E}">
        <p14:creationId xmlns:p14="http://schemas.microsoft.com/office/powerpoint/2010/main" val="361944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Multiple Document Interface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2840" y="1484784"/>
            <a:ext cx="8229600" cy="3744416"/>
          </a:xfrm>
          <a:prstGeom prst="rect">
            <a:avLst/>
          </a:prstGeom>
          <a:noFill/>
        </p:spPr>
        <p:txBody>
          <a:bodyPr vert="horz" lIns="151791" tIns="75896" rIns="151791" bIns="75896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defTabSz="968375"/>
            <a:r>
              <a:rPr lang="en-US" sz="2000" dirty="0"/>
              <a:t>Some considerations:</a:t>
            </a:r>
          </a:p>
          <a:p>
            <a:pPr marL="827088" lvl="1" indent="-342900" defTabSz="968375"/>
            <a:r>
              <a:rPr lang="en-US" dirty="0"/>
              <a:t>In BDL, a Multiple Document Interface is also referred to as WCI: Window Container Interface.</a:t>
            </a:r>
          </a:p>
          <a:p>
            <a:pPr marL="827088" lvl="1" indent="-342900" defTabSz="968375"/>
            <a:r>
              <a:rPr lang="en-US" dirty="0"/>
              <a:t>A Window Container Interface (WCI) makes sense when the application programs have a main window that is the root for other windows opened temporarily (typically, modal windows to pick a record in a list).</a:t>
            </a:r>
          </a:p>
          <a:p>
            <a:pPr marL="827088" lvl="1" indent="-342900" defTabSz="968375"/>
            <a:r>
              <a:rPr lang="en-US" dirty="0"/>
              <a:t>WCI configuration is done dynamically at the beginning of programs, by using the </a:t>
            </a:r>
            <a:r>
              <a:rPr lang="en-US" dirty="0" err="1">
                <a:hlinkClick r:id="rId2"/>
              </a:rPr>
              <a:t>ui.Interface</a:t>
            </a:r>
            <a:r>
              <a:rPr lang="en-US" dirty="0"/>
              <a:t> built-in class.</a:t>
            </a:r>
          </a:p>
          <a:p>
            <a:pPr marL="827088" lvl="1" indent="-342900" defTabSz="968375"/>
            <a:r>
              <a:rPr lang="en-US" dirty="0"/>
              <a:t>The WCI container program is a separate BDL program of a special type, in which the default SCREEN window is used as an MDI container.</a:t>
            </a:r>
          </a:p>
          <a:p>
            <a:pPr marL="827088" lvl="1" indent="-342900" defTabSz="9683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Multiple Document Interface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992088"/>
            <a:ext cx="792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The WCI container program must indicate that its type is special (</a:t>
            </a:r>
            <a:r>
              <a:rPr lang="en-US" dirty="0" err="1"/>
              <a:t>setType</a:t>
            </a:r>
            <a:r>
              <a:rPr lang="en-US" dirty="0"/>
              <a:t> method), and must identify itself (</a:t>
            </a:r>
            <a:r>
              <a:rPr lang="en-US" dirty="0" err="1"/>
              <a:t>setName</a:t>
            </a:r>
            <a:r>
              <a:rPr lang="en-US" dirty="0"/>
              <a:t> method): 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4136" y="1715070"/>
            <a:ext cx="7696200" cy="1785938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MAIN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CALL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ui.Interface.setName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("parent1")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CALL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ui.Interface.setType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("container")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CALL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ui.Interface.setText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("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SoftStore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Manager")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CALL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ui.Interface.loadStartMenu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("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mystartmenu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")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…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0961" y="4486945"/>
            <a:ext cx="7772400" cy="1377950"/>
          </a:xfrm>
          <a:prstGeom prst="rect">
            <a:avLst/>
          </a:prstGeom>
          <a:solidFill>
            <a:srgbClr val="993366">
              <a:alpha val="7294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MAIN</a:t>
            </a:r>
          </a:p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  CALL ui.Interface.setName("custapp")</a:t>
            </a:r>
          </a:p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  CALL ui.Interface.setType("child")</a:t>
            </a:r>
          </a:p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  CALL ui.Interface.setText("Customers")</a:t>
            </a:r>
          </a:p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  CALL ui.Interface.setContainer("parent1")</a:t>
            </a:r>
          </a:p>
          <a:p>
            <a:r>
              <a:rPr lang="en-GB" sz="1400" b="1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7584" y="3789040"/>
            <a:ext cx="716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entury Gothic" pitchFamily="34" charset="0"/>
              </a:rPr>
              <a:t>WCI children programs must attach to a parent container by giving the name of the container program:</a:t>
            </a:r>
          </a:p>
        </p:txBody>
      </p:sp>
    </p:spTree>
    <p:extLst>
      <p:ext uri="{BB962C8B-B14F-4D97-AF65-F5344CB8AC3E}">
        <p14:creationId xmlns:p14="http://schemas.microsoft.com/office/powerpoint/2010/main" val="248515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764704"/>
            <a:ext cx="7213600" cy="5343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5580112" y="1902767"/>
            <a:ext cx="3371850" cy="2246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Start Menus launch programs. Those programs can be run in a Window Container Interface. All child programs open and are contained by a parent window. 2.20 introduces the tabs as an MDI style.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4221088"/>
            <a:ext cx="5648325" cy="221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Methods used: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ui.interface.setType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parent|child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ui.interface.setContainer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Window Style:</a:t>
            </a:r>
          </a:p>
          <a:p>
            <a:pPr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StyleAttribute</a:t>
            </a:r>
            <a:r>
              <a:rPr lang="en-US" sz="1800" dirty="0">
                <a:solidFill>
                  <a:schemeClr val="tx1"/>
                </a:solidFill>
              </a:rPr>
              <a:t> name = “</a:t>
            </a:r>
            <a:r>
              <a:rPr lang="en-US" sz="1800" dirty="0" err="1">
                <a:solidFill>
                  <a:schemeClr val="tx1"/>
                </a:solidFill>
              </a:rPr>
              <a:t>tabbedContainer</a:t>
            </a:r>
            <a:r>
              <a:rPr lang="en-US" sz="1800" dirty="0">
                <a:solidFill>
                  <a:schemeClr val="tx1"/>
                </a:solidFill>
              </a:rPr>
              <a:t>” value = “yes”/&gt;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Multiple Document Interface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87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 lIns="151791" tIns="75896" rIns="151791" bIns="75896"/>
          <a:lstStyle/>
          <a:p>
            <a:pPr marL="363538" indent="-363538" defTabSz="968375">
              <a:lnSpc>
                <a:spcPct val="90000"/>
              </a:lnSpc>
              <a:buFont typeface="Arial" charset="0"/>
              <a:buNone/>
            </a:pPr>
            <a:r>
              <a:rPr lang="en-US" dirty="0"/>
              <a:t>Attributes List </a:t>
            </a:r>
            <a:endParaRPr lang="en-US" sz="3600" dirty="0"/>
          </a:p>
        </p:txBody>
      </p:sp>
      <p:graphicFrame>
        <p:nvGraphicFramePr>
          <p:cNvPr id="123908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98452"/>
              </p:ext>
            </p:extLst>
          </p:nvPr>
        </p:nvGraphicFramePr>
        <p:xfrm>
          <a:off x="685800" y="1628800"/>
          <a:ext cx="7848600" cy="26060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style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presentation style of the ring menu. Values can be '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default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, '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dialog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' or '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popup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'.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message to be shown when the menu is displayed with '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dialog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' style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image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Defines the icon to be shown when the menu is displayed with '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dialog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' style.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7" name="Text Box 33"/>
          <p:cNvSpPr txBox="1">
            <a:spLocks noChangeArrowheads="1"/>
          </p:cNvSpPr>
          <p:nvPr/>
        </p:nvSpPr>
        <p:spPr bwMode="auto">
          <a:xfrm>
            <a:off x="760040" y="4437112"/>
            <a:ext cx="77724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/>
              <a:t>Example: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ENU</a:t>
            </a:r>
            <a:r>
              <a:rPr lang="en-GB" sz="1800" dirty="0">
                <a:latin typeface="Courier New" pitchFamily="49" charset="0"/>
              </a:rPr>
              <a:t> ATTRIBUTE (STYLE="dialog", COMMENT=“Delete?")</a:t>
            </a:r>
          </a:p>
          <a:p>
            <a:pPr eaLnBrk="0" hangingPunct="0"/>
            <a:r>
              <a:rPr lang="en-GB" sz="1800" dirty="0">
                <a:latin typeface="Courier New" pitchFamily="49" charset="0"/>
              </a:rPr>
              <a:t>  ON ACTION …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503982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85676"/>
            <a:ext cx="8229600" cy="4103564"/>
          </a:xfrm>
          <a:prstGeom prst="rect">
            <a:avLst/>
          </a:prstGeom>
          <a:noFill/>
        </p:spPr>
        <p:txBody>
          <a:bodyPr lIns="151791" tIns="75896" rIns="151791" bIns="7589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defTabSz="968375"/>
            <a:r>
              <a:rPr lang="en-US" sz="1800" dirty="0"/>
              <a:t>To conclude :</a:t>
            </a:r>
          </a:p>
          <a:p>
            <a:pPr marL="827088" lvl="1" indent="-342900" defTabSz="968375"/>
            <a:r>
              <a:rPr lang="en-US" dirty="0"/>
              <a:t>The only style applied is </a:t>
            </a:r>
            <a:r>
              <a:rPr lang="en-US" dirty="0" err="1"/>
              <a:t>Window.main</a:t>
            </a:r>
            <a:r>
              <a:rPr lang="en-US" dirty="0"/>
              <a:t>.</a:t>
            </a:r>
          </a:p>
          <a:p>
            <a:pPr marL="827088" lvl="1" indent="-342900" defTabSz="968375"/>
            <a:r>
              <a:rPr lang="en-US" dirty="0"/>
              <a:t>The Toolbar is unique for the container however the </a:t>
            </a:r>
            <a:r>
              <a:rPr lang="en-US" dirty="0" err="1"/>
              <a:t>StartMenu</a:t>
            </a:r>
            <a:r>
              <a:rPr lang="en-US" dirty="0"/>
              <a:t> and </a:t>
            </a:r>
            <a:r>
              <a:rPr lang="en-US" dirty="0" err="1"/>
              <a:t>TopMenu</a:t>
            </a:r>
            <a:r>
              <a:rPr lang="en-US" dirty="0"/>
              <a:t> are not.</a:t>
            </a:r>
          </a:p>
          <a:p>
            <a:pPr marL="827088" lvl="1" indent="-342900" defTabSz="968375"/>
            <a:r>
              <a:rPr lang="en-US" dirty="0"/>
              <a:t>If a child program is started, but the parent container is not, the client shows a system error message and the program stops with a runtime error.</a:t>
            </a:r>
          </a:p>
          <a:p>
            <a:pPr marL="827088" lvl="1" indent="-342900" defTabSz="968375"/>
            <a:r>
              <a:rPr lang="en-US" dirty="0"/>
              <a:t>If a container program is started twice, the client shows a system error message and the program is stopped with a runtime error.</a:t>
            </a:r>
          </a:p>
          <a:p>
            <a:pPr marL="827088" lvl="1" indent="-342900" defTabSz="968375"/>
            <a:r>
              <a:rPr lang="en-US" dirty="0"/>
              <a:t>When the parent container program is stopped, other applications are stopped automatically.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Multiple Document Interface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857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5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 lIns="151791" tIns="75896" rIns="151791" bIns="75896" rtlCol="0">
            <a:normAutofit/>
          </a:bodyPr>
          <a:lstStyle/>
          <a:p>
            <a:pPr marL="0" indent="0" algn="just" defTabSz="96837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Some considerations:</a:t>
            </a:r>
          </a:p>
          <a:p>
            <a:pPr marL="476250" algn="just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You cannot define new styles for a MENU.</a:t>
            </a:r>
          </a:p>
          <a:p>
            <a:pPr marL="476250" algn="just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An ON IDLE </a:t>
            </a:r>
            <a:r>
              <a:rPr lang="en-US" sz="2600" i="1" dirty="0" err="1"/>
              <a:t>idle</a:t>
            </a:r>
            <a:r>
              <a:rPr lang="en-US" sz="2600" i="1" dirty="0"/>
              <a:t>-seconds</a:t>
            </a:r>
            <a:r>
              <a:rPr lang="en-US" sz="2600" dirty="0"/>
              <a:t> clause defines a set of instructions that must be executed after </a:t>
            </a:r>
            <a:r>
              <a:rPr lang="en-US" sz="2600" i="1" dirty="0"/>
              <a:t>idle-seconds</a:t>
            </a:r>
            <a:r>
              <a:rPr lang="en-US" sz="2600" dirty="0"/>
              <a:t> of inactivity.</a:t>
            </a:r>
          </a:p>
          <a:p>
            <a:pPr marL="476250" algn="just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You can define a window Style to change the menu panel position or make it disappear.</a:t>
            </a:r>
          </a:p>
          <a:p>
            <a:pPr marL="476250" algn="just" defTabSz="9683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MENU is a set of actions; you can define different kinds of views for actions.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39578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81075"/>
            <a:ext cx="3781425" cy="4906963"/>
          </a:xfrm>
          <a:prstGeom prst="rect">
            <a:avLst/>
          </a:prstGeom>
        </p:spPr>
        <p:txBody>
          <a:bodyPr lIns="151791" tIns="75896" rIns="151791" bIns="75896" rtlCol="0">
            <a:normAutofit/>
          </a:bodyPr>
          <a:lstStyle/>
          <a:p>
            <a:pPr marL="0" indent="0" defTabSz="968375" fontAlgn="auto"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A Top Menu is a view for actions, presented as a typical pull-down menu with options that can trigger events.</a:t>
            </a:r>
          </a:p>
          <a:p>
            <a:pPr marL="476250" defTabSz="968375" fontAlgn="auto">
              <a:spcAft>
                <a:spcPts val="0"/>
              </a:spcAft>
              <a:buSzPct val="60000"/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Menu options are bound to the actions specified in the program by ON ACTION clauses.</a:t>
            </a:r>
          </a:p>
          <a:p>
            <a:pPr marL="476250" defTabSz="968375" fontAlgn="auto">
              <a:spcAft>
                <a:spcPts val="0"/>
              </a:spcAft>
              <a:buSzPct val="60000"/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The Top Menu  items (buttons) are enabled in accordance with the actions defined by the current interactive statement in your program.</a:t>
            </a:r>
            <a:endParaRPr lang="en-US" sz="2400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25" y="1676400"/>
            <a:ext cx="4752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Top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15934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81075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200" dirty="0"/>
              <a:t>A Top Menu can be defined in a form’s TOPMENU section; the menu will be available for the specific form only.</a:t>
            </a:r>
          </a:p>
          <a:p>
            <a:pPr marL="0" indent="0">
              <a:buFontTx/>
              <a:buNone/>
            </a:pPr>
            <a:endParaRPr lang="en-US" sz="2200" dirty="0"/>
          </a:p>
          <a:p>
            <a:pPr marL="0" indent="0">
              <a:buFontTx/>
              <a:buNone/>
            </a:pPr>
            <a:r>
              <a:rPr lang="en-US" sz="2200" dirty="0"/>
              <a:t>A Top Menu can also be defined in a .4tm file and loaded with </a:t>
            </a:r>
            <a:r>
              <a:rPr lang="en-US" sz="2200" dirty="0" err="1"/>
              <a:t>ui.interface.loadTopMenu</a:t>
            </a:r>
            <a:r>
              <a:rPr lang="en-US" sz="2200" dirty="0"/>
              <a:t>() or </a:t>
            </a:r>
            <a:r>
              <a:rPr lang="en-US" sz="2200" dirty="0" err="1"/>
              <a:t>ui.Form.loadTopMenu</a:t>
            </a:r>
            <a:r>
              <a:rPr lang="en-US" sz="2200" dirty="0"/>
              <a:t>() </a:t>
            </a:r>
          </a:p>
          <a:p>
            <a:pPr marL="0" indent="0">
              <a:buFont typeface="Arial" charset="0"/>
              <a:buNone/>
            </a:pPr>
            <a:endParaRPr lang="en-US" sz="2200" dirty="0"/>
          </a:p>
          <a:p>
            <a:pPr marL="0" indent="0">
              <a:buFont typeface="Arial" charset="0"/>
              <a:buNone/>
            </a:pPr>
            <a:r>
              <a:rPr lang="en-US" sz="2200" dirty="0"/>
              <a:t>Using a .4tm file allows for reuse of the Top Menu in different forms.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Defining Top Menus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33456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229600" cy="4525962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dirty="0"/>
              <a:t>TOPMENU Section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The TOPMENU section defines a pull-down menu with options that are bound to actions.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dirty="0"/>
              <a:t>Syntax: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TOPMENU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GROUP </a:t>
            </a:r>
            <a:r>
              <a:rPr lang="en-US" sz="1800" i="1" dirty="0" err="1">
                <a:latin typeface="Courier New" pitchFamily="49" charset="0"/>
              </a:rPr>
              <a:t>group</a:t>
            </a:r>
            <a:r>
              <a:rPr lang="en-US" sz="1800" i="1" dirty="0">
                <a:latin typeface="Courier New" pitchFamily="49" charset="0"/>
              </a:rPr>
              <a:t>-identifier</a:t>
            </a:r>
            <a:r>
              <a:rPr lang="en-US" sz="1800" dirty="0">
                <a:latin typeface="Courier New" pitchFamily="49" charset="0"/>
              </a:rPr>
              <a:t> ( </a:t>
            </a:r>
            <a:r>
              <a:rPr lang="en-US" sz="1800" i="1" dirty="0">
                <a:latin typeface="Courier New" pitchFamily="49" charset="0"/>
              </a:rPr>
              <a:t>group-attribute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u="sng" dirty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,...</a:t>
            </a:r>
            <a:r>
              <a:rPr lang="en-US" sz="1800" u="sng" dirty="0">
                <a:latin typeface="Courier New" pitchFamily="49" charset="0"/>
              </a:rPr>
              <a:t>]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u="sng" dirty="0">
                <a:latin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i="1" dirty="0">
                <a:latin typeface="Courier New" pitchFamily="49" charset="0"/>
              </a:rPr>
              <a:t>command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u="sng" dirty="0">
                <a:latin typeface="Courier New" pitchFamily="49" charset="0"/>
              </a:rPr>
              <a:t>|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i="1" dirty="0">
                <a:latin typeface="Courier New" pitchFamily="49" charset="0"/>
              </a:rPr>
              <a:t>group</a:t>
            </a:r>
            <a:endParaRPr lang="en-US" sz="1800" dirty="0">
              <a:latin typeface="Courier New" pitchFamily="49" charset="0"/>
            </a:endParaRP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u="sng" dirty="0">
                <a:latin typeface="Courier New" pitchFamily="49" charset="0"/>
              </a:rPr>
              <a:t>|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i="1" dirty="0">
                <a:latin typeface="Courier New" pitchFamily="49" charset="0"/>
              </a:rPr>
              <a:t>separator</a:t>
            </a:r>
            <a:endParaRPr lang="en-US" sz="1800" dirty="0">
              <a:latin typeface="Courier New" pitchFamily="49" charset="0"/>
            </a:endParaRP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u="sng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u="sng" dirty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...</a:t>
            </a:r>
            <a:r>
              <a:rPr lang="en-US" sz="1800" u="sng" dirty="0">
                <a:latin typeface="Courier New" pitchFamily="49" charset="0"/>
              </a:rPr>
              <a:t>]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u="sng" dirty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END</a:t>
            </a:r>
            <a:r>
              <a:rPr lang="en-US" sz="1800" u="sng" dirty="0">
                <a:latin typeface="Courier New" pitchFamily="49" charset="0"/>
              </a:rPr>
              <a:t>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Where </a:t>
            </a:r>
            <a:r>
              <a:rPr lang="en-US" sz="2400" i="1" dirty="0"/>
              <a:t>command</a:t>
            </a:r>
            <a:r>
              <a:rPr lang="en-US" sz="2400" dirty="0"/>
              <a:t> and </a:t>
            </a:r>
            <a:r>
              <a:rPr lang="en-US" sz="2400" i="1" dirty="0"/>
              <a:t>separator</a:t>
            </a:r>
            <a:r>
              <a:rPr lang="en-US" sz="2400" dirty="0"/>
              <a:t> are: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COMMAND </a:t>
            </a:r>
            <a:r>
              <a:rPr lang="en-US" sz="1600" i="1" dirty="0" err="1">
                <a:latin typeface="Courier New" pitchFamily="49" charset="0"/>
              </a:rPr>
              <a:t>command</a:t>
            </a:r>
            <a:r>
              <a:rPr lang="en-US" sz="1600" i="1" dirty="0">
                <a:latin typeface="Courier New" pitchFamily="49" charset="0"/>
              </a:rPr>
              <a:t>-identifier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i="1" dirty="0">
                <a:latin typeface="Courier New" pitchFamily="49" charset="0"/>
              </a:rPr>
              <a:t>command-attribute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u="sng" dirty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,...</a:t>
            </a:r>
            <a:r>
              <a:rPr lang="en-US" sz="1600" u="sng" dirty="0">
                <a:latin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 marL="265113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SEPARATOR </a:t>
            </a:r>
            <a:r>
              <a:rPr lang="en-US" sz="1600" i="1" dirty="0" err="1">
                <a:latin typeface="Courier New" pitchFamily="49" charset="0"/>
              </a:rPr>
              <a:t>separator</a:t>
            </a:r>
            <a:r>
              <a:rPr lang="en-US" sz="1600" i="1" dirty="0">
                <a:latin typeface="Courier New" pitchFamily="49" charset="0"/>
              </a:rPr>
              <a:t>-identifier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i="1" dirty="0">
                <a:latin typeface="Courier New" pitchFamily="49" charset="0"/>
              </a:rPr>
              <a:t>separator-attribute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u="sng" dirty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,...</a:t>
            </a:r>
            <a:r>
              <a:rPr lang="en-US" sz="1600" u="sng" dirty="0">
                <a:latin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</a:rPr>
              <a:t> )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Top Menus: Defined in a Form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36429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opmenuex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045200" y="1120775"/>
            <a:ext cx="3098800" cy="2603500"/>
          </a:xfrm>
          <a:prstGeom prst="rect">
            <a:avLst/>
          </a:prstGeom>
        </p:spPr>
      </p:pic>
      <p:sp>
        <p:nvSpPr>
          <p:cNvPr id="3379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3950"/>
            <a:ext cx="6477000" cy="396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TOPMENU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GROUP navi (text="Navigation")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first (text="First")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next (text="Next")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previous (text="Previous")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last (text="Last")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SEPARATOR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refresh (text="Refresh")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END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GROUP options (text="Options")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accept (text="Select",image="ok")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COMMAND cancel (text="Cancel",image="cancel")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END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END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TOPMENU in the Form 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5603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93</TotalTime>
  <Words>2770</Words>
  <Application>Microsoft Office PowerPoint</Application>
  <PresentationFormat>Presentación en pantalla (4:3)</PresentationFormat>
  <Paragraphs>511</Paragraphs>
  <Slides>42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55" baseType="lpstr">
      <vt:lpstr>Arial Unicode MS</vt:lpstr>
      <vt:lpstr>PMingLiU</vt:lpstr>
      <vt:lpstr>Arial</vt:lpstr>
      <vt:lpstr>Calibri</vt:lpstr>
      <vt:lpstr>Century Gothic</vt:lpstr>
      <vt:lpstr>Courier New</vt:lpstr>
      <vt:lpstr>DejaVu Sans</vt:lpstr>
      <vt:lpstr>Myriad Bold</vt:lpstr>
      <vt:lpstr>Times</vt:lpstr>
      <vt:lpstr>Wingdings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12</cp:revision>
  <dcterms:created xsi:type="dcterms:W3CDTF">2012-05-29T22:40:58Z</dcterms:created>
  <dcterms:modified xsi:type="dcterms:W3CDTF">2016-11-22T19:18:37Z</dcterms:modified>
</cp:coreProperties>
</file>