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18"/>
  </p:notesMasterIdLst>
  <p:sldIdLst>
    <p:sldId id="257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6" r:id="rId16"/>
    <p:sldId id="27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42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9552" y="4570963"/>
            <a:ext cx="7776864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Giving Users Choices: </a:t>
            </a:r>
          </a:p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Actions</a:t>
            </a:r>
            <a:endParaRPr lang="fr-FR" sz="3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endParaRPr lang="fr-FR" sz="25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Interface Programming</a:t>
            </a: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Overriding predefined actions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3" name="Content Placeholder 16"/>
          <p:cNvSpPr txBox="1">
            <a:spLocks/>
          </p:cNvSpPr>
          <p:nvPr/>
        </p:nvSpPr>
        <p:spPr>
          <a:xfrm>
            <a:off x="380305" y="1052736"/>
            <a:ext cx="8686801" cy="4906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/>
              <a:t>You can add an action handler for a predefined action and override the default behavior. 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856" y="2048099"/>
            <a:ext cx="5829300" cy="351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6"/>
          <p:cNvSpPr/>
          <p:nvPr/>
        </p:nvSpPr>
        <p:spPr>
          <a:xfrm>
            <a:off x="0" y="4681761"/>
            <a:ext cx="408881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0"/>
          <p:cNvSpPr txBox="1"/>
          <p:nvPr/>
        </p:nvSpPr>
        <p:spPr>
          <a:xfrm>
            <a:off x="5876231" y="2662461"/>
            <a:ext cx="2971800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MENU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ON ACTION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cust_append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CALL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ON ACTION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EXIT MENU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END MENU</a:t>
            </a:r>
          </a:p>
        </p:txBody>
      </p:sp>
      <p:sp>
        <p:nvSpPr>
          <p:cNvPr id="7" name="Down Arrow 12"/>
          <p:cNvSpPr/>
          <p:nvPr/>
        </p:nvSpPr>
        <p:spPr>
          <a:xfrm rot="10800000">
            <a:off x="7428806" y="4243611"/>
            <a:ext cx="533400" cy="1162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5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Enabling and Disabling Actions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28625" y="2069788"/>
            <a:ext cx="8089074" cy="1791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BEFORE INPUT 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	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DIALOG.setActionActive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zoom",TRUE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0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Summary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51520" y="1052737"/>
            <a:ext cx="8229600" cy="47525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en-US" sz="2200" dirty="0"/>
              <a:t>Actions are events transmitted to the runtime system for interpretation. </a:t>
            </a:r>
          </a:p>
          <a:p>
            <a:pPr marL="514350" indent="-514350"/>
            <a:r>
              <a:rPr lang="en-US" sz="2200" dirty="0"/>
              <a:t>Actions are triggered by action views in the GUI (such as buttons).</a:t>
            </a:r>
          </a:p>
          <a:p>
            <a:pPr marL="514350" indent="-514350"/>
            <a:r>
              <a:rPr lang="en-US" sz="2200" dirty="0"/>
              <a:t>The ON ACTION statement in the code handles the action when triggered.</a:t>
            </a:r>
          </a:p>
          <a:p>
            <a:pPr marL="514350" indent="-514350"/>
            <a:r>
              <a:rPr lang="en-US" sz="2200" dirty="0"/>
              <a:t>Action views are bound to action handlers with the ‘name’ attribute.</a:t>
            </a:r>
          </a:p>
          <a:p>
            <a:pPr marL="514350" indent="-514350"/>
            <a:r>
              <a:rPr lang="en-US" sz="2200" dirty="0"/>
              <a:t>Some actions have been predefined for you, such as close.</a:t>
            </a:r>
          </a:p>
          <a:p>
            <a:pPr marL="514350" indent="-514350"/>
            <a:r>
              <a:rPr lang="en-US" sz="2200" dirty="0"/>
              <a:t>Actions can be programmatically enabled, disabled and hidden with simple </a:t>
            </a:r>
            <a:r>
              <a:rPr lang="en-US" sz="2200" dirty="0" err="1"/>
              <a:t>ui.Dialog</a:t>
            </a:r>
            <a:r>
              <a:rPr lang="en-US" sz="2200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19372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5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What are actions?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3" name="Content Placeholder 16"/>
          <p:cNvSpPr txBox="1">
            <a:spLocks/>
          </p:cNvSpPr>
          <p:nvPr/>
        </p:nvSpPr>
        <p:spPr>
          <a:xfrm>
            <a:off x="395536" y="1124744"/>
            <a:ext cx="8229600" cy="4906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000" u="sng" dirty="0"/>
              <a:t>Actions</a:t>
            </a:r>
            <a:r>
              <a:rPr lang="en-US" sz="2800" dirty="0"/>
              <a:t>, </a:t>
            </a:r>
            <a:r>
              <a:rPr lang="en-US" sz="2200" b="0" dirty="0"/>
              <a:t>triggered by interactive elements in the GUI (such as buttons)</a:t>
            </a:r>
            <a:r>
              <a:rPr lang="en-US" sz="2200" dirty="0"/>
              <a:t>, are events transmitted to the runtime system for interpretation.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i="1" dirty="0"/>
              <a:t>	</a:t>
            </a:r>
            <a:r>
              <a:rPr lang="en-US" sz="3000" i="1" u="sng" dirty="0"/>
              <a:t>Action Views</a:t>
            </a:r>
            <a:r>
              <a:rPr lang="en-US" u="sng" dirty="0"/>
              <a:t> </a:t>
            </a:r>
            <a:r>
              <a:rPr lang="en-US" sz="2400" dirty="0"/>
              <a:t>(in GUI)</a:t>
            </a:r>
            <a:r>
              <a:rPr lang="en-US" sz="2800" dirty="0"/>
              <a:t> </a:t>
            </a:r>
          </a:p>
          <a:p>
            <a:pPr>
              <a:buFont typeface="Arial" pitchFamily="34" charset="0"/>
              <a:buNone/>
            </a:pPr>
            <a:r>
              <a:rPr lang="en-US" sz="2800" dirty="0"/>
              <a:t>			</a:t>
            </a:r>
            <a:r>
              <a:rPr lang="en-US" sz="2000" dirty="0"/>
              <a:t>can produce</a:t>
            </a:r>
            <a:r>
              <a:rPr lang="en-US" sz="2400" dirty="0"/>
              <a:t> </a:t>
            </a: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i="1" dirty="0"/>
              <a:t>		</a:t>
            </a:r>
            <a:r>
              <a:rPr lang="en-US" sz="3000" i="1" u="sng" dirty="0">
                <a:solidFill>
                  <a:schemeClr val="accent3">
                    <a:lumMod val="50000"/>
                  </a:schemeClr>
                </a:solidFill>
              </a:rPr>
              <a:t>Action Events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/>
              <a:t>(in DOM)</a:t>
            </a:r>
            <a:r>
              <a:rPr lang="en-US" sz="2800" dirty="0"/>
              <a:t> </a:t>
            </a:r>
          </a:p>
          <a:p>
            <a:pPr>
              <a:buFont typeface="Arial" pitchFamily="34" charset="0"/>
              <a:buNone/>
            </a:pPr>
            <a:r>
              <a:rPr lang="en-US" sz="2800" dirty="0"/>
              <a:t>			</a:t>
            </a:r>
            <a:r>
              <a:rPr lang="en-US" sz="2000" dirty="0"/>
              <a:t>that will execute the code of the corresponding</a:t>
            </a:r>
            <a:r>
              <a:rPr lang="en-US" sz="2400" dirty="0"/>
              <a:t> </a:t>
            </a: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i="1" dirty="0"/>
              <a:t>				</a:t>
            </a:r>
            <a:r>
              <a:rPr lang="en-US" sz="3000" i="1" u="sng" dirty="0">
                <a:solidFill>
                  <a:schemeClr val="accent4"/>
                </a:solidFill>
              </a:rPr>
              <a:t>Action Handler</a:t>
            </a:r>
            <a:r>
              <a:rPr lang="en-US" u="sng" dirty="0">
                <a:solidFill>
                  <a:schemeClr val="accent4"/>
                </a:solidFill>
              </a:rPr>
              <a:t> </a:t>
            </a:r>
            <a:r>
              <a:rPr lang="en-US" sz="2400" dirty="0"/>
              <a:t>(in code)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22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Action Views, Events and Handlers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6056742" y="1438275"/>
            <a:ext cx="3087258" cy="1247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INPUT ARRAY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ON ACTION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cust_append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CALL w()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Rectangle 9"/>
          <p:cNvSpPr/>
          <p:nvPr/>
        </p:nvSpPr>
        <p:spPr>
          <a:xfrm>
            <a:off x="6067425" y="2819401"/>
            <a:ext cx="3076575" cy="11525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MENU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ON ACTION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cust_append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CALL x()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cxnSp>
        <p:nvCxnSpPr>
          <p:cNvPr id="6" name="Straight Arrow Connector 5"/>
          <p:cNvCxnSpPr>
            <a:stCxn id="8" idx="3"/>
            <a:endCxn id="9" idx="1"/>
          </p:cNvCxnSpPr>
          <p:nvPr/>
        </p:nvCxnSpPr>
        <p:spPr>
          <a:xfrm>
            <a:off x="1736277" y="1175266"/>
            <a:ext cx="228154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2"/>
          <p:cNvSpPr/>
          <p:nvPr/>
        </p:nvSpPr>
        <p:spPr>
          <a:xfrm>
            <a:off x="6056742" y="4095751"/>
            <a:ext cx="3087258" cy="127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ON ACTION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cust_append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CALL y()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TextBox 30"/>
          <p:cNvSpPr txBox="1"/>
          <p:nvPr/>
        </p:nvSpPr>
        <p:spPr>
          <a:xfrm>
            <a:off x="107305" y="99060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entury Gothic" pitchFamily="34" charset="0"/>
              </a:rPr>
              <a:t>Action Views</a:t>
            </a:r>
          </a:p>
        </p:txBody>
      </p:sp>
      <p:sp>
        <p:nvSpPr>
          <p:cNvPr id="9" name="TextBox 31"/>
          <p:cNvSpPr txBox="1"/>
          <p:nvPr/>
        </p:nvSpPr>
        <p:spPr>
          <a:xfrm>
            <a:off x="4017822" y="1000125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Action Events</a:t>
            </a:r>
          </a:p>
        </p:txBody>
      </p:sp>
      <p:sp>
        <p:nvSpPr>
          <p:cNvPr id="10" name="TextBox 41"/>
          <p:cNvSpPr txBox="1"/>
          <p:nvPr/>
        </p:nvSpPr>
        <p:spPr>
          <a:xfrm>
            <a:off x="6537276" y="1000125"/>
            <a:ext cx="226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Century Gothic" pitchFamily="34" charset="0"/>
              </a:rPr>
              <a:t>Action Handlers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90763"/>
            <a:ext cx="4498767" cy="270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73"/>
          <p:cNvCxnSpPr>
            <a:stCxn id="9" idx="3"/>
            <a:endCxn id="10" idx="1"/>
          </p:cNvCxnSpPr>
          <p:nvPr/>
        </p:nvCxnSpPr>
        <p:spPr>
          <a:xfrm>
            <a:off x="6008547" y="1184791"/>
            <a:ext cx="5287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79"/>
          <p:cNvSpPr/>
          <p:nvPr/>
        </p:nvSpPr>
        <p:spPr>
          <a:xfrm>
            <a:off x="4572001" y="3048000"/>
            <a:ext cx="1428749" cy="561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cust_append</a:t>
            </a:r>
            <a:endParaRPr lang="en-US" sz="1800" b="1" dirty="0"/>
          </a:p>
        </p:txBody>
      </p:sp>
      <p:cxnSp>
        <p:nvCxnSpPr>
          <p:cNvPr id="14" name="Straight Arrow Connector 17"/>
          <p:cNvCxnSpPr>
            <a:stCxn id="5" idx="1"/>
          </p:cNvCxnSpPr>
          <p:nvPr/>
        </p:nvCxnSpPr>
        <p:spPr>
          <a:xfrm rot="10800000" flipH="1" flipV="1">
            <a:off x="6067424" y="3395662"/>
            <a:ext cx="333375" cy="10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/>
          <p:cNvCxnSpPr>
            <a:endCxn id="13" idx="1"/>
          </p:cNvCxnSpPr>
          <p:nvPr/>
        </p:nvCxnSpPr>
        <p:spPr>
          <a:xfrm flipV="1">
            <a:off x="3600451" y="3328988"/>
            <a:ext cx="971550" cy="347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8"/>
          <p:cNvSpPr/>
          <p:nvPr/>
        </p:nvSpPr>
        <p:spPr>
          <a:xfrm>
            <a:off x="6056742" y="5467351"/>
            <a:ext cx="3087258" cy="1276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DISPLAY ARRAY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ON ACTION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cust_append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CALL z()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Rectangle 82"/>
          <p:cNvSpPr/>
          <p:nvPr/>
        </p:nvSpPr>
        <p:spPr>
          <a:xfrm>
            <a:off x="0" y="2714625"/>
            <a:ext cx="866775" cy="171449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3"/>
          <p:cNvSpPr/>
          <p:nvPr/>
        </p:nvSpPr>
        <p:spPr>
          <a:xfrm>
            <a:off x="3371850" y="3590925"/>
            <a:ext cx="228601" cy="17145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8"/>
          <p:cNvSpPr txBox="1">
            <a:spLocks/>
          </p:cNvSpPr>
          <p:nvPr/>
        </p:nvSpPr>
        <p:spPr>
          <a:xfrm>
            <a:off x="251520" y="1124744"/>
            <a:ext cx="8686800" cy="4906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/>
              <a:t>The ON ACTION statement can be used within interactive dialog statements MENU, CONSTRUCT, INPUT, INPUT ARRAY, DISPLAY ARRAY and DIALOG to issue a series of instructions. The actions are automatically enabled and disabled based on the current interactive instruction. </a:t>
            </a:r>
          </a:p>
          <a:p>
            <a:pPr>
              <a:buFont typeface="Arial" pitchFamily="34" charset="0"/>
              <a:buNone/>
            </a:pPr>
            <a:endParaRPr lang="en-US" sz="2000" dirty="0"/>
          </a:p>
          <a:p>
            <a:pPr>
              <a:buFont typeface="Arial" pitchFamily="34" charset="0"/>
              <a:buNone/>
            </a:pPr>
            <a:r>
              <a:rPr lang="en-US" sz="2000" dirty="0"/>
              <a:t>The INFIELD clause allows you to trigger an action only when a field has focus. </a:t>
            </a:r>
          </a:p>
          <a:p>
            <a:pPr>
              <a:buFont typeface="Arial" pitchFamily="34" charset="0"/>
              <a:buNone/>
            </a:pPr>
            <a:endParaRPr lang="en-US" dirty="0"/>
          </a:p>
          <a:p>
            <a:pPr>
              <a:buFont typeface="Arial" pitchFamily="34" charset="0"/>
              <a:buNone/>
            </a:pPr>
            <a:r>
              <a:rPr lang="en-US" dirty="0"/>
              <a:t>Example:</a:t>
            </a:r>
          </a:p>
          <a:p>
            <a:pPr lvl="1">
              <a:buFont typeface="Arial" pitchFamily="34" charset="0"/>
              <a:buNone/>
            </a:pPr>
            <a:r>
              <a:rPr lang="en-US" sz="1700" b="0" dirty="0">
                <a:cs typeface="Courier New" pitchFamily="49" charset="0"/>
              </a:rPr>
              <a:t>ON ACTION print</a:t>
            </a:r>
          </a:p>
          <a:p>
            <a:pPr lvl="1">
              <a:buFont typeface="Arial" pitchFamily="34" charset="0"/>
              <a:buNone/>
            </a:pPr>
            <a:r>
              <a:rPr lang="en-US" sz="1700" b="0" dirty="0">
                <a:cs typeface="Courier New" pitchFamily="49" charset="0"/>
              </a:rPr>
              <a:t>  CALL print()</a:t>
            </a:r>
          </a:p>
          <a:p>
            <a:pPr lvl="1">
              <a:buFont typeface="Arial" pitchFamily="34" charset="0"/>
              <a:buNone/>
            </a:pPr>
            <a:r>
              <a:rPr lang="en-US" sz="1700" b="0" dirty="0">
                <a:cs typeface="Courier New" pitchFamily="49" charset="0"/>
              </a:rPr>
              <a:t>  CALL </a:t>
            </a:r>
            <a:r>
              <a:rPr lang="en-US" sz="1700" b="0" dirty="0" err="1">
                <a:cs typeface="Courier New" pitchFamily="49" charset="0"/>
              </a:rPr>
              <a:t>print_msg</a:t>
            </a:r>
            <a:r>
              <a:rPr lang="en-US" sz="1700" b="0" dirty="0">
                <a:cs typeface="Courier New" pitchFamily="49" charset="0"/>
              </a:rPr>
              <a:t>()</a:t>
            </a:r>
          </a:p>
          <a:p>
            <a:pPr lvl="1">
              <a:buFont typeface="Arial" pitchFamily="34" charset="0"/>
              <a:buNone/>
            </a:pPr>
            <a:endParaRPr lang="en-US" sz="1700" b="0" dirty="0"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1700" b="0" dirty="0">
                <a:cs typeface="Courier New" pitchFamily="49" charset="0"/>
              </a:rPr>
              <a:t>ON ACTION zoom INFIELD </a:t>
            </a:r>
            <a:r>
              <a:rPr lang="en-US" sz="1700" b="0" dirty="0" err="1">
                <a:cs typeface="Courier New" pitchFamily="49" charset="0"/>
              </a:rPr>
              <a:t>customer_city</a:t>
            </a:r>
            <a:r>
              <a:rPr lang="en-US" sz="1700" b="0" dirty="0">
                <a:cs typeface="Courier New" pitchFamily="49" charset="0"/>
              </a:rPr>
              <a:t> </a:t>
            </a:r>
          </a:p>
          <a:p>
            <a:pPr lvl="1">
              <a:buFont typeface="Arial" pitchFamily="34" charset="0"/>
              <a:buNone/>
            </a:pPr>
            <a:r>
              <a:rPr lang="en-US" sz="1700" b="0" dirty="0">
                <a:cs typeface="Courier New" pitchFamily="49" charset="0"/>
              </a:rPr>
              <a:t>  CALL lookup()</a:t>
            </a:r>
          </a:p>
        </p:txBody>
      </p:sp>
      <p:sp>
        <p:nvSpPr>
          <p:cNvPr id="3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The ON ACTION Statement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3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Action Binding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5124450" y="182880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Action Events</a:t>
            </a:r>
          </a:p>
        </p:txBody>
      </p:sp>
      <p:sp>
        <p:nvSpPr>
          <p:cNvPr id="4" name="TextBox 9"/>
          <p:cNvSpPr txBox="1"/>
          <p:nvPr/>
        </p:nvSpPr>
        <p:spPr>
          <a:xfrm>
            <a:off x="6758079" y="4667250"/>
            <a:ext cx="226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Century Gothic" pitchFamily="34" charset="0"/>
              </a:rPr>
              <a:t>Action Handlers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4013"/>
            <a:ext cx="4498767" cy="270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Rectangle 12"/>
          <p:cNvSpPr/>
          <p:nvPr/>
        </p:nvSpPr>
        <p:spPr>
          <a:xfrm>
            <a:off x="0" y="2047875"/>
            <a:ext cx="866775" cy="171449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775" y="2371725"/>
            <a:ext cx="4219575" cy="341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2325" y="5281613"/>
            <a:ext cx="57816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9" name="Elbow Connector 29"/>
          <p:cNvCxnSpPr>
            <a:endCxn id="4" idx="0"/>
          </p:cNvCxnSpPr>
          <p:nvPr/>
        </p:nvCxnSpPr>
        <p:spPr>
          <a:xfrm rot="16200000" flipH="1">
            <a:off x="6225800" y="3003923"/>
            <a:ext cx="2600326" cy="726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0"/>
          <p:cNvSpPr/>
          <p:nvPr/>
        </p:nvSpPr>
        <p:spPr>
          <a:xfrm>
            <a:off x="5581650" y="4943476"/>
            <a:ext cx="904875" cy="15240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1"/>
          <p:cNvSpPr/>
          <p:nvPr/>
        </p:nvSpPr>
        <p:spPr>
          <a:xfrm>
            <a:off x="5029200" y="5429251"/>
            <a:ext cx="1000125" cy="180974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7"/>
          <p:cNvSpPr txBox="1"/>
          <p:nvPr/>
        </p:nvSpPr>
        <p:spPr>
          <a:xfrm>
            <a:off x="280483" y="119062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entury Gothic" pitchFamily="34" charset="0"/>
              </a:rPr>
              <a:t>Action Views</a:t>
            </a:r>
          </a:p>
        </p:txBody>
      </p:sp>
      <p:cxnSp>
        <p:nvCxnSpPr>
          <p:cNvPr id="13" name="Elbow Connector 20"/>
          <p:cNvCxnSpPr>
            <a:stCxn id="12" idx="3"/>
          </p:cNvCxnSpPr>
          <p:nvPr/>
        </p:nvCxnSpPr>
        <p:spPr>
          <a:xfrm>
            <a:off x="1909455" y="1375291"/>
            <a:ext cx="3382625" cy="672584"/>
          </a:xfrm>
          <a:prstGeom prst="bentConnector3">
            <a:avLst>
              <a:gd name="adj1" fmla="val 81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6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The Name Attribute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80" y="908720"/>
            <a:ext cx="86487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Rectangle 5"/>
          <p:cNvSpPr/>
          <p:nvPr/>
        </p:nvSpPr>
        <p:spPr>
          <a:xfrm>
            <a:off x="6749355" y="2889921"/>
            <a:ext cx="1381125" cy="209549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5730181" y="4413919"/>
            <a:ext cx="1790700" cy="219075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Triggering Actions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4" name="Content Placeholder 16"/>
          <p:cNvSpPr txBox="1">
            <a:spLocks/>
          </p:cNvSpPr>
          <p:nvPr/>
        </p:nvSpPr>
        <p:spPr>
          <a:xfrm>
            <a:off x="323528" y="1340768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Actions can be triggered by: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Buttons in the action frame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err="1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ToolBar</a:t>
            </a:r>
            <a:r>
              <a:rPr lang="en-US" sz="26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 button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err="1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TopMenu</a:t>
            </a:r>
            <a:r>
              <a:rPr lang="en-US" sz="26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 option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Button on form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Keyboard shortcuts tied to the action:</a:t>
            </a:r>
          </a:p>
          <a:p>
            <a:pPr marL="800100" lvl="1" indent="-342900" algn="l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	</a:t>
            </a:r>
            <a:r>
              <a:rPr lang="en-US" sz="24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Examples: Ctrl-p to </a:t>
            </a:r>
            <a:r>
              <a:rPr lang="en-US" sz="2400" b="1" u="sng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print</a:t>
            </a:r>
            <a:r>
              <a:rPr lang="en-US" sz="24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 or F1 for </a:t>
            </a:r>
            <a:r>
              <a:rPr lang="en-US" sz="2400" b="1" u="sng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help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4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Using Predefined Actions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5" name="Content Placeholder 16"/>
          <p:cNvSpPr txBox="1">
            <a:spLocks/>
          </p:cNvSpPr>
          <p:nvPr/>
        </p:nvSpPr>
        <p:spPr>
          <a:xfrm>
            <a:off x="395536" y="980728"/>
            <a:ext cx="8229600" cy="4906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/>
              <a:t>Some actions are predefined and implement a particular behavior automatically.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01497"/>
              </p:ext>
            </p:extLst>
          </p:nvPr>
        </p:nvGraphicFramePr>
        <p:xfrm>
          <a:off x="405060" y="1993232"/>
          <a:ext cx="7915275" cy="395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14">
                <a:tc>
                  <a:txBody>
                    <a:bodyPr/>
                    <a:lstStyle/>
                    <a:p>
                      <a:r>
                        <a:rPr lang="en-US" sz="2000" b="1" dirty="0"/>
                        <a:t>Predefined</a:t>
                      </a:r>
                      <a:r>
                        <a:rPr lang="en-US" sz="2000" b="1" baseline="0" dirty="0"/>
                        <a:t> Action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616">
                <a:tc>
                  <a:txBody>
                    <a:bodyPr/>
                    <a:lstStyle/>
                    <a:p>
                      <a:r>
                        <a:rPr lang="en-US" sz="2000" b="1" dirty="0"/>
                        <a:t>Automatic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Actions that are automatically created and handled by the runtime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accept</a:t>
                      </a:r>
                    </a:p>
                    <a:p>
                      <a:r>
                        <a:rPr lang="en-US" sz="2000" dirty="0"/>
                        <a:t>cancel</a:t>
                      </a:r>
                    </a:p>
                    <a:p>
                      <a:r>
                        <a:rPr lang="en-US" sz="2000" dirty="0"/>
                        <a:t>close</a:t>
                      </a:r>
                    </a:p>
                    <a:p>
                      <a:r>
                        <a:rPr lang="en-US" sz="2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020">
                <a:tc>
                  <a:txBody>
                    <a:bodyPr/>
                    <a:lstStyle/>
                    <a:p>
                      <a:r>
                        <a:rPr lang="en-US" sz="2000" b="1" dirty="0"/>
                        <a:t>Special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Actions with</a:t>
                      </a:r>
                      <a:r>
                        <a:rPr lang="en-US" sz="2000" baseline="0" dirty="0"/>
                        <a:t> a special usage.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interrupt</a:t>
                      </a:r>
                    </a:p>
                    <a:p>
                      <a:r>
                        <a:rPr lang="en-US" sz="2000" dirty="0" err="1"/>
                        <a:t>dialogtouched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751">
                <a:tc>
                  <a:txBody>
                    <a:bodyPr/>
                    <a:lstStyle/>
                    <a:p>
                      <a:r>
                        <a:rPr lang="en-US" sz="2000" b="1" dirty="0"/>
                        <a:t>Local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Actions that</a:t>
                      </a:r>
                      <a:r>
                        <a:rPr lang="en-US" sz="2000" baseline="0" dirty="0"/>
                        <a:t> are handled on the </a:t>
                      </a:r>
                      <a:br>
                        <a:rPr lang="en-US" sz="2000" baseline="0" dirty="0"/>
                      </a:br>
                      <a:r>
                        <a:rPr lang="en-US" sz="2000" baseline="0" dirty="0"/>
                        <a:t>front-end only.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editcopy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editpaste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2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711668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Predefined Actions Example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7" name="Content Placeholder 16"/>
          <p:cNvSpPr txBox="1">
            <a:spLocks/>
          </p:cNvSpPr>
          <p:nvPr/>
        </p:nvSpPr>
        <p:spPr>
          <a:xfrm>
            <a:off x="251520" y="908720"/>
            <a:ext cx="8686801" cy="4906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600" dirty="0"/>
              <a:t>For example, the accept action validates input and leaves the dialog, the cancel action leaves the dialog without validation and the insert action inserts a new row in an INPUT ARRAY dialog.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74"/>
          <a:stretch>
            <a:fillRect/>
          </a:stretch>
        </p:blipFill>
        <p:spPr bwMode="auto">
          <a:xfrm>
            <a:off x="2118178" y="2670844"/>
            <a:ext cx="5500931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11"/>
          <p:cNvSpPr/>
          <p:nvPr/>
        </p:nvSpPr>
        <p:spPr>
          <a:xfrm rot="10800000">
            <a:off x="7347645" y="4290093"/>
            <a:ext cx="657226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5"/>
          <p:cNvSpPr/>
          <p:nvPr/>
        </p:nvSpPr>
        <p:spPr>
          <a:xfrm>
            <a:off x="1727895" y="4671093"/>
            <a:ext cx="657226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9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202</TotalTime>
  <Words>445</Words>
  <Application>Microsoft Office PowerPoint</Application>
  <PresentationFormat>Presentación en pantalla (4:3)</PresentationFormat>
  <Paragraphs>134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DejaVu Sans</vt:lpstr>
      <vt:lpstr>Myriad Bold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7</cp:revision>
  <dcterms:created xsi:type="dcterms:W3CDTF">2012-06-04T19:35:59Z</dcterms:created>
  <dcterms:modified xsi:type="dcterms:W3CDTF">2016-11-22T19:19:19Z</dcterms:modified>
</cp:coreProperties>
</file>