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0" r:id="rId2"/>
    <p:sldMasterId id="2147483672" r:id="rId3"/>
  </p:sldMasterIdLst>
  <p:notesMasterIdLst>
    <p:notesMasterId r:id="rId17"/>
  </p:notesMasterIdLst>
  <p:sldIdLst>
    <p:sldId id="257" r:id="rId4"/>
    <p:sldId id="265" r:id="rId5"/>
    <p:sldId id="266" r:id="rId6"/>
    <p:sldId id="267" r:id="rId7"/>
    <p:sldId id="268" r:id="rId8"/>
    <p:sldId id="269" r:id="rId9"/>
    <p:sldId id="270" r:id="rId10"/>
    <p:sldId id="271" r:id="rId11"/>
    <p:sldId id="272" r:id="rId12"/>
    <p:sldId id="273" r:id="rId13"/>
    <p:sldId id="274" r:id="rId14"/>
    <p:sldId id="276" r:id="rId15"/>
    <p:sldId id="277" r:id="rId1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2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8CDDAE-DAA7-4EEE-8D54-54EB887CE332}" type="datetimeFigureOut">
              <a:rPr lang="es-MX" smtClean="0"/>
              <a:t>22/11/2016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F778B-9276-43D5-93C5-EFD883DC564E}" type="slidenum">
              <a:rPr lang="es-MX" smtClean="0"/>
              <a:t>‹Nº›</a:t>
            </a:fld>
            <a:endParaRPr lang="es-MX"/>
          </a:p>
        </p:txBody>
      </p:sp>
    </p:spTree>
    <p:extLst>
      <p:ext uri="{BB962C8B-B14F-4D97-AF65-F5344CB8AC3E}">
        <p14:creationId xmlns:p14="http://schemas.microsoft.com/office/powerpoint/2010/main" val="199401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13064-1ACF-419F-9231-1FE3E2024EA2}" type="slidenum">
              <a:rPr lang="en-US"/>
              <a:pPr fontAlgn="base">
                <a:spcBef>
                  <a:spcPct val="0"/>
                </a:spcBef>
                <a:spcAft>
                  <a:spcPct val="0"/>
                </a:spcAft>
              </a:pPr>
              <a:t>2</a:t>
            </a:fld>
            <a:endParaRPr lang="en-US"/>
          </a:p>
        </p:txBody>
      </p:sp>
      <p:sp>
        <p:nvSpPr>
          <p:cNvPr id="30726" name="Rectangle 2"/>
          <p:cNvSpPr>
            <a:spLocks noGrp="1" noRot="1" noChangeAspect="1" noChangeArrowheads="1" noTextEdit="1"/>
          </p:cNvSpPr>
          <p:nvPr>
            <p:ph type="sldImg"/>
          </p:nvPr>
        </p:nvSpPr>
        <p:spPr bwMode="auto">
          <a:xfrm>
            <a:off x="1144588" y="684213"/>
            <a:ext cx="4570412" cy="3429000"/>
          </a:xfrm>
          <a:noFill/>
          <a:ln>
            <a:solidFill>
              <a:srgbClr val="000000"/>
            </a:solidFill>
            <a:miter lim="800000"/>
            <a:headEnd/>
            <a:tailEnd/>
          </a:ln>
        </p:spPr>
      </p:sp>
      <p:sp>
        <p:nvSpPr>
          <p:cNvPr id="307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6741">
              <a:defRPr/>
            </a:pPr>
            <a:r>
              <a:rPr lang="en-US" dirty="0"/>
              <a:t>An array is a series of objects all of which are the same size and type. Each object in an array is called an </a:t>
            </a:r>
            <a:r>
              <a:rPr lang="en-US" i="1" dirty="0"/>
              <a:t>array element.</a:t>
            </a:r>
            <a:r>
              <a:rPr lang="en-US" dirty="0"/>
              <a:t> You could have an array defined as any supported data types</a:t>
            </a:r>
            <a:r>
              <a:rPr lang="en-US" baseline="0" dirty="0"/>
              <a:t> or </a:t>
            </a:r>
            <a:r>
              <a:rPr lang="en-US" dirty="0"/>
              <a:t>record, but not another array. </a:t>
            </a:r>
          </a:p>
          <a:p>
            <a:endParaRPr lang="en-US" dirty="0"/>
          </a:p>
          <a:p>
            <a:r>
              <a:rPr lang="en-US" dirty="0"/>
              <a:t>For example you might have an array of integers or an array of characters or, commonly in Genero, an array of records from a database table. </a:t>
            </a:r>
          </a:p>
          <a:p>
            <a:endParaRPr lang="en-US" dirty="0"/>
          </a:p>
          <a:p>
            <a:r>
              <a:rPr lang="en-US" dirty="0"/>
              <a:t>Array elements can be accessed via an index and are continuous from a logical point of view. So, as above, to identify an element in the array, you reference the logical element number. For a record, you reference the element number and the column in the record.</a:t>
            </a:r>
          </a:p>
          <a:p>
            <a:pPr>
              <a:buFont typeface="Arial" pitchFamily="34" charset="0"/>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Tree>
    <p:extLst>
      <p:ext uri="{BB962C8B-B14F-4D97-AF65-F5344CB8AC3E}">
        <p14:creationId xmlns:p14="http://schemas.microsoft.com/office/powerpoint/2010/main" val="199957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Tree>
    <p:extLst>
      <p:ext uri="{BB962C8B-B14F-4D97-AF65-F5344CB8AC3E}">
        <p14:creationId xmlns:p14="http://schemas.microsoft.com/office/powerpoint/2010/main" val="199957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13064-1ACF-419F-9231-1FE3E2024EA2}" type="slidenum">
              <a:rPr lang="en-US"/>
              <a:pPr fontAlgn="base">
                <a:spcBef>
                  <a:spcPct val="0"/>
                </a:spcBef>
                <a:spcAft>
                  <a:spcPct val="0"/>
                </a:spcAft>
              </a:pPr>
              <a:t>3</a:t>
            </a:fld>
            <a:endParaRPr lang="en-US"/>
          </a:p>
        </p:txBody>
      </p:sp>
      <p:sp>
        <p:nvSpPr>
          <p:cNvPr id="30726" name="Rectangle 2"/>
          <p:cNvSpPr>
            <a:spLocks noGrp="1" noRot="1" noChangeAspect="1" noChangeArrowheads="1" noTextEdit="1"/>
          </p:cNvSpPr>
          <p:nvPr>
            <p:ph type="sldImg"/>
          </p:nvPr>
        </p:nvSpPr>
        <p:spPr bwMode="auto">
          <a:xfrm>
            <a:off x="1144588" y="684213"/>
            <a:ext cx="4570412" cy="3429000"/>
          </a:xfrm>
          <a:noFill/>
          <a:ln>
            <a:solidFill>
              <a:srgbClr val="000000"/>
            </a:solidFill>
            <a:miter lim="800000"/>
            <a:headEnd/>
            <a:tailEnd/>
          </a:ln>
        </p:spPr>
      </p:sp>
      <p:sp>
        <p:nvSpPr>
          <p:cNvPr id="307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dirty="0"/>
              <a:t>Arrays can have one, two, or three dimensions.</a:t>
            </a:r>
            <a:br>
              <a:rPr lang="en-US" dirty="0"/>
            </a:br>
            <a:endParaRPr lang="en-US" dirty="0"/>
          </a:p>
          <a:p>
            <a:r>
              <a:rPr lang="en-US" dirty="0"/>
              <a:t>One way to visualize an array is to think of the popular puzzle Rubik’s cube. A single row or column would be a one dimensional array, one face of the cube a 2 dimensional array and the cube itself a 3 dimensional array. </a:t>
            </a:r>
          </a:p>
          <a:p>
            <a:endParaRPr lang="en-US" dirty="0"/>
          </a:p>
          <a:p>
            <a:r>
              <a:rPr lang="en-US" dirty="0"/>
              <a:t>Each cell in the cube represents an element in the array if a given type. </a:t>
            </a:r>
          </a:p>
          <a:p>
            <a:endParaRPr lang="en-US" dirty="0"/>
          </a:p>
          <a:p>
            <a:r>
              <a:rPr lang="en-US" dirty="0"/>
              <a:t>One dimensional, called a vector, here has 3 elements</a:t>
            </a:r>
          </a:p>
          <a:p>
            <a:r>
              <a:rPr lang="en-US" dirty="0"/>
              <a:t>2 dimensional, called a matrix, is represented as a single row and column has 9 elements</a:t>
            </a:r>
          </a:p>
          <a:p>
            <a:r>
              <a:rPr lang="en-US" dirty="0"/>
              <a:t>3 dimensional, the whole cube has 3x3x3 or 27 elements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4CAAB1-57D7-487C-9527-25F783AFBD63}" type="slidenum">
              <a:rPr lang="en-US"/>
              <a:pPr fontAlgn="base">
                <a:spcBef>
                  <a:spcPct val="0"/>
                </a:spcBef>
                <a:spcAft>
                  <a:spcPct val="0"/>
                </a:spcAft>
              </a:pPr>
              <a:t>4</a:t>
            </a:fld>
            <a:endParaRPr lang="en-US"/>
          </a:p>
        </p:txBody>
      </p:sp>
      <p:sp>
        <p:nvSpPr>
          <p:cNvPr id="39941" name="Rectangle 2"/>
          <p:cNvSpPr>
            <a:spLocks noGrp="1" noRot="1" noChangeAspect="1" noChangeArrowheads="1" noTextEdit="1"/>
          </p:cNvSpPr>
          <p:nvPr>
            <p:ph type="sldImg"/>
          </p:nvPr>
        </p:nvSpPr>
        <p:spPr bwMode="auto">
          <a:xfrm>
            <a:off x="720725" y="1143000"/>
            <a:ext cx="5416550" cy="4064000"/>
          </a:xfrm>
          <a:noFill/>
          <a:ln>
            <a:solidFill>
              <a:srgbClr val="000000"/>
            </a:solidFill>
            <a:miter lim="800000"/>
            <a:headEnd/>
            <a:tailEnd/>
          </a:ln>
        </p:spPr>
      </p:sp>
      <p:sp>
        <p:nvSpPr>
          <p:cNvPr id="39942" name="Rectangle 3"/>
          <p:cNvSpPr>
            <a:spLocks noGrp="1" noChangeArrowheads="1"/>
          </p:cNvSpPr>
          <p:nvPr>
            <p:ph type="body" idx="1"/>
          </p:nvPr>
        </p:nvSpPr>
        <p:spPr bwMode="auto">
          <a:xfrm>
            <a:off x="381000" y="5332490"/>
            <a:ext cx="6096000" cy="3126619"/>
          </a:xfrm>
          <a:noFill/>
        </p:spPr>
        <p:txBody>
          <a:bodyPr wrap="square" numCol="1" anchor="t" anchorCtr="0" compatLnSpc="1">
            <a:prstTxWarp prst="textNoShape">
              <a:avLst/>
            </a:prstTxWarp>
          </a:bodyPr>
          <a:lstStyle/>
          <a:p>
            <a:pPr marL="229185" indent="-229185">
              <a:spcBef>
                <a:spcPct val="0"/>
              </a:spcBef>
              <a:buAutoNum type="arabicPeriod"/>
            </a:pPr>
            <a:r>
              <a:rPr lang="en-GB" b="0" dirty="0"/>
              <a:t>In </a:t>
            </a:r>
            <a:r>
              <a:rPr lang="en-GB" b="0" dirty="0" err="1"/>
              <a:t>Genero</a:t>
            </a:r>
            <a:r>
              <a:rPr lang="en-GB" b="0" dirty="0"/>
              <a:t>, your program establishes</a:t>
            </a:r>
            <a:r>
              <a:rPr lang="en-GB" b="0" baseline="0" dirty="0"/>
              <a:t> a connection with a database and as you learned in the Using cursors video, you can set up a cursor to manage a result set of rows.</a:t>
            </a:r>
          </a:p>
          <a:p>
            <a:pPr marL="229185" indent="-229185">
              <a:spcBef>
                <a:spcPct val="0"/>
              </a:spcBef>
              <a:buAutoNum type="arabicPeriod"/>
            </a:pPr>
            <a:r>
              <a:rPr lang="en-GB" b="0" baseline="0" dirty="0"/>
              <a:t>Data from the result set can then be used to fill the array with data. </a:t>
            </a:r>
          </a:p>
          <a:p>
            <a:pPr marL="229185" indent="-229185">
              <a:spcBef>
                <a:spcPct val="0"/>
              </a:spcBef>
              <a:buAutoNum type="arabicPeriod"/>
            </a:pPr>
            <a:r>
              <a:rPr lang="en-GB" b="0" baseline="0" dirty="0"/>
              <a:t>Your program array data is then displayed to your screen array – either a table container or a tree-view container. Depending on whether you have begun a DISPLAY ARRAY or INPUT ARRAY instruction, the container will allow the user to browse and/or modify the data shown. </a:t>
            </a:r>
          </a:p>
          <a:p>
            <a:pPr marL="229185" indent="-229185">
              <a:spcBef>
                <a:spcPct val="0"/>
              </a:spcBef>
            </a:pPr>
            <a:endParaRPr lang="en-GB" b="0" baseline="0" dirty="0"/>
          </a:p>
          <a:p>
            <a:pPr marL="229185" indent="-229185">
              <a:spcBef>
                <a:spcPct val="0"/>
              </a:spcBef>
            </a:pPr>
            <a:r>
              <a:rPr lang="en-GB" b="0" baseline="0" dirty="0"/>
              <a:t>Let’s look at defining the program array.</a:t>
            </a:r>
            <a:endParaRPr lang="en-GB" b="0" dirty="0"/>
          </a:p>
          <a:p>
            <a:pPr marL="229185" indent="-229185">
              <a:spcBef>
                <a:spcPct val="0"/>
              </a:spcBef>
              <a:buAutoNum type="arabicPeriod"/>
            </a:pPr>
            <a:endParaRPr lang="en-GB"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13064-1ACF-419F-9231-1FE3E2024EA2}" type="slidenum">
              <a:rPr lang="en-US"/>
              <a:pPr fontAlgn="base">
                <a:spcBef>
                  <a:spcPct val="0"/>
                </a:spcBef>
                <a:spcAft>
                  <a:spcPct val="0"/>
                </a:spcAft>
              </a:pPr>
              <a:t>5</a:t>
            </a:fld>
            <a:endParaRPr lang="en-US"/>
          </a:p>
        </p:txBody>
      </p:sp>
      <p:sp>
        <p:nvSpPr>
          <p:cNvPr id="30726" name="Rectangle 2"/>
          <p:cNvSpPr>
            <a:spLocks noGrp="1" noRot="1" noChangeAspect="1" noChangeArrowheads="1" noTextEdit="1"/>
          </p:cNvSpPr>
          <p:nvPr>
            <p:ph type="sldImg"/>
          </p:nvPr>
        </p:nvSpPr>
        <p:spPr bwMode="auto">
          <a:xfrm>
            <a:off x="1144588" y="684213"/>
            <a:ext cx="4570412" cy="3429000"/>
          </a:xfrm>
          <a:noFill/>
          <a:ln>
            <a:solidFill>
              <a:srgbClr val="000000"/>
            </a:solidFill>
            <a:miter lim="800000"/>
            <a:headEnd/>
            <a:tailEnd/>
          </a:ln>
        </p:spPr>
      </p:sp>
      <p:sp>
        <p:nvSpPr>
          <p:cNvPr id="30727"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defRPr/>
            </a:pPr>
            <a:r>
              <a:rPr lang="en-US" dirty="0"/>
              <a:t>There are two ways to define a program array. The legacy way is to define it as static object with a set number of elements. A static array is:</a:t>
            </a:r>
          </a:p>
          <a:p>
            <a:r>
              <a:rPr lang="en-US" dirty="0"/>
              <a:t>Static Array: </a:t>
            </a:r>
          </a:p>
          <a:p>
            <a:pPr>
              <a:buFont typeface="Arial" pitchFamily="34" charset="0"/>
              <a:buChar char="•"/>
            </a:pPr>
            <a:r>
              <a:rPr lang="en-US" dirty="0"/>
              <a:t> Explicitly sized for all dimensions</a:t>
            </a:r>
          </a:p>
          <a:p>
            <a:pPr>
              <a:buFont typeface="Arial" pitchFamily="34" charset="0"/>
              <a:buChar char="•"/>
            </a:pPr>
            <a:r>
              <a:rPr lang="en-US" dirty="0"/>
              <a:t> All elements are initialized – this can use a lot of memory</a:t>
            </a:r>
          </a:p>
          <a:p>
            <a:pPr>
              <a:buFont typeface="Arial" pitchFamily="34" charset="0"/>
              <a:buChar char="•"/>
            </a:pPr>
            <a:r>
              <a:rPr lang="en-US" dirty="0"/>
              <a:t> Maximum size is 65535</a:t>
            </a:r>
          </a:p>
          <a:p>
            <a:pPr>
              <a:defRPr/>
            </a:pPr>
            <a:endParaRPr lang="en-US" dirty="0"/>
          </a:p>
          <a:p>
            <a:pPr>
              <a:defRPr/>
            </a:pPr>
            <a:r>
              <a:rPr lang="en-US" dirty="0"/>
              <a:t>A better and recommended way of defining an array is Dynamically:</a:t>
            </a:r>
          </a:p>
          <a:p>
            <a:pPr>
              <a:defRPr/>
            </a:pPr>
            <a:r>
              <a:rPr lang="en-US" dirty="0"/>
              <a:t>DYNAMIC ARRAY:</a:t>
            </a:r>
          </a:p>
          <a:p>
            <a:pPr>
              <a:buFont typeface="Arial" pitchFamily="34" charset="0"/>
              <a:buChar char="•"/>
            </a:pPr>
            <a:r>
              <a:rPr lang="en-US" dirty="0"/>
              <a:t> Variable size</a:t>
            </a:r>
          </a:p>
          <a:p>
            <a:pPr>
              <a:buFont typeface="Arial" pitchFamily="34" charset="0"/>
              <a:buChar char="•"/>
            </a:pPr>
            <a:r>
              <a:rPr lang="en-US" dirty="0"/>
              <a:t>Elements allocated automatically as instructed, for example when you fill the array with data from a result set.</a:t>
            </a:r>
          </a:p>
          <a:p>
            <a:pPr defTabSz="916741">
              <a:buFont typeface="Arial" pitchFamily="34" charset="0"/>
              <a:buChar char="•"/>
              <a:defRPr/>
            </a:pPr>
            <a:r>
              <a:rPr lang="en-US" dirty="0"/>
              <a:t> No theoretical size limit</a:t>
            </a:r>
          </a:p>
          <a:p>
            <a:pPr>
              <a:buFont typeface="Arial" pitchFamily="34" charset="0"/>
              <a:buChar char="•"/>
            </a:pPr>
            <a:endParaRPr lang="en-US" sz="18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13064-1ACF-419F-9231-1FE3E2024EA2}" type="slidenum">
              <a:rPr lang="en-US"/>
              <a:pPr fontAlgn="base">
                <a:spcBef>
                  <a:spcPct val="0"/>
                </a:spcBef>
                <a:spcAft>
                  <a:spcPct val="0"/>
                </a:spcAft>
              </a:pPr>
              <a:t>6</a:t>
            </a:fld>
            <a:endParaRPr lang="en-US"/>
          </a:p>
        </p:txBody>
      </p:sp>
      <p:sp>
        <p:nvSpPr>
          <p:cNvPr id="30726" name="Rectangle 2"/>
          <p:cNvSpPr>
            <a:spLocks noGrp="1" noRot="1" noChangeAspect="1" noChangeArrowheads="1" noTextEdit="1"/>
          </p:cNvSpPr>
          <p:nvPr>
            <p:ph type="sldImg"/>
          </p:nvPr>
        </p:nvSpPr>
        <p:spPr bwMode="auto">
          <a:xfrm>
            <a:off x="1144588" y="684213"/>
            <a:ext cx="4570412" cy="3429000"/>
          </a:xfrm>
          <a:noFill/>
          <a:ln>
            <a:solidFill>
              <a:srgbClr val="000000"/>
            </a:solidFill>
            <a:miter lim="800000"/>
            <a:headEnd/>
            <a:tailEnd/>
          </a:ln>
        </p:spPr>
      </p:sp>
      <p:sp>
        <p:nvSpPr>
          <p:cNvPr id="307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6741">
              <a:spcBef>
                <a:spcPct val="0"/>
              </a:spcBef>
              <a:defRPr/>
            </a:pPr>
            <a:r>
              <a:rPr lang="en-US" sz="1000" dirty="0"/>
              <a:t>To fill the array with data, typically from a result set, you’ll use a FOREACH loop. </a:t>
            </a:r>
          </a:p>
          <a:p>
            <a:pPr defTabSz="916741">
              <a:spcBef>
                <a:spcPct val="0"/>
              </a:spcBef>
              <a:defRPr/>
            </a:pPr>
            <a:endParaRPr lang="en-US" sz="1000" dirty="0"/>
          </a:p>
          <a:p>
            <a:pPr defTabSz="916741">
              <a:spcBef>
                <a:spcPct val="0"/>
              </a:spcBef>
              <a:defRPr/>
            </a:pPr>
            <a:r>
              <a:rPr lang="en-US" sz="1000" dirty="0"/>
              <a:t>In this code, the </a:t>
            </a:r>
            <a:r>
              <a:rPr lang="en-US" sz="1000" dirty="0" err="1"/>
              <a:t>appendElement</a:t>
            </a:r>
            <a:r>
              <a:rPr lang="en-US" sz="1000" dirty="0"/>
              <a:t> method appends a new element to the dynamic array.</a:t>
            </a:r>
          </a:p>
          <a:p>
            <a:pPr defTabSz="916741">
              <a:spcBef>
                <a:spcPct val="0"/>
              </a:spcBef>
              <a:defRPr/>
            </a:pPr>
            <a:r>
              <a:rPr lang="en-US" sz="1000" dirty="0"/>
              <a:t>Next, the last fetched record is assigned to the newly created element at the end of the array.  All members of the record are copied respectively to the members of the new array element.</a:t>
            </a:r>
          </a:p>
          <a:p>
            <a:pPr defTabSz="916741">
              <a:spcBef>
                <a:spcPct val="0"/>
              </a:spcBef>
              <a:defRPr/>
            </a:pPr>
            <a:endParaRPr lang="en-US" sz="1000" dirty="0"/>
          </a:p>
          <a:p>
            <a:pPr defTabSz="916741">
              <a:spcBef>
                <a:spcPct val="0"/>
              </a:spcBef>
              <a:defRPr/>
            </a:pPr>
            <a:r>
              <a:rPr lang="en-US" sz="1000" dirty="0"/>
              <a:t>This continues until the result set is exhausted, then the cursor is closed and the FOREACH loop is ended. </a:t>
            </a:r>
            <a:endParaRPr lang="fr-FR"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13064-1ACF-419F-9231-1FE3E2024EA2}" type="slidenum">
              <a:rPr lang="en-US"/>
              <a:pPr fontAlgn="base">
                <a:spcBef>
                  <a:spcPct val="0"/>
                </a:spcBef>
                <a:spcAft>
                  <a:spcPct val="0"/>
                </a:spcAft>
              </a:pPr>
              <a:t>7</a:t>
            </a:fld>
            <a:endParaRPr lang="en-US"/>
          </a:p>
        </p:txBody>
      </p:sp>
      <p:sp>
        <p:nvSpPr>
          <p:cNvPr id="30726" name="Rectangle 2"/>
          <p:cNvSpPr>
            <a:spLocks noGrp="1" noRot="1" noChangeAspect="1" noChangeArrowheads="1" noTextEdit="1"/>
          </p:cNvSpPr>
          <p:nvPr>
            <p:ph type="sldImg"/>
          </p:nvPr>
        </p:nvSpPr>
        <p:spPr bwMode="auto">
          <a:xfrm>
            <a:off x="1144588" y="684213"/>
            <a:ext cx="4570412" cy="3429000"/>
          </a:xfrm>
          <a:noFill/>
          <a:ln>
            <a:solidFill>
              <a:srgbClr val="000000"/>
            </a:solidFill>
            <a:miter lim="800000"/>
            <a:headEnd/>
            <a:tailEnd/>
          </a:ln>
        </p:spPr>
      </p:sp>
      <p:sp>
        <p:nvSpPr>
          <p:cNvPr id="307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515667" indent="-515667"/>
            <a:r>
              <a:rPr lang="en-US" dirty="0"/>
              <a:t>The DISPLAY ARRAY dialog  allows you to let users browse a list of records using an array as the data buffer.</a:t>
            </a:r>
          </a:p>
          <a:p>
            <a:pPr marL="515667" indent="-515667"/>
            <a:endParaRPr lang="en-US" sz="1800" dirty="0"/>
          </a:p>
          <a:p>
            <a:pPr marL="515667" indent="-515667"/>
            <a:endParaRPr lang="fr-FR" sz="1800" dirty="0"/>
          </a:p>
          <a:p>
            <a:pPr marL="515667" indent="-515667"/>
            <a:endParaRPr lang="en-US" sz="18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t>Genero Interface Programming</a:t>
            </a:r>
          </a:p>
        </p:txBody>
      </p:sp>
      <p:sp>
        <p:nvSpPr>
          <p:cNvPr id="39939" name="Rectangle 3"/>
          <p:cNvSpPr>
            <a:spLocks noGrp="1" noChangeArrowheads="1"/>
          </p:cNvSpPr>
          <p:nvPr>
            <p:ph type="dt" sz="quarter" idx="1"/>
          </p:nvPr>
        </p:nvSpPr>
        <p:spPr bwMode="auto">
          <a:xfrm>
            <a:off x="3884613" y="1"/>
            <a:ext cx="2971800" cy="457759"/>
          </a:xfrm>
          <a:prstGeom prst="rect">
            <a:avLst/>
          </a:prstGeom>
          <a:noFill/>
          <a:ln>
            <a:miter lim="800000"/>
            <a:headEnd/>
            <a:tailEnd/>
          </a:ln>
        </p:spPr>
        <p:txBody>
          <a:bodyPr wrap="square" lIns="91674" tIns="45837" rIns="91674" bIns="45837" numCol="1" anchor="t" anchorCtr="0" compatLnSpc="1">
            <a:prstTxWarp prst="textNoShape">
              <a:avLst/>
            </a:prstTxWarp>
          </a:bodyPr>
          <a:lstStyle/>
          <a:p>
            <a:pPr fontAlgn="base">
              <a:spcBef>
                <a:spcPct val="0"/>
              </a:spcBef>
              <a:spcAft>
                <a:spcPct val="0"/>
              </a:spcAft>
            </a:pPr>
            <a:r>
              <a:rPr lang="en-US"/>
              <a:t>05 The Abstract User Interface</a:t>
            </a:r>
          </a:p>
        </p:txBody>
      </p:sp>
      <p:sp>
        <p:nvSpPr>
          <p:cNvPr id="3994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4CAAB1-57D7-487C-9527-25F783AFBD63}" type="slidenum">
              <a:rPr lang="en-US"/>
              <a:pPr fontAlgn="base">
                <a:spcBef>
                  <a:spcPct val="0"/>
                </a:spcBef>
                <a:spcAft>
                  <a:spcPct val="0"/>
                </a:spcAft>
              </a:pPr>
              <a:t>8</a:t>
            </a:fld>
            <a:endParaRPr lang="en-US"/>
          </a:p>
        </p:txBody>
      </p:sp>
      <p:sp>
        <p:nvSpPr>
          <p:cNvPr id="39941" name="Rectangle 2"/>
          <p:cNvSpPr>
            <a:spLocks noGrp="1" noRot="1" noChangeAspect="1" noChangeArrowheads="1" noTextEdit="1"/>
          </p:cNvSpPr>
          <p:nvPr>
            <p:ph type="sldImg"/>
          </p:nvPr>
        </p:nvSpPr>
        <p:spPr bwMode="auto">
          <a:xfrm>
            <a:off x="720725" y="1143000"/>
            <a:ext cx="5416550" cy="4064000"/>
          </a:xfrm>
          <a:noFill/>
          <a:ln>
            <a:solidFill>
              <a:srgbClr val="000000"/>
            </a:solidFill>
            <a:miter lim="800000"/>
            <a:headEnd/>
            <a:tailEnd/>
          </a:ln>
        </p:spPr>
      </p:sp>
      <p:sp>
        <p:nvSpPr>
          <p:cNvPr id="39942" name="Rectangle 3"/>
          <p:cNvSpPr>
            <a:spLocks noGrp="1" noChangeArrowheads="1"/>
          </p:cNvSpPr>
          <p:nvPr>
            <p:ph type="body" idx="1"/>
          </p:nvPr>
        </p:nvSpPr>
        <p:spPr bwMode="auto">
          <a:xfrm>
            <a:off x="381000" y="5332490"/>
            <a:ext cx="6096000" cy="3126619"/>
          </a:xfrm>
          <a:noFill/>
        </p:spPr>
        <p:txBody>
          <a:bodyPr wrap="square" numCol="1" anchor="t" anchorCtr="0" compatLnSpc="1">
            <a:prstTxWarp prst="textNoShape">
              <a:avLst/>
            </a:prstTxWarp>
          </a:bodyPr>
          <a:lstStyle/>
          <a:p>
            <a:pPr marL="515667" indent="-515667"/>
            <a:r>
              <a:rPr lang="en-US" dirty="0"/>
              <a:t>You can choose to display the data in full list mode or in paged mode.</a:t>
            </a:r>
          </a:p>
          <a:p>
            <a:pPr marL="515667" indent="-515667">
              <a:buFont typeface="Arial" pitchFamily="34" charset="0"/>
              <a:buChar char="•"/>
            </a:pPr>
            <a:r>
              <a:rPr lang="en-US" dirty="0"/>
              <a:t>	Full list mode – with full list mode (the default) all the data you want to display is copied into the screen array. The user has access to all the data whether or not they look at all of it. This mode should be used for short and static lists of rows.</a:t>
            </a:r>
          </a:p>
          <a:p>
            <a:pPr marL="515667" indent="-515667">
              <a:buFont typeface="Arial" pitchFamily="34" charset="0"/>
              <a:buChar char="•"/>
            </a:pPr>
            <a:r>
              <a:rPr lang="en-US" dirty="0"/>
              <a:t>	Paged mode allows you to provide the user with rows of data dynamically, a page at a time and allows you to fetch fresh data from the database.  </a:t>
            </a:r>
          </a:p>
          <a:p>
            <a:pPr marL="229185" indent="-229185">
              <a:spcBef>
                <a:spcPct val="0"/>
              </a:spcBef>
              <a:buAutoNum type="arabicPeriod"/>
            </a:pPr>
            <a:endParaRPr lang="en-GB"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a:t>Genero Interface Programming</a:t>
            </a:r>
          </a:p>
        </p:txBody>
      </p:sp>
      <p:sp>
        <p:nvSpPr>
          <p:cNvPr id="39939" name="Rectangle 3"/>
          <p:cNvSpPr>
            <a:spLocks noGrp="1" noChangeArrowheads="1"/>
          </p:cNvSpPr>
          <p:nvPr>
            <p:ph type="dt" sz="quarter" idx="1"/>
          </p:nvPr>
        </p:nvSpPr>
        <p:spPr bwMode="auto">
          <a:xfrm>
            <a:off x="3884613" y="1"/>
            <a:ext cx="2971800" cy="457759"/>
          </a:xfrm>
          <a:prstGeom prst="rect">
            <a:avLst/>
          </a:prstGeom>
          <a:noFill/>
          <a:ln>
            <a:miter lim="800000"/>
            <a:headEnd/>
            <a:tailEnd/>
          </a:ln>
        </p:spPr>
        <p:txBody>
          <a:bodyPr wrap="square" lIns="91674" tIns="45837" rIns="91674" bIns="45837" numCol="1" anchor="t" anchorCtr="0" compatLnSpc="1">
            <a:prstTxWarp prst="textNoShape">
              <a:avLst/>
            </a:prstTxWarp>
          </a:bodyPr>
          <a:lstStyle/>
          <a:p>
            <a:pPr fontAlgn="base">
              <a:spcBef>
                <a:spcPct val="0"/>
              </a:spcBef>
              <a:spcAft>
                <a:spcPct val="0"/>
              </a:spcAft>
            </a:pPr>
            <a:r>
              <a:rPr lang="en-US"/>
              <a:t>05 The Abstract User Interface</a:t>
            </a:r>
          </a:p>
        </p:txBody>
      </p:sp>
      <p:sp>
        <p:nvSpPr>
          <p:cNvPr id="3994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4CAAB1-57D7-487C-9527-25F783AFBD63}" type="slidenum">
              <a:rPr lang="en-US"/>
              <a:pPr fontAlgn="base">
                <a:spcBef>
                  <a:spcPct val="0"/>
                </a:spcBef>
                <a:spcAft>
                  <a:spcPct val="0"/>
                </a:spcAft>
              </a:pPr>
              <a:t>9</a:t>
            </a:fld>
            <a:endParaRPr lang="en-US"/>
          </a:p>
        </p:txBody>
      </p:sp>
      <p:sp>
        <p:nvSpPr>
          <p:cNvPr id="39941" name="Rectangle 2"/>
          <p:cNvSpPr>
            <a:spLocks noGrp="1" noRot="1" noChangeAspect="1" noChangeArrowheads="1" noTextEdit="1"/>
          </p:cNvSpPr>
          <p:nvPr>
            <p:ph type="sldImg"/>
          </p:nvPr>
        </p:nvSpPr>
        <p:spPr bwMode="auto">
          <a:xfrm>
            <a:off x="720725" y="1143000"/>
            <a:ext cx="5416550" cy="4064000"/>
          </a:xfrm>
          <a:noFill/>
          <a:ln>
            <a:solidFill>
              <a:srgbClr val="000000"/>
            </a:solidFill>
            <a:miter lim="800000"/>
            <a:headEnd/>
            <a:tailEnd/>
          </a:ln>
        </p:spPr>
      </p:sp>
      <p:sp>
        <p:nvSpPr>
          <p:cNvPr id="39942" name="Rectangle 3"/>
          <p:cNvSpPr>
            <a:spLocks noGrp="1" noChangeArrowheads="1"/>
          </p:cNvSpPr>
          <p:nvPr>
            <p:ph type="body" idx="1"/>
          </p:nvPr>
        </p:nvSpPr>
        <p:spPr bwMode="auto">
          <a:xfrm>
            <a:off x="381000" y="5332490"/>
            <a:ext cx="6096000" cy="3126619"/>
          </a:xfrm>
          <a:noFill/>
        </p:spPr>
        <p:txBody>
          <a:bodyPr wrap="square" numCol="1" anchor="t" anchorCtr="0" compatLnSpc="1">
            <a:prstTxWarp prst="textNoShape">
              <a:avLst/>
            </a:prstTxWarp>
          </a:bodyPr>
          <a:lstStyle/>
          <a:p>
            <a:pPr marL="515667" indent="-515667"/>
            <a:r>
              <a:rPr lang="en-US" dirty="0"/>
              <a:t>You can choose to display the data in full list mode or in paged mode.</a:t>
            </a:r>
          </a:p>
          <a:p>
            <a:pPr marL="515667" indent="-515667">
              <a:buFont typeface="Arial" pitchFamily="34" charset="0"/>
              <a:buChar char="•"/>
            </a:pPr>
            <a:r>
              <a:rPr lang="en-US" dirty="0"/>
              <a:t>	Full list mode – with full list mode (the default) all the data you want to display is copied into the screen array. The user has access to all the data whether or not they look at all of it. This mode should be used for short and static lists of rows.</a:t>
            </a:r>
          </a:p>
          <a:p>
            <a:pPr marL="515667" indent="-515667">
              <a:buFont typeface="Arial" pitchFamily="34" charset="0"/>
              <a:buChar char="•"/>
            </a:pPr>
            <a:r>
              <a:rPr lang="en-US" dirty="0"/>
              <a:t>	Paged mode allows you to provide the user with rows of data dynamically, a page at a time and allows you to fetch fresh data from the database.  </a:t>
            </a:r>
          </a:p>
          <a:p>
            <a:pPr marL="229185" indent="-229185">
              <a:spcBef>
                <a:spcPct val="0"/>
              </a:spcBef>
              <a:buAutoNum type="arabicPeriod"/>
            </a:pPr>
            <a:endParaRPr lang="en-GB"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13064-1ACF-419F-9231-1FE3E2024EA2}" type="slidenum">
              <a:rPr lang="en-US"/>
              <a:pPr fontAlgn="base">
                <a:spcBef>
                  <a:spcPct val="0"/>
                </a:spcBef>
                <a:spcAft>
                  <a:spcPct val="0"/>
                </a:spcAft>
              </a:pPr>
              <a:t>10</a:t>
            </a:fld>
            <a:endParaRPr lang="en-US"/>
          </a:p>
        </p:txBody>
      </p:sp>
      <p:sp>
        <p:nvSpPr>
          <p:cNvPr id="30726" name="Rectangle 2"/>
          <p:cNvSpPr>
            <a:spLocks noGrp="1" noRot="1" noChangeAspect="1" noChangeArrowheads="1" noTextEdit="1"/>
          </p:cNvSpPr>
          <p:nvPr>
            <p:ph type="sldImg"/>
          </p:nvPr>
        </p:nvSpPr>
        <p:spPr bwMode="auto">
          <a:xfrm>
            <a:off x="1144588" y="684213"/>
            <a:ext cx="4570412" cy="3429000"/>
          </a:xfrm>
          <a:noFill/>
          <a:ln>
            <a:solidFill>
              <a:srgbClr val="000000"/>
            </a:solidFill>
            <a:miter lim="800000"/>
            <a:headEnd/>
            <a:tailEnd/>
          </a:ln>
        </p:spPr>
      </p:sp>
      <p:sp>
        <p:nvSpPr>
          <p:cNvPr id="30727"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spcBef>
                <a:spcPct val="0"/>
              </a:spcBef>
            </a:pPr>
            <a:r>
              <a:rPr lang="fr-FR" dirty="0"/>
              <a:t>The INPUT ARRAY </a:t>
            </a:r>
            <a:r>
              <a:rPr lang="fr-FR" dirty="0" err="1"/>
              <a:t>dialog</a:t>
            </a:r>
            <a:r>
              <a:rPr lang="fr-FR" dirty="0"/>
              <a:t> supports data entry </a:t>
            </a:r>
            <a:r>
              <a:rPr lang="fr-FR" dirty="0" err="1"/>
              <a:t>into</a:t>
            </a:r>
            <a:r>
              <a:rPr lang="fr-FR" dirty="0"/>
              <a:t> a </a:t>
            </a:r>
            <a:r>
              <a:rPr lang="fr-FR" dirty="0" err="1"/>
              <a:t>screen</a:t>
            </a:r>
            <a:r>
              <a:rPr lang="fr-FR" dirty="0"/>
              <a:t> </a:t>
            </a:r>
            <a:r>
              <a:rPr lang="fr-FR" dirty="0" err="1"/>
              <a:t>array</a:t>
            </a:r>
            <a:r>
              <a:rPr lang="fr-FR" dirty="0"/>
              <a:t> and stores the </a:t>
            </a:r>
            <a:r>
              <a:rPr lang="fr-FR" dirty="0" err="1"/>
              <a:t>entered</a:t>
            </a:r>
            <a:r>
              <a:rPr lang="fr-FR" dirty="0"/>
              <a:t> data in a program </a:t>
            </a:r>
            <a:r>
              <a:rPr lang="fr-FR" dirty="0" err="1"/>
              <a:t>array</a:t>
            </a:r>
            <a:r>
              <a:rPr lang="fr-FR" dirty="0"/>
              <a:t>. </a:t>
            </a:r>
          </a:p>
          <a:p>
            <a:pPr>
              <a:spcBef>
                <a:spcPct val="0"/>
              </a:spcBef>
            </a:pPr>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rucial_1">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dirty="0"/>
          </a:p>
        </p:txBody>
      </p:sp>
    </p:spTree>
    <p:extLst>
      <p:ext uri="{BB962C8B-B14F-4D97-AF65-F5344CB8AC3E}">
        <p14:creationId xmlns:p14="http://schemas.microsoft.com/office/powerpoint/2010/main" val="3108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27276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42197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última_página">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519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aPágina">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p>
            <a:fld id="{0D9A3CFB-906F-4938-A669-EEE63204022F}" type="slidenum">
              <a:rPr lang="es-MX" smtClean="0"/>
              <a:pPr/>
              <a:t>‹Nº›</a:t>
            </a:fld>
            <a:endParaRPr lang="es-MX" dirty="0"/>
          </a:p>
        </p:txBody>
      </p:sp>
    </p:spTree>
    <p:extLst>
      <p:ext uri="{BB962C8B-B14F-4D97-AF65-F5344CB8AC3E}">
        <p14:creationId xmlns:p14="http://schemas.microsoft.com/office/powerpoint/2010/main" val="199891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última_págin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03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61303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961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dirty="0"/>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6195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173448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lgn="l">
              <a:defRPr sz="3200">
                <a:latin typeface="Century Gothic" pitchFamily="34" charset="0"/>
              </a:defRPr>
            </a:lvl1pPr>
          </a:lstStyle>
          <a:p>
            <a:r>
              <a:rPr lang="es-ES"/>
              <a:t>Haga clic para modificar el estilo de título del patrón</a:t>
            </a:r>
            <a:endParaRPr lang="es-MX" dirty="0"/>
          </a:p>
        </p:txBody>
      </p:sp>
    </p:spTree>
    <p:extLst>
      <p:ext uri="{BB962C8B-B14F-4D97-AF65-F5344CB8AC3E}">
        <p14:creationId xmlns:p14="http://schemas.microsoft.com/office/powerpoint/2010/main" val="37478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60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dirty="0"/>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57817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8037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7" name="3 Marcador de pie de página"/>
          <p:cNvSpPr txBox="1">
            <a:spLocks/>
          </p:cNvSpPr>
          <p:nvPr/>
        </p:nvSpPr>
        <p:spPr>
          <a:xfrm>
            <a:off x="2517924" y="6306740"/>
            <a:ext cx="2895600" cy="432048"/>
          </a:xfrm>
          <a:prstGeom prst="rect">
            <a:avLst/>
          </a:prstGeom>
        </p:spPr>
        <p:txBody>
          <a:bodyPr vert="horz" lIns="91440" tIns="45720" rIns="91440" bIns="45720" rtlCol="0" anchor="ctr"/>
          <a:lstStyle>
            <a:defPPr>
              <a:defRPr lang="es-MX"/>
            </a:defPPr>
            <a:lvl1pPr marL="0" algn="ctr" defTabSz="914400" rtl="0" eaLnBrk="1" latinLnBrk="0" hangingPunct="1">
              <a:defRPr lang="en-US" sz="1200" b="0" i="0" kern="1200" smtClean="0">
                <a:solidFill>
                  <a:schemeClr val="tx2"/>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2012 Crucial soft. All rights reserved</a:t>
            </a:r>
          </a:p>
        </p:txBody>
      </p:sp>
      <p:sp>
        <p:nvSpPr>
          <p:cNvPr id="8" name="4 Marcador de número de diapositiva"/>
          <p:cNvSpPr txBox="1">
            <a:spLocks/>
          </p:cNvSpPr>
          <p:nvPr/>
        </p:nvSpPr>
        <p:spPr>
          <a:xfrm>
            <a:off x="6542856" y="630932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u="none"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tx2"/>
                </a:solidFill>
              </a:rPr>
              <a:t>Page | </a:t>
            </a:r>
            <a:fld id="{0D9A3CFB-906F-4938-A669-EEE63204022F}" type="slidenum">
              <a:rPr lang="es-MX" smtClean="0"/>
              <a:pPr/>
              <a:t>‹Nº›</a:t>
            </a:fld>
            <a:endParaRPr lang="es-MX" dirty="0"/>
          </a:p>
        </p:txBody>
      </p:sp>
    </p:spTree>
    <p:extLst>
      <p:ext uri="{BB962C8B-B14F-4D97-AF65-F5344CB8AC3E}">
        <p14:creationId xmlns:p14="http://schemas.microsoft.com/office/powerpoint/2010/main" val="224379232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85" r:id="rId12"/>
  </p:sldLayoutIdLst>
  <p:txStyles>
    <p:titleStyle>
      <a:lvl1pPr algn="l" defTabSz="914400" rtl="0" eaLnBrk="1" latinLnBrk="0" hangingPunct="1">
        <a:spcBef>
          <a:spcPct val="0"/>
        </a:spcBef>
        <a:buNone/>
        <a:defRPr sz="3200" b="1" kern="1200">
          <a:solidFill>
            <a:schemeClr val="tx2"/>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A3CFB-906F-4938-A669-EEE63204022F}" type="slidenum">
              <a:rPr lang="es-MX" smtClean="0"/>
              <a:pPr/>
              <a:t>‹Nº›</a:t>
            </a:fld>
            <a:endParaRPr lang="es-MX" dirty="0"/>
          </a:p>
        </p:txBody>
      </p:sp>
    </p:spTree>
    <p:extLst>
      <p:ext uri="{BB962C8B-B14F-4D97-AF65-F5344CB8AC3E}">
        <p14:creationId xmlns:p14="http://schemas.microsoft.com/office/powerpoint/2010/main" val="3249512761"/>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4 Marcador de número de diapositiva"/>
          <p:cNvSpPr txBox="1">
            <a:spLocks/>
          </p:cNvSpPr>
          <p:nvPr/>
        </p:nvSpPr>
        <p:spPr>
          <a:xfrm>
            <a:off x="6542856" y="630932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u="none"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tx2"/>
                </a:solidFill>
              </a:rPr>
              <a:t>Page | </a:t>
            </a:r>
            <a:fld id="{0D9A3CFB-906F-4938-A669-EEE63204022F}" type="slidenum">
              <a:rPr lang="es-MX" smtClean="0"/>
              <a:pPr/>
              <a:t>‹Nº›</a:t>
            </a:fld>
            <a:endParaRPr lang="es-MX" dirty="0"/>
          </a:p>
        </p:txBody>
      </p:sp>
    </p:spTree>
    <p:extLst>
      <p:ext uri="{BB962C8B-B14F-4D97-AF65-F5344CB8AC3E}">
        <p14:creationId xmlns:p14="http://schemas.microsoft.com/office/powerpoint/2010/main" val="3924078641"/>
      </p:ext>
    </p:extLst>
  </p:cSld>
  <p:clrMap bg1="lt1" tx1="dk1" bg2="lt2" tx2="dk2" accent1="accent1" accent2="accent2" accent3="accent3" accent4="accent4" accent5="accent5" accent6="accent6" hlink="hlink" folHlink="folHlink"/>
  <p:sldLayoutIdLst>
    <p:sldLayoutId id="214748368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p>
            <a:fld id="{0D9A3CFB-906F-4938-A669-EEE63204022F}" type="slidenum">
              <a:rPr lang="es-MX" smtClean="0"/>
              <a:pPr/>
              <a:t>1</a:t>
            </a:fld>
            <a:endParaRPr lang="es-MX" dirty="0"/>
          </a:p>
        </p:txBody>
      </p:sp>
      <p:sp>
        <p:nvSpPr>
          <p:cNvPr id="3" name="Text Box 5"/>
          <p:cNvSpPr txBox="1">
            <a:spLocks noChangeArrowheads="1"/>
          </p:cNvSpPr>
          <p:nvPr/>
        </p:nvSpPr>
        <p:spPr bwMode="auto">
          <a:xfrm>
            <a:off x="539552" y="4570963"/>
            <a:ext cx="7776864" cy="1400383"/>
          </a:xfrm>
          <a:prstGeom prst="rect">
            <a:avLst/>
          </a:prstGeom>
          <a:noFill/>
          <a:ln w="9525">
            <a:noFill/>
            <a:miter lim="800000"/>
            <a:headEnd/>
            <a:tailEnd/>
          </a:ln>
        </p:spPr>
        <p:txBody>
          <a:bodyPr wrap="square">
            <a:prstTxWarp prst="textNoShape">
              <a:avLst/>
            </a:prstTxWarp>
            <a:spAutoFit/>
          </a:bodyPr>
          <a:lstStyle/>
          <a:p>
            <a:pPr eaLnBrk="0" hangingPunct="0"/>
            <a:r>
              <a:rPr lang="en-US" sz="3600" b="1" dirty="0">
                <a:solidFill>
                  <a:schemeClr val="tx2"/>
                </a:solidFill>
                <a:latin typeface="Century Gothic"/>
                <a:ea typeface="DejaVu Sans" charset="0"/>
                <a:cs typeface="Century Gothic"/>
              </a:rPr>
              <a:t>Using Arrays</a:t>
            </a:r>
            <a:endParaRPr lang="fr-FR" sz="3600" b="1" dirty="0">
              <a:solidFill>
                <a:schemeClr val="tx2"/>
              </a:solidFill>
              <a:latin typeface="Century Gothic"/>
              <a:ea typeface="DejaVu Sans" charset="0"/>
              <a:cs typeface="Century Gothic"/>
            </a:endParaRPr>
          </a:p>
          <a:p>
            <a:pPr eaLnBrk="0" hangingPunct="0"/>
            <a:endParaRPr lang="fr-FR" sz="2500" b="1" dirty="0">
              <a:solidFill>
                <a:schemeClr val="tx2"/>
              </a:solidFill>
              <a:latin typeface="Century Gothic"/>
              <a:ea typeface="DejaVu Sans" charset="0"/>
              <a:cs typeface="Century Gothic"/>
            </a:endParaRPr>
          </a:p>
          <a:p>
            <a:pPr eaLnBrk="0" hangingPunct="0"/>
            <a:r>
              <a:rPr lang="en-US" sz="3600" baseline="30000" dirty="0" err="1">
                <a:solidFill>
                  <a:schemeClr val="bg1">
                    <a:lumMod val="65000"/>
                  </a:schemeClr>
                </a:solidFill>
                <a:latin typeface="Myriad Bold" charset="0"/>
              </a:rPr>
              <a:t>Genero</a:t>
            </a:r>
            <a:r>
              <a:rPr lang="en-US" sz="3600" baseline="30000" dirty="0">
                <a:solidFill>
                  <a:schemeClr val="bg1">
                    <a:lumMod val="65000"/>
                  </a:schemeClr>
                </a:solidFill>
                <a:latin typeface="Myriad Bold" charset="0"/>
              </a:rPr>
              <a:t> Interface Programming</a:t>
            </a:r>
          </a:p>
        </p:txBody>
      </p:sp>
    </p:spTree>
    <p:extLst>
      <p:ext uri="{BB962C8B-B14F-4D97-AF65-F5344CB8AC3E}">
        <p14:creationId xmlns:p14="http://schemas.microsoft.com/office/powerpoint/2010/main" val="94467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57200" y="1111984"/>
            <a:ext cx="7931224" cy="1631216"/>
          </a:xfrm>
          <a:prstGeom prst="rect">
            <a:avLst/>
          </a:prstGeom>
          <a:noFill/>
        </p:spPr>
        <p:txBody>
          <a:bodyPr wrap="square" rtlCol="0">
            <a:spAutoFit/>
          </a:bodyPr>
          <a:lstStyle/>
          <a:p>
            <a:r>
              <a:rPr lang="en-US" sz="2000" dirty="0">
                <a:solidFill>
                  <a:schemeClr val="tx2"/>
                </a:solidFill>
                <a:latin typeface="Century Gothic" pitchFamily="34" charset="0"/>
              </a:rPr>
              <a:t>INPUT ARRAY allows the user to edit or delete existing rows, insert new rows, and move inside the list of records. </a:t>
            </a:r>
          </a:p>
          <a:p>
            <a:endParaRPr lang="en-US" sz="2000" dirty="0">
              <a:solidFill>
                <a:schemeClr val="tx2"/>
              </a:solidFill>
              <a:latin typeface="Century Gothic" pitchFamily="34" charset="0"/>
            </a:endParaRPr>
          </a:p>
          <a:p>
            <a:r>
              <a:rPr lang="en-US" sz="2000" dirty="0">
                <a:solidFill>
                  <a:schemeClr val="tx2"/>
                </a:solidFill>
                <a:latin typeface="Century Gothic" pitchFamily="34" charset="0"/>
              </a:rPr>
              <a:t>Upon confirmation, the changes are added to the database with standard SQL statements (INSERT/UPDATE/DELETE)</a:t>
            </a:r>
          </a:p>
        </p:txBody>
      </p:sp>
      <p:pic>
        <p:nvPicPr>
          <p:cNvPr id="3074" name="Picture 2"/>
          <p:cNvPicPr>
            <a:picLocks noChangeAspect="1" noChangeArrowheads="1"/>
          </p:cNvPicPr>
          <p:nvPr/>
        </p:nvPicPr>
        <p:blipFill>
          <a:blip r:embed="rId3" cstate="print"/>
          <a:srcRect/>
          <a:stretch>
            <a:fillRect/>
          </a:stretch>
        </p:blipFill>
        <p:spPr bwMode="auto">
          <a:xfrm>
            <a:off x="35496" y="2924944"/>
            <a:ext cx="9077325" cy="3025775"/>
          </a:xfrm>
          <a:prstGeom prst="rect">
            <a:avLst/>
          </a:prstGeom>
          <a:noFill/>
          <a:ln w="9525">
            <a:noFill/>
            <a:miter lim="800000"/>
            <a:headEnd/>
            <a:tailEnd/>
          </a:ln>
        </p:spPr>
      </p:pic>
      <p:sp>
        <p:nvSpPr>
          <p:cNvPr id="5" name="Rectangle 23"/>
          <p:cNvSpPr txBox="1">
            <a:spLocks noChangeArrowheads="1"/>
          </p:cNvSpPr>
          <p:nvPr/>
        </p:nvSpPr>
        <p:spPr>
          <a:xfrm>
            <a:off x="911696" y="166688"/>
            <a:ext cx="704468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INPUT ARRAY – Modify the list</a:t>
            </a:r>
            <a:endParaRPr lang="en-US" sz="1400" dirty="0">
              <a:latin typeface="Century Gothic" pitchFamily="34" charset="0"/>
              <a:cs typeface="Century Gothic"/>
            </a:endParaRPr>
          </a:p>
        </p:txBody>
      </p:sp>
    </p:spTree>
    <p:extLst>
      <p:ext uri="{BB962C8B-B14F-4D97-AF65-F5344CB8AC3E}">
        <p14:creationId xmlns:p14="http://schemas.microsoft.com/office/powerpoint/2010/main" val="37115643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6959060"/>
              </p:ext>
            </p:extLst>
          </p:nvPr>
        </p:nvGraphicFramePr>
        <p:xfrm>
          <a:off x="323528" y="980728"/>
          <a:ext cx="8458200" cy="4800601"/>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422731">
                <a:tc>
                  <a:txBody>
                    <a:bodyPr/>
                    <a:lstStyle/>
                    <a:p>
                      <a:r>
                        <a:rPr lang="en-US" b="1" dirty="0"/>
                        <a:t>Name</a:t>
                      </a:r>
                      <a:endParaRPr lang="en-US" dirty="0"/>
                    </a:p>
                  </a:txBody>
                  <a:tcPr marL="0" marR="0" marT="0" marB="0" anchor="ctr"/>
                </a:tc>
                <a:tc>
                  <a:txBody>
                    <a:bodyPr/>
                    <a:lstStyle/>
                    <a:p>
                      <a:r>
                        <a:rPr lang="en-US" b="1"/>
                        <a:t>Description</a:t>
                      </a:r>
                      <a:endParaRPr lang="en-US"/>
                    </a:p>
                  </a:txBody>
                  <a:tcPr marL="0" marR="0" marT="0" marB="0" anchor="ctr"/>
                </a:tc>
                <a:extLst>
                  <a:ext uri="{0D108BD9-81ED-4DB2-BD59-A6C34878D82A}">
                    <a16:rowId xmlns:a16="http://schemas.microsoft.com/office/drawing/2014/main" val="10000"/>
                  </a:ext>
                </a:extLst>
              </a:tr>
              <a:tr h="625410">
                <a:tc>
                  <a:txBody>
                    <a:bodyPr/>
                    <a:lstStyle/>
                    <a:p>
                      <a:r>
                        <a:rPr lang="en-US"/>
                        <a:t>appendElement( )</a:t>
                      </a:r>
                    </a:p>
                  </a:txBody>
                  <a:tcPr marL="0" marR="0" marT="0" marB="0" anchor="ctr"/>
                </a:tc>
                <a:tc>
                  <a:txBody>
                    <a:bodyPr/>
                    <a:lstStyle/>
                    <a:p>
                      <a:r>
                        <a:rPr lang="en-US" dirty="0"/>
                        <a:t>Adds a new element at the end of a dynamic array. This method has no effect on a static array.</a:t>
                      </a:r>
                    </a:p>
                  </a:txBody>
                  <a:tcPr marL="0" marR="0" marT="0" marB="0" anchor="ctr"/>
                </a:tc>
                <a:extLst>
                  <a:ext uri="{0D108BD9-81ED-4DB2-BD59-A6C34878D82A}">
                    <a16:rowId xmlns:a16="http://schemas.microsoft.com/office/drawing/2014/main" val="10001"/>
                  </a:ext>
                </a:extLst>
              </a:tr>
              <a:tr h="625410">
                <a:tc>
                  <a:txBody>
                    <a:bodyPr/>
                    <a:lstStyle/>
                    <a:p>
                      <a:r>
                        <a:rPr lang="en-US"/>
                        <a:t>clear( )</a:t>
                      </a:r>
                    </a:p>
                  </a:txBody>
                  <a:tcPr marL="0" marR="0" marT="0" marB="0" anchor="ctr"/>
                </a:tc>
                <a:tc>
                  <a:txBody>
                    <a:bodyPr/>
                    <a:lstStyle/>
                    <a:p>
                      <a:r>
                        <a:rPr lang="en-US"/>
                        <a:t>Removes all elements in a dynamic array. Sets all elements to NULL in a static array.</a:t>
                      </a:r>
                    </a:p>
                  </a:txBody>
                  <a:tcPr marL="0" marR="0" marT="0" marB="0" anchor="ctr"/>
                </a:tc>
                <a:extLst>
                  <a:ext uri="{0D108BD9-81ED-4DB2-BD59-A6C34878D82A}">
                    <a16:rowId xmlns:a16="http://schemas.microsoft.com/office/drawing/2014/main" val="10002"/>
                  </a:ext>
                </a:extLst>
              </a:tr>
              <a:tr h="1250820">
                <a:tc>
                  <a:txBody>
                    <a:bodyPr/>
                    <a:lstStyle/>
                    <a:p>
                      <a:r>
                        <a:rPr lang="en-US"/>
                        <a:t>deleteElement( INTEGER )</a:t>
                      </a:r>
                    </a:p>
                  </a:txBody>
                  <a:tcPr marL="0" marR="0" marT="0" marB="0" anchor="ctr"/>
                </a:tc>
                <a:tc>
                  <a:txBody>
                    <a:bodyPr/>
                    <a:lstStyle/>
                    <a:p>
                      <a:r>
                        <a:rPr lang="en-US" dirty="0"/>
                        <a:t>Removes an element at the given position. In a static or dynamic array, the elements after the given position are moved up. In a dynamic array, the number of elements is decremented by 1.</a:t>
                      </a:r>
                    </a:p>
                  </a:txBody>
                  <a:tcPr marL="0" marR="0" marT="0" marB="0" anchor="ctr"/>
                </a:tc>
                <a:extLst>
                  <a:ext uri="{0D108BD9-81ED-4DB2-BD59-A6C34878D82A}">
                    <a16:rowId xmlns:a16="http://schemas.microsoft.com/office/drawing/2014/main" val="10003"/>
                  </a:ext>
                </a:extLst>
              </a:tr>
              <a:tr h="625410">
                <a:tc>
                  <a:txBody>
                    <a:bodyPr/>
                    <a:lstStyle/>
                    <a:p>
                      <a:r>
                        <a:rPr lang="en-US"/>
                        <a:t>getLength( )</a:t>
                      </a:r>
                      <a:br>
                        <a:rPr lang="en-US"/>
                      </a:br>
                      <a:r>
                        <a:rPr lang="en-US"/>
                        <a:t>  RETURNING INTEGER</a:t>
                      </a:r>
                    </a:p>
                  </a:txBody>
                  <a:tcPr marL="0" marR="0" marT="0" marB="0" anchor="ctr"/>
                </a:tc>
                <a:tc>
                  <a:txBody>
                    <a:bodyPr/>
                    <a:lstStyle/>
                    <a:p>
                      <a:r>
                        <a:rPr lang="en-US"/>
                        <a:t>Returns the length of a one-dimensional array.</a:t>
                      </a:r>
                    </a:p>
                  </a:txBody>
                  <a:tcPr marL="0" marR="0" marT="0" marB="0" anchor="ctr"/>
                </a:tc>
                <a:extLst>
                  <a:ext uri="{0D108BD9-81ED-4DB2-BD59-A6C34878D82A}">
                    <a16:rowId xmlns:a16="http://schemas.microsoft.com/office/drawing/2014/main" val="10004"/>
                  </a:ext>
                </a:extLst>
              </a:tr>
              <a:tr h="1250820">
                <a:tc>
                  <a:txBody>
                    <a:bodyPr/>
                    <a:lstStyle/>
                    <a:p>
                      <a:r>
                        <a:rPr lang="en-US" dirty="0" err="1"/>
                        <a:t>insertElement</a:t>
                      </a:r>
                      <a:r>
                        <a:rPr lang="en-US" dirty="0"/>
                        <a:t>( INTEGER )</a:t>
                      </a:r>
                    </a:p>
                  </a:txBody>
                  <a:tcPr marL="0" marR="0" marT="0" marB="0" anchor="ctr"/>
                </a:tc>
                <a:tc>
                  <a:txBody>
                    <a:bodyPr/>
                    <a:lstStyle/>
                    <a:p>
                      <a:r>
                        <a:rPr lang="en-US" dirty="0"/>
                        <a:t>Inserts a new element at the given position. In a static or dynamic array, the elements after the given position are moved down. In a dynamic array, the number of elements is incremented by 1.</a:t>
                      </a:r>
                    </a:p>
                  </a:txBody>
                  <a:tcPr marL="0" marR="0" marT="0" marB="0" anchor="ctr"/>
                </a:tc>
                <a:extLst>
                  <a:ext uri="{0D108BD9-81ED-4DB2-BD59-A6C34878D82A}">
                    <a16:rowId xmlns:a16="http://schemas.microsoft.com/office/drawing/2014/main" val="10005"/>
                  </a:ext>
                </a:extLst>
              </a:tr>
            </a:tbl>
          </a:graphicData>
        </a:graphic>
      </p:graphicFrame>
      <p:sp>
        <p:nvSpPr>
          <p:cNvPr id="5" name="Rectangle 23"/>
          <p:cNvSpPr txBox="1">
            <a:spLocks noChangeArrowheads="1"/>
          </p:cNvSpPr>
          <p:nvPr/>
        </p:nvSpPr>
        <p:spPr>
          <a:xfrm>
            <a:off x="911696" y="166688"/>
            <a:ext cx="704468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Methods for Arrays</a:t>
            </a:r>
            <a:endParaRPr lang="en-US" sz="1400" dirty="0">
              <a:latin typeface="Century Gothic" pitchFamily="34" charset="0"/>
              <a:cs typeface="Century Gothic"/>
            </a:endParaRPr>
          </a:p>
        </p:txBody>
      </p:sp>
    </p:spTree>
    <p:extLst>
      <p:ext uri="{BB962C8B-B14F-4D97-AF65-F5344CB8AC3E}">
        <p14:creationId xmlns:p14="http://schemas.microsoft.com/office/powerpoint/2010/main" val="25926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1"/>
          <p:cNvSpPr txBox="1">
            <a:spLocks noChangeArrowheads="1"/>
          </p:cNvSpPr>
          <p:nvPr/>
        </p:nvSpPr>
        <p:spPr bwMode="auto">
          <a:xfrm>
            <a:off x="330952" y="2842890"/>
            <a:ext cx="8382000" cy="946150"/>
          </a:xfrm>
          <a:prstGeom prst="rect">
            <a:avLst/>
          </a:prstGeom>
          <a:noFill/>
          <a:ln w="9525">
            <a:noFill/>
            <a:miter lim="800000"/>
            <a:headEnd/>
            <a:tailEnd/>
          </a:ln>
          <a:effectLst>
            <a:reflection blurRad="6350" stA="50000" endA="300" endPos="55000" dir="5400000" sy="-100000" algn="bl" rotWithShape="0"/>
          </a:effectLst>
        </p:spPr>
        <p:txBody>
          <a:bodyPr>
            <a:spAutoFit/>
          </a:bodyPr>
          <a:lstStyle/>
          <a:p>
            <a:pPr algn="ctr" eaLnBrk="0" hangingPunct="0">
              <a:spcBef>
                <a:spcPct val="50000"/>
              </a:spcBef>
            </a:pPr>
            <a:r>
              <a:rPr lang="fr-FR" sz="5600" dirty="0">
                <a:solidFill>
                  <a:schemeClr val="tx2"/>
                </a:solidFill>
                <a:latin typeface="Century Gothic"/>
                <a:cs typeface="Century Gothic"/>
              </a:rPr>
              <a:t>Q&amp;A</a:t>
            </a:r>
          </a:p>
        </p:txBody>
      </p:sp>
      <p:pic>
        <p:nvPicPr>
          <p:cNvPr id="2050" name="Picture 2" descr="E:\4JS\logos\genero_logo_64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9"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4JS\logos\genero_rw_logo_64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4JS\logos\genero_studio_logo_64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73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1"/>
          <p:cNvSpPr txBox="1">
            <a:spLocks noChangeArrowheads="1"/>
          </p:cNvSpPr>
          <p:nvPr/>
        </p:nvSpPr>
        <p:spPr bwMode="auto">
          <a:xfrm>
            <a:off x="330952" y="2842890"/>
            <a:ext cx="8382000" cy="946150"/>
          </a:xfrm>
          <a:prstGeom prst="rect">
            <a:avLst/>
          </a:prstGeom>
          <a:noFill/>
          <a:ln w="9525">
            <a:noFill/>
            <a:miter lim="800000"/>
            <a:headEnd/>
            <a:tailEnd/>
          </a:ln>
          <a:effectLst>
            <a:reflection blurRad="6350" stA="50000" endA="300" endPos="55000" dir="5400000" sy="-100000" algn="bl" rotWithShape="0"/>
          </a:effectLst>
        </p:spPr>
        <p:txBody>
          <a:bodyPr>
            <a:spAutoFit/>
          </a:bodyPr>
          <a:lstStyle/>
          <a:p>
            <a:pPr algn="ctr" eaLnBrk="0" hangingPunct="0">
              <a:spcBef>
                <a:spcPct val="50000"/>
              </a:spcBef>
            </a:pPr>
            <a:r>
              <a:rPr lang="fr-FR" sz="5600" dirty="0" err="1">
                <a:solidFill>
                  <a:schemeClr val="tx2"/>
                </a:solidFill>
                <a:latin typeface="Century Gothic"/>
                <a:cs typeface="Century Gothic"/>
              </a:rPr>
              <a:t>Thank</a:t>
            </a:r>
            <a:r>
              <a:rPr lang="fr-FR" sz="5600" dirty="0">
                <a:solidFill>
                  <a:schemeClr val="tx2"/>
                </a:solidFill>
                <a:latin typeface="Century Gothic"/>
                <a:cs typeface="Century Gothic"/>
              </a:rPr>
              <a:t> </a:t>
            </a:r>
            <a:r>
              <a:rPr lang="fr-FR" sz="5600" dirty="0" err="1">
                <a:solidFill>
                  <a:schemeClr val="tx2"/>
                </a:solidFill>
                <a:latin typeface="Century Gothic"/>
                <a:cs typeface="Century Gothic"/>
              </a:rPr>
              <a:t>you</a:t>
            </a:r>
            <a:endParaRPr lang="fr-FR" sz="5600" dirty="0">
              <a:solidFill>
                <a:schemeClr val="tx2"/>
              </a:solidFill>
              <a:latin typeface="Century Gothic"/>
              <a:cs typeface="Century Gothic"/>
            </a:endParaRPr>
          </a:p>
        </p:txBody>
      </p:sp>
      <p:pic>
        <p:nvPicPr>
          <p:cNvPr id="2050" name="Picture 2" descr="E:\4JS\logos\genero_logo_64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9"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4JS\logos\genero_rw_logo_64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4JS\logos\genero_studio_logo_64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36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nvGraphicFramePr>
        <p:xfrm>
          <a:off x="6858000" y="3048000"/>
          <a:ext cx="2133600" cy="3143250"/>
        </p:xfrm>
        <a:graphic>
          <a:graphicData uri="http://schemas.openxmlformats.org/drawingml/2006/table">
            <a:tbl>
              <a:tblPr firstRow="1" bandRow="1">
                <a:tableStyleId>{C4B1156A-380E-4F78-BDF5-A606A8083BF9}</a:tableStyleId>
              </a:tblPr>
              <a:tblGrid>
                <a:gridCol w="2133600">
                  <a:extLst>
                    <a:ext uri="{9D8B030D-6E8A-4147-A177-3AD203B41FA5}">
                      <a16:colId xmlns:a16="http://schemas.microsoft.com/office/drawing/2014/main" val="20000"/>
                    </a:ext>
                  </a:extLst>
                </a:gridCol>
              </a:tblGrid>
              <a:tr h="628650">
                <a:tc>
                  <a:txBody>
                    <a:bodyPr/>
                    <a:lstStyle/>
                    <a:p>
                      <a:r>
                        <a:rPr lang="en-US" dirty="0"/>
                        <a:t>101|Bob|Joy</a:t>
                      </a:r>
                      <a:endParaRPr lang="en-US" b="0" dirty="0"/>
                    </a:p>
                  </a:txBody>
                  <a:tcPr/>
                </a:tc>
                <a:extLst>
                  <a:ext uri="{0D108BD9-81ED-4DB2-BD59-A6C34878D82A}">
                    <a16:rowId xmlns:a16="http://schemas.microsoft.com/office/drawing/2014/main" val="10000"/>
                  </a:ext>
                </a:extLst>
              </a:tr>
              <a:tr h="628650">
                <a:tc>
                  <a:txBody>
                    <a:bodyPr/>
                    <a:lstStyle/>
                    <a:p>
                      <a:r>
                        <a:rPr lang="en-US" dirty="0"/>
                        <a:t>102|Lisa|Lumpe</a:t>
                      </a:r>
                    </a:p>
                  </a:txBody>
                  <a:tcPr/>
                </a:tc>
                <a:extLst>
                  <a:ext uri="{0D108BD9-81ED-4DB2-BD59-A6C34878D82A}">
                    <a16:rowId xmlns:a16="http://schemas.microsoft.com/office/drawing/2014/main" val="10001"/>
                  </a:ext>
                </a:extLst>
              </a:tr>
              <a:tr h="628650">
                <a:tc>
                  <a:txBody>
                    <a:bodyPr/>
                    <a:lstStyle/>
                    <a:p>
                      <a:r>
                        <a:rPr lang="en-US" dirty="0"/>
                        <a:t>103|Joe|Madras</a:t>
                      </a:r>
                    </a:p>
                  </a:txBody>
                  <a:tcPr/>
                </a:tc>
                <a:extLst>
                  <a:ext uri="{0D108BD9-81ED-4DB2-BD59-A6C34878D82A}">
                    <a16:rowId xmlns:a16="http://schemas.microsoft.com/office/drawing/2014/main" val="10002"/>
                  </a:ext>
                </a:extLst>
              </a:tr>
              <a:tr h="628650">
                <a:tc>
                  <a:txBody>
                    <a:bodyPr/>
                    <a:lstStyle/>
                    <a:p>
                      <a:r>
                        <a:rPr lang="en-US" dirty="0"/>
                        <a:t>104|Rosa|Rodriguez</a:t>
                      </a:r>
                    </a:p>
                  </a:txBody>
                  <a:tcPr/>
                </a:tc>
                <a:extLst>
                  <a:ext uri="{0D108BD9-81ED-4DB2-BD59-A6C34878D82A}">
                    <a16:rowId xmlns:a16="http://schemas.microsoft.com/office/drawing/2014/main" val="10003"/>
                  </a:ext>
                </a:extLst>
              </a:tr>
              <a:tr h="628650">
                <a:tc>
                  <a:txBody>
                    <a:bodyPr/>
                    <a:lstStyle/>
                    <a:p>
                      <a:r>
                        <a:rPr lang="en-US" dirty="0"/>
                        <a:t>105|Jerry|Daley</a:t>
                      </a:r>
                    </a:p>
                  </a:txBody>
                  <a:tcPr/>
                </a:tc>
                <a:extLst>
                  <a:ext uri="{0D108BD9-81ED-4DB2-BD59-A6C34878D82A}">
                    <a16:rowId xmlns:a16="http://schemas.microsoft.com/office/drawing/2014/main" val="10004"/>
                  </a:ext>
                </a:extLst>
              </a:tr>
            </a:tbl>
          </a:graphicData>
        </a:graphic>
      </p:graphicFrame>
      <p:graphicFrame>
        <p:nvGraphicFramePr>
          <p:cNvPr id="20" name="Table 19"/>
          <p:cNvGraphicFramePr>
            <a:graphicFrameLocks noGrp="1"/>
          </p:cNvGraphicFramePr>
          <p:nvPr/>
        </p:nvGraphicFramePr>
        <p:xfrm>
          <a:off x="2514600" y="1676400"/>
          <a:ext cx="609600" cy="3219450"/>
        </p:xfrm>
        <a:graphic>
          <a:graphicData uri="http://schemas.openxmlformats.org/drawingml/2006/table">
            <a:tbl>
              <a:tblPr firstRow="1" bandRow="1">
                <a:tableStyleId>{0505E3EF-67EA-436B-97B2-0124C06EBD24}</a:tableStyleId>
              </a:tblPr>
              <a:tblGrid>
                <a:gridCol w="609600">
                  <a:extLst>
                    <a:ext uri="{9D8B030D-6E8A-4147-A177-3AD203B41FA5}">
                      <a16:colId xmlns:a16="http://schemas.microsoft.com/office/drawing/2014/main" val="20000"/>
                    </a:ext>
                  </a:extLst>
                </a:gridCol>
              </a:tblGrid>
              <a:tr h="643890">
                <a:tc>
                  <a:txBody>
                    <a:bodyPr/>
                    <a:lstStyle/>
                    <a:p>
                      <a:r>
                        <a:rPr lang="en-US" b="0" dirty="0"/>
                        <a:t>101</a:t>
                      </a:r>
                    </a:p>
                  </a:txBody>
                  <a:tcPr/>
                </a:tc>
                <a:extLst>
                  <a:ext uri="{0D108BD9-81ED-4DB2-BD59-A6C34878D82A}">
                    <a16:rowId xmlns:a16="http://schemas.microsoft.com/office/drawing/2014/main" val="10000"/>
                  </a:ext>
                </a:extLst>
              </a:tr>
              <a:tr h="643890">
                <a:tc>
                  <a:txBody>
                    <a:bodyPr/>
                    <a:lstStyle/>
                    <a:p>
                      <a:r>
                        <a:rPr lang="en-US" dirty="0"/>
                        <a:t>102</a:t>
                      </a:r>
                    </a:p>
                  </a:txBody>
                  <a:tcPr/>
                </a:tc>
                <a:extLst>
                  <a:ext uri="{0D108BD9-81ED-4DB2-BD59-A6C34878D82A}">
                    <a16:rowId xmlns:a16="http://schemas.microsoft.com/office/drawing/2014/main" val="10001"/>
                  </a:ext>
                </a:extLst>
              </a:tr>
              <a:tr h="643890">
                <a:tc>
                  <a:txBody>
                    <a:bodyPr/>
                    <a:lstStyle/>
                    <a:p>
                      <a:r>
                        <a:rPr lang="en-US" dirty="0"/>
                        <a:t>103</a:t>
                      </a:r>
                    </a:p>
                  </a:txBody>
                  <a:tcPr/>
                </a:tc>
                <a:extLst>
                  <a:ext uri="{0D108BD9-81ED-4DB2-BD59-A6C34878D82A}">
                    <a16:rowId xmlns:a16="http://schemas.microsoft.com/office/drawing/2014/main" val="10002"/>
                  </a:ext>
                </a:extLst>
              </a:tr>
              <a:tr h="643890">
                <a:tc>
                  <a:txBody>
                    <a:bodyPr/>
                    <a:lstStyle/>
                    <a:p>
                      <a:r>
                        <a:rPr lang="en-US" dirty="0"/>
                        <a:t>104</a:t>
                      </a:r>
                    </a:p>
                  </a:txBody>
                  <a:tcPr/>
                </a:tc>
                <a:extLst>
                  <a:ext uri="{0D108BD9-81ED-4DB2-BD59-A6C34878D82A}">
                    <a16:rowId xmlns:a16="http://schemas.microsoft.com/office/drawing/2014/main" val="10003"/>
                  </a:ext>
                </a:extLst>
              </a:tr>
              <a:tr h="643890">
                <a:tc>
                  <a:txBody>
                    <a:bodyPr/>
                    <a:lstStyle/>
                    <a:p>
                      <a:r>
                        <a:rPr lang="en-US" dirty="0"/>
                        <a:t>105</a:t>
                      </a:r>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2286000" y="1219200"/>
            <a:ext cx="1032655" cy="369332"/>
          </a:xfrm>
          <a:prstGeom prst="rect">
            <a:avLst/>
          </a:prstGeom>
          <a:noFill/>
        </p:spPr>
        <p:txBody>
          <a:bodyPr wrap="none" rtlCol="0">
            <a:spAutoFit/>
          </a:bodyPr>
          <a:lstStyle/>
          <a:p>
            <a:r>
              <a:rPr lang="en-US" dirty="0" err="1">
                <a:solidFill>
                  <a:schemeClr val="tx2"/>
                </a:solidFill>
                <a:latin typeface="Century Gothic" pitchFamily="34" charset="0"/>
              </a:rPr>
              <a:t>array_a</a:t>
            </a:r>
            <a:endParaRPr lang="en-US" dirty="0">
              <a:solidFill>
                <a:schemeClr val="tx2"/>
              </a:solidFill>
              <a:latin typeface="Century Gothic" pitchFamily="34" charset="0"/>
            </a:endParaRPr>
          </a:p>
        </p:txBody>
      </p:sp>
      <p:sp>
        <p:nvSpPr>
          <p:cNvPr id="18" name="Right Arrow 17"/>
          <p:cNvSpPr/>
          <p:nvPr/>
        </p:nvSpPr>
        <p:spPr>
          <a:xfrm>
            <a:off x="152400" y="2895600"/>
            <a:ext cx="2286000" cy="9144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a:latin typeface="Courier New" pitchFamily="49" charset="0"/>
                <a:cs typeface="Courier New" pitchFamily="49" charset="0"/>
              </a:rPr>
              <a:t>array_a</a:t>
            </a:r>
            <a:r>
              <a:rPr lang="en-US" sz="1600" dirty="0">
                <a:latin typeface="Courier New" pitchFamily="49" charset="0"/>
                <a:cs typeface="Courier New" pitchFamily="49" charset="0"/>
              </a:rPr>
              <a:t>[3]</a:t>
            </a:r>
          </a:p>
        </p:txBody>
      </p:sp>
      <p:sp>
        <p:nvSpPr>
          <p:cNvPr id="19" name="Right Arrow 18"/>
          <p:cNvSpPr/>
          <p:nvPr/>
        </p:nvSpPr>
        <p:spPr>
          <a:xfrm>
            <a:off x="3733800" y="4114800"/>
            <a:ext cx="3124200" cy="914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err="1">
                <a:latin typeface="Courier New" pitchFamily="49" charset="0"/>
                <a:cs typeface="Courier New" pitchFamily="49" charset="0"/>
              </a:rPr>
              <a:t>array_r</a:t>
            </a:r>
            <a:r>
              <a:rPr lang="en-US" sz="1600" dirty="0">
                <a:latin typeface="Courier New" pitchFamily="49" charset="0"/>
                <a:cs typeface="Courier New" pitchFamily="49" charset="0"/>
              </a:rPr>
              <a:t>[3].</a:t>
            </a:r>
            <a:r>
              <a:rPr lang="en-US" sz="1600" dirty="0" err="1">
                <a:latin typeface="Courier New" pitchFamily="49" charset="0"/>
                <a:cs typeface="Courier New" pitchFamily="49" charset="0"/>
              </a:rPr>
              <a:t>store_num</a:t>
            </a:r>
            <a:endParaRPr lang="en-US" sz="1600" dirty="0">
              <a:latin typeface="Courier New" pitchFamily="49" charset="0"/>
              <a:cs typeface="Courier New" pitchFamily="49" charset="0"/>
            </a:endParaRPr>
          </a:p>
        </p:txBody>
      </p:sp>
      <p:sp>
        <p:nvSpPr>
          <p:cNvPr id="21" name="TextBox 20"/>
          <p:cNvSpPr txBox="1"/>
          <p:nvPr/>
        </p:nvSpPr>
        <p:spPr>
          <a:xfrm>
            <a:off x="6858000" y="2590800"/>
            <a:ext cx="944489" cy="369332"/>
          </a:xfrm>
          <a:prstGeom prst="rect">
            <a:avLst/>
          </a:prstGeom>
          <a:noFill/>
        </p:spPr>
        <p:txBody>
          <a:bodyPr wrap="none" rtlCol="0">
            <a:spAutoFit/>
          </a:bodyPr>
          <a:lstStyle/>
          <a:p>
            <a:r>
              <a:rPr lang="en-US" dirty="0" err="1">
                <a:solidFill>
                  <a:schemeClr val="tx2"/>
                </a:solidFill>
                <a:latin typeface="Century Gothic" pitchFamily="34" charset="0"/>
              </a:rPr>
              <a:t>array_r</a:t>
            </a:r>
            <a:endParaRPr lang="en-US" dirty="0">
              <a:solidFill>
                <a:schemeClr val="tx2"/>
              </a:solidFill>
              <a:latin typeface="Century Gothic" pitchFamily="34" charset="0"/>
            </a:endParaRPr>
          </a:p>
        </p:txBody>
      </p:sp>
      <p:sp>
        <p:nvSpPr>
          <p:cNvPr id="9"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What is an Array?</a:t>
            </a:r>
            <a:endParaRPr lang="en-US" sz="1400" dirty="0">
              <a:latin typeface="Century Gothic" pitchFamily="34" charset="0"/>
              <a:cs typeface="Century Gothic"/>
            </a:endParaRPr>
          </a:p>
        </p:txBody>
      </p:sp>
    </p:spTree>
    <p:extLst>
      <p:ext uri="{BB962C8B-B14F-4D97-AF65-F5344CB8AC3E}">
        <p14:creationId xmlns:p14="http://schemas.microsoft.com/office/powerpoint/2010/main" val="3864941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bg/>
                                          </p:spTgt>
                                        </p:tgtEl>
                                        <p:attrNameLst>
                                          <p:attrName>style.visibility</p:attrName>
                                        </p:attrNameLst>
                                      </p:cBhvr>
                                      <p:to>
                                        <p:strVal val="visible"/>
                                      </p:to>
                                    </p:set>
                                    <p:animEffect transition="in" filter="fade">
                                      <p:cBhvr>
                                        <p:cTn id="23" dur="2000"/>
                                        <p:tgtEl>
                                          <p:spTgt spid="18">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fade">
                                      <p:cBhvr>
                                        <p:cTn id="26" dur="2000"/>
                                        <p:tgtEl>
                                          <p:spTgt spid="1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bg/>
                                          </p:spTgt>
                                        </p:tgtEl>
                                        <p:attrNameLst>
                                          <p:attrName>style.visibility</p:attrName>
                                        </p:attrNameLst>
                                      </p:cBhvr>
                                      <p:to>
                                        <p:strVal val="visible"/>
                                      </p:to>
                                    </p:set>
                                    <p:animEffect transition="in" filter="fade">
                                      <p:cBhvr>
                                        <p:cTn id="31" dur="2000"/>
                                        <p:tgtEl>
                                          <p:spTgt spid="19">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fade">
                                      <p:cBhvr>
                                        <p:cTn id="34" dur="2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allAtOnce" animBg="1"/>
      <p:bldP spid="19" grpId="0" build="allAtOnce"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be 18"/>
          <p:cNvSpPr/>
          <p:nvPr/>
        </p:nvSpPr>
        <p:spPr>
          <a:xfrm>
            <a:off x="2895600" y="1066800"/>
            <a:ext cx="4419600" cy="38862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2895600" y="2057400"/>
            <a:ext cx="3429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895600" y="3048000"/>
            <a:ext cx="342900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2895600" y="4038600"/>
            <a:ext cx="3429000"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rot="5400000">
            <a:off x="2438400" y="3505200"/>
            <a:ext cx="2895600"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rot="5400000">
            <a:off x="3657599" y="3505200"/>
            <a:ext cx="2895600"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flipV="1">
            <a:off x="6324600" y="2286000"/>
            <a:ext cx="990600" cy="76200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flipV="1">
            <a:off x="6324600" y="3276600"/>
            <a:ext cx="990600" cy="76200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rot="5400000">
            <a:off x="5638800" y="2743200"/>
            <a:ext cx="2895600"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rot="5400000">
            <a:off x="5257800" y="3124200"/>
            <a:ext cx="2895600"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3657600" y="1295400"/>
            <a:ext cx="3429000"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3276600" y="1676400"/>
            <a:ext cx="3429000" cy="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rot="5400000">
            <a:off x="3886200" y="1066800"/>
            <a:ext cx="990600" cy="99060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rot="5400000">
            <a:off x="5105400" y="1066800"/>
            <a:ext cx="990600" cy="990600"/>
          </a:xfrm>
          <a:prstGeom prst="line">
            <a:avLst/>
          </a:prstGeom>
        </p:spPr>
        <p:style>
          <a:lnRef idx="2">
            <a:schemeClr val="dk1"/>
          </a:lnRef>
          <a:fillRef idx="0">
            <a:schemeClr val="dk1"/>
          </a:fillRef>
          <a:effectRef idx="1">
            <a:schemeClr val="dk1"/>
          </a:effectRef>
          <a:fontRef idx="minor">
            <a:schemeClr val="tx1"/>
          </a:fontRef>
        </p:style>
      </p:cxnSp>
      <p:sp>
        <p:nvSpPr>
          <p:cNvPr id="58" name="Rectangle 57"/>
          <p:cNvSpPr/>
          <p:nvPr/>
        </p:nvSpPr>
        <p:spPr>
          <a:xfrm>
            <a:off x="2895600" y="2057400"/>
            <a:ext cx="990600" cy="2895600"/>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895600" y="2057400"/>
            <a:ext cx="3429000" cy="2895600"/>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5400000">
            <a:off x="1028700" y="3619500"/>
            <a:ext cx="2667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8600" y="2971800"/>
            <a:ext cx="1883849" cy="338554"/>
          </a:xfrm>
          <a:prstGeom prst="rect">
            <a:avLst/>
          </a:prstGeom>
          <a:noFill/>
        </p:spPr>
        <p:txBody>
          <a:bodyPr wrap="none" rtlCol="0">
            <a:spAutoFit/>
          </a:bodyPr>
          <a:lstStyle/>
          <a:p>
            <a:r>
              <a:rPr lang="en-US" sz="1600" dirty="0">
                <a:solidFill>
                  <a:schemeClr val="tx2"/>
                </a:solidFill>
                <a:latin typeface="Century Gothic" pitchFamily="34" charset="0"/>
              </a:rPr>
              <a:t>3 element </a:t>
            </a:r>
            <a:r>
              <a:rPr lang="en-US" sz="1600" i="1" dirty="0">
                <a:solidFill>
                  <a:schemeClr val="tx2"/>
                </a:solidFill>
                <a:latin typeface="Century Gothic" pitchFamily="34" charset="0"/>
              </a:rPr>
              <a:t>vector</a:t>
            </a:r>
          </a:p>
        </p:txBody>
      </p:sp>
      <p:cxnSp>
        <p:nvCxnSpPr>
          <p:cNvPr id="23" name="Straight Arrow Connector 22"/>
          <p:cNvCxnSpPr/>
          <p:nvPr/>
        </p:nvCxnSpPr>
        <p:spPr>
          <a:xfrm>
            <a:off x="2971006" y="5410994"/>
            <a:ext cx="3200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657600" y="5410200"/>
            <a:ext cx="2209800" cy="584775"/>
          </a:xfrm>
          <a:prstGeom prst="rect">
            <a:avLst/>
          </a:prstGeom>
          <a:noFill/>
        </p:spPr>
        <p:txBody>
          <a:bodyPr wrap="square" rtlCol="0">
            <a:spAutoFit/>
          </a:bodyPr>
          <a:lstStyle/>
          <a:p>
            <a:r>
              <a:rPr lang="en-US" sz="1600" dirty="0">
                <a:solidFill>
                  <a:schemeClr val="tx2"/>
                </a:solidFill>
                <a:latin typeface="Century Gothic" pitchFamily="34" charset="0"/>
              </a:rPr>
              <a:t>3 x 3</a:t>
            </a:r>
          </a:p>
          <a:p>
            <a:r>
              <a:rPr lang="en-US" sz="1600" dirty="0">
                <a:solidFill>
                  <a:schemeClr val="tx2"/>
                </a:solidFill>
                <a:latin typeface="Century Gothic" pitchFamily="34" charset="0"/>
              </a:rPr>
              <a:t>9 element </a:t>
            </a:r>
            <a:r>
              <a:rPr lang="en-US" sz="1600" i="1" dirty="0">
                <a:solidFill>
                  <a:schemeClr val="tx2"/>
                </a:solidFill>
                <a:latin typeface="Century Gothic" pitchFamily="34" charset="0"/>
              </a:rPr>
              <a:t>matrix</a:t>
            </a:r>
          </a:p>
        </p:txBody>
      </p:sp>
      <p:cxnSp>
        <p:nvCxnSpPr>
          <p:cNvPr id="28" name="Straight Arrow Connector 27"/>
          <p:cNvCxnSpPr/>
          <p:nvPr/>
        </p:nvCxnSpPr>
        <p:spPr>
          <a:xfrm rot="5400000" flipH="1" flipV="1">
            <a:off x="6629400" y="4267200"/>
            <a:ext cx="10668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239000" y="4800600"/>
            <a:ext cx="1905000" cy="584775"/>
          </a:xfrm>
          <a:prstGeom prst="rect">
            <a:avLst/>
          </a:prstGeom>
          <a:noFill/>
        </p:spPr>
        <p:txBody>
          <a:bodyPr wrap="square" rtlCol="0">
            <a:spAutoFit/>
          </a:bodyPr>
          <a:lstStyle/>
          <a:p>
            <a:r>
              <a:rPr lang="en-US" sz="1600" dirty="0">
                <a:solidFill>
                  <a:schemeClr val="tx2"/>
                </a:solidFill>
                <a:latin typeface="Century Gothic" pitchFamily="34" charset="0"/>
              </a:rPr>
              <a:t>3 x 3 x 3</a:t>
            </a:r>
          </a:p>
          <a:p>
            <a:r>
              <a:rPr lang="en-US" sz="1600" dirty="0">
                <a:solidFill>
                  <a:schemeClr val="tx2"/>
                </a:solidFill>
                <a:latin typeface="Century Gothic" pitchFamily="34" charset="0"/>
              </a:rPr>
              <a:t>27 element </a:t>
            </a:r>
            <a:r>
              <a:rPr lang="en-US" sz="1600" i="1" dirty="0">
                <a:solidFill>
                  <a:schemeClr val="tx2"/>
                </a:solidFill>
                <a:latin typeface="Century Gothic" pitchFamily="34" charset="0"/>
              </a:rPr>
              <a:t>cube</a:t>
            </a:r>
          </a:p>
        </p:txBody>
      </p:sp>
      <p:sp>
        <p:nvSpPr>
          <p:cNvPr id="2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Visualizing an Array</a:t>
            </a:r>
            <a:endParaRPr lang="en-US" sz="1400" dirty="0">
              <a:latin typeface="Century Gothic" pitchFamily="34" charset="0"/>
              <a:cs typeface="Century Gothic"/>
            </a:endParaRPr>
          </a:p>
        </p:txBody>
      </p:sp>
    </p:spTree>
    <p:extLst>
      <p:ext uri="{BB962C8B-B14F-4D97-AF65-F5344CB8AC3E}">
        <p14:creationId xmlns:p14="http://schemas.microsoft.com/office/powerpoint/2010/main" val="2683942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0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20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20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20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22" grpId="0"/>
      <p:bldP spid="24"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836712"/>
            <a:ext cx="3657600" cy="50783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solidFill>
                  <a:schemeClr val="tx1"/>
                </a:solidFill>
              </a:rPr>
              <a:t>Genero Program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p:cNvSpPr txBox="1"/>
          <p:nvPr/>
        </p:nvSpPr>
        <p:spPr>
          <a:xfrm>
            <a:off x="685800" y="1446312"/>
            <a:ext cx="2667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Database Connection</a:t>
            </a:r>
          </a:p>
        </p:txBody>
      </p:sp>
      <p:sp>
        <p:nvSpPr>
          <p:cNvPr id="10" name="Can 9"/>
          <p:cNvSpPr/>
          <p:nvPr/>
        </p:nvSpPr>
        <p:spPr>
          <a:xfrm>
            <a:off x="4953000" y="912912"/>
            <a:ext cx="3657600" cy="289560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9" name="Elbow Connector 8"/>
          <p:cNvCxnSpPr/>
          <p:nvPr/>
        </p:nvCxnSpPr>
        <p:spPr>
          <a:xfrm flipV="1">
            <a:off x="3352800" y="1217712"/>
            <a:ext cx="2438400" cy="4572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943600" y="1065312"/>
            <a:ext cx="1828800" cy="369332"/>
          </a:xfrm>
          <a:prstGeom prst="rect">
            <a:avLst/>
          </a:prstGeom>
          <a:noFill/>
        </p:spPr>
        <p:txBody>
          <a:bodyPr wrap="square" rtlCol="0">
            <a:spAutoFit/>
          </a:bodyPr>
          <a:lstStyle/>
          <a:p>
            <a:r>
              <a:rPr lang="en-US" dirty="0"/>
              <a:t>Database</a:t>
            </a:r>
          </a:p>
        </p:txBody>
      </p:sp>
      <p:sp>
        <p:nvSpPr>
          <p:cNvPr id="15" name="TextBox 14"/>
          <p:cNvSpPr txBox="1"/>
          <p:nvPr/>
        </p:nvSpPr>
        <p:spPr>
          <a:xfrm>
            <a:off x="838200" y="2132112"/>
            <a:ext cx="26670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Cursor </a:t>
            </a:r>
          </a:p>
        </p:txBody>
      </p:sp>
      <p:sp>
        <p:nvSpPr>
          <p:cNvPr id="16" name="TextBox 15"/>
          <p:cNvSpPr txBox="1"/>
          <p:nvPr/>
        </p:nvSpPr>
        <p:spPr>
          <a:xfrm>
            <a:off x="381000" y="2894112"/>
            <a:ext cx="3505200"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b="1" dirty="0">
                <a:solidFill>
                  <a:schemeClr val="tx1"/>
                </a:solidFill>
                <a:latin typeface="Courier New" pitchFamily="49" charset="0"/>
                <a:cs typeface="Courier New" pitchFamily="49" charset="0"/>
              </a:rPr>
              <a:t>DECLARE CURSOR, FOREACH instruction to fill array with data</a:t>
            </a:r>
          </a:p>
        </p:txBody>
      </p:sp>
      <p:cxnSp>
        <p:nvCxnSpPr>
          <p:cNvPr id="46" name="Straight Arrow Connector 45"/>
          <p:cNvCxnSpPr>
            <a:stCxn id="15" idx="3"/>
            <a:endCxn id="48" idx="1"/>
          </p:cNvCxnSpPr>
          <p:nvPr/>
        </p:nvCxnSpPr>
        <p:spPr>
          <a:xfrm>
            <a:off x="3505200" y="2322612"/>
            <a:ext cx="2209800" cy="395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762000" y="3884712"/>
            <a:ext cx="26670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Program Array</a:t>
            </a:r>
          </a:p>
        </p:txBody>
      </p:sp>
      <p:cxnSp>
        <p:nvCxnSpPr>
          <p:cNvPr id="22" name="Straight Arrow Connector 21"/>
          <p:cNvCxnSpPr>
            <a:stCxn id="15" idx="2"/>
            <a:endCxn id="16" idx="0"/>
          </p:cNvCxnSpPr>
          <p:nvPr/>
        </p:nvCxnSpPr>
        <p:spPr>
          <a:xfrm rot="5400000">
            <a:off x="1962150" y="2684562"/>
            <a:ext cx="3810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6" idx="2"/>
            <a:endCxn id="20" idx="0"/>
          </p:cNvCxnSpPr>
          <p:nvPr/>
        </p:nvCxnSpPr>
        <p:spPr>
          <a:xfrm rot="5400000">
            <a:off x="1988582" y="3739694"/>
            <a:ext cx="251936"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81000" y="4670048"/>
            <a:ext cx="3505200"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b="1" dirty="0">
                <a:solidFill>
                  <a:schemeClr val="tx1"/>
                </a:solidFill>
                <a:latin typeface="Courier New" pitchFamily="49" charset="0"/>
                <a:cs typeface="Courier New" pitchFamily="49" charset="0"/>
              </a:rPr>
              <a:t>DISPLAY ARRAY instruction </a:t>
            </a:r>
          </a:p>
          <a:p>
            <a:r>
              <a:rPr lang="en-US" sz="1400" b="1" dirty="0">
                <a:solidFill>
                  <a:schemeClr val="tx1"/>
                </a:solidFill>
                <a:latin typeface="Courier New" pitchFamily="49" charset="0"/>
                <a:cs typeface="Courier New" pitchFamily="49" charset="0"/>
              </a:rPr>
              <a:t>Or</a:t>
            </a:r>
          </a:p>
          <a:p>
            <a:r>
              <a:rPr lang="en-US" sz="1400" b="1" dirty="0">
                <a:solidFill>
                  <a:schemeClr val="tx1"/>
                </a:solidFill>
                <a:latin typeface="Courier New" pitchFamily="49" charset="0"/>
                <a:cs typeface="Courier New" pitchFamily="49" charset="0"/>
              </a:rPr>
              <a:t>INPUT ARRAY instruction</a:t>
            </a:r>
          </a:p>
        </p:txBody>
      </p:sp>
      <p:cxnSp>
        <p:nvCxnSpPr>
          <p:cNvPr id="41" name="Straight Arrow Connector 40"/>
          <p:cNvCxnSpPr>
            <a:stCxn id="20" idx="2"/>
            <a:endCxn id="40" idx="0"/>
          </p:cNvCxnSpPr>
          <p:nvPr/>
        </p:nvCxnSpPr>
        <p:spPr>
          <a:xfrm rot="16200000" flipH="1">
            <a:off x="1912382" y="4448830"/>
            <a:ext cx="404336"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50" idx="1"/>
            <a:endCxn id="20" idx="3"/>
          </p:cNvCxnSpPr>
          <p:nvPr/>
        </p:nvCxnSpPr>
        <p:spPr>
          <a:xfrm rot="10800000" flipV="1">
            <a:off x="3429000" y="2856012"/>
            <a:ext cx="2286000" cy="1219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4953000" y="3960912"/>
            <a:ext cx="40386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User Interface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1" name="Group 70"/>
          <p:cNvGrpSpPr/>
          <p:nvPr/>
        </p:nvGrpSpPr>
        <p:grpSpPr>
          <a:xfrm>
            <a:off x="5715000" y="2208312"/>
            <a:ext cx="2286000" cy="1219200"/>
            <a:chOff x="5715000" y="2514600"/>
            <a:chExt cx="2286000" cy="1219200"/>
          </a:xfrm>
        </p:grpSpPr>
        <p:grpSp>
          <p:nvGrpSpPr>
            <p:cNvPr id="47" name="Group 46"/>
            <p:cNvGrpSpPr/>
            <p:nvPr/>
          </p:nvGrpSpPr>
          <p:grpSpPr>
            <a:xfrm>
              <a:off x="5715000" y="2514600"/>
              <a:ext cx="2286000" cy="1219200"/>
              <a:chOff x="5715000" y="3200400"/>
              <a:chExt cx="2286000" cy="1219200"/>
            </a:xfrm>
          </p:grpSpPr>
          <p:sp>
            <p:nvSpPr>
              <p:cNvPr id="48" name="TextBox 47"/>
              <p:cNvSpPr txBox="1"/>
              <p:nvPr/>
            </p:nvSpPr>
            <p:spPr>
              <a:xfrm>
                <a:off x="5715000" y="3200400"/>
                <a:ext cx="2286000" cy="3077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400" b="1" dirty="0">
                    <a:solidFill>
                      <a:schemeClr val="tx1"/>
                    </a:solidFill>
                    <a:cs typeface="Courier New" pitchFamily="49" charset="0"/>
                  </a:rPr>
                  <a:t>Result Set</a:t>
                </a:r>
              </a:p>
            </p:txBody>
          </p:sp>
          <p:sp>
            <p:nvSpPr>
              <p:cNvPr id="49" name="Rectangle 48"/>
              <p:cNvSpPr/>
              <p:nvPr/>
            </p:nvSpPr>
            <p:spPr>
              <a:xfrm>
                <a:off x="5715000" y="3505200"/>
                <a:ext cx="22860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0" name="Rectangle 49"/>
              <p:cNvSpPr/>
              <p:nvPr/>
            </p:nvSpPr>
            <p:spPr>
              <a:xfrm>
                <a:off x="5715000" y="3733800"/>
                <a:ext cx="22860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p>
            </p:txBody>
          </p:sp>
          <p:sp>
            <p:nvSpPr>
              <p:cNvPr id="51" name="Rectangle 50"/>
              <p:cNvSpPr/>
              <p:nvPr/>
            </p:nvSpPr>
            <p:spPr>
              <a:xfrm>
                <a:off x="5715000" y="3962400"/>
                <a:ext cx="22860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Rectangle 51"/>
              <p:cNvSpPr/>
              <p:nvPr/>
            </p:nvSpPr>
            <p:spPr>
              <a:xfrm>
                <a:off x="5715000" y="4191000"/>
                <a:ext cx="22860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cxnSp>
          <p:nvCxnSpPr>
            <p:cNvPr id="64" name="Straight Connector 63"/>
            <p:cNvCxnSpPr/>
            <p:nvPr/>
          </p:nvCxnSpPr>
          <p:spPr>
            <a:xfrm rot="5400000">
              <a:off x="54864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6" name="Straight Connector 65"/>
            <p:cNvCxnSpPr/>
            <p:nvPr/>
          </p:nvCxnSpPr>
          <p:spPr>
            <a:xfrm rot="5400000">
              <a:off x="58674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7" name="Straight Connector 66"/>
            <p:cNvCxnSpPr/>
            <p:nvPr/>
          </p:nvCxnSpPr>
          <p:spPr>
            <a:xfrm rot="5400000">
              <a:off x="66294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8" name="Straight Connector 67"/>
            <p:cNvCxnSpPr/>
            <p:nvPr/>
          </p:nvCxnSpPr>
          <p:spPr>
            <a:xfrm rot="5400000">
              <a:off x="62484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9" name="Straight Connector 68"/>
            <p:cNvCxnSpPr/>
            <p:nvPr/>
          </p:nvCxnSpPr>
          <p:spPr>
            <a:xfrm rot="5400000">
              <a:off x="69342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0" name="Straight Connector 69"/>
            <p:cNvCxnSpPr/>
            <p:nvPr/>
          </p:nvCxnSpPr>
          <p:spPr>
            <a:xfrm rot="5400000">
              <a:off x="72390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grpSp>
      <p:graphicFrame>
        <p:nvGraphicFramePr>
          <p:cNvPr id="100" name="Table 99"/>
          <p:cNvGraphicFramePr>
            <a:graphicFrameLocks noGrp="1"/>
          </p:cNvGraphicFramePr>
          <p:nvPr>
            <p:extLst>
              <p:ext uri="{D42A27DB-BD31-4B8C-83A1-F6EECF244321}">
                <p14:modId xmlns:p14="http://schemas.microsoft.com/office/powerpoint/2010/main" val="3463928792"/>
              </p:ext>
            </p:extLst>
          </p:nvPr>
        </p:nvGraphicFramePr>
        <p:xfrm>
          <a:off x="5105400" y="4418112"/>
          <a:ext cx="3733800" cy="199644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533400">
                <a:tc>
                  <a:txBody>
                    <a:bodyPr/>
                    <a:lstStyle/>
                    <a:p>
                      <a:r>
                        <a:rPr lang="en-US" dirty="0">
                          <a:solidFill>
                            <a:schemeClr val="tx1"/>
                          </a:solidFill>
                        </a:rPr>
                        <a:t>Window/Form</a:t>
                      </a:r>
                    </a:p>
                  </a:txBody>
                  <a:tcPr/>
                </a:tc>
                <a:extLst>
                  <a:ext uri="{0D108BD9-81ED-4DB2-BD59-A6C34878D82A}">
                    <a16:rowId xmlns:a16="http://schemas.microsoft.com/office/drawing/2014/main" val="10000"/>
                  </a:ext>
                </a:extLst>
              </a:tr>
              <a:tr h="533400">
                <a:tc>
                  <a:txBody>
                    <a:bodyPr/>
                    <a:lstStyle/>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grpSp>
        <p:nvGrpSpPr>
          <p:cNvPr id="85" name="Group 84"/>
          <p:cNvGrpSpPr/>
          <p:nvPr/>
        </p:nvGrpSpPr>
        <p:grpSpPr>
          <a:xfrm>
            <a:off x="5334000" y="5027712"/>
            <a:ext cx="3352800" cy="1219200"/>
            <a:chOff x="5715000" y="2514600"/>
            <a:chExt cx="2286000" cy="1219200"/>
          </a:xfrm>
        </p:grpSpPr>
        <p:grpSp>
          <p:nvGrpSpPr>
            <p:cNvPr id="86" name="Group 46"/>
            <p:cNvGrpSpPr/>
            <p:nvPr/>
          </p:nvGrpSpPr>
          <p:grpSpPr>
            <a:xfrm>
              <a:off x="5715000" y="2514600"/>
              <a:ext cx="2286000" cy="1219200"/>
              <a:chOff x="5715000" y="3200400"/>
              <a:chExt cx="2286000" cy="1219200"/>
            </a:xfrm>
          </p:grpSpPr>
          <p:sp>
            <p:nvSpPr>
              <p:cNvPr id="93" name="TextBox 92"/>
              <p:cNvSpPr txBox="1"/>
              <p:nvPr/>
            </p:nvSpPr>
            <p:spPr>
              <a:xfrm>
                <a:off x="5715000" y="3200400"/>
                <a:ext cx="22860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b="1" dirty="0">
                    <a:solidFill>
                      <a:schemeClr val="tx1"/>
                    </a:solidFill>
                    <a:cs typeface="Courier New" pitchFamily="49" charset="0"/>
                  </a:rPr>
                  <a:t>Table/Tree container</a:t>
                </a:r>
              </a:p>
            </p:txBody>
          </p:sp>
          <p:sp>
            <p:nvSpPr>
              <p:cNvPr id="94" name="Rectangle 93"/>
              <p:cNvSpPr/>
              <p:nvPr/>
            </p:nvSpPr>
            <p:spPr>
              <a:xfrm>
                <a:off x="5715000" y="3505200"/>
                <a:ext cx="22860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ectangle 94"/>
              <p:cNvSpPr/>
              <p:nvPr/>
            </p:nvSpPr>
            <p:spPr>
              <a:xfrm>
                <a:off x="5715000" y="3733800"/>
                <a:ext cx="22860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p:txBody>
          </p:sp>
          <p:sp>
            <p:nvSpPr>
              <p:cNvPr id="96" name="Rectangle 95"/>
              <p:cNvSpPr/>
              <p:nvPr/>
            </p:nvSpPr>
            <p:spPr>
              <a:xfrm>
                <a:off x="5715000" y="3962400"/>
                <a:ext cx="22860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7" name="Rectangle 96"/>
              <p:cNvSpPr/>
              <p:nvPr/>
            </p:nvSpPr>
            <p:spPr>
              <a:xfrm>
                <a:off x="5715000" y="4191000"/>
                <a:ext cx="22860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87" name="Straight Connector 86"/>
            <p:cNvCxnSpPr/>
            <p:nvPr/>
          </p:nvCxnSpPr>
          <p:spPr>
            <a:xfrm rot="5400000">
              <a:off x="54864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88" name="Straight Connector 87"/>
            <p:cNvCxnSpPr/>
            <p:nvPr/>
          </p:nvCxnSpPr>
          <p:spPr>
            <a:xfrm rot="5400000">
              <a:off x="58674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89" name="Straight Connector 88"/>
            <p:cNvCxnSpPr/>
            <p:nvPr/>
          </p:nvCxnSpPr>
          <p:spPr>
            <a:xfrm rot="5400000">
              <a:off x="66294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90" name="Straight Connector 89"/>
            <p:cNvCxnSpPr/>
            <p:nvPr/>
          </p:nvCxnSpPr>
          <p:spPr>
            <a:xfrm rot="5400000">
              <a:off x="62484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91" name="Straight Connector 90"/>
            <p:cNvCxnSpPr/>
            <p:nvPr/>
          </p:nvCxnSpPr>
          <p:spPr>
            <a:xfrm rot="5400000">
              <a:off x="69342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92" name="Straight Connector 91"/>
            <p:cNvCxnSpPr/>
            <p:nvPr/>
          </p:nvCxnSpPr>
          <p:spPr>
            <a:xfrm rot="5400000">
              <a:off x="72390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grpSp>
      <p:cxnSp>
        <p:nvCxnSpPr>
          <p:cNvPr id="101" name="Straight Arrow Connector 100"/>
          <p:cNvCxnSpPr>
            <a:stCxn id="40" idx="3"/>
            <a:endCxn id="95" idx="1"/>
          </p:cNvCxnSpPr>
          <p:nvPr/>
        </p:nvCxnSpPr>
        <p:spPr>
          <a:xfrm>
            <a:off x="3886200" y="5039380"/>
            <a:ext cx="1447800" cy="6360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3"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Using an Array</a:t>
            </a:r>
            <a:endParaRPr lang="en-US" sz="1400" dirty="0">
              <a:latin typeface="Century Gothic" pitchFamily="34" charset="0"/>
              <a:cs typeface="Century Gothic"/>
            </a:endParaRPr>
          </a:p>
        </p:txBody>
      </p:sp>
    </p:spTree>
    <p:extLst>
      <p:ext uri="{BB962C8B-B14F-4D97-AF65-F5344CB8AC3E}">
        <p14:creationId xmlns:p14="http://schemas.microsoft.com/office/powerpoint/2010/main" val="4110947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20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20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2000"/>
                                        <p:tgtEl>
                                          <p:spTgt spid="8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20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2000"/>
                                        <p:tgtEl>
                                          <p:spTgt spid="71"/>
                                        </p:tgtEl>
                                      </p:cBhvr>
                                    </p:animEffect>
                                  </p:childTnLst>
                                </p:cTn>
                              </p:par>
                              <p:par>
                                <p:cTn id="36" presetID="10"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2000"/>
                                        <p:tgtEl>
                                          <p:spTgt spid="4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20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20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20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20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2000"/>
                                        <p:tgtEl>
                                          <p:spTgt spid="5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2000"/>
                                        <p:tgtEl>
                                          <p:spTgt spid="4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20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4" grpId="0" build="allAtOnce"/>
      <p:bldP spid="15" grpId="0" animBg="1"/>
      <p:bldP spid="16" grpId="0" animBg="1"/>
      <p:bldP spid="20" grpId="0" animBg="1"/>
      <p:bldP spid="40"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3719736"/>
            <a:ext cx="51816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a:latin typeface="Courier New" pitchFamily="49" charset="0"/>
                <a:cs typeface="Courier New" pitchFamily="49" charset="0"/>
              </a:rPr>
              <a:t>DEFINE </a:t>
            </a:r>
            <a:r>
              <a:rPr lang="en-US" sz="1400" b="1" dirty="0" err="1">
                <a:latin typeface="Courier New" pitchFamily="49" charset="0"/>
                <a:cs typeface="Courier New" pitchFamily="49" charset="0"/>
              </a:rPr>
              <a:t>store_arr</a:t>
            </a:r>
            <a:r>
              <a:rPr lang="en-US" sz="1400" b="1" dirty="0">
                <a:latin typeface="Courier New" pitchFamily="49" charset="0"/>
                <a:cs typeface="Courier New" pitchFamily="49" charset="0"/>
              </a:rPr>
              <a:t> DYNAMIC ARRAY OF </a:t>
            </a:r>
          </a:p>
          <a:p>
            <a:r>
              <a:rPr lang="en-US" sz="1400" dirty="0">
                <a:latin typeface="Courier New" pitchFamily="49" charset="0"/>
                <a:cs typeface="Courier New" pitchFamily="49" charset="0"/>
              </a:rPr>
              <a:t>  RECORD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store_num</a:t>
            </a:r>
            <a:r>
              <a:rPr lang="en-US" sz="1400" dirty="0">
                <a:latin typeface="Courier New" pitchFamily="49" charset="0"/>
                <a:cs typeface="Courier New" pitchFamily="49" charset="0"/>
              </a:rPr>
              <a:t> LIKE </a:t>
            </a:r>
            <a:r>
              <a:rPr lang="en-US" sz="1400" dirty="0" err="1">
                <a:latin typeface="Courier New" pitchFamily="49" charset="0"/>
                <a:cs typeface="Courier New" pitchFamily="49" charset="0"/>
              </a:rPr>
              <a:t>customer.store_num</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store_name</a:t>
            </a:r>
            <a:r>
              <a:rPr lang="en-US" sz="1400" dirty="0">
                <a:latin typeface="Courier New" pitchFamily="49" charset="0"/>
                <a:cs typeface="Courier New" pitchFamily="49" charset="0"/>
              </a:rPr>
              <a:t> LIKE </a:t>
            </a:r>
            <a:r>
              <a:rPr lang="en-US" sz="1400" dirty="0" err="1">
                <a:latin typeface="Courier New" pitchFamily="49" charset="0"/>
                <a:cs typeface="Courier New" pitchFamily="49" charset="0"/>
              </a:rPr>
              <a:t>customer.store_name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phone LIKE </a:t>
            </a:r>
            <a:r>
              <a:rPr lang="en-US" sz="1400" dirty="0" err="1">
                <a:latin typeface="Courier New" pitchFamily="49" charset="0"/>
                <a:cs typeface="Courier New" pitchFamily="49" charset="0"/>
              </a:rPr>
              <a:t>customer.phone</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  END RECORD</a:t>
            </a:r>
          </a:p>
        </p:txBody>
      </p:sp>
      <p:sp>
        <p:nvSpPr>
          <p:cNvPr id="6" name="TextBox 5"/>
          <p:cNvSpPr txBox="1"/>
          <p:nvPr/>
        </p:nvSpPr>
        <p:spPr>
          <a:xfrm>
            <a:off x="1524000" y="1052736"/>
            <a:ext cx="50292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a:latin typeface="Courier New" pitchFamily="49" charset="0"/>
                <a:cs typeface="Courier New" pitchFamily="49" charset="0"/>
              </a:rPr>
              <a:t>DEFINE </a:t>
            </a:r>
            <a:r>
              <a:rPr lang="en-US" sz="1400" b="1" dirty="0" err="1">
                <a:latin typeface="Courier New" pitchFamily="49" charset="0"/>
                <a:cs typeface="Courier New" pitchFamily="49" charset="0"/>
              </a:rPr>
              <a:t>store_arr</a:t>
            </a:r>
            <a:r>
              <a:rPr lang="en-US" sz="1400" b="1" dirty="0">
                <a:latin typeface="Courier New" pitchFamily="49" charset="0"/>
                <a:cs typeface="Courier New" pitchFamily="49" charset="0"/>
              </a:rPr>
              <a:t>[</a:t>
            </a:r>
            <a:r>
              <a:rPr lang="en-US" sz="1400" b="1" dirty="0">
                <a:solidFill>
                  <a:srgbClr val="FF0000"/>
                </a:solidFill>
                <a:latin typeface="Courier New" pitchFamily="49" charset="0"/>
                <a:cs typeface="Courier New" pitchFamily="49" charset="0"/>
              </a:rPr>
              <a:t>5</a:t>
            </a:r>
            <a:r>
              <a:rPr lang="en-US" sz="1400" b="1" dirty="0">
                <a:latin typeface="Courier New" pitchFamily="49" charset="0"/>
                <a:cs typeface="Courier New" pitchFamily="49" charset="0"/>
              </a:rPr>
              <a:t>] ARRAY OF </a:t>
            </a:r>
          </a:p>
          <a:p>
            <a:r>
              <a:rPr lang="en-US" sz="1400" dirty="0">
                <a:latin typeface="Courier New" pitchFamily="49" charset="0"/>
                <a:cs typeface="Courier New" pitchFamily="49" charset="0"/>
              </a:rPr>
              <a:t>  RECORD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store_num</a:t>
            </a:r>
            <a:r>
              <a:rPr lang="en-US" sz="1400" dirty="0">
                <a:latin typeface="Courier New" pitchFamily="49" charset="0"/>
                <a:cs typeface="Courier New" pitchFamily="49" charset="0"/>
              </a:rPr>
              <a:t> LIKE </a:t>
            </a:r>
            <a:r>
              <a:rPr lang="en-US" sz="1400" dirty="0" err="1">
                <a:latin typeface="Courier New" pitchFamily="49" charset="0"/>
                <a:cs typeface="Courier New" pitchFamily="49" charset="0"/>
              </a:rPr>
              <a:t>customer.store_num</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store_name</a:t>
            </a:r>
            <a:r>
              <a:rPr lang="en-US" sz="1400" dirty="0">
                <a:latin typeface="Courier New" pitchFamily="49" charset="0"/>
                <a:cs typeface="Courier New" pitchFamily="49" charset="0"/>
              </a:rPr>
              <a:t> LIKE </a:t>
            </a:r>
            <a:r>
              <a:rPr lang="en-US" sz="1400" dirty="0" err="1">
                <a:latin typeface="Courier New" pitchFamily="49" charset="0"/>
                <a:cs typeface="Courier New" pitchFamily="49" charset="0"/>
              </a:rPr>
              <a:t>customer.store_name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phone LIKE </a:t>
            </a:r>
            <a:r>
              <a:rPr lang="en-US" sz="1400" dirty="0" err="1">
                <a:latin typeface="Courier New" pitchFamily="49" charset="0"/>
                <a:cs typeface="Courier New" pitchFamily="49" charset="0"/>
              </a:rPr>
              <a:t>customer.phone</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  END RECORD</a:t>
            </a:r>
          </a:p>
        </p:txBody>
      </p:sp>
      <p:graphicFrame>
        <p:nvGraphicFramePr>
          <p:cNvPr id="9" name="Table 8"/>
          <p:cNvGraphicFramePr>
            <a:graphicFrameLocks noGrp="1"/>
          </p:cNvGraphicFramePr>
          <p:nvPr>
            <p:extLst>
              <p:ext uri="{D42A27DB-BD31-4B8C-83A1-F6EECF244321}">
                <p14:modId xmlns:p14="http://schemas.microsoft.com/office/powerpoint/2010/main" val="1313545389"/>
              </p:ext>
            </p:extLst>
          </p:nvPr>
        </p:nvGraphicFramePr>
        <p:xfrm>
          <a:off x="6934200" y="1052736"/>
          <a:ext cx="1371600" cy="1828800"/>
        </p:xfrm>
        <a:graphic>
          <a:graphicData uri="http://schemas.openxmlformats.org/drawingml/2006/table">
            <a:tbl>
              <a:tblPr firstRow="1" bandRow="1">
                <a:tableStyleId>{16D9F66E-5EB9-4882-86FB-DCBF35E3C3E4}</a:tableStyleId>
              </a:tblPr>
              <a:tblGrid>
                <a:gridCol w="1371600">
                  <a:extLst>
                    <a:ext uri="{9D8B030D-6E8A-4147-A177-3AD203B41FA5}">
                      <a16:colId xmlns:a16="http://schemas.microsoft.com/office/drawing/2014/main" val="20000"/>
                    </a:ext>
                  </a:extLst>
                </a:gridCol>
              </a:tblGrid>
              <a:tr h="259080">
                <a:tc>
                  <a:txBody>
                    <a:bodyPr/>
                    <a:lstStyle/>
                    <a:p>
                      <a:endParaRPr lang="en-US" b="0" dirty="0"/>
                    </a:p>
                  </a:txBody>
                  <a:tcPr/>
                </a:tc>
                <a:extLst>
                  <a:ext uri="{0D108BD9-81ED-4DB2-BD59-A6C34878D82A}">
                    <a16:rowId xmlns:a16="http://schemas.microsoft.com/office/drawing/2014/main" val="10000"/>
                  </a:ext>
                </a:extLst>
              </a:tr>
              <a:tr h="259080">
                <a:tc>
                  <a:txBody>
                    <a:bodyPr/>
                    <a:lstStyle/>
                    <a:p>
                      <a:endParaRPr lang="en-US" dirty="0"/>
                    </a:p>
                  </a:txBody>
                  <a:tcPr/>
                </a:tc>
                <a:extLst>
                  <a:ext uri="{0D108BD9-81ED-4DB2-BD59-A6C34878D82A}">
                    <a16:rowId xmlns:a16="http://schemas.microsoft.com/office/drawing/2014/main" val="10001"/>
                  </a:ext>
                </a:extLst>
              </a:tr>
              <a:tr h="259080">
                <a:tc>
                  <a:txBody>
                    <a:bodyPr/>
                    <a:lstStyle/>
                    <a:p>
                      <a:endParaRPr lang="en-US" dirty="0"/>
                    </a:p>
                  </a:txBody>
                  <a:tcPr/>
                </a:tc>
                <a:extLst>
                  <a:ext uri="{0D108BD9-81ED-4DB2-BD59-A6C34878D82A}">
                    <a16:rowId xmlns:a16="http://schemas.microsoft.com/office/drawing/2014/main" val="10002"/>
                  </a:ext>
                </a:extLst>
              </a:tr>
              <a:tr h="259080">
                <a:tc>
                  <a:txBody>
                    <a:bodyPr/>
                    <a:lstStyle/>
                    <a:p>
                      <a:endParaRPr lang="en-US" dirty="0"/>
                    </a:p>
                  </a:txBody>
                  <a:tcPr/>
                </a:tc>
                <a:extLst>
                  <a:ext uri="{0D108BD9-81ED-4DB2-BD59-A6C34878D82A}">
                    <a16:rowId xmlns:a16="http://schemas.microsoft.com/office/drawing/2014/main" val="10003"/>
                  </a:ext>
                </a:extLst>
              </a:tr>
              <a:tr h="259080">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1524000" y="2576736"/>
            <a:ext cx="3863558" cy="830997"/>
          </a:xfrm>
          <a:prstGeom prst="rect">
            <a:avLst/>
          </a:prstGeom>
          <a:noFill/>
        </p:spPr>
        <p:txBody>
          <a:bodyPr wrap="none" rtlCol="0">
            <a:spAutoFit/>
          </a:bodyPr>
          <a:lstStyle/>
          <a:p>
            <a:r>
              <a:rPr lang="en-US" sz="1600" dirty="0">
                <a:solidFill>
                  <a:schemeClr val="tx2"/>
                </a:solidFill>
                <a:latin typeface="Century Gothic" pitchFamily="34" charset="0"/>
              </a:rPr>
              <a:t>Explicitly sized, all elements initialized.</a:t>
            </a:r>
          </a:p>
          <a:p>
            <a:r>
              <a:rPr lang="en-US" sz="1600" dirty="0">
                <a:solidFill>
                  <a:schemeClr val="tx2"/>
                </a:solidFill>
                <a:latin typeface="Century Gothic" pitchFamily="34" charset="0"/>
              </a:rPr>
              <a:t>Array out of bounds errors.</a:t>
            </a:r>
          </a:p>
          <a:p>
            <a:r>
              <a:rPr lang="en-US" sz="1600" dirty="0">
                <a:solidFill>
                  <a:schemeClr val="tx2"/>
                </a:solidFill>
                <a:latin typeface="Century Gothic" pitchFamily="34" charset="0"/>
              </a:rPr>
              <a:t>Maximum size is 65535.</a:t>
            </a:r>
          </a:p>
        </p:txBody>
      </p:sp>
      <p:sp>
        <p:nvSpPr>
          <p:cNvPr id="11" name="TextBox 10"/>
          <p:cNvSpPr txBox="1"/>
          <p:nvPr/>
        </p:nvSpPr>
        <p:spPr>
          <a:xfrm>
            <a:off x="1524000" y="5243736"/>
            <a:ext cx="6287299" cy="830997"/>
          </a:xfrm>
          <a:prstGeom prst="rect">
            <a:avLst/>
          </a:prstGeom>
          <a:noFill/>
        </p:spPr>
        <p:txBody>
          <a:bodyPr wrap="none" rtlCol="0">
            <a:spAutoFit/>
          </a:bodyPr>
          <a:lstStyle/>
          <a:p>
            <a:r>
              <a:rPr lang="en-US" sz="1600" dirty="0">
                <a:solidFill>
                  <a:schemeClr val="tx2"/>
                </a:solidFill>
                <a:latin typeface="Century Gothic" pitchFamily="34" charset="0"/>
              </a:rPr>
              <a:t>Variable size, no theoretical size limit.</a:t>
            </a:r>
          </a:p>
          <a:p>
            <a:r>
              <a:rPr lang="en-US" sz="1600" dirty="0">
                <a:solidFill>
                  <a:schemeClr val="tx2"/>
                </a:solidFill>
                <a:latin typeface="Century Gothic" pitchFamily="34" charset="0"/>
              </a:rPr>
              <a:t>Elements allocated automatically as instructed, </a:t>
            </a:r>
          </a:p>
          <a:p>
            <a:r>
              <a:rPr lang="en-US" sz="1600" dirty="0">
                <a:solidFill>
                  <a:schemeClr val="tx2"/>
                </a:solidFill>
                <a:latin typeface="Century Gothic" pitchFamily="34" charset="0"/>
              </a:rPr>
              <a:t>for example when you fill the array with data from a result set.</a:t>
            </a:r>
          </a:p>
        </p:txBody>
      </p:sp>
      <p:sp>
        <p:nvSpPr>
          <p:cNvPr id="8" name="TextBox 7"/>
          <p:cNvSpPr txBox="1"/>
          <p:nvPr/>
        </p:nvSpPr>
        <p:spPr>
          <a:xfrm>
            <a:off x="457200" y="1456061"/>
            <a:ext cx="739305" cy="338554"/>
          </a:xfrm>
          <a:prstGeom prst="rect">
            <a:avLst/>
          </a:prstGeom>
          <a:noFill/>
        </p:spPr>
        <p:txBody>
          <a:bodyPr wrap="none" rtlCol="0">
            <a:spAutoFit/>
          </a:bodyPr>
          <a:lstStyle/>
          <a:p>
            <a:r>
              <a:rPr lang="en-US" sz="1600" dirty="0">
                <a:solidFill>
                  <a:schemeClr val="tx2"/>
                </a:solidFill>
                <a:latin typeface="Century Gothic" pitchFamily="34" charset="0"/>
              </a:rPr>
              <a:t>Static</a:t>
            </a:r>
          </a:p>
        </p:txBody>
      </p:sp>
      <p:sp>
        <p:nvSpPr>
          <p:cNvPr id="13" name="TextBox 12"/>
          <p:cNvSpPr txBox="1"/>
          <p:nvPr/>
        </p:nvSpPr>
        <p:spPr>
          <a:xfrm>
            <a:off x="381000" y="4253136"/>
            <a:ext cx="1079142" cy="338554"/>
          </a:xfrm>
          <a:prstGeom prst="rect">
            <a:avLst/>
          </a:prstGeom>
          <a:noFill/>
        </p:spPr>
        <p:txBody>
          <a:bodyPr wrap="none" rtlCol="0">
            <a:spAutoFit/>
          </a:bodyPr>
          <a:lstStyle/>
          <a:p>
            <a:r>
              <a:rPr lang="en-US" sz="1600" dirty="0">
                <a:solidFill>
                  <a:schemeClr val="tx2"/>
                </a:solidFill>
                <a:latin typeface="Century Gothic" pitchFamily="34" charset="0"/>
              </a:rPr>
              <a:t>Dynamic</a:t>
            </a:r>
          </a:p>
        </p:txBody>
      </p:sp>
      <p:cxnSp>
        <p:nvCxnSpPr>
          <p:cNvPr id="15" name="Straight Connector 14"/>
          <p:cNvCxnSpPr/>
          <p:nvPr/>
        </p:nvCxnSpPr>
        <p:spPr>
          <a:xfrm>
            <a:off x="0" y="3573016"/>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Defining the Array</a:t>
            </a:r>
            <a:endParaRPr lang="en-US" sz="1400" dirty="0">
              <a:latin typeface="Century Gothic" pitchFamily="34" charset="0"/>
              <a:cs typeface="Century Gothic"/>
            </a:endParaRPr>
          </a:p>
        </p:txBody>
      </p:sp>
    </p:spTree>
    <p:extLst>
      <p:ext uri="{BB962C8B-B14F-4D97-AF65-F5344CB8AC3E}">
        <p14:creationId xmlns:p14="http://schemas.microsoft.com/office/powerpoint/2010/main" val="2935229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20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0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2000"/>
                                        <p:tgtEl>
                                          <p:spTgt spid="6">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2000"/>
                                        <p:tgtEl>
                                          <p:spTgt spid="6">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2000"/>
                                        <p:tgtEl>
                                          <p:spTgt spid="6">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2000"/>
                                        <p:tgtEl>
                                          <p:spTgt spid="6">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2000"/>
                                        <p:tgtEl>
                                          <p:spTgt spid="10">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fade">
                                      <p:cBhvr>
                                        <p:cTn id="41" dur="2000"/>
                                        <p:tgtEl>
                                          <p:spTgt spid="10">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Effect transition="in" filter="fade">
                                      <p:cBhvr>
                                        <p:cTn id="44" dur="2000"/>
                                        <p:tgtEl>
                                          <p:spTgt spid="10">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fade">
                                      <p:cBhvr>
                                        <p:cTn id="49" dur="2000"/>
                                        <p:tgtEl>
                                          <p:spTgt spid="1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bg/>
                                          </p:spTgt>
                                        </p:tgtEl>
                                        <p:attrNameLst>
                                          <p:attrName>style.visibility</p:attrName>
                                        </p:attrNameLst>
                                      </p:cBhvr>
                                      <p:to>
                                        <p:strVal val="visible"/>
                                      </p:to>
                                    </p:set>
                                    <p:animEffect transition="in" filter="fade">
                                      <p:cBhvr>
                                        <p:cTn id="54" dur="2000"/>
                                        <p:tgtEl>
                                          <p:spTgt spid="4">
                                            <p:bg/>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2000"/>
                                        <p:tgtEl>
                                          <p:spTgt spid="4">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Effect transition="in" filter="fade">
                                      <p:cBhvr>
                                        <p:cTn id="60" dur="2000"/>
                                        <p:tgtEl>
                                          <p:spTgt spid="4">
                                            <p:txEl>
                                              <p:pRg st="1" end="1"/>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animEffect transition="in" filter="fade">
                                      <p:cBhvr>
                                        <p:cTn id="63" dur="2000"/>
                                        <p:tgtEl>
                                          <p:spTgt spid="4">
                                            <p:txEl>
                                              <p:pRg st="2" end="2"/>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fade">
                                      <p:cBhvr>
                                        <p:cTn id="66" dur="2000"/>
                                        <p:tgtEl>
                                          <p:spTgt spid="4">
                                            <p:txEl>
                                              <p:pRg st="3" end="3"/>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txEl>
                                              <p:pRg st="4" end="4"/>
                                            </p:txEl>
                                          </p:spTgt>
                                        </p:tgtEl>
                                        <p:attrNameLst>
                                          <p:attrName>style.visibility</p:attrName>
                                        </p:attrNameLst>
                                      </p:cBhvr>
                                      <p:to>
                                        <p:strVal val="visible"/>
                                      </p:to>
                                    </p:set>
                                    <p:animEffect transition="in" filter="fade">
                                      <p:cBhvr>
                                        <p:cTn id="69" dur="2000"/>
                                        <p:tgtEl>
                                          <p:spTgt spid="4">
                                            <p:txEl>
                                              <p:pRg st="4" end="4"/>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2000"/>
                                        <p:tgtEl>
                                          <p:spTgt spid="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xEl>
                                              <p:pRg st="0" end="0"/>
                                            </p:txEl>
                                          </p:spTgt>
                                        </p:tgtEl>
                                        <p:attrNameLst>
                                          <p:attrName>style.visibility</p:attrName>
                                        </p:attrNameLst>
                                      </p:cBhvr>
                                      <p:to>
                                        <p:strVal val="visible"/>
                                      </p:to>
                                    </p:set>
                                    <p:animEffect transition="in" filter="fade">
                                      <p:cBhvr>
                                        <p:cTn id="77" dur="2000"/>
                                        <p:tgtEl>
                                          <p:spTgt spid="11">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
                                            <p:txEl>
                                              <p:pRg st="1" end="1"/>
                                            </p:txEl>
                                          </p:spTgt>
                                        </p:tgtEl>
                                        <p:attrNameLst>
                                          <p:attrName>style.visibility</p:attrName>
                                        </p:attrNameLst>
                                      </p:cBhvr>
                                      <p:to>
                                        <p:strVal val="visible"/>
                                      </p:to>
                                    </p:set>
                                    <p:animEffect transition="in" filter="fade">
                                      <p:cBhvr>
                                        <p:cTn id="80" dur="2000"/>
                                        <p:tgtEl>
                                          <p:spTgt spid="11">
                                            <p:txEl>
                                              <p:pRg st="1" end="1"/>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
                                            <p:txEl>
                                              <p:pRg st="2" end="2"/>
                                            </p:txEl>
                                          </p:spTgt>
                                        </p:tgtEl>
                                        <p:attrNameLst>
                                          <p:attrName>style.visibility</p:attrName>
                                        </p:attrNameLst>
                                      </p:cBhvr>
                                      <p:to>
                                        <p:strVal val="visible"/>
                                      </p:to>
                                    </p:set>
                                    <p:animEffect transition="in" filter="fade">
                                      <p:cBhvr>
                                        <p:cTn id="83" dur="20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6" grpId="0" build="allAtOnce" animBg="1"/>
      <p:bldP spid="10" grpId="0" build="allAtOnce"/>
      <p:bldP spid="11" grpId="0" build="allAtOnce"/>
      <p:bldP spid="8" grpId="0" build="allAtOnce"/>
      <p:bldP spid="1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p:nvPr/>
        </p:nvCxnSpPr>
        <p:spPr>
          <a:xfrm>
            <a:off x="2685728" y="5332512"/>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685728" y="5789712"/>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23528" y="836712"/>
            <a:ext cx="8610600" cy="35394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a:latin typeface="Courier New" pitchFamily="49" charset="0"/>
                <a:cs typeface="Courier New" pitchFamily="49" charset="0"/>
              </a:rPr>
              <a:t>FUNCTION </a:t>
            </a:r>
            <a:r>
              <a:rPr lang="en-US" sz="1600" dirty="0" err="1">
                <a:latin typeface="Courier New" pitchFamily="49" charset="0"/>
                <a:cs typeface="Courier New" pitchFamily="49" charset="0"/>
              </a:rPr>
              <a:t>get_all</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DECLARE </a:t>
            </a:r>
            <a:r>
              <a:rPr lang="en-US" sz="1600" dirty="0" err="1">
                <a:latin typeface="Courier New" pitchFamily="49" charset="0"/>
                <a:cs typeface="Courier New" pitchFamily="49" charset="0"/>
              </a:rPr>
              <a:t>store_cur</a:t>
            </a:r>
            <a:r>
              <a:rPr lang="en-US" sz="1600" dirty="0">
                <a:latin typeface="Courier New" pitchFamily="49" charset="0"/>
                <a:cs typeface="Courier New" pitchFamily="49" charset="0"/>
              </a:rPr>
              <a:t> CURSOR FOR </a:t>
            </a:r>
          </a:p>
          <a:p>
            <a:r>
              <a:rPr lang="en-US" sz="1600" dirty="0">
                <a:latin typeface="Courier New" pitchFamily="49" charset="0"/>
                <a:cs typeface="Courier New" pitchFamily="49" charset="0"/>
              </a:rPr>
              <a:t>    SELECT </a:t>
            </a:r>
            <a:r>
              <a:rPr lang="en-US" sz="1600" dirty="0" err="1">
                <a:latin typeface="Courier New" pitchFamily="49" charset="0"/>
                <a:cs typeface="Courier New" pitchFamily="49" charset="0"/>
              </a:rPr>
              <a:t>store_num</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store_name</a:t>
            </a:r>
            <a:r>
              <a:rPr lang="en-US" sz="1600" dirty="0">
                <a:latin typeface="Courier New" pitchFamily="49" charset="0"/>
                <a:cs typeface="Courier New" pitchFamily="49" charset="0"/>
              </a:rPr>
              <a:t>, phone FROM customer</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CALL </a:t>
            </a:r>
            <a:r>
              <a:rPr lang="en-US" sz="1600" b="1" dirty="0" err="1">
                <a:latin typeface="Courier New" pitchFamily="49" charset="0"/>
                <a:cs typeface="Courier New" pitchFamily="49" charset="0"/>
              </a:rPr>
              <a:t>store_arr.clear</a:t>
            </a:r>
            <a:r>
              <a:rPr lang="en-US" sz="1600" b="1" dirty="0">
                <a:latin typeface="Courier New" pitchFamily="49" charset="0"/>
                <a:cs typeface="Courier New" pitchFamily="49" charset="0"/>
              </a:rPr>
              <a:t>()</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FOREACH </a:t>
            </a:r>
            <a:r>
              <a:rPr lang="en-US" sz="1600" dirty="0" err="1">
                <a:latin typeface="Courier New" pitchFamily="49" charset="0"/>
                <a:cs typeface="Courier New" pitchFamily="49" charset="0"/>
              </a:rPr>
              <a:t>store_cur</a:t>
            </a:r>
            <a:r>
              <a:rPr lang="en-US" sz="1600" dirty="0">
                <a:latin typeface="Courier New" pitchFamily="49" charset="0"/>
                <a:cs typeface="Courier New" pitchFamily="49" charset="0"/>
              </a:rPr>
              <a:t> INTO storerec.*</a:t>
            </a:r>
          </a:p>
          <a:p>
            <a:r>
              <a:rPr lang="en-US" sz="1600" dirty="0">
                <a:latin typeface="Courier New" pitchFamily="49" charset="0"/>
                <a:cs typeface="Courier New" pitchFamily="49" charset="0"/>
              </a:rPr>
              <a:t>    CALL </a:t>
            </a:r>
            <a:r>
              <a:rPr lang="en-US" sz="1600" b="1" dirty="0" err="1">
                <a:latin typeface="Courier New" pitchFamily="49" charset="0"/>
                <a:cs typeface="Courier New" pitchFamily="49" charset="0"/>
              </a:rPr>
              <a:t>store_arr.appendElement</a:t>
            </a:r>
            <a:r>
              <a:rPr lang="en-US" sz="1600" b="1" dirty="0">
                <a:latin typeface="Courier New" pitchFamily="49" charset="0"/>
                <a:cs typeface="Courier New" pitchFamily="49" charset="0"/>
              </a:rPr>
              <a:t>()</a:t>
            </a:r>
          </a:p>
          <a:p>
            <a:r>
              <a:rPr lang="en-US" sz="1600" dirty="0">
                <a:latin typeface="Courier New" pitchFamily="49" charset="0"/>
                <a:cs typeface="Courier New" pitchFamily="49" charset="0"/>
              </a:rPr>
              <a:t>    LET </a:t>
            </a:r>
            <a:r>
              <a:rPr lang="en-US" sz="1600" dirty="0" err="1">
                <a:latin typeface="Courier New" pitchFamily="49" charset="0"/>
                <a:cs typeface="Courier New" pitchFamily="49" charset="0"/>
              </a:rPr>
              <a:t>store_arr</a:t>
            </a:r>
            <a:r>
              <a:rPr lang="en-US" sz="1600" dirty="0">
                <a:latin typeface="Courier New" pitchFamily="49" charset="0"/>
                <a:cs typeface="Courier New" pitchFamily="49" charset="0"/>
              </a:rPr>
              <a:t>[</a:t>
            </a:r>
            <a:r>
              <a:rPr lang="en-US" sz="1600" b="1" dirty="0" err="1">
                <a:latin typeface="Courier New" pitchFamily="49" charset="0"/>
                <a:cs typeface="Courier New" pitchFamily="49" charset="0"/>
              </a:rPr>
              <a:t>store_arr.getLength</a:t>
            </a:r>
            <a:r>
              <a:rPr lang="en-US" sz="1600" b="1" dirty="0">
                <a:latin typeface="Courier New" pitchFamily="49" charset="0"/>
                <a:cs typeface="Courier New" pitchFamily="49" charset="0"/>
              </a:rPr>
              <a:t>()</a:t>
            </a:r>
            <a:r>
              <a:rPr lang="en-US" sz="1600" dirty="0">
                <a:latin typeface="Courier New" pitchFamily="49" charset="0"/>
                <a:cs typeface="Courier New" pitchFamily="49" charset="0"/>
              </a:rPr>
              <a:t>].* = storerec.*</a:t>
            </a:r>
          </a:p>
          <a:p>
            <a:r>
              <a:rPr lang="en-US" sz="1600" dirty="0">
                <a:latin typeface="Courier New" pitchFamily="49" charset="0"/>
                <a:cs typeface="Courier New" pitchFamily="49" charset="0"/>
              </a:rPr>
              <a:t>  END FOREACH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DISPLAY ARRAY </a:t>
            </a:r>
            <a:r>
              <a:rPr lang="en-US" sz="1600" dirty="0" err="1">
                <a:latin typeface="Courier New" pitchFamily="49" charset="0"/>
                <a:cs typeface="Courier New" pitchFamily="49" charset="0"/>
              </a:rPr>
              <a:t>store_arr</a:t>
            </a:r>
            <a:r>
              <a:rPr lang="en-US" sz="1600" dirty="0">
                <a:latin typeface="Courier New" pitchFamily="49" charset="0"/>
                <a:cs typeface="Courier New" pitchFamily="49" charset="0"/>
              </a:rPr>
              <a:t> TO tb2.*</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END FUNCTION</a:t>
            </a:r>
          </a:p>
        </p:txBody>
      </p:sp>
      <p:graphicFrame>
        <p:nvGraphicFramePr>
          <p:cNvPr id="5" name="Table 4"/>
          <p:cNvGraphicFramePr>
            <a:graphicFrameLocks noGrp="1"/>
          </p:cNvGraphicFramePr>
          <p:nvPr>
            <p:extLst>
              <p:ext uri="{D42A27DB-BD31-4B8C-83A1-F6EECF244321}">
                <p14:modId xmlns:p14="http://schemas.microsoft.com/office/powerpoint/2010/main" val="2143683568"/>
              </p:ext>
            </p:extLst>
          </p:nvPr>
        </p:nvGraphicFramePr>
        <p:xfrm>
          <a:off x="3142928" y="4722912"/>
          <a:ext cx="4038600" cy="1143000"/>
        </p:xfrm>
        <a:graphic>
          <a:graphicData uri="http://schemas.openxmlformats.org/drawingml/2006/table">
            <a:tbl>
              <a:tblPr firstRow="1" bandRow="1">
                <a:tableStyleId>{0505E3EF-67EA-436B-97B2-0124C06EBD24}</a:tableStyleId>
              </a:tblPr>
              <a:tblGrid>
                <a:gridCol w="4038600">
                  <a:extLst>
                    <a:ext uri="{9D8B030D-6E8A-4147-A177-3AD203B41FA5}">
                      <a16:colId xmlns:a16="http://schemas.microsoft.com/office/drawing/2014/main" val="20000"/>
                    </a:ext>
                  </a:extLst>
                </a:gridCol>
              </a:tblGrid>
              <a:tr h="381000">
                <a:tc>
                  <a:txBody>
                    <a:bodyPr/>
                    <a:lstStyle/>
                    <a:p>
                      <a:pPr algn="l"/>
                      <a:r>
                        <a:rPr lang="en-US" b="0" dirty="0"/>
                        <a:t>701|Dan’s Sports|555-212-0889</a:t>
                      </a:r>
                    </a:p>
                  </a:txBody>
                  <a:tcPr/>
                </a:tc>
                <a:extLst>
                  <a:ext uri="{0D108BD9-81ED-4DB2-BD59-A6C34878D82A}">
                    <a16:rowId xmlns:a16="http://schemas.microsoft.com/office/drawing/2014/main" val="10000"/>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702|Judy’s Garage|555-209-0009</a:t>
                      </a:r>
                    </a:p>
                  </a:txBody>
                  <a:tcPr/>
                </a:tc>
                <a:extLst>
                  <a:ext uri="{0D108BD9-81ED-4DB2-BD59-A6C34878D82A}">
                    <a16:rowId xmlns:a16="http://schemas.microsoft.com/office/drawing/2014/main" val="1000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703|Amazon.com|555-333-1242</a:t>
                      </a:r>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3142928" y="4341912"/>
            <a:ext cx="1133644" cy="369332"/>
          </a:xfrm>
          <a:prstGeom prst="rect">
            <a:avLst/>
          </a:prstGeom>
          <a:noFill/>
        </p:spPr>
        <p:txBody>
          <a:bodyPr wrap="none" rtlCol="0">
            <a:spAutoFit/>
          </a:bodyPr>
          <a:lstStyle/>
          <a:p>
            <a:r>
              <a:rPr lang="en-US" dirty="0" err="1">
                <a:solidFill>
                  <a:schemeClr val="tx2"/>
                </a:solidFill>
                <a:latin typeface="Century Gothic" pitchFamily="34" charset="0"/>
              </a:rPr>
              <a:t>store_arr</a:t>
            </a:r>
            <a:endParaRPr lang="en-US" dirty="0">
              <a:solidFill>
                <a:schemeClr val="tx2"/>
              </a:solidFill>
              <a:latin typeface="Century Gothic" pitchFamily="34" charset="0"/>
            </a:endParaRPr>
          </a:p>
        </p:txBody>
      </p:sp>
      <p:sp>
        <p:nvSpPr>
          <p:cNvPr id="8" name="TextBox 7"/>
          <p:cNvSpPr txBox="1"/>
          <p:nvPr/>
        </p:nvSpPr>
        <p:spPr>
          <a:xfrm>
            <a:off x="6267128" y="3198912"/>
            <a:ext cx="25146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libri" pitchFamily="34" charset="0"/>
                <a:cs typeface="Courier New" pitchFamily="49" charset="0"/>
              </a:rPr>
              <a:t>-- appended element filled with current store_rec.* data</a:t>
            </a:r>
            <a:endParaRPr lang="en-US" dirty="0">
              <a:latin typeface="Calibri" pitchFamily="34" charset="0"/>
            </a:endParaRPr>
          </a:p>
        </p:txBody>
      </p:sp>
      <p:sp>
        <p:nvSpPr>
          <p:cNvPr id="10" name="TextBox 9"/>
          <p:cNvSpPr txBox="1"/>
          <p:nvPr/>
        </p:nvSpPr>
        <p:spPr>
          <a:xfrm>
            <a:off x="4133528" y="1827312"/>
            <a:ext cx="20703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latin typeface="Calibri" pitchFamily="34" charset="0"/>
                <a:cs typeface="Courier New" pitchFamily="49" charset="0"/>
              </a:rPr>
              <a:t>-- initialized to NULL</a:t>
            </a:r>
            <a:endParaRPr lang="en-US" dirty="0">
              <a:latin typeface="Calibri" pitchFamily="34" charset="0"/>
            </a:endParaRPr>
          </a:p>
        </p:txBody>
      </p:sp>
      <p:cxnSp>
        <p:nvCxnSpPr>
          <p:cNvPr id="13" name="Straight Arrow Connector 12"/>
          <p:cNvCxnSpPr/>
          <p:nvPr/>
        </p:nvCxnSpPr>
        <p:spPr>
          <a:xfrm>
            <a:off x="2685728" y="4875312"/>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237928" y="5180112"/>
            <a:ext cx="14784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a:t>store_arr</a:t>
            </a:r>
            <a:r>
              <a:rPr lang="en-US" dirty="0"/>
              <a:t>[2].*</a:t>
            </a:r>
          </a:p>
        </p:txBody>
      </p:sp>
      <p:sp>
        <p:nvSpPr>
          <p:cNvPr id="19" name="TextBox 18"/>
          <p:cNvSpPr txBox="1"/>
          <p:nvPr/>
        </p:nvSpPr>
        <p:spPr>
          <a:xfrm>
            <a:off x="1237928" y="5648980"/>
            <a:ext cx="14784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a:t>store_arr</a:t>
            </a:r>
            <a:r>
              <a:rPr lang="en-US" dirty="0"/>
              <a:t>[3].*</a:t>
            </a:r>
          </a:p>
        </p:txBody>
      </p:sp>
      <p:sp>
        <p:nvSpPr>
          <p:cNvPr id="11" name="TextBox 10"/>
          <p:cNvSpPr txBox="1"/>
          <p:nvPr/>
        </p:nvSpPr>
        <p:spPr>
          <a:xfrm>
            <a:off x="1243564" y="4734580"/>
            <a:ext cx="151836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a:t>store_arr</a:t>
            </a:r>
            <a:r>
              <a:rPr lang="en-US" dirty="0"/>
              <a:t>[1].*</a:t>
            </a:r>
          </a:p>
        </p:txBody>
      </p:sp>
      <p:sp>
        <p:nvSpPr>
          <p:cNvPr id="1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Loading the Array</a:t>
            </a:r>
            <a:endParaRPr lang="en-US" sz="1400" dirty="0">
              <a:latin typeface="Century Gothic" pitchFamily="34" charset="0"/>
              <a:cs typeface="Century Gothic"/>
            </a:endParaRPr>
          </a:p>
        </p:txBody>
      </p:sp>
    </p:spTree>
    <p:extLst>
      <p:ext uri="{BB962C8B-B14F-4D97-AF65-F5344CB8AC3E}">
        <p14:creationId xmlns:p14="http://schemas.microsoft.com/office/powerpoint/2010/main" val="342469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20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20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2000"/>
                                        <p:tgtEl>
                                          <p:spTgt spid="8">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20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20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bg/>
                                          </p:spTgt>
                                        </p:tgtEl>
                                        <p:attrNameLst>
                                          <p:attrName>style.visibility</p:attrName>
                                        </p:attrNameLst>
                                      </p:cBhvr>
                                      <p:to>
                                        <p:strVal val="visible"/>
                                      </p:to>
                                    </p:set>
                                    <p:animEffect transition="in" filter="fade">
                                      <p:cBhvr>
                                        <p:cTn id="33" dur="2000"/>
                                        <p:tgtEl>
                                          <p:spTgt spid="11">
                                            <p:bg/>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20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fade">
                                      <p:cBhvr>
                                        <p:cTn id="39" dur="2000"/>
                                        <p:tgtEl>
                                          <p:spTgt spid="1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bg/>
                                          </p:spTgt>
                                        </p:tgtEl>
                                        <p:attrNameLst>
                                          <p:attrName>style.visibility</p:attrName>
                                        </p:attrNameLst>
                                      </p:cBhvr>
                                      <p:to>
                                        <p:strVal val="visible"/>
                                      </p:to>
                                    </p:set>
                                    <p:animEffect transition="in" filter="fade">
                                      <p:cBhvr>
                                        <p:cTn id="44" dur="2000"/>
                                        <p:tgtEl>
                                          <p:spTgt spid="17">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2000"/>
                                        <p:tgtEl>
                                          <p:spTgt spid="17">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20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bg/>
                                          </p:spTgt>
                                        </p:tgtEl>
                                        <p:attrNameLst>
                                          <p:attrName>style.visibility</p:attrName>
                                        </p:attrNameLst>
                                      </p:cBhvr>
                                      <p:to>
                                        <p:strVal val="visible"/>
                                      </p:to>
                                    </p:set>
                                    <p:animEffect transition="in" filter="fade">
                                      <p:cBhvr>
                                        <p:cTn id="55" dur="2000"/>
                                        <p:tgtEl>
                                          <p:spTgt spid="19">
                                            <p:bg/>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xEl>
                                              <p:pRg st="0" end="0"/>
                                            </p:txEl>
                                          </p:spTgt>
                                        </p:tgtEl>
                                        <p:attrNameLst>
                                          <p:attrName>style.visibility</p:attrName>
                                        </p:attrNameLst>
                                      </p:cBhvr>
                                      <p:to>
                                        <p:strVal val="visible"/>
                                      </p:to>
                                    </p:set>
                                    <p:animEffect transition="in" filter="fade">
                                      <p:cBhvr>
                                        <p:cTn id="58" dur="2000"/>
                                        <p:tgtEl>
                                          <p:spTgt spid="19">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8" grpId="0" build="allAtOnce" animBg="1"/>
      <p:bldP spid="10" grpId="0" build="allAtOnce" animBg="1"/>
      <p:bldP spid="17" grpId="0" build="allAtOnce" animBg="1"/>
      <p:bldP spid="19" grpId="0" build="allAtOnce" animBg="1"/>
      <p:bldP spid="11"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836712"/>
            <a:ext cx="8610600" cy="31085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a:latin typeface="Courier New" pitchFamily="49" charset="0"/>
                <a:cs typeface="Courier New" pitchFamily="49" charset="0"/>
              </a:rPr>
              <a:t>FUNCTION </a:t>
            </a:r>
            <a:r>
              <a:rPr lang="en-US" sz="1400" dirty="0" err="1">
                <a:latin typeface="Courier New" pitchFamily="49" charset="0"/>
                <a:cs typeface="Courier New" pitchFamily="49" charset="0"/>
              </a:rPr>
              <a:t>get_all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DECLARE </a:t>
            </a:r>
            <a:r>
              <a:rPr lang="en-US" sz="1400" dirty="0" err="1">
                <a:latin typeface="Courier New" pitchFamily="49" charset="0"/>
                <a:cs typeface="Courier New" pitchFamily="49" charset="0"/>
              </a:rPr>
              <a:t>store_cur</a:t>
            </a:r>
            <a:r>
              <a:rPr lang="en-US" sz="1400" dirty="0">
                <a:latin typeface="Courier New" pitchFamily="49" charset="0"/>
                <a:cs typeface="Courier New" pitchFamily="49" charset="0"/>
              </a:rPr>
              <a:t> CURSOR FOR </a:t>
            </a:r>
          </a:p>
          <a:p>
            <a:r>
              <a:rPr lang="en-US" sz="1400" dirty="0">
                <a:latin typeface="Courier New" pitchFamily="49" charset="0"/>
                <a:cs typeface="Courier New" pitchFamily="49" charset="0"/>
              </a:rPr>
              <a:t>    SELECT </a:t>
            </a:r>
            <a:r>
              <a:rPr lang="en-US" sz="1400" dirty="0" err="1">
                <a:latin typeface="Courier New" pitchFamily="49" charset="0"/>
                <a:cs typeface="Courier New" pitchFamily="49" charset="0"/>
              </a:rPr>
              <a:t>store_num</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store_name</a:t>
            </a:r>
            <a:r>
              <a:rPr lang="en-US" sz="1400" dirty="0">
                <a:latin typeface="Courier New" pitchFamily="49" charset="0"/>
                <a:cs typeface="Courier New" pitchFamily="49" charset="0"/>
              </a:rPr>
              <a:t>, phone FROM customer</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CALL </a:t>
            </a:r>
            <a:r>
              <a:rPr lang="en-US" sz="1400" dirty="0" err="1">
                <a:latin typeface="Courier New" pitchFamily="49" charset="0"/>
                <a:cs typeface="Courier New" pitchFamily="49" charset="0"/>
              </a:rPr>
              <a:t>store_arr.clear</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FOREACH </a:t>
            </a:r>
            <a:r>
              <a:rPr lang="en-US" sz="1400" dirty="0" err="1">
                <a:latin typeface="Courier New" pitchFamily="49" charset="0"/>
                <a:cs typeface="Courier New" pitchFamily="49" charset="0"/>
              </a:rPr>
              <a:t>store_cur</a:t>
            </a:r>
            <a:r>
              <a:rPr lang="en-US" sz="1400" dirty="0">
                <a:latin typeface="Courier New" pitchFamily="49" charset="0"/>
                <a:cs typeface="Courier New" pitchFamily="49" charset="0"/>
              </a:rPr>
              <a:t> INTO storerec.*</a:t>
            </a:r>
          </a:p>
          <a:p>
            <a:r>
              <a:rPr lang="en-US" sz="1400" dirty="0">
                <a:latin typeface="Courier New" pitchFamily="49" charset="0"/>
                <a:cs typeface="Courier New" pitchFamily="49" charset="0"/>
              </a:rPr>
              <a:t>    CALL </a:t>
            </a:r>
            <a:r>
              <a:rPr lang="en-US" sz="1400" dirty="0" err="1">
                <a:latin typeface="Courier New" pitchFamily="49" charset="0"/>
                <a:cs typeface="Courier New" pitchFamily="49" charset="0"/>
              </a:rPr>
              <a:t>store_arr.appendElement</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LET </a:t>
            </a:r>
            <a:r>
              <a:rPr lang="en-US" sz="1400" dirty="0" err="1">
                <a:latin typeface="Courier New" pitchFamily="49" charset="0"/>
                <a:cs typeface="Courier New" pitchFamily="49" charset="0"/>
              </a:rPr>
              <a:t>store_arr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store_arr.getLength</a:t>
            </a:r>
            <a:r>
              <a:rPr lang="en-US" sz="1400" dirty="0">
                <a:latin typeface="Courier New" pitchFamily="49" charset="0"/>
                <a:cs typeface="Courier New" pitchFamily="49" charset="0"/>
              </a:rPr>
              <a:t>()].* = storerec.*</a:t>
            </a:r>
          </a:p>
          <a:p>
            <a:r>
              <a:rPr lang="en-US" sz="1400" dirty="0">
                <a:latin typeface="Courier New" pitchFamily="49" charset="0"/>
                <a:cs typeface="Courier New" pitchFamily="49" charset="0"/>
              </a:rPr>
              <a:t>  END FOREACH </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DISPLAY ARRAY </a:t>
            </a:r>
            <a:r>
              <a:rPr lang="en-US" sz="1400" b="1" dirty="0" err="1">
                <a:latin typeface="Courier New" pitchFamily="49" charset="0"/>
                <a:cs typeface="Courier New" pitchFamily="49" charset="0"/>
              </a:rPr>
              <a:t>store_arr</a:t>
            </a:r>
            <a:r>
              <a:rPr lang="en-US" sz="1400" b="1" dirty="0">
                <a:latin typeface="Courier New" pitchFamily="49" charset="0"/>
                <a:cs typeface="Courier New" pitchFamily="49" charset="0"/>
              </a:rPr>
              <a:t> TO tb2.* </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END FUNCTION</a:t>
            </a:r>
          </a:p>
        </p:txBody>
      </p:sp>
      <p:sp>
        <p:nvSpPr>
          <p:cNvPr id="29" name="TextBox 28"/>
          <p:cNvSpPr txBox="1"/>
          <p:nvPr/>
        </p:nvSpPr>
        <p:spPr>
          <a:xfrm>
            <a:off x="4285928" y="3122712"/>
            <a:ext cx="4114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libri" pitchFamily="34" charset="0"/>
                <a:cs typeface="Courier New" pitchFamily="49" charset="0"/>
              </a:rPr>
              <a:t>-- map the array to the form container tb2</a:t>
            </a:r>
            <a:endParaRPr lang="en-US" dirty="0">
              <a:latin typeface="Calibri"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304728" y="3732312"/>
            <a:ext cx="6324600" cy="2402659"/>
          </a:xfrm>
          <a:prstGeom prst="rect">
            <a:avLst/>
          </a:prstGeom>
          <a:noFill/>
          <a:ln w="9525">
            <a:noFill/>
            <a:miter lim="800000"/>
            <a:headEnd/>
            <a:tailEnd/>
          </a:ln>
        </p:spPr>
      </p:pic>
      <p:sp>
        <p:nvSpPr>
          <p:cNvPr id="6" name="Rectangle 23"/>
          <p:cNvSpPr txBox="1">
            <a:spLocks noChangeArrowheads="1"/>
          </p:cNvSpPr>
          <p:nvPr/>
        </p:nvSpPr>
        <p:spPr>
          <a:xfrm>
            <a:off x="911696" y="166688"/>
            <a:ext cx="704468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DISPLAY ARRAY – Browse the list</a:t>
            </a:r>
            <a:endParaRPr lang="en-US" sz="1400" dirty="0">
              <a:latin typeface="Century Gothic" pitchFamily="34" charset="0"/>
              <a:cs typeface="Century Gothic"/>
            </a:endParaRPr>
          </a:p>
        </p:txBody>
      </p:sp>
    </p:spTree>
    <p:extLst>
      <p:ext uri="{BB962C8B-B14F-4D97-AF65-F5344CB8AC3E}">
        <p14:creationId xmlns:p14="http://schemas.microsoft.com/office/powerpoint/2010/main" val="8786120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764704"/>
            <a:ext cx="3657600" cy="50783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solidFill>
                  <a:schemeClr val="tx1"/>
                </a:solidFill>
              </a:rPr>
              <a:t>Genero Program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p:cNvSpPr txBox="1"/>
          <p:nvPr/>
        </p:nvSpPr>
        <p:spPr>
          <a:xfrm>
            <a:off x="632520" y="1374304"/>
            <a:ext cx="2667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Database Connection</a:t>
            </a:r>
          </a:p>
        </p:txBody>
      </p:sp>
      <p:sp>
        <p:nvSpPr>
          <p:cNvPr id="10" name="Can 9"/>
          <p:cNvSpPr/>
          <p:nvPr/>
        </p:nvSpPr>
        <p:spPr>
          <a:xfrm>
            <a:off x="4899720" y="840904"/>
            <a:ext cx="3657600" cy="289560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9" name="Elbow Connector 8"/>
          <p:cNvCxnSpPr/>
          <p:nvPr/>
        </p:nvCxnSpPr>
        <p:spPr>
          <a:xfrm flipV="1">
            <a:off x="3299520" y="1145704"/>
            <a:ext cx="2438400" cy="4572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890320" y="993304"/>
            <a:ext cx="1828800" cy="369332"/>
          </a:xfrm>
          <a:prstGeom prst="rect">
            <a:avLst/>
          </a:prstGeom>
          <a:noFill/>
        </p:spPr>
        <p:txBody>
          <a:bodyPr wrap="square" rtlCol="0">
            <a:spAutoFit/>
          </a:bodyPr>
          <a:lstStyle/>
          <a:p>
            <a:r>
              <a:rPr lang="en-US" dirty="0"/>
              <a:t>Database</a:t>
            </a:r>
          </a:p>
        </p:txBody>
      </p:sp>
      <p:sp>
        <p:nvSpPr>
          <p:cNvPr id="15" name="TextBox 14"/>
          <p:cNvSpPr txBox="1"/>
          <p:nvPr/>
        </p:nvSpPr>
        <p:spPr>
          <a:xfrm>
            <a:off x="2308920" y="2060104"/>
            <a:ext cx="1524000"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SCROLL Cursor </a:t>
            </a:r>
          </a:p>
        </p:txBody>
      </p:sp>
      <p:sp>
        <p:nvSpPr>
          <p:cNvPr id="16" name="TextBox 15"/>
          <p:cNvSpPr txBox="1"/>
          <p:nvPr/>
        </p:nvSpPr>
        <p:spPr>
          <a:xfrm>
            <a:off x="327720" y="2136304"/>
            <a:ext cx="15240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b="1" dirty="0">
                <a:solidFill>
                  <a:schemeClr val="tx1"/>
                </a:solidFill>
                <a:latin typeface="Courier New" pitchFamily="49" charset="0"/>
                <a:cs typeface="Courier New" pitchFamily="49" charset="0"/>
              </a:rPr>
              <a:t>DECLARE, OPEN cursor</a:t>
            </a:r>
          </a:p>
        </p:txBody>
      </p:sp>
      <p:sp>
        <p:nvSpPr>
          <p:cNvPr id="20" name="TextBox 19"/>
          <p:cNvSpPr txBox="1"/>
          <p:nvPr/>
        </p:nvSpPr>
        <p:spPr>
          <a:xfrm>
            <a:off x="1089720" y="3279304"/>
            <a:ext cx="1905000"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DYNAMIC Array </a:t>
            </a:r>
            <a:r>
              <a:rPr lang="en-US" b="1" dirty="0"/>
              <a:t>(holds one page)</a:t>
            </a:r>
          </a:p>
        </p:txBody>
      </p:sp>
      <p:cxnSp>
        <p:nvCxnSpPr>
          <p:cNvPr id="22" name="Straight Arrow Connector 21"/>
          <p:cNvCxnSpPr/>
          <p:nvPr/>
        </p:nvCxnSpPr>
        <p:spPr>
          <a:xfrm rot="10800000" flipH="1">
            <a:off x="1851720" y="2364904"/>
            <a:ext cx="457200" cy="183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632520" y="4598040"/>
            <a:ext cx="3124200" cy="95410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b="1" dirty="0">
                <a:solidFill>
                  <a:schemeClr val="tx1"/>
                </a:solidFill>
                <a:latin typeface="Courier New" pitchFamily="49" charset="0"/>
                <a:cs typeface="Courier New" pitchFamily="49" charset="0"/>
              </a:rPr>
              <a:t>DISPLAY ARRAY</a:t>
            </a:r>
          </a:p>
          <a:p>
            <a:r>
              <a:rPr lang="en-US" sz="1400" b="1" dirty="0">
                <a:solidFill>
                  <a:schemeClr val="tx1"/>
                </a:solidFill>
                <a:latin typeface="Courier New" pitchFamily="49" charset="0"/>
                <a:cs typeface="Courier New" pitchFamily="49" charset="0"/>
              </a:rPr>
              <a:t>ON FILL BUFFER</a:t>
            </a:r>
          </a:p>
          <a:p>
            <a:r>
              <a:rPr lang="en-US" sz="1400" b="1" dirty="0">
                <a:solidFill>
                  <a:schemeClr val="tx1"/>
                </a:solidFill>
                <a:latin typeface="Courier New" pitchFamily="49" charset="0"/>
                <a:cs typeface="Courier New" pitchFamily="49" charset="0"/>
              </a:rPr>
              <a:t>FETCH more pages into dynamic array</a:t>
            </a:r>
          </a:p>
        </p:txBody>
      </p:sp>
      <p:cxnSp>
        <p:nvCxnSpPr>
          <p:cNvPr id="41" name="Straight Arrow Connector 40"/>
          <p:cNvCxnSpPr>
            <a:endCxn id="40" idx="0"/>
          </p:cNvCxnSpPr>
          <p:nvPr/>
        </p:nvCxnSpPr>
        <p:spPr>
          <a:xfrm rot="5400000">
            <a:off x="1972717" y="4147537"/>
            <a:ext cx="672406"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50" idx="1"/>
            <a:endCxn id="20" idx="3"/>
          </p:cNvCxnSpPr>
          <p:nvPr/>
        </p:nvCxnSpPr>
        <p:spPr>
          <a:xfrm rot="10800000" flipV="1">
            <a:off x="2994720" y="2784004"/>
            <a:ext cx="2667000" cy="8184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4899720" y="3888904"/>
            <a:ext cx="40386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User Interface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2" name="Group 70"/>
          <p:cNvGrpSpPr/>
          <p:nvPr/>
        </p:nvGrpSpPr>
        <p:grpSpPr>
          <a:xfrm>
            <a:off x="5661720" y="2136304"/>
            <a:ext cx="2286000" cy="1219200"/>
            <a:chOff x="5715000" y="2514600"/>
            <a:chExt cx="2286000" cy="1219200"/>
          </a:xfrm>
        </p:grpSpPr>
        <p:grpSp>
          <p:nvGrpSpPr>
            <p:cNvPr id="3" name="Group 46"/>
            <p:cNvGrpSpPr/>
            <p:nvPr/>
          </p:nvGrpSpPr>
          <p:grpSpPr>
            <a:xfrm>
              <a:off x="5715000" y="2514600"/>
              <a:ext cx="2286000" cy="1219200"/>
              <a:chOff x="5715000" y="3200400"/>
              <a:chExt cx="2286000" cy="1219200"/>
            </a:xfrm>
          </p:grpSpPr>
          <p:sp>
            <p:nvSpPr>
              <p:cNvPr id="48" name="TextBox 47"/>
              <p:cNvSpPr txBox="1"/>
              <p:nvPr/>
            </p:nvSpPr>
            <p:spPr>
              <a:xfrm>
                <a:off x="5715000" y="3200400"/>
                <a:ext cx="2286000" cy="3077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400" b="1" dirty="0">
                    <a:solidFill>
                      <a:schemeClr val="tx1"/>
                    </a:solidFill>
                    <a:cs typeface="Courier New" pitchFamily="49" charset="0"/>
                  </a:rPr>
                  <a:t>Result Set</a:t>
                </a:r>
              </a:p>
            </p:txBody>
          </p:sp>
          <p:sp>
            <p:nvSpPr>
              <p:cNvPr id="49" name="Rectangle 48"/>
              <p:cNvSpPr/>
              <p:nvPr/>
            </p:nvSpPr>
            <p:spPr>
              <a:xfrm>
                <a:off x="5715000" y="3505200"/>
                <a:ext cx="22860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0" name="Rectangle 49"/>
              <p:cNvSpPr/>
              <p:nvPr/>
            </p:nvSpPr>
            <p:spPr>
              <a:xfrm>
                <a:off x="5715000" y="3733800"/>
                <a:ext cx="22860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p>
            </p:txBody>
          </p:sp>
          <p:sp>
            <p:nvSpPr>
              <p:cNvPr id="51" name="Rectangle 50"/>
              <p:cNvSpPr/>
              <p:nvPr/>
            </p:nvSpPr>
            <p:spPr>
              <a:xfrm>
                <a:off x="5715000" y="3962400"/>
                <a:ext cx="22860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Rectangle 51"/>
              <p:cNvSpPr/>
              <p:nvPr/>
            </p:nvSpPr>
            <p:spPr>
              <a:xfrm>
                <a:off x="5715000" y="4191000"/>
                <a:ext cx="22860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cxnSp>
          <p:nvCxnSpPr>
            <p:cNvPr id="64" name="Straight Connector 63"/>
            <p:cNvCxnSpPr/>
            <p:nvPr/>
          </p:nvCxnSpPr>
          <p:spPr>
            <a:xfrm rot="5400000">
              <a:off x="54864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6" name="Straight Connector 65"/>
            <p:cNvCxnSpPr/>
            <p:nvPr/>
          </p:nvCxnSpPr>
          <p:spPr>
            <a:xfrm rot="5400000">
              <a:off x="58674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7" name="Straight Connector 66"/>
            <p:cNvCxnSpPr/>
            <p:nvPr/>
          </p:nvCxnSpPr>
          <p:spPr>
            <a:xfrm rot="5400000">
              <a:off x="66294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8" name="Straight Connector 67"/>
            <p:cNvCxnSpPr/>
            <p:nvPr/>
          </p:nvCxnSpPr>
          <p:spPr>
            <a:xfrm rot="5400000">
              <a:off x="62484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9" name="Straight Connector 68"/>
            <p:cNvCxnSpPr/>
            <p:nvPr/>
          </p:nvCxnSpPr>
          <p:spPr>
            <a:xfrm rot="5400000">
              <a:off x="69342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0" name="Straight Connector 69"/>
            <p:cNvCxnSpPr/>
            <p:nvPr/>
          </p:nvCxnSpPr>
          <p:spPr>
            <a:xfrm rot="5400000">
              <a:off x="7239000" y="3276600"/>
              <a:ext cx="914400" cy="0"/>
            </a:xfrm>
            <a:prstGeom prst="line">
              <a:avLst/>
            </a:prstGeom>
          </p:spPr>
          <p:style>
            <a:lnRef idx="2">
              <a:schemeClr val="accent4"/>
            </a:lnRef>
            <a:fillRef idx="0">
              <a:schemeClr val="accent4"/>
            </a:fillRef>
            <a:effectRef idx="1">
              <a:schemeClr val="accent4"/>
            </a:effectRef>
            <a:fontRef idx="minor">
              <a:schemeClr val="tx1"/>
            </a:fontRef>
          </p:style>
        </p:cxnSp>
      </p:grpSp>
      <p:graphicFrame>
        <p:nvGraphicFramePr>
          <p:cNvPr id="100" name="Table 99"/>
          <p:cNvGraphicFramePr>
            <a:graphicFrameLocks noGrp="1"/>
          </p:cNvGraphicFramePr>
          <p:nvPr>
            <p:extLst>
              <p:ext uri="{D42A27DB-BD31-4B8C-83A1-F6EECF244321}">
                <p14:modId xmlns:p14="http://schemas.microsoft.com/office/powerpoint/2010/main" val="3728550347"/>
              </p:ext>
            </p:extLst>
          </p:nvPr>
        </p:nvGraphicFramePr>
        <p:xfrm>
          <a:off x="5052120" y="4346104"/>
          <a:ext cx="3733800" cy="199644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533400">
                <a:tc>
                  <a:txBody>
                    <a:bodyPr/>
                    <a:lstStyle/>
                    <a:p>
                      <a:r>
                        <a:rPr lang="en-US" dirty="0">
                          <a:solidFill>
                            <a:schemeClr val="tx1"/>
                          </a:solidFill>
                        </a:rPr>
                        <a:t>Window/Form</a:t>
                      </a:r>
                    </a:p>
                  </a:txBody>
                  <a:tcPr/>
                </a:tc>
                <a:extLst>
                  <a:ext uri="{0D108BD9-81ED-4DB2-BD59-A6C34878D82A}">
                    <a16:rowId xmlns:a16="http://schemas.microsoft.com/office/drawing/2014/main" val="10000"/>
                  </a:ext>
                </a:extLst>
              </a:tr>
              <a:tr h="533400">
                <a:tc>
                  <a:txBody>
                    <a:bodyPr/>
                    <a:lstStyle/>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grpSp>
        <p:nvGrpSpPr>
          <p:cNvPr id="4" name="Group 84"/>
          <p:cNvGrpSpPr/>
          <p:nvPr/>
        </p:nvGrpSpPr>
        <p:grpSpPr>
          <a:xfrm>
            <a:off x="5280720" y="4955704"/>
            <a:ext cx="3352800" cy="1219200"/>
            <a:chOff x="5715000" y="2514600"/>
            <a:chExt cx="2286000" cy="1219200"/>
          </a:xfrm>
        </p:grpSpPr>
        <p:grpSp>
          <p:nvGrpSpPr>
            <p:cNvPr id="5" name="Group 46"/>
            <p:cNvGrpSpPr/>
            <p:nvPr/>
          </p:nvGrpSpPr>
          <p:grpSpPr>
            <a:xfrm>
              <a:off x="5715000" y="2514600"/>
              <a:ext cx="2286000" cy="1219200"/>
              <a:chOff x="5715000" y="3200400"/>
              <a:chExt cx="2286000" cy="1219200"/>
            </a:xfrm>
          </p:grpSpPr>
          <p:sp>
            <p:nvSpPr>
              <p:cNvPr id="93" name="TextBox 92"/>
              <p:cNvSpPr txBox="1"/>
              <p:nvPr/>
            </p:nvSpPr>
            <p:spPr>
              <a:xfrm>
                <a:off x="5715000" y="3200400"/>
                <a:ext cx="22860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b="1" dirty="0">
                    <a:solidFill>
                      <a:schemeClr val="tx1"/>
                    </a:solidFill>
                    <a:cs typeface="Courier New" pitchFamily="49" charset="0"/>
                  </a:rPr>
                  <a:t>Table/Tree container</a:t>
                </a:r>
              </a:p>
            </p:txBody>
          </p:sp>
          <p:sp>
            <p:nvSpPr>
              <p:cNvPr id="94" name="Rectangle 93"/>
              <p:cNvSpPr/>
              <p:nvPr/>
            </p:nvSpPr>
            <p:spPr>
              <a:xfrm>
                <a:off x="5715000" y="3505200"/>
                <a:ext cx="22860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ectangle 94"/>
              <p:cNvSpPr/>
              <p:nvPr/>
            </p:nvSpPr>
            <p:spPr>
              <a:xfrm>
                <a:off x="5715000" y="3733800"/>
                <a:ext cx="22860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p:txBody>
          </p:sp>
          <p:sp>
            <p:nvSpPr>
              <p:cNvPr id="96" name="Rectangle 95"/>
              <p:cNvSpPr/>
              <p:nvPr/>
            </p:nvSpPr>
            <p:spPr>
              <a:xfrm>
                <a:off x="5715000" y="3962400"/>
                <a:ext cx="22860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7" name="Rectangle 96"/>
              <p:cNvSpPr/>
              <p:nvPr/>
            </p:nvSpPr>
            <p:spPr>
              <a:xfrm>
                <a:off x="5715000" y="4191000"/>
                <a:ext cx="22860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87" name="Straight Connector 86"/>
            <p:cNvCxnSpPr/>
            <p:nvPr/>
          </p:nvCxnSpPr>
          <p:spPr>
            <a:xfrm rot="5400000">
              <a:off x="54864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88" name="Straight Connector 87"/>
            <p:cNvCxnSpPr/>
            <p:nvPr/>
          </p:nvCxnSpPr>
          <p:spPr>
            <a:xfrm rot="5400000">
              <a:off x="58674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89" name="Straight Connector 88"/>
            <p:cNvCxnSpPr/>
            <p:nvPr/>
          </p:nvCxnSpPr>
          <p:spPr>
            <a:xfrm rot="5400000">
              <a:off x="66294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90" name="Straight Connector 89"/>
            <p:cNvCxnSpPr/>
            <p:nvPr/>
          </p:nvCxnSpPr>
          <p:spPr>
            <a:xfrm rot="5400000">
              <a:off x="62484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91" name="Straight Connector 90"/>
            <p:cNvCxnSpPr/>
            <p:nvPr/>
          </p:nvCxnSpPr>
          <p:spPr>
            <a:xfrm rot="5400000">
              <a:off x="69342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cxnSp>
          <p:nvCxnSpPr>
            <p:cNvPr id="92" name="Straight Connector 91"/>
            <p:cNvCxnSpPr/>
            <p:nvPr/>
          </p:nvCxnSpPr>
          <p:spPr>
            <a:xfrm rot="5400000">
              <a:off x="7239000" y="3276600"/>
              <a:ext cx="914400" cy="0"/>
            </a:xfrm>
            <a:prstGeom prst="line">
              <a:avLst/>
            </a:prstGeom>
          </p:spPr>
          <p:style>
            <a:lnRef idx="1">
              <a:schemeClr val="accent1"/>
            </a:lnRef>
            <a:fillRef idx="2">
              <a:schemeClr val="accent1"/>
            </a:fillRef>
            <a:effectRef idx="1">
              <a:schemeClr val="accent1"/>
            </a:effectRef>
            <a:fontRef idx="minor">
              <a:schemeClr val="dk1"/>
            </a:fontRef>
          </p:style>
        </p:cxnSp>
      </p:grpSp>
      <p:cxnSp>
        <p:nvCxnSpPr>
          <p:cNvPr id="101" name="Straight Arrow Connector 100"/>
          <p:cNvCxnSpPr>
            <a:stCxn id="40" idx="3"/>
            <a:endCxn id="95" idx="1"/>
          </p:cNvCxnSpPr>
          <p:nvPr/>
        </p:nvCxnSpPr>
        <p:spPr>
          <a:xfrm>
            <a:off x="3756720" y="5075094"/>
            <a:ext cx="1524000" cy="5283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48" idx="1"/>
            <a:endCxn id="15" idx="3"/>
          </p:cNvCxnSpPr>
          <p:nvPr/>
        </p:nvCxnSpPr>
        <p:spPr>
          <a:xfrm rot="10800000" flipV="1">
            <a:off x="3832920" y="2290192"/>
            <a:ext cx="1828800" cy="930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Rectangle 23"/>
          <p:cNvSpPr txBox="1">
            <a:spLocks noChangeArrowheads="1"/>
          </p:cNvSpPr>
          <p:nvPr/>
        </p:nvSpPr>
        <p:spPr>
          <a:xfrm>
            <a:off x="911696" y="166688"/>
            <a:ext cx="704468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GB" altLang="zh-HK" sz="3200" dirty="0">
                <a:latin typeface="Century Gothic" pitchFamily="34" charset="0"/>
              </a:rPr>
              <a:t>DISPLAY ARRAY – Paged Mode</a:t>
            </a:r>
            <a:endParaRPr lang="en-US" sz="1400" dirty="0">
              <a:latin typeface="Century Gothic" pitchFamily="34" charset="0"/>
              <a:cs typeface="Century Gothic"/>
            </a:endParaRPr>
          </a:p>
        </p:txBody>
      </p:sp>
    </p:spTree>
    <p:extLst>
      <p:ext uri="{BB962C8B-B14F-4D97-AF65-F5344CB8AC3E}">
        <p14:creationId xmlns:p14="http://schemas.microsoft.com/office/powerpoint/2010/main" val="39338604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20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20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20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20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2000"/>
                                        <p:tgtEl>
                                          <p:spTgt spid="4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20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20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20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20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2000"/>
                                        <p:tgtEl>
                                          <p:spTgt spid="5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20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20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fade">
                                      <p:cBhvr>
                                        <p:cTn id="68"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4" grpId="0" build="allAtOnce"/>
      <p:bldP spid="15" grpId="0" animBg="1"/>
      <p:bldP spid="16" grpId="0" animBg="1"/>
      <p:bldP spid="20" grpId="0" animBg="1"/>
      <p:bldP spid="40"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ontent Placeholder 52"/>
          <p:cNvSpPr>
            <a:spLocks noGrp="1"/>
          </p:cNvSpPr>
          <p:nvPr>
            <p:ph idx="4294967295"/>
          </p:nvPr>
        </p:nvSpPr>
        <p:spPr>
          <a:xfrm>
            <a:off x="0" y="1268413"/>
            <a:ext cx="8229600" cy="4525962"/>
          </a:xfrm>
          <a:prstGeom prst="rect">
            <a:avLst/>
          </a:prstGeom>
        </p:spPr>
        <p:txBody>
          <a:bodyPr>
            <a:normAutofit lnSpcReduction="10000"/>
          </a:bodyPr>
          <a:lstStyle/>
          <a:p>
            <a:pPr marL="514350" indent="-514350">
              <a:buFont typeface="+mj-lt"/>
              <a:buNone/>
            </a:pPr>
            <a:r>
              <a:rPr lang="en-US" sz="2800" dirty="0"/>
              <a:t>You can choose to display the data in full list mode or in paged mode.</a:t>
            </a:r>
          </a:p>
          <a:p>
            <a:pPr marL="514350" indent="-514350"/>
            <a:r>
              <a:rPr lang="en-US" sz="2800" dirty="0"/>
              <a:t>	Full list mode </a:t>
            </a:r>
            <a:r>
              <a:rPr lang="en-US" sz="2800" b="0" dirty="0"/>
              <a:t>– with full list mode (the default) all the data you want to display is copied into the screen array. The user has access to all the data whether or not they look at all of it. This mode should be used for short and static lists of rows.</a:t>
            </a:r>
          </a:p>
          <a:p>
            <a:pPr marL="514350" indent="-514350"/>
            <a:r>
              <a:rPr lang="en-US" sz="2800" dirty="0"/>
              <a:t>	Paged mode </a:t>
            </a:r>
            <a:r>
              <a:rPr lang="en-US" sz="2800" b="0" dirty="0"/>
              <a:t>allows you to provide the user with rows of data dynamically, a page at a time and allows you to fetch fresh data from the database.</a:t>
            </a:r>
            <a:r>
              <a:rPr lang="en-US" sz="2800" dirty="0"/>
              <a:t>  </a:t>
            </a:r>
          </a:p>
        </p:txBody>
      </p:sp>
      <p:sp>
        <p:nvSpPr>
          <p:cNvPr id="4" name="Rectangle 23"/>
          <p:cNvSpPr txBox="1">
            <a:spLocks noChangeArrowheads="1"/>
          </p:cNvSpPr>
          <p:nvPr/>
        </p:nvSpPr>
        <p:spPr>
          <a:xfrm>
            <a:off x="911696" y="166688"/>
            <a:ext cx="704468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GB" altLang="zh-HK" sz="3200" dirty="0">
                <a:latin typeface="Century Gothic" pitchFamily="34" charset="0"/>
              </a:rPr>
              <a:t>DISPLAY ARRAY – Paged Mode</a:t>
            </a:r>
            <a:endParaRPr lang="en-US" sz="1400" dirty="0">
              <a:latin typeface="Century Gothic" pitchFamily="34" charset="0"/>
              <a:cs typeface="Century Gothic"/>
            </a:endParaRPr>
          </a:p>
        </p:txBody>
      </p:sp>
    </p:spTree>
    <p:extLst>
      <p:ext uri="{BB962C8B-B14F-4D97-AF65-F5344CB8AC3E}">
        <p14:creationId xmlns:p14="http://schemas.microsoft.com/office/powerpoint/2010/main" val="400054316"/>
      </p:ext>
    </p:extLst>
  </p:cSld>
  <p:clrMapOvr>
    <a:masterClrMapping/>
  </p:clrMapOvr>
  <p:transition/>
</p:sld>
</file>

<file path=ppt/theme/theme1.xml><?xml version="1.0" encoding="utf-8"?>
<a:theme xmlns:a="http://schemas.openxmlformats.org/drawingml/2006/main" name="Plantilla_Crucialsoft_V2Offic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aPág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ucial_Ultima_Pag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Plantilla_Crucialsoft_V2Office2010</Template>
  <TotalTime>31</TotalTime>
  <Words>1132</Words>
  <Application>Microsoft Office PowerPoint</Application>
  <PresentationFormat>Presentación en pantalla (4:3)</PresentationFormat>
  <Paragraphs>242</Paragraphs>
  <Slides>13</Slides>
  <Notes>11</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13</vt:i4>
      </vt:variant>
    </vt:vector>
  </HeadingPairs>
  <TitlesOfParts>
    <vt:vector size="23" baseType="lpstr">
      <vt:lpstr>新細明體</vt:lpstr>
      <vt:lpstr>Arial</vt:lpstr>
      <vt:lpstr>Calibri</vt:lpstr>
      <vt:lpstr>Century Gothic</vt:lpstr>
      <vt:lpstr>Courier New</vt:lpstr>
      <vt:lpstr>DejaVu Sans</vt:lpstr>
      <vt:lpstr>Myriad Bold</vt:lpstr>
      <vt:lpstr>Plantilla_Crucialsoft_V2Office2010</vt:lpstr>
      <vt:lpstr>1aPágina</vt:lpstr>
      <vt:lpstr>crucial_Ultima_Pagina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CRUCIALSOFT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Ramírez Ramírez</dc:creator>
  <cp:lastModifiedBy>Oscar Ramirez Ramirez</cp:lastModifiedBy>
  <cp:revision>5</cp:revision>
  <dcterms:created xsi:type="dcterms:W3CDTF">2012-06-05T16:45:13Z</dcterms:created>
  <dcterms:modified xsi:type="dcterms:W3CDTF">2016-11-22T19:20:05Z</dcterms:modified>
</cp:coreProperties>
</file>