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70" r:id="rId2"/>
    <p:sldMasterId id="2147483672" r:id="rId3"/>
  </p:sldMasterIdLst>
  <p:notesMasterIdLst>
    <p:notesMasterId r:id="rId21"/>
  </p:notesMasterIdLst>
  <p:sldIdLst>
    <p:sldId id="257"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80" r:id="rId19"/>
    <p:sldId id="281"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2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8CDDAE-DAA7-4EEE-8D54-54EB887CE332}" type="datetimeFigureOut">
              <a:rPr lang="es-MX" smtClean="0"/>
              <a:t>22/11/2016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F778B-9276-43D5-93C5-EFD883DC564E}" type="slidenum">
              <a:rPr lang="es-MX" smtClean="0"/>
              <a:t>‹Nº›</a:t>
            </a:fld>
            <a:endParaRPr lang="es-MX"/>
          </a:p>
        </p:txBody>
      </p:sp>
    </p:spTree>
    <p:extLst>
      <p:ext uri="{BB962C8B-B14F-4D97-AF65-F5344CB8AC3E}">
        <p14:creationId xmlns:p14="http://schemas.microsoft.com/office/powerpoint/2010/main" val="199401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 slide</a:t>
            </a:r>
          </a:p>
        </p:txBody>
      </p:sp>
      <p:sp>
        <p:nvSpPr>
          <p:cNvPr id="4" name="Slide Number Placeholder 3"/>
          <p:cNvSpPr>
            <a:spLocks noGrp="1"/>
          </p:cNvSpPr>
          <p:nvPr>
            <p:ph type="sldNum" sz="quarter" idx="10"/>
          </p:nvPr>
        </p:nvSpPr>
        <p:spPr/>
        <p:txBody>
          <a:bodyPr/>
          <a:lstStyle/>
          <a:p>
            <a:fld id="{59575DDB-512E-406A-8637-95DB5C6DB36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dirty="0" err="1"/>
              <a:t>ui</a:t>
            </a:r>
            <a:r>
              <a:rPr lang="en-US" dirty="0"/>
              <a:t> package includes</a:t>
            </a:r>
            <a:r>
              <a:rPr lang="en-US" baseline="0" dirty="0"/>
              <a:t> …</a:t>
            </a:r>
          </a:p>
          <a:p>
            <a:endParaRPr lang="en-US" baseline="0" dirty="0"/>
          </a:p>
          <a:p>
            <a:r>
              <a:rPr lang="en-US" baseline="0" dirty="0"/>
              <a:t>Read use of and example.</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Highlight which is the CLASS METHOD and</a:t>
            </a:r>
            <a:r>
              <a:rPr lang="en-US" baseline="0" dirty="0"/>
              <a:t> which are the OBJECT methods.</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dirty="0" err="1"/>
              <a:t>om</a:t>
            </a:r>
            <a:r>
              <a:rPr lang="en-US" dirty="0"/>
              <a:t> package includes:</a:t>
            </a:r>
          </a:p>
          <a:p>
            <a:endParaRPr lang="en-US" dirty="0"/>
          </a:p>
          <a:p>
            <a:r>
              <a:rPr lang="en-US" dirty="0"/>
              <a:t>Read use</a:t>
            </a:r>
            <a:r>
              <a:rPr lang="en-US" baseline="0" dirty="0"/>
              <a:t> of and example.</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example</a:t>
            </a:r>
            <a:r>
              <a:rPr lang="en-US" baseline="0" dirty="0"/>
              <a:t> creates a new </a:t>
            </a:r>
            <a:r>
              <a:rPr lang="en-US" baseline="0" dirty="0" err="1"/>
              <a:t>domdocument</a:t>
            </a:r>
            <a:r>
              <a:rPr lang="en-US" baseline="0" dirty="0"/>
              <a:t>, adds a </a:t>
            </a:r>
            <a:r>
              <a:rPr lang="en-US" baseline="0" dirty="0" err="1"/>
              <a:t>domnode</a:t>
            </a:r>
            <a:r>
              <a:rPr lang="en-US" baseline="0" dirty="0"/>
              <a:t> and then writes the node information out to xml. First, the </a:t>
            </a:r>
            <a:r>
              <a:rPr lang="en-US" baseline="0" dirty="0" err="1"/>
              <a:t>domDocument</a:t>
            </a:r>
            <a:r>
              <a:rPr lang="en-US" baseline="0" dirty="0"/>
              <a:t> class method create() is used to create the new </a:t>
            </a:r>
            <a:r>
              <a:rPr lang="en-US" baseline="0" dirty="0" err="1"/>
              <a:t>dom</a:t>
            </a:r>
            <a:r>
              <a:rPr lang="en-US" baseline="0" dirty="0"/>
              <a:t> document object. It is represented by d. Then a new element is added. The </a:t>
            </a:r>
            <a:r>
              <a:rPr lang="en-US" baseline="0" dirty="0" err="1"/>
              <a:t>createElement</a:t>
            </a:r>
            <a:r>
              <a:rPr lang="en-US" baseline="0" dirty="0"/>
              <a:t> object method returns a </a:t>
            </a:r>
            <a:r>
              <a:rPr lang="en-US" baseline="0" dirty="0" err="1"/>
              <a:t>domNode</a:t>
            </a:r>
            <a:r>
              <a:rPr lang="en-US" baseline="0" dirty="0"/>
              <a:t> object and it is referenced by r. The attributes are assigned to the </a:t>
            </a:r>
            <a:r>
              <a:rPr lang="en-US" baseline="0" dirty="0" err="1"/>
              <a:t>domNode</a:t>
            </a:r>
            <a:r>
              <a:rPr lang="en-US" baseline="0" dirty="0"/>
              <a:t> object, r. Then, the </a:t>
            </a:r>
            <a:r>
              <a:rPr lang="en-US" baseline="0" dirty="0" err="1"/>
              <a:t>writeXML</a:t>
            </a:r>
            <a:r>
              <a:rPr lang="en-US" baseline="0" dirty="0"/>
              <a:t> </a:t>
            </a:r>
            <a:r>
              <a:rPr lang="en-US" baseline="0" dirty="0" err="1"/>
              <a:t>domNode</a:t>
            </a:r>
            <a:r>
              <a:rPr lang="en-US" baseline="0" dirty="0"/>
              <a:t> method is used to write out the XML. The resulting xml file looks like this. </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 … </a:t>
            </a:r>
          </a:p>
        </p:txBody>
      </p:sp>
      <p:sp>
        <p:nvSpPr>
          <p:cNvPr id="4" name="Slide Number Placeholder 3"/>
          <p:cNvSpPr>
            <a:spLocks noGrp="1"/>
          </p:cNvSpPr>
          <p:nvPr>
            <p:ph type="sldNum" sz="quarter" idx="10"/>
          </p:nvPr>
        </p:nvSpPr>
        <p:spPr/>
        <p:txBody>
          <a:bodyPr/>
          <a:lstStyle/>
          <a:p>
            <a:fld id="{59575DDB-512E-406A-8637-95DB5C6DB361}"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Tree>
    <p:extLst>
      <p:ext uri="{BB962C8B-B14F-4D97-AF65-F5344CB8AC3E}">
        <p14:creationId xmlns:p14="http://schemas.microsoft.com/office/powerpoint/2010/main" val="1999572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Tree>
    <p:extLst>
      <p:ext uri="{BB962C8B-B14F-4D97-AF65-F5344CB8AC3E}">
        <p14:creationId xmlns:p14="http://schemas.microsoft.com/office/powerpoint/2010/main" val="199957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Blueprints and houses can be helpful metaphors when learning about classes and objects. A class, like a blueprint, is the definition or template. Many objects can be created from that blueprint. Each object has methods that are like global functions allowing you to manipulate the appearance or behavior of an object. For example, a house object might have a method to paint the trim color. Each house object created from the house class can determine its own trim paint color. The house class also has methods. One would be create() allowing you to create a new object of the house class type. </a:t>
            </a:r>
          </a:p>
          <a:p>
            <a:endParaRPr lang="en-US" baseline="0" dirty="0"/>
          </a:p>
          <a:p>
            <a:r>
              <a:rPr lang="en-US" baseline="0" dirty="0"/>
              <a:t>Note that many houses can be built from the same blueprint AND each individual house can have some distinguishing characteristics that are different from the original blueprint. </a:t>
            </a:r>
          </a:p>
          <a:p>
            <a:endParaRPr lang="en-US" baseline="0" dirty="0"/>
          </a:p>
          <a:p>
            <a:r>
              <a:rPr lang="en-US" baseline="0" dirty="0"/>
              <a:t>So again, classes are like blueprints.</a:t>
            </a:r>
          </a:p>
          <a:p>
            <a:r>
              <a:rPr lang="en-US" baseline="0" dirty="0"/>
              <a:t>Objects are like the structure built from the blueprint</a:t>
            </a:r>
          </a:p>
          <a:p>
            <a:r>
              <a:rPr lang="en-US" baseline="0" dirty="0"/>
              <a:t>And Methods are the functionality of the class or object such as creating a new object or changing the trim paint color. </a:t>
            </a:r>
          </a:p>
        </p:txBody>
      </p:sp>
      <p:sp>
        <p:nvSpPr>
          <p:cNvPr id="4" name="Slide Number Placeholder 3"/>
          <p:cNvSpPr>
            <a:spLocks noGrp="1"/>
          </p:cNvSpPr>
          <p:nvPr>
            <p:ph type="sldNum" sz="quarter" idx="10"/>
          </p:nvPr>
        </p:nvSpPr>
        <p:spPr/>
        <p:txBody>
          <a:bodyPr/>
          <a:lstStyle/>
          <a:p>
            <a:fld id="{59575DDB-512E-406A-8637-95DB5C6DB36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a:t>
            </a:r>
            <a:r>
              <a:rPr lang="en-US" baseline="0" dirty="0"/>
              <a:t> we have an example of using class and object methods from </a:t>
            </a:r>
            <a:r>
              <a:rPr lang="en-US" baseline="0" dirty="0" err="1"/>
              <a:t>Genero’s</a:t>
            </a:r>
            <a:r>
              <a:rPr lang="en-US" baseline="0" dirty="0"/>
              <a:t> Window class. The window class comes from the </a:t>
            </a:r>
            <a:r>
              <a:rPr lang="en-US" baseline="0" dirty="0" err="1"/>
              <a:t>ui</a:t>
            </a:r>
            <a:r>
              <a:rPr lang="en-US" baseline="0" dirty="0"/>
              <a:t> package and is the interface to managing window objects. </a:t>
            </a:r>
          </a:p>
          <a:p>
            <a:endParaRPr lang="en-US" baseline="0" dirty="0"/>
          </a:p>
          <a:p>
            <a:r>
              <a:rPr lang="en-US" baseline="0" dirty="0"/>
              <a:t>To use methods from the </a:t>
            </a:r>
            <a:r>
              <a:rPr lang="en-US" baseline="0" dirty="0" err="1"/>
              <a:t>ui.Window</a:t>
            </a:r>
            <a:r>
              <a:rPr lang="en-US" baseline="0" dirty="0"/>
              <a:t> class, we first need to define a variable of type </a:t>
            </a:r>
            <a:r>
              <a:rPr lang="en-US" baseline="0" dirty="0" err="1"/>
              <a:t>ui.Window</a:t>
            </a:r>
            <a:r>
              <a:rPr lang="en-US" baseline="0" dirty="0"/>
              <a:t>. </a:t>
            </a:r>
          </a:p>
          <a:p>
            <a:r>
              <a:rPr lang="en-US" baseline="0" dirty="0"/>
              <a:t>Then, we can use a class method to identify WHICH specific window we want to work with. Here, we are using the </a:t>
            </a:r>
            <a:r>
              <a:rPr lang="en-US" baseline="0" dirty="0" err="1"/>
              <a:t>getcurrent</a:t>
            </a:r>
            <a:r>
              <a:rPr lang="en-US" baseline="0" dirty="0"/>
              <a:t>() class method to let w be the current window.</a:t>
            </a:r>
          </a:p>
          <a:p>
            <a:r>
              <a:rPr lang="en-US" baseline="0" dirty="0"/>
              <a:t>Now that we have a reference to that specific object, we can use the object methods available. One of these object methods is </a:t>
            </a:r>
            <a:r>
              <a:rPr lang="en-US" baseline="0" dirty="0" err="1"/>
              <a:t>setText</a:t>
            </a:r>
            <a:r>
              <a:rPr lang="en-US" baseline="0" dirty="0"/>
              <a:t> which allows you to set the title bar text of the named window. </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a:t>Genero Interface Programming </a:t>
            </a:r>
          </a:p>
        </p:txBody>
      </p:sp>
      <p:sp>
        <p:nvSpPr>
          <p:cNvPr id="53251" name="Rectangle 3"/>
          <p:cNvSpPr>
            <a:spLocks noGrp="1" noChangeArrowheads="1"/>
          </p:cNvSpPr>
          <p:nvPr>
            <p:ph type="dt" sz="quarter" idx="1"/>
          </p:nvPr>
        </p:nvSpPr>
        <p:spPr>
          <a:noFill/>
        </p:spPr>
        <p:txBody>
          <a:bodyPr/>
          <a:lstStyle/>
          <a:p>
            <a:r>
              <a:rPr lang="en-US"/>
              <a:t>04 Built-in Classes</a:t>
            </a:r>
          </a:p>
        </p:txBody>
      </p:sp>
      <p:sp>
        <p:nvSpPr>
          <p:cNvPr id="53252" name="Rectangle 7"/>
          <p:cNvSpPr>
            <a:spLocks noGrp="1" noChangeArrowheads="1"/>
          </p:cNvSpPr>
          <p:nvPr>
            <p:ph type="sldNum" sz="quarter" idx="5"/>
          </p:nvPr>
        </p:nvSpPr>
        <p:spPr>
          <a:noFill/>
        </p:spPr>
        <p:txBody>
          <a:bodyPr/>
          <a:lstStyle/>
          <a:p>
            <a:fld id="{1BAF2DF2-159D-4E87-994E-323023795F6A}" type="slidenum">
              <a:rPr lang="en-US" smtClean="0"/>
              <a:pPr/>
              <a:t>5</a:t>
            </a:fld>
            <a:endParaRPr lang="en-US"/>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p:spPr>
        <p:txBody>
          <a:bodyPr/>
          <a:lstStyle/>
          <a:p>
            <a:pPr eaLnBrk="1" hangingPunct="1"/>
            <a:r>
              <a:rPr lang="en-GB" dirty="0"/>
              <a:t>To</a:t>
            </a:r>
            <a:r>
              <a:rPr lang="en-GB" baseline="0" dirty="0"/>
              <a:t> review, there are 2 kinds of methods: class and object. </a:t>
            </a:r>
          </a:p>
          <a:p>
            <a:pPr eaLnBrk="1" hangingPunct="1"/>
            <a:endParaRPr lang="en-GB" baseline="0" dirty="0"/>
          </a:p>
          <a:p>
            <a:pPr eaLnBrk="1" hangingPunct="1"/>
            <a:r>
              <a:rPr lang="en-GB" baseline="0" dirty="0"/>
              <a:t>Read off examples.</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a:t>Genero Interface Programming </a:t>
            </a:r>
          </a:p>
        </p:txBody>
      </p:sp>
      <p:sp>
        <p:nvSpPr>
          <p:cNvPr id="54275" name="Rectangle 3"/>
          <p:cNvSpPr>
            <a:spLocks noGrp="1" noChangeArrowheads="1"/>
          </p:cNvSpPr>
          <p:nvPr>
            <p:ph type="dt" sz="quarter" idx="1"/>
          </p:nvPr>
        </p:nvSpPr>
        <p:spPr>
          <a:noFill/>
        </p:spPr>
        <p:txBody>
          <a:bodyPr/>
          <a:lstStyle/>
          <a:p>
            <a:r>
              <a:rPr lang="en-US"/>
              <a:t>04 Built-in Classes</a:t>
            </a:r>
          </a:p>
        </p:txBody>
      </p:sp>
      <p:sp>
        <p:nvSpPr>
          <p:cNvPr id="54276" name="Rectangle 7"/>
          <p:cNvSpPr>
            <a:spLocks noGrp="1" noChangeArrowheads="1"/>
          </p:cNvSpPr>
          <p:nvPr>
            <p:ph type="sldNum" sz="quarter" idx="5"/>
          </p:nvPr>
        </p:nvSpPr>
        <p:spPr>
          <a:noFill/>
        </p:spPr>
        <p:txBody>
          <a:bodyPr/>
          <a:lstStyle/>
          <a:p>
            <a:fld id="{35D64E74-E881-4CEE-8798-6ED3D2FAFC49}" type="slidenum">
              <a:rPr lang="en-US" smtClean="0"/>
              <a:pPr/>
              <a:t>6</a:t>
            </a:fld>
            <a:endParaRPr lang="en-US"/>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a:ln/>
        </p:spPr>
        <p:txBody>
          <a:bodyPr/>
          <a:lstStyle/>
          <a:p>
            <a:pPr eaLnBrk="1" hangingPunct="1"/>
            <a:r>
              <a:rPr lang="en-GB" dirty="0"/>
              <a:t>Object</a:t>
            </a:r>
            <a:r>
              <a:rPr lang="en-GB" baseline="0" dirty="0"/>
              <a:t> methods require you to first identify WHICH object you want to work with. You do that by defining a variable of the class type then either using a create() method to create the new object OR as in our window example, use a class method to get a reference to an existing object (such as </a:t>
            </a:r>
            <a:r>
              <a:rPr lang="en-GB" baseline="0" dirty="0" err="1"/>
              <a:t>getCurrent</a:t>
            </a:r>
            <a:r>
              <a:rPr lang="en-GB" baseline="0" dirty="0"/>
              <a:t>(). Now that you have a reference to w as a specific </a:t>
            </a:r>
            <a:r>
              <a:rPr lang="en-GB" baseline="0" dirty="0" err="1"/>
              <a:t>ui.Window</a:t>
            </a:r>
            <a:r>
              <a:rPr lang="en-GB" baseline="0" dirty="0"/>
              <a:t> object, you can use the object methods. Methods are used very much like you would use a global function. </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a:t>Genero Interface Programming </a:t>
            </a:r>
          </a:p>
        </p:txBody>
      </p:sp>
      <p:sp>
        <p:nvSpPr>
          <p:cNvPr id="54275" name="Rectangle 3"/>
          <p:cNvSpPr>
            <a:spLocks noGrp="1" noChangeArrowheads="1"/>
          </p:cNvSpPr>
          <p:nvPr>
            <p:ph type="dt" sz="quarter" idx="1"/>
          </p:nvPr>
        </p:nvSpPr>
        <p:spPr>
          <a:noFill/>
        </p:spPr>
        <p:txBody>
          <a:bodyPr/>
          <a:lstStyle/>
          <a:p>
            <a:r>
              <a:rPr lang="en-US"/>
              <a:t>04 Built-in Classes</a:t>
            </a:r>
          </a:p>
        </p:txBody>
      </p:sp>
      <p:sp>
        <p:nvSpPr>
          <p:cNvPr id="54276" name="Rectangle 7"/>
          <p:cNvSpPr>
            <a:spLocks noGrp="1" noChangeArrowheads="1"/>
          </p:cNvSpPr>
          <p:nvPr>
            <p:ph type="sldNum" sz="quarter" idx="5"/>
          </p:nvPr>
        </p:nvSpPr>
        <p:spPr>
          <a:noFill/>
        </p:spPr>
        <p:txBody>
          <a:bodyPr/>
          <a:lstStyle/>
          <a:p>
            <a:fld id="{35D64E74-E881-4CEE-8798-6ED3D2FAFC49}" type="slidenum">
              <a:rPr lang="en-US" smtClean="0"/>
              <a:pPr/>
              <a:t>7</a:t>
            </a:fld>
            <a:endParaRPr lang="en-US"/>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a:ln/>
        </p:spPr>
        <p:txBody>
          <a:bodyPr/>
          <a:lstStyle/>
          <a:p>
            <a:pPr eaLnBrk="1" hangingPunct="1"/>
            <a:r>
              <a:rPr lang="en-GB" dirty="0"/>
              <a:t>Read.</a:t>
            </a:r>
          </a:p>
          <a:p>
            <a:pPr eaLnBrk="1" hangingPunct="1"/>
            <a:endParaRPr lang="en-GB" dirty="0"/>
          </a:p>
          <a:p>
            <a:pPr eaLnBrk="1" hangingPunct="1"/>
            <a:r>
              <a:rPr lang="en-GB" dirty="0"/>
              <a:t>Let’s take a look at how the documentation is organized</a:t>
            </a:r>
            <a:r>
              <a:rPr lang="en-GB" baseline="0" dirty="0"/>
              <a:t> then we’ll take a tour of the built-in classes.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that you know how to distinguish between the usage of a class method and an object method, let’s take a</a:t>
            </a:r>
            <a:r>
              <a:rPr lang="en-US" baseline="0" dirty="0"/>
              <a:t> tour of the built in classes and see what kind of functionality is available to you. </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base package</a:t>
            </a:r>
            <a:r>
              <a:rPr lang="en-US" baseline="0" dirty="0"/>
              <a:t> includes the Application, Channel, </a:t>
            </a:r>
            <a:r>
              <a:rPr lang="en-US" baseline="0" dirty="0" err="1"/>
              <a:t>StringBuffer</a:t>
            </a:r>
            <a:r>
              <a:rPr lang="en-US" baseline="0" dirty="0"/>
              <a:t>, </a:t>
            </a:r>
            <a:r>
              <a:rPr lang="en-US" baseline="0" dirty="0" err="1"/>
              <a:t>StringTokenizer</a:t>
            </a:r>
            <a:r>
              <a:rPr lang="en-US" baseline="0" dirty="0"/>
              <a:t> and </a:t>
            </a:r>
            <a:r>
              <a:rPr lang="en-US" baseline="0" dirty="0" err="1"/>
              <a:t>TypeInfo</a:t>
            </a:r>
            <a:r>
              <a:rPr lang="en-US" baseline="0" dirty="0"/>
              <a:t> classes.</a:t>
            </a:r>
          </a:p>
          <a:p>
            <a:endParaRPr lang="en-US" baseline="0" dirty="0"/>
          </a:p>
          <a:p>
            <a:r>
              <a:rPr lang="en-US" baseline="0" dirty="0"/>
              <a:t>Read use and example.</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Highlight which is the CLASS METHOD and</a:t>
            </a:r>
            <a:r>
              <a:rPr lang="en-US" baseline="0" dirty="0"/>
              <a:t> which are the OBJECT methods.</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rucial_1">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dirty="0"/>
          </a:p>
        </p:txBody>
      </p:sp>
    </p:spTree>
    <p:extLst>
      <p:ext uri="{BB962C8B-B14F-4D97-AF65-F5344CB8AC3E}">
        <p14:creationId xmlns:p14="http://schemas.microsoft.com/office/powerpoint/2010/main" val="3108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27276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3421970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última_págin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094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aPágina">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0"/>
          </p:nvPr>
        </p:nvSpPr>
        <p:spPr/>
        <p:txBody>
          <a:bodyPr/>
          <a:lstStyle/>
          <a:p>
            <a:fld id="{0D9A3CFB-906F-4938-A669-EEE63204022F}" type="slidenum">
              <a:rPr lang="es-MX" smtClean="0"/>
              <a:pPr/>
              <a:t>‹Nº›</a:t>
            </a:fld>
            <a:endParaRPr lang="es-MX" dirty="0"/>
          </a:p>
        </p:txBody>
      </p:sp>
    </p:spTree>
    <p:extLst>
      <p:ext uri="{BB962C8B-B14F-4D97-AF65-F5344CB8AC3E}">
        <p14:creationId xmlns:p14="http://schemas.microsoft.com/office/powerpoint/2010/main" val="199891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última_págin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03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61303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961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dirty="0"/>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36195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173448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lgn="l">
              <a:defRPr sz="3200">
                <a:latin typeface="Century Gothic" pitchFamily="34" charset="0"/>
              </a:defRPr>
            </a:lvl1pPr>
          </a:lstStyle>
          <a:p>
            <a:r>
              <a:rPr lang="es-ES"/>
              <a:t>Haga clic para modificar el estilo de título del patrón</a:t>
            </a:r>
            <a:endParaRPr lang="es-MX" dirty="0"/>
          </a:p>
        </p:txBody>
      </p:sp>
    </p:spTree>
    <p:extLst>
      <p:ext uri="{BB962C8B-B14F-4D97-AF65-F5344CB8AC3E}">
        <p14:creationId xmlns:p14="http://schemas.microsoft.com/office/powerpoint/2010/main" val="37478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60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dirty="0"/>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57817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8037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MX"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7" name="3 Marcador de pie de página"/>
          <p:cNvSpPr txBox="1">
            <a:spLocks/>
          </p:cNvSpPr>
          <p:nvPr/>
        </p:nvSpPr>
        <p:spPr>
          <a:xfrm>
            <a:off x="2517924" y="6306740"/>
            <a:ext cx="2895600" cy="432048"/>
          </a:xfrm>
          <a:prstGeom prst="rect">
            <a:avLst/>
          </a:prstGeom>
        </p:spPr>
        <p:txBody>
          <a:bodyPr vert="horz" lIns="91440" tIns="45720" rIns="91440" bIns="45720" rtlCol="0" anchor="ctr"/>
          <a:lstStyle>
            <a:defPPr>
              <a:defRPr lang="es-MX"/>
            </a:defPPr>
            <a:lvl1pPr marL="0" algn="ctr" defTabSz="914400" rtl="0" eaLnBrk="1" latinLnBrk="0" hangingPunct="1">
              <a:defRPr lang="en-US" sz="1200" b="0" i="0" kern="1200" smtClean="0">
                <a:solidFill>
                  <a:schemeClr val="tx2"/>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2012 Crucial soft. All rights reserved</a:t>
            </a:r>
          </a:p>
        </p:txBody>
      </p:sp>
      <p:sp>
        <p:nvSpPr>
          <p:cNvPr id="8" name="4 Marcador de número de diapositiva"/>
          <p:cNvSpPr txBox="1">
            <a:spLocks/>
          </p:cNvSpPr>
          <p:nvPr/>
        </p:nvSpPr>
        <p:spPr>
          <a:xfrm>
            <a:off x="6542856" y="6309320"/>
            <a:ext cx="2133600" cy="365125"/>
          </a:xfrm>
          <a:prstGeom prst="rect">
            <a:avLst/>
          </a:prstGeom>
        </p:spPr>
        <p:txBody>
          <a:bodyPr vert="horz" lIns="91440" tIns="45720" rIns="91440" bIns="45720" rtlCol="0" anchor="ctr"/>
          <a:lstStyle>
            <a:defPPr>
              <a:defRPr lang="es-MX"/>
            </a:defPPr>
            <a:lvl1pPr marL="0" algn="r" defTabSz="914400" rtl="0" eaLnBrk="1" latinLnBrk="0" hangingPunct="1">
              <a:defRPr sz="1200" b="0" u="none"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tx2"/>
                </a:solidFill>
              </a:rPr>
              <a:t>Page | </a:t>
            </a:r>
            <a:fld id="{0D9A3CFB-906F-4938-A669-EEE63204022F}" type="slidenum">
              <a:rPr lang="es-MX" smtClean="0"/>
              <a:pPr/>
              <a:t>‹Nº›</a:t>
            </a:fld>
            <a:endParaRPr lang="es-MX" dirty="0"/>
          </a:p>
        </p:txBody>
      </p:sp>
    </p:spTree>
    <p:extLst>
      <p:ext uri="{BB962C8B-B14F-4D97-AF65-F5344CB8AC3E}">
        <p14:creationId xmlns:p14="http://schemas.microsoft.com/office/powerpoint/2010/main" val="224379232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85" r:id="rId12"/>
  </p:sldLayoutIdLst>
  <p:txStyles>
    <p:titleStyle>
      <a:lvl1pPr algn="l" defTabSz="914400" rtl="0" eaLnBrk="1" latinLnBrk="0" hangingPunct="1">
        <a:spcBef>
          <a:spcPct val="0"/>
        </a:spcBef>
        <a:buNone/>
        <a:defRPr sz="3200" b="1" kern="1200">
          <a:solidFill>
            <a:schemeClr val="tx2"/>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A3CFB-906F-4938-A669-EEE63204022F}" type="slidenum">
              <a:rPr lang="es-MX" smtClean="0"/>
              <a:pPr/>
              <a:t>‹Nº›</a:t>
            </a:fld>
            <a:endParaRPr lang="es-MX" dirty="0"/>
          </a:p>
        </p:txBody>
      </p:sp>
    </p:spTree>
    <p:extLst>
      <p:ext uri="{BB962C8B-B14F-4D97-AF65-F5344CB8AC3E}">
        <p14:creationId xmlns:p14="http://schemas.microsoft.com/office/powerpoint/2010/main" val="3249512761"/>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4 Marcador de número de diapositiva"/>
          <p:cNvSpPr txBox="1">
            <a:spLocks/>
          </p:cNvSpPr>
          <p:nvPr/>
        </p:nvSpPr>
        <p:spPr>
          <a:xfrm>
            <a:off x="6542856" y="6309320"/>
            <a:ext cx="2133600" cy="365125"/>
          </a:xfrm>
          <a:prstGeom prst="rect">
            <a:avLst/>
          </a:prstGeom>
        </p:spPr>
        <p:txBody>
          <a:bodyPr vert="horz" lIns="91440" tIns="45720" rIns="91440" bIns="45720" rtlCol="0" anchor="ctr"/>
          <a:lstStyle>
            <a:defPPr>
              <a:defRPr lang="es-MX"/>
            </a:defPPr>
            <a:lvl1pPr marL="0" algn="r" defTabSz="914400" rtl="0" eaLnBrk="1" latinLnBrk="0" hangingPunct="1">
              <a:defRPr sz="1200" b="0" u="none"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tx2"/>
                </a:solidFill>
              </a:rPr>
              <a:t>Page | </a:t>
            </a:r>
            <a:fld id="{0D9A3CFB-906F-4938-A669-EEE63204022F}" type="slidenum">
              <a:rPr lang="es-MX" smtClean="0"/>
              <a:pPr/>
              <a:t>‹Nº›</a:t>
            </a:fld>
            <a:endParaRPr lang="es-MX" dirty="0"/>
          </a:p>
        </p:txBody>
      </p:sp>
    </p:spTree>
    <p:extLst>
      <p:ext uri="{BB962C8B-B14F-4D97-AF65-F5344CB8AC3E}">
        <p14:creationId xmlns:p14="http://schemas.microsoft.com/office/powerpoint/2010/main" val="3924078641"/>
      </p:ext>
    </p:extLst>
  </p:cSld>
  <p:clrMap bg1="lt1" tx1="dk1" bg2="lt2" tx2="dk2" accent1="accent1" accent2="accent2" accent3="accent3" accent4="accent4" accent5="accent5" accent6="accent6" hlink="hlink" folHlink="folHlink"/>
  <p:sldLayoutIdLst>
    <p:sldLayoutId id="214748368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www.4js.com/online_documentation/fjs-fgl-2.30.01-manual-html/index.html"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hyperlink" Target="http://www.4js.com/en/download/documenta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p>
            <a:fld id="{0D9A3CFB-906F-4938-A669-EEE63204022F}" type="slidenum">
              <a:rPr lang="es-MX" smtClean="0"/>
              <a:pPr/>
              <a:t>1</a:t>
            </a:fld>
            <a:endParaRPr lang="es-MX" dirty="0"/>
          </a:p>
        </p:txBody>
      </p:sp>
      <p:sp>
        <p:nvSpPr>
          <p:cNvPr id="3" name="Text Box 5"/>
          <p:cNvSpPr txBox="1">
            <a:spLocks noChangeArrowheads="1"/>
          </p:cNvSpPr>
          <p:nvPr/>
        </p:nvSpPr>
        <p:spPr bwMode="auto">
          <a:xfrm>
            <a:off x="467544" y="4437112"/>
            <a:ext cx="7776864" cy="2123658"/>
          </a:xfrm>
          <a:prstGeom prst="rect">
            <a:avLst/>
          </a:prstGeom>
          <a:noFill/>
          <a:ln w="9525">
            <a:noFill/>
            <a:miter lim="800000"/>
            <a:headEnd/>
            <a:tailEnd/>
          </a:ln>
        </p:spPr>
        <p:txBody>
          <a:bodyPr wrap="square">
            <a:prstTxWarp prst="textNoShape">
              <a:avLst/>
            </a:prstTxWarp>
            <a:spAutoFit/>
          </a:bodyPr>
          <a:lstStyle/>
          <a:p>
            <a:pPr eaLnBrk="0" hangingPunct="0"/>
            <a:r>
              <a:rPr lang="en-US" sz="3600" b="1" dirty="0">
                <a:solidFill>
                  <a:schemeClr val="tx2"/>
                </a:solidFill>
                <a:latin typeface="Century Gothic"/>
                <a:ea typeface="DejaVu Sans" charset="0"/>
                <a:cs typeface="Century Gothic"/>
              </a:rPr>
              <a:t>   Using the</a:t>
            </a:r>
          </a:p>
          <a:p>
            <a:pPr eaLnBrk="0" hangingPunct="0"/>
            <a:r>
              <a:rPr lang="es-MX" sz="3600" b="1" dirty="0" err="1">
                <a:solidFill>
                  <a:schemeClr val="tx2"/>
                </a:solidFill>
                <a:latin typeface="Century Gothic"/>
                <a:ea typeface="DejaVu Sans" charset="0"/>
                <a:cs typeface="Century Gothic"/>
              </a:rPr>
              <a:t>Built</a:t>
            </a:r>
            <a:r>
              <a:rPr lang="es-MX" sz="3600" b="1" dirty="0">
                <a:solidFill>
                  <a:schemeClr val="tx2"/>
                </a:solidFill>
                <a:latin typeface="Century Gothic"/>
                <a:ea typeface="DejaVu Sans" charset="0"/>
                <a:cs typeface="Century Gothic"/>
              </a:rPr>
              <a:t>-in </a:t>
            </a:r>
            <a:r>
              <a:rPr lang="es-MX" sz="3600" b="1" dirty="0" err="1">
                <a:solidFill>
                  <a:schemeClr val="tx2"/>
                </a:solidFill>
                <a:latin typeface="Century Gothic"/>
                <a:ea typeface="DejaVu Sans" charset="0"/>
                <a:cs typeface="Century Gothic"/>
              </a:rPr>
              <a:t>Classes</a:t>
            </a:r>
            <a:endParaRPr lang="fr-FR" sz="3600" b="1" dirty="0">
              <a:solidFill>
                <a:schemeClr val="tx2"/>
              </a:solidFill>
              <a:latin typeface="Century Gothic"/>
              <a:ea typeface="DejaVu Sans" charset="0"/>
              <a:cs typeface="Century Gothic"/>
            </a:endParaRPr>
          </a:p>
          <a:p>
            <a:pPr eaLnBrk="0" hangingPunct="0"/>
            <a:endParaRPr lang="fr-FR" sz="3600" b="1" dirty="0">
              <a:solidFill>
                <a:schemeClr val="tx2"/>
              </a:solidFill>
              <a:latin typeface="Century Gothic"/>
              <a:ea typeface="DejaVu Sans" charset="0"/>
              <a:cs typeface="Century Gothic"/>
            </a:endParaRPr>
          </a:p>
          <a:p>
            <a:pPr eaLnBrk="0" hangingPunct="0"/>
            <a:r>
              <a:rPr lang="en-US" sz="3600" baseline="30000" dirty="0" err="1">
                <a:solidFill>
                  <a:schemeClr val="bg1">
                    <a:lumMod val="65000"/>
                  </a:schemeClr>
                </a:solidFill>
                <a:latin typeface="Myriad Bold" charset="0"/>
              </a:rPr>
              <a:t>Genero</a:t>
            </a:r>
            <a:r>
              <a:rPr lang="en-US" sz="3600" baseline="30000" dirty="0">
                <a:solidFill>
                  <a:schemeClr val="bg1">
                    <a:lumMod val="65000"/>
                  </a:schemeClr>
                </a:solidFill>
                <a:latin typeface="Myriad Bold" charset="0"/>
              </a:rPr>
              <a:t> Interface Programming</a:t>
            </a:r>
          </a:p>
        </p:txBody>
      </p:sp>
    </p:spTree>
    <p:extLst>
      <p:ext uri="{BB962C8B-B14F-4D97-AF65-F5344CB8AC3E}">
        <p14:creationId xmlns:p14="http://schemas.microsoft.com/office/powerpoint/2010/main" val="944677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4294967295"/>
          </p:nvPr>
        </p:nvSpPr>
        <p:spPr>
          <a:xfrm>
            <a:off x="0" y="981075"/>
            <a:ext cx="8543925" cy="4906963"/>
          </a:xfrm>
          <a:prstGeom prst="rect">
            <a:avLst/>
          </a:prstGeom>
        </p:spPr>
        <p:style>
          <a:lnRef idx="1">
            <a:schemeClr val="accent3"/>
          </a:lnRef>
          <a:fillRef idx="2">
            <a:schemeClr val="accent3"/>
          </a:fillRef>
          <a:effectRef idx="1">
            <a:schemeClr val="accent3"/>
          </a:effectRef>
          <a:fontRef idx="minor">
            <a:schemeClr val="dk1"/>
          </a:fontRef>
        </p:style>
        <p:txBody>
          <a:bodyPr>
            <a:noAutofit/>
          </a:bodyPr>
          <a:lstStyle/>
          <a:p>
            <a:pPr>
              <a:buNone/>
            </a:pPr>
            <a:r>
              <a:rPr lang="en-US" sz="2000" b="0" dirty="0">
                <a:latin typeface="Courier New" pitchFamily="49" charset="0"/>
                <a:cs typeface="Courier New" pitchFamily="49" charset="0"/>
              </a:rPr>
              <a:t>MAIN</a:t>
            </a:r>
          </a:p>
          <a:p>
            <a:pPr>
              <a:buNone/>
            </a:pPr>
            <a:r>
              <a:rPr lang="en-US" sz="2000" b="0" dirty="0">
                <a:latin typeface="Courier New" pitchFamily="49" charset="0"/>
                <a:cs typeface="Courier New" pitchFamily="49" charset="0"/>
              </a:rPr>
              <a:t>  DEFINE 	</a:t>
            </a:r>
            <a:r>
              <a:rPr lang="en-US" sz="2000" b="0" dirty="0" err="1">
                <a:latin typeface="Courier New" pitchFamily="49" charset="0"/>
                <a:cs typeface="Courier New" pitchFamily="49" charset="0"/>
              </a:rPr>
              <a:t>tok</a:t>
            </a:r>
            <a:r>
              <a:rPr lang="en-US" sz="2000" b="0" dirty="0">
                <a:latin typeface="Courier New" pitchFamily="49" charset="0"/>
                <a:cs typeface="Courier New" pitchFamily="49" charset="0"/>
              </a:rPr>
              <a:t> </a:t>
            </a:r>
            <a:r>
              <a:rPr lang="en-US" sz="2000" dirty="0" err="1">
                <a:latin typeface="Courier New" pitchFamily="49" charset="0"/>
                <a:cs typeface="Courier New" pitchFamily="49" charset="0"/>
              </a:rPr>
              <a:t>base.StringTokenizer</a:t>
            </a:r>
            <a:r>
              <a:rPr lang="en-US" sz="2000" b="0" dirty="0">
                <a:latin typeface="Courier New" pitchFamily="49" charset="0"/>
                <a:cs typeface="Courier New" pitchFamily="49" charset="0"/>
              </a:rPr>
              <a:t>,</a:t>
            </a:r>
          </a:p>
          <a:p>
            <a:pPr>
              <a:buNone/>
            </a:pPr>
            <a:r>
              <a:rPr lang="en-US" sz="2000" b="0" dirty="0">
                <a:latin typeface="Courier New" pitchFamily="49" charset="0"/>
                <a:cs typeface="Courier New" pitchFamily="49" charset="0"/>
              </a:rPr>
              <a:t>    		source STRING</a:t>
            </a:r>
          </a:p>
          <a:p>
            <a:pPr>
              <a:buNone/>
            </a:pPr>
            <a:endParaRPr lang="en-US" sz="2000" b="0" dirty="0">
              <a:latin typeface="Courier New" pitchFamily="49" charset="0"/>
              <a:cs typeface="Courier New" pitchFamily="49" charset="0"/>
            </a:endParaRPr>
          </a:p>
          <a:p>
            <a:pPr>
              <a:buNone/>
            </a:pPr>
            <a:r>
              <a:rPr lang="en-US" sz="2000" b="0" dirty="0">
                <a:latin typeface="Courier New" pitchFamily="49" charset="0"/>
                <a:cs typeface="Courier New" pitchFamily="49" charset="0"/>
              </a:rPr>
              <a:t>  LET source = "|</a:t>
            </a:r>
            <a:r>
              <a:rPr lang="en-US" sz="2000" b="0" dirty="0" err="1">
                <a:latin typeface="Courier New" pitchFamily="49" charset="0"/>
                <a:cs typeface="Courier New" pitchFamily="49" charset="0"/>
              </a:rPr>
              <a:t>a|b|c|d|e|f|g|h|i</a:t>
            </a:r>
            <a:r>
              <a:rPr lang="en-US" sz="2000" b="0" dirty="0">
                <a:latin typeface="Courier New" pitchFamily="49" charset="0"/>
                <a:cs typeface="Courier New" pitchFamily="49" charset="0"/>
              </a:rPr>
              <a:t>"</a:t>
            </a:r>
          </a:p>
          <a:p>
            <a:pPr>
              <a:buNone/>
            </a:pPr>
            <a:endParaRPr lang="en-US" sz="2000" b="0" dirty="0">
              <a:latin typeface="Courier New" pitchFamily="49" charset="0"/>
              <a:cs typeface="Courier New" pitchFamily="49" charset="0"/>
            </a:endParaRPr>
          </a:p>
          <a:p>
            <a:pPr>
              <a:buNone/>
            </a:pPr>
            <a:r>
              <a:rPr lang="en-US" sz="2000" b="0" dirty="0">
                <a:latin typeface="Courier New" pitchFamily="49" charset="0"/>
                <a:cs typeface="Courier New" pitchFamily="49" charset="0"/>
              </a:rPr>
              <a:t>	LET </a:t>
            </a:r>
            <a:r>
              <a:rPr lang="en-US" sz="2000" b="0" dirty="0" err="1">
                <a:latin typeface="Courier New" pitchFamily="49" charset="0"/>
                <a:cs typeface="Courier New" pitchFamily="49" charset="0"/>
              </a:rPr>
              <a:t>tok</a:t>
            </a:r>
            <a:r>
              <a:rPr lang="en-US" sz="2000" b="0" dirty="0">
                <a:latin typeface="Courier New" pitchFamily="49" charset="0"/>
                <a:cs typeface="Courier New" pitchFamily="49" charset="0"/>
              </a:rPr>
              <a:t> = </a:t>
            </a:r>
            <a:r>
              <a:rPr lang="en-US" sz="2000" dirty="0" err="1">
                <a:latin typeface="Courier New" pitchFamily="49" charset="0"/>
                <a:cs typeface="Courier New" pitchFamily="49" charset="0"/>
              </a:rPr>
              <a:t>base.StringTokenizer.create</a:t>
            </a:r>
            <a:r>
              <a:rPr lang="en-US" sz="2000" dirty="0">
                <a:latin typeface="Courier New" pitchFamily="49" charset="0"/>
                <a:cs typeface="Courier New" pitchFamily="49" charset="0"/>
              </a:rPr>
              <a:t>(</a:t>
            </a:r>
            <a:r>
              <a:rPr lang="en-US" sz="2000" b="0" dirty="0">
                <a:latin typeface="Courier New" pitchFamily="49" charset="0"/>
                <a:cs typeface="Courier New" pitchFamily="49" charset="0"/>
              </a:rPr>
              <a:t>source,"|"</a:t>
            </a:r>
            <a:r>
              <a:rPr lang="en-US" sz="2000" dirty="0">
                <a:latin typeface="Courier New" pitchFamily="49" charset="0"/>
                <a:cs typeface="Courier New" pitchFamily="49" charset="0"/>
              </a:rPr>
              <a:t>)</a:t>
            </a:r>
          </a:p>
          <a:p>
            <a:pPr>
              <a:buNone/>
            </a:pPr>
            <a:r>
              <a:rPr lang="en-US" sz="2000" b="0" dirty="0">
                <a:latin typeface="Courier New" pitchFamily="49" charset="0"/>
                <a:cs typeface="Courier New" pitchFamily="49" charset="0"/>
              </a:rPr>
              <a:t>  </a:t>
            </a:r>
          </a:p>
          <a:p>
            <a:pPr>
              <a:buNone/>
            </a:pPr>
            <a:r>
              <a:rPr lang="en-US" sz="2000" b="0" dirty="0">
                <a:latin typeface="Courier New" pitchFamily="49" charset="0"/>
                <a:cs typeface="Courier New" pitchFamily="49" charset="0"/>
              </a:rPr>
              <a:t>	WHILE </a:t>
            </a:r>
            <a:r>
              <a:rPr lang="en-US" sz="2000" dirty="0" err="1">
                <a:latin typeface="Courier New" pitchFamily="49" charset="0"/>
                <a:cs typeface="Courier New" pitchFamily="49" charset="0"/>
              </a:rPr>
              <a:t>tok.hasMoreTokens</a:t>
            </a:r>
            <a:r>
              <a:rPr lang="en-US" sz="2000" dirty="0">
                <a:latin typeface="Courier New" pitchFamily="49" charset="0"/>
                <a:cs typeface="Courier New" pitchFamily="49" charset="0"/>
              </a:rPr>
              <a:t>()</a:t>
            </a:r>
          </a:p>
          <a:p>
            <a:pPr>
              <a:buNone/>
            </a:pPr>
            <a:r>
              <a:rPr lang="en-US" sz="2000" b="0" dirty="0">
                <a:latin typeface="Courier New" pitchFamily="49" charset="0"/>
                <a:cs typeface="Courier New" pitchFamily="49" charset="0"/>
              </a:rPr>
              <a:t>    DISPLAY </a:t>
            </a:r>
            <a:r>
              <a:rPr lang="en-US" sz="2000" dirty="0" err="1">
                <a:latin typeface="Courier New" pitchFamily="49" charset="0"/>
                <a:cs typeface="Courier New" pitchFamily="49" charset="0"/>
              </a:rPr>
              <a:t>tok.nextToken</a:t>
            </a:r>
            <a:r>
              <a:rPr lang="en-US" sz="2000" dirty="0">
                <a:latin typeface="Courier New" pitchFamily="49" charset="0"/>
                <a:cs typeface="Courier New" pitchFamily="49" charset="0"/>
              </a:rPr>
              <a:t>()</a:t>
            </a:r>
          </a:p>
          <a:p>
            <a:pPr>
              <a:buNone/>
            </a:pPr>
            <a:r>
              <a:rPr lang="en-US" sz="2000" b="0" dirty="0">
                <a:latin typeface="Courier New" pitchFamily="49" charset="0"/>
                <a:cs typeface="Courier New" pitchFamily="49" charset="0"/>
              </a:rPr>
              <a:t>  END WHILE</a:t>
            </a:r>
          </a:p>
          <a:p>
            <a:pPr>
              <a:buNone/>
            </a:pPr>
            <a:r>
              <a:rPr lang="en-US" sz="2000" b="0" dirty="0">
                <a:latin typeface="Courier New" pitchFamily="49" charset="0"/>
                <a:cs typeface="Courier New" pitchFamily="49" charset="0"/>
              </a:rPr>
              <a:t> </a:t>
            </a:r>
          </a:p>
          <a:p>
            <a:pPr>
              <a:buNone/>
            </a:pPr>
            <a:r>
              <a:rPr lang="en-US" sz="2000" b="0" dirty="0">
                <a:latin typeface="Courier New" pitchFamily="49" charset="0"/>
                <a:cs typeface="Courier New" pitchFamily="49" charset="0"/>
              </a:rPr>
              <a:t>END MAIN</a:t>
            </a:r>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base Package Example</a:t>
            </a:r>
            <a:endParaRPr lang="en-US" sz="1400" dirty="0">
              <a:latin typeface="Century Gothic" pitchFamily="34" charset="0"/>
              <a:cs typeface="Century Gothic"/>
            </a:endParaRPr>
          </a:p>
        </p:txBody>
      </p:sp>
    </p:spTree>
    <p:extLst>
      <p:ext uri="{BB962C8B-B14F-4D97-AF65-F5344CB8AC3E}">
        <p14:creationId xmlns:p14="http://schemas.microsoft.com/office/powerpoint/2010/main" val="1437883781"/>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6"/>
          <p:cNvSpPr txBox="1">
            <a:spLocks/>
          </p:cNvSpPr>
          <p:nvPr/>
        </p:nvSpPr>
        <p:spPr>
          <a:xfrm>
            <a:off x="523874" y="1114425"/>
            <a:ext cx="8620125" cy="4906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450099576"/>
              </p:ext>
            </p:extLst>
          </p:nvPr>
        </p:nvGraphicFramePr>
        <p:xfrm>
          <a:off x="323528" y="764704"/>
          <a:ext cx="8429625" cy="5340350"/>
        </p:xfrm>
        <a:graphic>
          <a:graphicData uri="http://schemas.openxmlformats.org/drawingml/2006/table">
            <a:tbl>
              <a:tblPr firstRow="1" bandRow="1">
                <a:tableStyleId>{00A15C55-8517-42AA-B614-E9B94910E393}</a:tableStyleId>
              </a:tblPr>
              <a:tblGrid>
                <a:gridCol w="2809875">
                  <a:extLst>
                    <a:ext uri="{9D8B030D-6E8A-4147-A177-3AD203B41FA5}">
                      <a16:colId xmlns:a16="http://schemas.microsoft.com/office/drawing/2014/main" val="20000"/>
                    </a:ext>
                  </a:extLst>
                </a:gridCol>
                <a:gridCol w="1533526">
                  <a:extLst>
                    <a:ext uri="{9D8B030D-6E8A-4147-A177-3AD203B41FA5}">
                      <a16:colId xmlns:a16="http://schemas.microsoft.com/office/drawing/2014/main" val="20001"/>
                    </a:ext>
                  </a:extLst>
                </a:gridCol>
                <a:gridCol w="4086224">
                  <a:extLst>
                    <a:ext uri="{9D8B030D-6E8A-4147-A177-3AD203B41FA5}">
                      <a16:colId xmlns:a16="http://schemas.microsoft.com/office/drawing/2014/main" val="20002"/>
                    </a:ext>
                  </a:extLst>
                </a:gridCol>
              </a:tblGrid>
              <a:tr h="768350">
                <a:tc>
                  <a:txBody>
                    <a:bodyPr/>
                    <a:lstStyle/>
                    <a:p>
                      <a:r>
                        <a:rPr lang="en-US" sz="2400" dirty="0"/>
                        <a:t>Class</a:t>
                      </a:r>
                    </a:p>
                  </a:txBody>
                  <a:tcPr/>
                </a:tc>
                <a:tc>
                  <a:txBody>
                    <a:bodyPr/>
                    <a:lstStyle/>
                    <a:p>
                      <a:r>
                        <a:rPr lang="en-US" sz="2400" dirty="0"/>
                        <a:t>Use for</a:t>
                      </a:r>
                    </a:p>
                  </a:txBody>
                  <a:tcPr/>
                </a:tc>
                <a:tc>
                  <a:txBody>
                    <a:bodyPr/>
                    <a:lstStyle/>
                    <a:p>
                      <a:r>
                        <a:rPr lang="en-US" sz="2400" dirty="0"/>
                        <a:t>Example</a:t>
                      </a:r>
                    </a:p>
                  </a:txBody>
                  <a:tcPr/>
                </a:tc>
                <a:extLst>
                  <a:ext uri="{0D108BD9-81ED-4DB2-BD59-A6C34878D82A}">
                    <a16:rowId xmlns:a16="http://schemas.microsoft.com/office/drawing/2014/main" val="10000"/>
                  </a:ext>
                </a:extLst>
              </a:tr>
              <a:tr h="768350">
                <a:tc>
                  <a:txBody>
                    <a:bodyPr/>
                    <a:lstStyle/>
                    <a:p>
                      <a:r>
                        <a:rPr lang="en-US" sz="2400" dirty="0"/>
                        <a:t>Interface</a:t>
                      </a:r>
                    </a:p>
                  </a:txBody>
                  <a:tcPr/>
                </a:tc>
                <a:tc>
                  <a:txBody>
                    <a:bodyPr/>
                    <a:lstStyle/>
                    <a:p>
                      <a:r>
                        <a:rPr lang="en-US" sz="1800" dirty="0"/>
                        <a:t>Manipulation</a:t>
                      </a:r>
                      <a:r>
                        <a:rPr lang="en-US" sz="1800" baseline="0" dirty="0"/>
                        <a:t> of the user interface</a:t>
                      </a:r>
                      <a:endParaRPr lang="en-US" sz="1800" dirty="0"/>
                    </a:p>
                  </a:txBody>
                  <a:tcPr/>
                </a:tc>
                <a:tc>
                  <a:txBody>
                    <a:bodyPr/>
                    <a:lstStyle/>
                    <a:p>
                      <a:r>
                        <a:rPr lang="en-US" sz="1800" dirty="0" err="1"/>
                        <a:t>loadToolBar</a:t>
                      </a:r>
                      <a:r>
                        <a:rPr lang="en-US" sz="1800" dirty="0"/>
                        <a:t>( file STRING)</a:t>
                      </a:r>
                    </a:p>
                  </a:txBody>
                  <a:tcPr/>
                </a:tc>
                <a:extLst>
                  <a:ext uri="{0D108BD9-81ED-4DB2-BD59-A6C34878D82A}">
                    <a16:rowId xmlns:a16="http://schemas.microsoft.com/office/drawing/2014/main" val="10001"/>
                  </a:ext>
                </a:extLst>
              </a:tr>
              <a:tr h="768350">
                <a:tc>
                  <a:txBody>
                    <a:bodyPr/>
                    <a:lstStyle/>
                    <a:p>
                      <a:r>
                        <a:rPr lang="en-US" sz="2400" dirty="0"/>
                        <a:t>Window</a:t>
                      </a:r>
                    </a:p>
                  </a:txBody>
                  <a:tcPr/>
                </a:tc>
                <a:tc>
                  <a:txBody>
                    <a:bodyPr/>
                    <a:lstStyle/>
                    <a:p>
                      <a:r>
                        <a:rPr lang="en-US" sz="1800" dirty="0"/>
                        <a:t>Interface to the window</a:t>
                      </a:r>
                      <a:r>
                        <a:rPr lang="en-US" sz="1800" baseline="0" dirty="0"/>
                        <a:t> objects</a:t>
                      </a:r>
                      <a:endParaRPr lang="en-US" sz="1800" dirty="0"/>
                    </a:p>
                  </a:txBody>
                  <a:tcPr/>
                </a:tc>
                <a:tc>
                  <a:txBody>
                    <a:bodyPr/>
                    <a:lstStyle/>
                    <a:p>
                      <a:r>
                        <a:rPr lang="en-US" sz="1800" dirty="0" err="1"/>
                        <a:t>setImage</a:t>
                      </a:r>
                      <a:r>
                        <a:rPr lang="en-US" sz="1800" baseline="0" dirty="0"/>
                        <a:t>( n STRING)</a:t>
                      </a:r>
                      <a:endParaRPr lang="en-US" sz="1800" dirty="0"/>
                    </a:p>
                  </a:txBody>
                  <a:tcPr/>
                </a:tc>
                <a:extLst>
                  <a:ext uri="{0D108BD9-81ED-4DB2-BD59-A6C34878D82A}">
                    <a16:rowId xmlns:a16="http://schemas.microsoft.com/office/drawing/2014/main" val="10002"/>
                  </a:ext>
                </a:extLst>
              </a:tr>
              <a:tr h="768350">
                <a:tc>
                  <a:txBody>
                    <a:bodyPr/>
                    <a:lstStyle/>
                    <a:p>
                      <a:r>
                        <a:rPr lang="en-US" sz="2400" dirty="0"/>
                        <a:t>Form</a:t>
                      </a:r>
                    </a:p>
                  </a:txBody>
                  <a:tcPr/>
                </a:tc>
                <a:tc>
                  <a:txBody>
                    <a:bodyPr/>
                    <a:lstStyle/>
                    <a:p>
                      <a:r>
                        <a:rPr lang="en-US" sz="1800" dirty="0"/>
                        <a:t>Interface</a:t>
                      </a:r>
                      <a:r>
                        <a:rPr lang="en-US" sz="1800" baseline="0" dirty="0"/>
                        <a:t> to the form objects</a:t>
                      </a:r>
                      <a:endParaRPr lang="en-US" sz="1800" dirty="0"/>
                    </a:p>
                  </a:txBody>
                  <a:tcPr/>
                </a:tc>
                <a:tc>
                  <a:txBody>
                    <a:bodyPr/>
                    <a:lstStyle/>
                    <a:p>
                      <a:pPr marL="0" algn="l" defTabSz="914400" rtl="0" eaLnBrk="1" latinLnBrk="0" hangingPunct="1"/>
                      <a:r>
                        <a:rPr lang="nl-NL" sz="1800" kern="1200" dirty="0"/>
                        <a:t>setElementHidden( name STRING, </a:t>
                      </a:r>
                      <a:br>
                        <a:rPr lang="nl-NL" sz="1800" kern="1200" dirty="0"/>
                      </a:br>
                      <a:r>
                        <a:rPr lang="nl-NL" sz="1800" kern="1200" dirty="0"/>
                        <a:t>v INTEGER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768350">
                <a:tc>
                  <a:txBody>
                    <a:bodyPr/>
                    <a:lstStyle/>
                    <a:p>
                      <a:r>
                        <a:rPr lang="en-US" sz="2400" dirty="0"/>
                        <a:t>Dialog</a:t>
                      </a:r>
                    </a:p>
                  </a:txBody>
                  <a:tcPr/>
                </a:tc>
                <a:tc>
                  <a:txBody>
                    <a:bodyPr/>
                    <a:lstStyle/>
                    <a:p>
                      <a:r>
                        <a:rPr lang="en-US" sz="1800" dirty="0"/>
                        <a:t>Interface to the interactive instructions</a:t>
                      </a:r>
                    </a:p>
                  </a:txBody>
                  <a:tcPr/>
                </a:tc>
                <a:tc>
                  <a:txBody>
                    <a:bodyPr/>
                    <a:lstStyle/>
                    <a:p>
                      <a:r>
                        <a:rPr lang="en-US" dirty="0" err="1"/>
                        <a:t>setActionActive</a:t>
                      </a:r>
                      <a:r>
                        <a:rPr lang="en-US" dirty="0"/>
                        <a:t>( </a:t>
                      </a:r>
                      <a:r>
                        <a:rPr lang="en-US" dirty="0" err="1"/>
                        <a:t>actname</a:t>
                      </a:r>
                      <a:r>
                        <a:rPr lang="en-US" dirty="0"/>
                        <a:t> STRING, </a:t>
                      </a:r>
                      <a:br>
                        <a:rPr lang="en-US" dirty="0"/>
                      </a:br>
                      <a:r>
                        <a:rPr lang="en-US" dirty="0"/>
                        <a:t>v INTEGER )</a:t>
                      </a:r>
                      <a:endParaRPr lang="en-US" sz="1800" dirty="0"/>
                    </a:p>
                  </a:txBody>
                  <a:tcPr/>
                </a:tc>
                <a:extLst>
                  <a:ext uri="{0D108BD9-81ED-4DB2-BD59-A6C34878D82A}">
                    <a16:rowId xmlns:a16="http://schemas.microsoft.com/office/drawing/2014/main" val="10004"/>
                  </a:ext>
                </a:extLst>
              </a:tr>
              <a:tr h="768350">
                <a:tc>
                  <a:txBody>
                    <a:bodyPr/>
                    <a:lstStyle/>
                    <a:p>
                      <a:r>
                        <a:rPr lang="en-US" sz="2400" dirty="0" err="1"/>
                        <a:t>ComboBox</a:t>
                      </a:r>
                      <a:endParaRPr lang="en-US" sz="2400" dirty="0"/>
                    </a:p>
                  </a:txBody>
                  <a:tcPr/>
                </a:tc>
                <a:tc>
                  <a:txBody>
                    <a:bodyPr/>
                    <a:lstStyle/>
                    <a:p>
                      <a:r>
                        <a:rPr lang="en-US" sz="1800" dirty="0"/>
                        <a:t>Interface to </a:t>
                      </a:r>
                      <a:r>
                        <a:rPr lang="en-US" sz="1800" dirty="0" err="1"/>
                        <a:t>ComboBox</a:t>
                      </a:r>
                      <a:r>
                        <a:rPr lang="en-US" sz="1800" baseline="0" dirty="0"/>
                        <a:t> objects</a:t>
                      </a:r>
                      <a:endParaRPr lang="en-US" sz="1800" dirty="0"/>
                    </a:p>
                  </a:txBody>
                  <a:tcPr/>
                </a:tc>
                <a:tc>
                  <a:txBody>
                    <a:bodyPr/>
                    <a:lstStyle/>
                    <a:p>
                      <a:r>
                        <a:rPr lang="en-US" dirty="0" err="1"/>
                        <a:t>addItem</a:t>
                      </a:r>
                      <a:r>
                        <a:rPr lang="en-US" dirty="0"/>
                        <a:t>( name STRING, text STRING )</a:t>
                      </a:r>
                      <a:endParaRPr lang="en-US" sz="1800" dirty="0"/>
                    </a:p>
                  </a:txBody>
                  <a:tcPr/>
                </a:tc>
                <a:extLst>
                  <a:ext uri="{0D108BD9-81ED-4DB2-BD59-A6C34878D82A}">
                    <a16:rowId xmlns:a16="http://schemas.microsoft.com/office/drawing/2014/main" val="10005"/>
                  </a:ext>
                </a:extLst>
              </a:tr>
            </a:tbl>
          </a:graphicData>
        </a:graphic>
      </p:graphicFrame>
      <p:sp>
        <p:nvSpPr>
          <p:cNvPr id="5"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err="1">
                <a:latin typeface="Century Gothic" pitchFamily="34" charset="0"/>
              </a:rPr>
              <a:t>ui</a:t>
            </a:r>
            <a:r>
              <a:rPr lang="en-US" sz="3200" dirty="0">
                <a:latin typeface="Century Gothic" pitchFamily="34" charset="0"/>
              </a:rPr>
              <a:t> Package</a:t>
            </a:r>
            <a:endParaRPr lang="en-US" sz="1400" dirty="0">
              <a:latin typeface="Century Gothic" pitchFamily="34" charset="0"/>
              <a:cs typeface="Century Gothic"/>
            </a:endParaRPr>
          </a:p>
        </p:txBody>
      </p:sp>
    </p:spTree>
    <p:extLst>
      <p:ext uri="{BB962C8B-B14F-4D97-AF65-F5344CB8AC3E}">
        <p14:creationId xmlns:p14="http://schemas.microsoft.com/office/powerpoint/2010/main" val="2607251902"/>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395536" y="1052736"/>
            <a:ext cx="7848600" cy="461662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91410" tIns="45706" rIns="91410" bIns="45706">
            <a:spAutoFit/>
          </a:bodyPr>
          <a:lstStyle/>
          <a:p>
            <a:pPr algn="l" eaLnBrk="0" hangingPunct="0"/>
            <a:r>
              <a:rPr lang="en-US" sz="1600" dirty="0">
                <a:solidFill>
                  <a:schemeClr val="tx1"/>
                </a:solidFill>
                <a:latin typeface="Courier New" pitchFamily="49" charset="0"/>
              </a:rPr>
              <a:t>MAIN</a:t>
            </a:r>
          </a:p>
          <a:p>
            <a:pPr algn="l" eaLnBrk="0" hangingPunct="0"/>
            <a:r>
              <a:rPr lang="en-US" sz="1800" dirty="0">
                <a:solidFill>
                  <a:schemeClr val="tx1"/>
                </a:solidFill>
                <a:latin typeface="Courier New" pitchFamily="49" charset="0"/>
              </a:rPr>
              <a:t>  DEFINE  </a:t>
            </a:r>
            <a:r>
              <a:rPr lang="en-US" sz="1800" b="1" dirty="0">
                <a:solidFill>
                  <a:schemeClr val="tx1"/>
                </a:solidFill>
                <a:latin typeface="Courier New" pitchFamily="49" charset="0"/>
              </a:rPr>
              <a:t>w </a:t>
            </a:r>
            <a:r>
              <a:rPr lang="en-US" sz="1800" b="1" dirty="0" err="1">
                <a:solidFill>
                  <a:schemeClr val="tx1"/>
                </a:solidFill>
                <a:latin typeface="Courier New" pitchFamily="49" charset="0"/>
              </a:rPr>
              <a:t>ui.Window</a:t>
            </a:r>
            <a:r>
              <a:rPr lang="en-US" sz="1800" b="1" dirty="0">
                <a:solidFill>
                  <a:schemeClr val="tx1"/>
                </a:solidFill>
                <a:latin typeface="Courier New" pitchFamily="49" charset="0"/>
              </a:rPr>
              <a:t>, f </a:t>
            </a:r>
            <a:r>
              <a:rPr lang="en-US" sz="1800" b="1" dirty="0" err="1">
                <a:solidFill>
                  <a:schemeClr val="tx1"/>
                </a:solidFill>
                <a:latin typeface="Courier New" pitchFamily="49" charset="0"/>
              </a:rPr>
              <a:t>ui.Form</a:t>
            </a:r>
            <a:r>
              <a:rPr lang="en-US" sz="1800" dirty="0">
                <a:solidFill>
                  <a:schemeClr val="tx1"/>
                </a:solidFill>
                <a:latin typeface="Courier New" pitchFamily="49" charset="0"/>
              </a:rPr>
              <a:t>, </a:t>
            </a:r>
            <a:r>
              <a:rPr lang="en-US" sz="1800" dirty="0" err="1">
                <a:solidFill>
                  <a:schemeClr val="tx1"/>
                </a:solidFill>
                <a:latin typeface="Courier New" pitchFamily="49" charset="0"/>
              </a:rPr>
              <a:t>store_num</a:t>
            </a:r>
            <a:r>
              <a:rPr lang="en-US" sz="1800" dirty="0">
                <a:solidFill>
                  <a:schemeClr val="tx1"/>
                </a:solidFill>
                <a:latin typeface="Courier New" pitchFamily="49" charset="0"/>
              </a:rPr>
              <a:t>  INTEGER, 	   </a:t>
            </a:r>
            <a:r>
              <a:rPr lang="en-US" sz="1800" dirty="0" err="1">
                <a:solidFill>
                  <a:schemeClr val="tx1"/>
                </a:solidFill>
                <a:latin typeface="Courier New" pitchFamily="49" charset="0"/>
              </a:rPr>
              <a:t>store_name</a:t>
            </a:r>
            <a:r>
              <a:rPr lang="en-US" sz="1800" dirty="0">
                <a:solidFill>
                  <a:schemeClr val="tx1"/>
                </a:solidFill>
                <a:latin typeface="Courier New" pitchFamily="49" charset="0"/>
              </a:rPr>
              <a:t> CHAR(10)</a:t>
            </a:r>
          </a:p>
          <a:p>
            <a:pPr algn="l" eaLnBrk="0" hangingPunct="0"/>
            <a:endParaRPr lang="en-US" sz="1800" dirty="0">
              <a:solidFill>
                <a:schemeClr val="tx1"/>
              </a:solidFill>
              <a:latin typeface="Courier New" pitchFamily="49" charset="0"/>
            </a:endParaRPr>
          </a:p>
          <a:p>
            <a:pPr algn="l" eaLnBrk="0" hangingPunct="0"/>
            <a:r>
              <a:rPr lang="en-US" sz="1600" dirty="0">
                <a:solidFill>
                  <a:schemeClr val="tx1"/>
                </a:solidFill>
                <a:latin typeface="Courier New" pitchFamily="49" charset="0"/>
              </a:rPr>
              <a:t>  OPEN WINDOW w1 WITH FORM "</a:t>
            </a:r>
            <a:r>
              <a:rPr lang="en-US" sz="1600" dirty="0" err="1">
                <a:solidFill>
                  <a:schemeClr val="tx1"/>
                </a:solidFill>
                <a:latin typeface="Courier New" pitchFamily="49" charset="0"/>
              </a:rPr>
              <a:t>nameform</a:t>
            </a:r>
            <a:r>
              <a:rPr lang="en-US" sz="1600" dirty="0">
                <a:solidFill>
                  <a:schemeClr val="tx1"/>
                </a:solidFill>
                <a:latin typeface="Courier New" pitchFamily="49" charset="0"/>
              </a:rPr>
              <a:t>“</a:t>
            </a:r>
          </a:p>
          <a:p>
            <a:pPr algn="l" eaLnBrk="0" hangingPunct="0"/>
            <a:endParaRPr lang="en-US" sz="1800" dirty="0">
              <a:solidFill>
                <a:schemeClr val="tx1"/>
              </a:solidFill>
              <a:latin typeface="Courier New" pitchFamily="49" charset="0"/>
            </a:endParaRPr>
          </a:p>
          <a:p>
            <a:pPr algn="l" eaLnBrk="0" hangingPunct="0"/>
            <a:r>
              <a:rPr lang="en-US" sz="1800" dirty="0">
                <a:solidFill>
                  <a:schemeClr val="tx1"/>
                </a:solidFill>
                <a:latin typeface="Courier New" pitchFamily="49" charset="0"/>
              </a:rPr>
              <a:t>  </a:t>
            </a:r>
            <a:r>
              <a:rPr lang="en-US" sz="1800" b="1" dirty="0">
                <a:solidFill>
                  <a:schemeClr val="tx1"/>
                </a:solidFill>
                <a:latin typeface="Courier New" pitchFamily="49" charset="0"/>
              </a:rPr>
              <a:t>LET w = </a:t>
            </a:r>
            <a:r>
              <a:rPr lang="en-US" sz="1800" b="1" dirty="0" err="1">
                <a:solidFill>
                  <a:schemeClr val="tx1"/>
                </a:solidFill>
                <a:latin typeface="Courier New" pitchFamily="49" charset="0"/>
              </a:rPr>
              <a:t>ui.Window.getCurrent</a:t>
            </a:r>
            <a:r>
              <a:rPr lang="en-US" sz="1800" b="1" dirty="0">
                <a:solidFill>
                  <a:schemeClr val="tx1"/>
                </a:solidFill>
                <a:latin typeface="Courier New" pitchFamily="49" charset="0"/>
              </a:rPr>
              <a:t>()</a:t>
            </a:r>
          </a:p>
          <a:p>
            <a:pPr algn="l" eaLnBrk="0" hangingPunct="0"/>
            <a:r>
              <a:rPr lang="en-US" sz="1800" b="1" dirty="0">
                <a:solidFill>
                  <a:schemeClr val="tx1"/>
                </a:solidFill>
                <a:latin typeface="Courier New" pitchFamily="49" charset="0"/>
              </a:rPr>
              <a:t>  LET f = </a:t>
            </a:r>
            <a:r>
              <a:rPr lang="en-US" sz="1800" b="1" dirty="0" err="1">
                <a:solidFill>
                  <a:schemeClr val="tx1"/>
                </a:solidFill>
                <a:latin typeface="Courier New" pitchFamily="49" charset="0"/>
              </a:rPr>
              <a:t>w.getForm</a:t>
            </a:r>
            <a:r>
              <a:rPr lang="en-US" sz="1800" b="1" dirty="0">
                <a:solidFill>
                  <a:schemeClr val="tx1"/>
                </a:solidFill>
                <a:latin typeface="Courier New" pitchFamily="49" charset="0"/>
              </a:rPr>
              <a:t>()</a:t>
            </a:r>
          </a:p>
          <a:p>
            <a:pPr algn="l" eaLnBrk="0" hangingPunct="0"/>
            <a:endParaRPr lang="en-US" sz="1800" b="1" dirty="0">
              <a:solidFill>
                <a:schemeClr val="tx1"/>
              </a:solidFill>
              <a:latin typeface="Courier New" pitchFamily="49" charset="0"/>
            </a:endParaRPr>
          </a:p>
          <a:p>
            <a:pPr algn="l" eaLnBrk="0" hangingPunct="0"/>
            <a:r>
              <a:rPr lang="en-US" sz="1800" dirty="0">
                <a:solidFill>
                  <a:schemeClr val="tx1"/>
                </a:solidFill>
                <a:latin typeface="Courier New" pitchFamily="49" charset="0"/>
              </a:rPr>
              <a:t>  </a:t>
            </a:r>
            <a:r>
              <a:rPr lang="en-US" sz="1600" dirty="0">
                <a:solidFill>
                  <a:schemeClr val="tx1"/>
                </a:solidFill>
                <a:latin typeface="Courier New" pitchFamily="49" charset="0"/>
              </a:rPr>
              <a:t>INPUT BY NAME  </a:t>
            </a:r>
            <a:r>
              <a:rPr lang="en-US" sz="1600" dirty="0" err="1">
                <a:solidFill>
                  <a:schemeClr val="tx1"/>
                </a:solidFill>
                <a:latin typeface="Courier New" pitchFamily="49" charset="0"/>
              </a:rPr>
              <a:t>store_num</a:t>
            </a:r>
            <a:r>
              <a:rPr lang="en-US" sz="1600" dirty="0">
                <a:solidFill>
                  <a:schemeClr val="tx1"/>
                </a:solidFill>
                <a:latin typeface="Courier New" pitchFamily="49" charset="0"/>
              </a:rPr>
              <a:t>, </a:t>
            </a:r>
            <a:r>
              <a:rPr lang="en-US" sz="1600" dirty="0" err="1">
                <a:solidFill>
                  <a:schemeClr val="tx1"/>
                </a:solidFill>
                <a:latin typeface="Courier New" pitchFamily="49" charset="0"/>
              </a:rPr>
              <a:t>store_name</a:t>
            </a:r>
            <a:endParaRPr lang="en-US" sz="1600" dirty="0">
              <a:solidFill>
                <a:schemeClr val="tx1"/>
              </a:solidFill>
              <a:latin typeface="Courier New" pitchFamily="49" charset="0"/>
            </a:endParaRPr>
          </a:p>
          <a:p>
            <a:pPr algn="l" eaLnBrk="0" hangingPunct="0"/>
            <a:r>
              <a:rPr lang="en-US" sz="1600" dirty="0">
                <a:solidFill>
                  <a:schemeClr val="tx1"/>
                </a:solidFill>
                <a:latin typeface="Courier New" pitchFamily="49" charset="0"/>
              </a:rPr>
              <a:t>    ON ACTION hide</a:t>
            </a:r>
          </a:p>
          <a:p>
            <a:pPr algn="l" eaLnBrk="0" hangingPunct="0"/>
            <a:r>
              <a:rPr lang="en-US" sz="1800" dirty="0">
                <a:solidFill>
                  <a:schemeClr val="tx1"/>
                </a:solidFill>
                <a:latin typeface="Courier New" pitchFamily="49" charset="0"/>
              </a:rPr>
              <a:t>      	CALL </a:t>
            </a:r>
            <a:r>
              <a:rPr lang="en-US" sz="1800" b="1" dirty="0" err="1">
                <a:solidFill>
                  <a:schemeClr val="tx1"/>
                </a:solidFill>
                <a:latin typeface="Courier New" pitchFamily="49" charset="0"/>
              </a:rPr>
              <a:t>f.setElementHidden</a:t>
            </a:r>
            <a:r>
              <a:rPr lang="en-US" sz="1800" dirty="0">
                <a:solidFill>
                  <a:schemeClr val="tx1"/>
                </a:solidFill>
                <a:latin typeface="Courier New" pitchFamily="49" charset="0"/>
              </a:rPr>
              <a:t>("customer.store_name",1)</a:t>
            </a:r>
          </a:p>
          <a:p>
            <a:pPr algn="l" eaLnBrk="0" hangingPunct="0"/>
            <a:r>
              <a:rPr lang="en-US" sz="1600">
                <a:solidFill>
                  <a:schemeClr val="tx1"/>
                </a:solidFill>
                <a:latin typeface="Courier New" pitchFamily="49" charset="0"/>
              </a:rPr>
              <a:t>  END </a:t>
            </a:r>
            <a:r>
              <a:rPr lang="en-US" sz="1600" dirty="0">
                <a:solidFill>
                  <a:schemeClr val="tx1"/>
                </a:solidFill>
                <a:latin typeface="Courier New" pitchFamily="49" charset="0"/>
              </a:rPr>
              <a:t>INPUT</a:t>
            </a:r>
            <a:endParaRPr lang="en-US" sz="1800" dirty="0">
              <a:solidFill>
                <a:schemeClr val="tx1"/>
              </a:solidFill>
              <a:latin typeface="Courier New" pitchFamily="49" charset="0"/>
            </a:endParaRPr>
          </a:p>
          <a:p>
            <a:pPr algn="l" eaLnBrk="0" hangingPunct="0"/>
            <a:endParaRPr lang="en-US" sz="1800" dirty="0">
              <a:solidFill>
                <a:schemeClr val="tx1"/>
              </a:solidFill>
              <a:latin typeface="Courier New" pitchFamily="49" charset="0"/>
            </a:endParaRPr>
          </a:p>
          <a:p>
            <a:pPr algn="l" eaLnBrk="0" hangingPunct="0"/>
            <a:r>
              <a:rPr lang="en-US" sz="1600" dirty="0">
                <a:solidFill>
                  <a:schemeClr val="tx1"/>
                </a:solidFill>
                <a:latin typeface="Courier New" pitchFamily="49" charset="0"/>
              </a:rPr>
              <a:t>  CLOSE WINDOW w1</a:t>
            </a:r>
          </a:p>
          <a:p>
            <a:pPr algn="l" eaLnBrk="0" hangingPunct="0"/>
            <a:endParaRPr lang="en-US" sz="1800" dirty="0">
              <a:solidFill>
                <a:schemeClr val="tx1"/>
              </a:solidFill>
              <a:latin typeface="Courier New" pitchFamily="49" charset="0"/>
            </a:endParaRPr>
          </a:p>
          <a:p>
            <a:pPr algn="l" eaLnBrk="0" hangingPunct="0"/>
            <a:r>
              <a:rPr lang="en-US" sz="1600" dirty="0">
                <a:solidFill>
                  <a:schemeClr val="tx1"/>
                </a:solidFill>
                <a:latin typeface="Courier New" pitchFamily="49" charset="0"/>
              </a:rPr>
              <a:t>END MAIN</a:t>
            </a:r>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err="1">
                <a:latin typeface="Century Gothic" pitchFamily="34" charset="0"/>
              </a:rPr>
              <a:t>ui</a:t>
            </a:r>
            <a:r>
              <a:rPr lang="en-US" sz="3200" dirty="0">
                <a:latin typeface="Century Gothic" pitchFamily="34" charset="0"/>
              </a:rPr>
              <a:t> Package Example</a:t>
            </a:r>
            <a:endParaRPr lang="en-US" sz="1400" dirty="0">
              <a:latin typeface="Century Gothic" pitchFamily="34" charset="0"/>
              <a:cs typeface="Century Gothic"/>
            </a:endParaRPr>
          </a:p>
        </p:txBody>
      </p:sp>
    </p:spTree>
    <p:extLst>
      <p:ext uri="{BB962C8B-B14F-4D97-AF65-F5344CB8AC3E}">
        <p14:creationId xmlns:p14="http://schemas.microsoft.com/office/powerpoint/2010/main" val="475419517"/>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6"/>
          <p:cNvSpPr txBox="1">
            <a:spLocks/>
          </p:cNvSpPr>
          <p:nvPr/>
        </p:nvSpPr>
        <p:spPr>
          <a:xfrm>
            <a:off x="523874" y="1114425"/>
            <a:ext cx="8620125" cy="4906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180305277"/>
              </p:ext>
            </p:extLst>
          </p:nvPr>
        </p:nvGraphicFramePr>
        <p:xfrm>
          <a:off x="323528" y="836712"/>
          <a:ext cx="8562976" cy="5258274"/>
        </p:xfrm>
        <a:graphic>
          <a:graphicData uri="http://schemas.openxmlformats.org/drawingml/2006/table">
            <a:tbl>
              <a:tblPr firstRow="1" bandRow="1">
                <a:tableStyleId>{5C22544A-7EE6-4342-B048-85BDC9FD1C3A}</a:tableStyleId>
              </a:tblPr>
              <a:tblGrid>
                <a:gridCol w="2960759">
                  <a:extLst>
                    <a:ext uri="{9D8B030D-6E8A-4147-A177-3AD203B41FA5}">
                      <a16:colId xmlns:a16="http://schemas.microsoft.com/office/drawing/2014/main" val="20000"/>
                    </a:ext>
                  </a:extLst>
                </a:gridCol>
                <a:gridCol w="2148001">
                  <a:extLst>
                    <a:ext uri="{9D8B030D-6E8A-4147-A177-3AD203B41FA5}">
                      <a16:colId xmlns:a16="http://schemas.microsoft.com/office/drawing/2014/main" val="20001"/>
                    </a:ext>
                  </a:extLst>
                </a:gridCol>
                <a:gridCol w="3454216">
                  <a:extLst>
                    <a:ext uri="{9D8B030D-6E8A-4147-A177-3AD203B41FA5}">
                      <a16:colId xmlns:a16="http://schemas.microsoft.com/office/drawing/2014/main" val="20002"/>
                    </a:ext>
                  </a:extLst>
                </a:gridCol>
              </a:tblGrid>
              <a:tr h="477373">
                <a:tc>
                  <a:txBody>
                    <a:bodyPr/>
                    <a:lstStyle/>
                    <a:p>
                      <a:r>
                        <a:rPr lang="en-US" sz="2400" dirty="0"/>
                        <a:t>Class</a:t>
                      </a:r>
                    </a:p>
                  </a:txBody>
                  <a:tcPr/>
                </a:tc>
                <a:tc>
                  <a:txBody>
                    <a:bodyPr/>
                    <a:lstStyle/>
                    <a:p>
                      <a:r>
                        <a:rPr lang="en-US" sz="2400" dirty="0"/>
                        <a:t>Use for</a:t>
                      </a:r>
                    </a:p>
                  </a:txBody>
                  <a:tcPr/>
                </a:tc>
                <a:tc>
                  <a:txBody>
                    <a:bodyPr/>
                    <a:lstStyle/>
                    <a:p>
                      <a:r>
                        <a:rPr lang="en-US" sz="2400" dirty="0"/>
                        <a:t>Example</a:t>
                      </a:r>
                    </a:p>
                  </a:txBody>
                  <a:tcPr/>
                </a:tc>
                <a:extLst>
                  <a:ext uri="{0D108BD9-81ED-4DB2-BD59-A6C34878D82A}">
                    <a16:rowId xmlns:a16="http://schemas.microsoft.com/office/drawing/2014/main" val="10000"/>
                  </a:ext>
                </a:extLst>
              </a:tr>
              <a:tr h="696452">
                <a:tc>
                  <a:txBody>
                    <a:bodyPr/>
                    <a:lstStyle/>
                    <a:p>
                      <a:r>
                        <a:rPr lang="en-US" sz="2000" dirty="0" err="1"/>
                        <a:t>DomDocument</a:t>
                      </a:r>
                      <a:endParaRPr lang="en-US" sz="2000" dirty="0"/>
                    </a:p>
                  </a:txBody>
                  <a:tcPr/>
                </a:tc>
                <a:tc>
                  <a:txBody>
                    <a:bodyPr/>
                    <a:lstStyle/>
                    <a:p>
                      <a:r>
                        <a:rPr lang="en-US" sz="1600" dirty="0"/>
                        <a:t>Manipulation</a:t>
                      </a:r>
                      <a:r>
                        <a:rPr lang="en-US" sz="1600" baseline="0" dirty="0"/>
                        <a:t> of the DOM data tree</a:t>
                      </a:r>
                      <a:endParaRPr lang="en-US" sz="1600" dirty="0"/>
                    </a:p>
                  </a:txBody>
                  <a:tcPr/>
                </a:tc>
                <a:tc>
                  <a:txBody>
                    <a:bodyPr/>
                    <a:lstStyle/>
                    <a:p>
                      <a:r>
                        <a:rPr lang="en-US" sz="1600" dirty="0" err="1"/>
                        <a:t>createFromString</a:t>
                      </a:r>
                      <a:r>
                        <a:rPr lang="en-US" sz="1600" dirty="0"/>
                        <a:t>(</a:t>
                      </a:r>
                      <a:r>
                        <a:rPr lang="en-US" sz="1600" baseline="0" dirty="0"/>
                        <a:t> </a:t>
                      </a:r>
                      <a:r>
                        <a:rPr lang="en-US" sz="1600" i="1" dirty="0"/>
                        <a:t>source</a:t>
                      </a:r>
                      <a:r>
                        <a:rPr lang="en-US" sz="1600" dirty="0"/>
                        <a:t> STRING )</a:t>
                      </a:r>
                    </a:p>
                  </a:txBody>
                  <a:tcPr/>
                </a:tc>
                <a:extLst>
                  <a:ext uri="{0D108BD9-81ED-4DB2-BD59-A6C34878D82A}">
                    <a16:rowId xmlns:a16="http://schemas.microsoft.com/office/drawing/2014/main" val="10001"/>
                  </a:ext>
                </a:extLst>
              </a:tr>
              <a:tr h="492923">
                <a:tc>
                  <a:txBody>
                    <a:bodyPr/>
                    <a:lstStyle/>
                    <a:p>
                      <a:r>
                        <a:rPr lang="en-US" sz="2000" dirty="0" err="1"/>
                        <a:t>DomNode</a:t>
                      </a:r>
                      <a:endParaRPr lang="en-US" sz="2000" dirty="0"/>
                    </a:p>
                  </a:txBody>
                  <a:tcPr/>
                </a:tc>
                <a:tc>
                  <a:txBody>
                    <a:bodyPr/>
                    <a:lstStyle/>
                    <a:p>
                      <a:r>
                        <a:rPr lang="en-US" sz="1600" dirty="0"/>
                        <a:t>Manipulation</a:t>
                      </a:r>
                      <a:r>
                        <a:rPr lang="en-US" sz="1600" baseline="0" dirty="0"/>
                        <a:t> of</a:t>
                      </a:r>
                      <a:r>
                        <a:rPr lang="en-US" sz="1600" dirty="0"/>
                        <a:t> a node of a DOM tree</a:t>
                      </a:r>
                    </a:p>
                  </a:txBody>
                  <a:tcPr/>
                </a:tc>
                <a:tc>
                  <a:txBody>
                    <a:bodyPr/>
                    <a:lstStyle/>
                    <a:p>
                      <a:r>
                        <a:rPr lang="sv-SE" sz="1600" dirty="0"/>
                        <a:t>setAttribute</a:t>
                      </a:r>
                      <a:r>
                        <a:rPr lang="sv-SE" sz="1600" baseline="0" dirty="0"/>
                        <a:t>( </a:t>
                      </a:r>
                      <a:r>
                        <a:rPr lang="sv-SE" sz="1600" i="1" dirty="0"/>
                        <a:t>att</a:t>
                      </a:r>
                      <a:r>
                        <a:rPr lang="sv-SE" sz="1600" dirty="0"/>
                        <a:t> STRING, </a:t>
                      </a:r>
                      <a:r>
                        <a:rPr lang="sv-SE" sz="1600" i="1" dirty="0"/>
                        <a:t>val</a:t>
                      </a:r>
                      <a:r>
                        <a:rPr lang="sv-SE" sz="1600" dirty="0"/>
                        <a:t> STRING ) </a:t>
                      </a:r>
                      <a:endParaRPr lang="en-US" sz="1600" dirty="0"/>
                    </a:p>
                  </a:txBody>
                  <a:tcPr/>
                </a:tc>
                <a:extLst>
                  <a:ext uri="{0D108BD9-81ED-4DB2-BD59-A6C34878D82A}">
                    <a16:rowId xmlns:a16="http://schemas.microsoft.com/office/drawing/2014/main" val="10002"/>
                  </a:ext>
                </a:extLst>
              </a:tr>
              <a:tr h="704176">
                <a:tc>
                  <a:txBody>
                    <a:bodyPr/>
                    <a:lstStyle/>
                    <a:p>
                      <a:r>
                        <a:rPr lang="en-US" sz="2000" dirty="0" err="1"/>
                        <a:t>NodeList</a:t>
                      </a:r>
                      <a:endParaRPr lang="en-US" sz="2000" dirty="0"/>
                    </a:p>
                  </a:txBody>
                  <a:tcPr/>
                </a:tc>
                <a:tc>
                  <a:txBody>
                    <a:bodyPr/>
                    <a:lstStyle/>
                    <a:p>
                      <a:r>
                        <a:rPr lang="en-US" sz="1600" dirty="0"/>
                        <a:t>Holds a list of selected </a:t>
                      </a:r>
                      <a:r>
                        <a:rPr lang="en-US" sz="1600" dirty="0" err="1"/>
                        <a:t>DomNode</a:t>
                      </a:r>
                      <a:r>
                        <a:rPr lang="en-US" sz="1600" dirty="0"/>
                        <a:t> objects </a:t>
                      </a:r>
                    </a:p>
                  </a:txBody>
                  <a:tcPr/>
                </a:tc>
                <a:tc>
                  <a:txBody>
                    <a:bodyPr/>
                    <a:lstStyle/>
                    <a:p>
                      <a:pPr marL="0" algn="l" defTabSz="914400" rtl="0" eaLnBrk="1" latinLnBrk="0" hangingPunct="1"/>
                      <a:r>
                        <a:rPr lang="en-US" sz="1600" kern="1200" dirty="0" err="1">
                          <a:solidFill>
                            <a:schemeClr val="dk1"/>
                          </a:solidFill>
                          <a:latin typeface="+mn-lt"/>
                          <a:ea typeface="+mn-ea"/>
                          <a:cs typeface="+mn-cs"/>
                        </a:rPr>
                        <a:t>getLength</a:t>
                      </a:r>
                      <a:r>
                        <a:rPr lang="en-US" sz="1600" kern="1200" dirty="0">
                          <a:solidFill>
                            <a:schemeClr val="dk1"/>
                          </a:solidFill>
                          <a:latin typeface="+mn-lt"/>
                          <a:ea typeface="+mn-ea"/>
                          <a:cs typeface="+mn-cs"/>
                        </a:rPr>
                        <a:t>()</a:t>
                      </a:r>
                    </a:p>
                  </a:txBody>
                  <a:tcPr/>
                </a:tc>
                <a:extLst>
                  <a:ext uri="{0D108BD9-81ED-4DB2-BD59-A6C34878D82A}">
                    <a16:rowId xmlns:a16="http://schemas.microsoft.com/office/drawing/2014/main" val="10003"/>
                  </a:ext>
                </a:extLst>
              </a:tr>
              <a:tr h="704176">
                <a:tc>
                  <a:txBody>
                    <a:bodyPr/>
                    <a:lstStyle/>
                    <a:p>
                      <a:r>
                        <a:rPr lang="en-US" sz="2000" dirty="0" err="1"/>
                        <a:t>SaxAttributes</a:t>
                      </a:r>
                      <a:endParaRPr lang="en-US" sz="2000" dirty="0"/>
                    </a:p>
                  </a:txBody>
                  <a:tcPr/>
                </a:tc>
                <a:tc>
                  <a:txBody>
                    <a:bodyPr/>
                    <a:lstStyle/>
                    <a:p>
                      <a:r>
                        <a:rPr lang="en-US" sz="1600" dirty="0"/>
                        <a:t>Manipulation of XML element attributes</a:t>
                      </a:r>
                    </a:p>
                  </a:txBody>
                  <a:tcPr/>
                </a:tc>
                <a:tc>
                  <a:txBody>
                    <a:bodyPr/>
                    <a:lstStyle/>
                    <a:p>
                      <a:r>
                        <a:rPr lang="en-US" sz="1600" dirty="0" err="1"/>
                        <a:t>getLength</a:t>
                      </a:r>
                      <a:r>
                        <a:rPr lang="en-US" sz="1600" dirty="0"/>
                        <a:t>()</a:t>
                      </a:r>
                    </a:p>
                  </a:txBody>
                  <a:tcPr/>
                </a:tc>
                <a:extLst>
                  <a:ext uri="{0D108BD9-81ED-4DB2-BD59-A6C34878D82A}">
                    <a16:rowId xmlns:a16="http://schemas.microsoft.com/office/drawing/2014/main" val="10004"/>
                  </a:ext>
                </a:extLst>
              </a:tr>
              <a:tr h="477373">
                <a:tc>
                  <a:txBody>
                    <a:bodyPr/>
                    <a:lstStyle/>
                    <a:p>
                      <a:r>
                        <a:rPr lang="en-US" sz="2000" dirty="0" err="1"/>
                        <a:t>SaxDocumentHandler</a:t>
                      </a:r>
                      <a:endParaRPr lang="en-US" sz="2000" dirty="0"/>
                    </a:p>
                  </a:txBody>
                  <a:tcPr/>
                </a:tc>
                <a:tc>
                  <a:txBody>
                    <a:bodyPr/>
                    <a:lstStyle/>
                    <a:p>
                      <a:r>
                        <a:rPr lang="en-US" sz="1600" dirty="0"/>
                        <a:t>Write an XML filter</a:t>
                      </a:r>
                    </a:p>
                  </a:txBody>
                  <a:tcPr/>
                </a:tc>
                <a:tc>
                  <a:txBody>
                    <a:bodyPr/>
                    <a:lstStyle/>
                    <a:p>
                      <a:r>
                        <a:rPr lang="en-US" sz="1600" dirty="0" err="1"/>
                        <a:t>startDocument</a:t>
                      </a:r>
                      <a:r>
                        <a:rPr lang="en-US" sz="1600" dirty="0"/>
                        <a:t>()</a:t>
                      </a:r>
                    </a:p>
                  </a:txBody>
                  <a:tcPr/>
                </a:tc>
                <a:extLst>
                  <a:ext uri="{0D108BD9-81ED-4DB2-BD59-A6C34878D82A}">
                    <a16:rowId xmlns:a16="http://schemas.microsoft.com/office/drawing/2014/main" val="10005"/>
                  </a:ext>
                </a:extLst>
              </a:tr>
              <a:tr h="704176">
                <a:tc>
                  <a:txBody>
                    <a:bodyPr/>
                    <a:lstStyle/>
                    <a:p>
                      <a:r>
                        <a:rPr lang="en-US" sz="2000" dirty="0" err="1"/>
                        <a:t>XMLReader</a:t>
                      </a:r>
                      <a:endParaRPr lang="en-US" sz="2000" dirty="0"/>
                    </a:p>
                  </a:txBody>
                  <a:tcPr/>
                </a:tc>
                <a:tc>
                  <a:txBody>
                    <a:bodyPr/>
                    <a:lstStyle/>
                    <a:p>
                      <a:r>
                        <a:rPr lang="en-US" sz="1600" dirty="0"/>
                        <a:t>Read and process a file written in XML  format</a:t>
                      </a:r>
                    </a:p>
                  </a:txBody>
                  <a:tcPr/>
                </a:tc>
                <a:tc>
                  <a:txBody>
                    <a:bodyPr/>
                    <a:lstStyle/>
                    <a:p>
                      <a:r>
                        <a:rPr lang="en-US" sz="1600" dirty="0" err="1"/>
                        <a:t>getAttributes</a:t>
                      </a:r>
                      <a:r>
                        <a:rPr lang="en-US" sz="1600" dirty="0"/>
                        <a:t>()</a:t>
                      </a:r>
                    </a:p>
                  </a:txBody>
                  <a:tcPr/>
                </a:tc>
                <a:extLst>
                  <a:ext uri="{0D108BD9-81ED-4DB2-BD59-A6C34878D82A}">
                    <a16:rowId xmlns:a16="http://schemas.microsoft.com/office/drawing/2014/main" val="10006"/>
                  </a:ext>
                </a:extLst>
              </a:tr>
              <a:tr h="915428">
                <a:tc>
                  <a:txBody>
                    <a:bodyPr/>
                    <a:lstStyle/>
                    <a:p>
                      <a:r>
                        <a:rPr lang="en-US" sz="2000" dirty="0" err="1"/>
                        <a:t>XMLWriter</a:t>
                      </a:r>
                      <a:endParaRPr lang="en-US" sz="2000" dirty="0"/>
                    </a:p>
                  </a:txBody>
                  <a:tcPr/>
                </a:tc>
                <a:tc>
                  <a:txBody>
                    <a:bodyPr/>
                    <a:lstStyle/>
                    <a:p>
                      <a:r>
                        <a:rPr lang="en-US" sz="1600" dirty="0"/>
                        <a:t>Write XML documents to different types of output</a:t>
                      </a:r>
                    </a:p>
                  </a:txBody>
                  <a:tcPr/>
                </a:tc>
                <a:tc>
                  <a:txBody>
                    <a:bodyPr/>
                    <a:lstStyle/>
                    <a:p>
                      <a:r>
                        <a:rPr lang="en-US" sz="1600" dirty="0" err="1"/>
                        <a:t>createFileWriter</a:t>
                      </a:r>
                      <a:r>
                        <a:rPr lang="en-US" sz="1600" dirty="0"/>
                        <a:t>(</a:t>
                      </a:r>
                      <a:r>
                        <a:rPr lang="en-US" sz="1600" baseline="0" dirty="0"/>
                        <a:t> </a:t>
                      </a:r>
                      <a:r>
                        <a:rPr lang="en-US" sz="1600" i="1" baseline="0" dirty="0"/>
                        <a:t>file</a:t>
                      </a:r>
                      <a:r>
                        <a:rPr lang="en-US" sz="1600" baseline="0" dirty="0"/>
                        <a:t> STRING )</a:t>
                      </a:r>
                      <a:endParaRPr lang="en-US" sz="1600" dirty="0"/>
                    </a:p>
                  </a:txBody>
                  <a:tcPr/>
                </a:tc>
                <a:extLst>
                  <a:ext uri="{0D108BD9-81ED-4DB2-BD59-A6C34878D82A}">
                    <a16:rowId xmlns:a16="http://schemas.microsoft.com/office/drawing/2014/main" val="10007"/>
                  </a:ext>
                </a:extLst>
              </a:tr>
            </a:tbl>
          </a:graphicData>
        </a:graphic>
      </p:graphicFrame>
      <p:sp>
        <p:nvSpPr>
          <p:cNvPr id="5"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err="1">
                <a:latin typeface="Century Gothic" pitchFamily="34" charset="0"/>
              </a:rPr>
              <a:t>om</a:t>
            </a:r>
            <a:r>
              <a:rPr lang="en-US" sz="3200" dirty="0">
                <a:latin typeface="Century Gothic" pitchFamily="34" charset="0"/>
              </a:rPr>
              <a:t> Package</a:t>
            </a:r>
            <a:endParaRPr lang="en-US" sz="1400" dirty="0">
              <a:latin typeface="Century Gothic" pitchFamily="34" charset="0"/>
              <a:cs typeface="Century Gothic"/>
            </a:endParaRPr>
          </a:p>
        </p:txBody>
      </p:sp>
    </p:spTree>
    <p:extLst>
      <p:ext uri="{BB962C8B-B14F-4D97-AF65-F5344CB8AC3E}">
        <p14:creationId xmlns:p14="http://schemas.microsoft.com/office/powerpoint/2010/main" val="464752201"/>
      </p:ext>
    </p:extLst>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4294967295"/>
          </p:nvPr>
        </p:nvSpPr>
        <p:spPr>
          <a:xfrm>
            <a:off x="0" y="1600200"/>
            <a:ext cx="8229600" cy="4525963"/>
          </a:xfrm>
          <a:prstGeom prst="rect">
            <a:avLst/>
          </a:prstGeom>
        </p:spPr>
        <p:txBody>
          <a:bodyPr>
            <a:normAutofit/>
          </a:bodyPr>
          <a:lstStyle/>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endParaRPr lang="en-US" sz="2800" dirty="0"/>
          </a:p>
        </p:txBody>
      </p:sp>
      <p:sp>
        <p:nvSpPr>
          <p:cNvPr id="5" name="Content Placeholder 16"/>
          <p:cNvSpPr txBox="1">
            <a:spLocks/>
          </p:cNvSpPr>
          <p:nvPr/>
        </p:nvSpPr>
        <p:spPr>
          <a:xfrm>
            <a:off x="466725" y="1162050"/>
            <a:ext cx="8229600" cy="4906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Box 7"/>
          <p:cNvSpPr txBox="1">
            <a:spLocks noChangeArrowheads="1"/>
          </p:cNvSpPr>
          <p:nvPr/>
        </p:nvSpPr>
        <p:spPr bwMode="auto">
          <a:xfrm>
            <a:off x="35496" y="764704"/>
            <a:ext cx="6572251" cy="39702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1410" tIns="45706" rIns="91410" bIns="45706">
            <a:spAutoFit/>
          </a:bodyPr>
          <a:lstStyle/>
          <a:p>
            <a:pPr algn="l"/>
            <a:r>
              <a:rPr lang="en-GB" sz="1800" dirty="0">
                <a:latin typeface="Courier New" pitchFamily="49" charset="0"/>
                <a:cs typeface="Courier New" pitchFamily="49" charset="0"/>
              </a:rPr>
              <a:t>MAIN </a:t>
            </a:r>
          </a:p>
          <a:p>
            <a:pPr algn="l"/>
            <a:endParaRPr lang="en-GB" sz="1800" dirty="0">
              <a:latin typeface="Courier New" pitchFamily="49" charset="0"/>
              <a:cs typeface="Courier New" pitchFamily="49" charset="0"/>
            </a:endParaRPr>
          </a:p>
          <a:p>
            <a:pPr algn="l"/>
            <a:r>
              <a:rPr lang="en-GB" sz="1800" dirty="0">
                <a:latin typeface="Courier New" pitchFamily="49" charset="0"/>
                <a:cs typeface="Courier New" pitchFamily="49" charset="0"/>
              </a:rPr>
              <a:t>  DEFINE </a:t>
            </a:r>
            <a:r>
              <a:rPr lang="en-GB" sz="1800" b="1" dirty="0">
                <a:latin typeface="Courier New" pitchFamily="49" charset="0"/>
                <a:cs typeface="Courier New" pitchFamily="49" charset="0"/>
              </a:rPr>
              <a:t>d </a:t>
            </a:r>
            <a:r>
              <a:rPr lang="en-GB" sz="1800" b="1" dirty="0" err="1">
                <a:latin typeface="Courier New" pitchFamily="49" charset="0"/>
                <a:cs typeface="Courier New" pitchFamily="49" charset="0"/>
              </a:rPr>
              <a:t>om.DomDocument</a:t>
            </a:r>
            <a:r>
              <a:rPr lang="en-GB" sz="1800" b="1" dirty="0">
                <a:latin typeface="Courier New" pitchFamily="49" charset="0"/>
                <a:cs typeface="Courier New" pitchFamily="49" charset="0"/>
              </a:rPr>
              <a:t> </a:t>
            </a:r>
          </a:p>
          <a:p>
            <a:pPr algn="l"/>
            <a:r>
              <a:rPr lang="en-GB" sz="1800" dirty="0">
                <a:latin typeface="Courier New" pitchFamily="49" charset="0"/>
                <a:cs typeface="Courier New" pitchFamily="49" charset="0"/>
              </a:rPr>
              <a:t>  DEFINE </a:t>
            </a:r>
            <a:r>
              <a:rPr lang="en-GB" sz="1800" b="1" dirty="0">
                <a:latin typeface="Courier New" pitchFamily="49" charset="0"/>
                <a:cs typeface="Courier New" pitchFamily="49" charset="0"/>
              </a:rPr>
              <a:t>r </a:t>
            </a:r>
            <a:r>
              <a:rPr lang="en-GB" sz="1800" b="1" dirty="0" err="1">
                <a:latin typeface="Courier New" pitchFamily="49" charset="0"/>
                <a:cs typeface="Courier New" pitchFamily="49" charset="0"/>
              </a:rPr>
              <a:t>om.DomNode</a:t>
            </a:r>
            <a:r>
              <a:rPr lang="en-GB" sz="1800" b="1" dirty="0">
                <a:latin typeface="Courier New" pitchFamily="49" charset="0"/>
                <a:cs typeface="Courier New" pitchFamily="49" charset="0"/>
              </a:rPr>
              <a:t> </a:t>
            </a:r>
          </a:p>
          <a:p>
            <a:pPr algn="l"/>
            <a:endParaRPr lang="en-GB" sz="1800" dirty="0">
              <a:latin typeface="Courier New" pitchFamily="49" charset="0"/>
              <a:cs typeface="Courier New" pitchFamily="49" charset="0"/>
            </a:endParaRPr>
          </a:p>
          <a:p>
            <a:pPr algn="l"/>
            <a:r>
              <a:rPr lang="en-GB" sz="1800" dirty="0">
                <a:latin typeface="Courier New" pitchFamily="49" charset="0"/>
                <a:cs typeface="Courier New" pitchFamily="49" charset="0"/>
              </a:rPr>
              <a:t>  </a:t>
            </a:r>
            <a:r>
              <a:rPr lang="en-GB" sz="1800" b="1" dirty="0">
                <a:latin typeface="Courier New" pitchFamily="49" charset="0"/>
                <a:cs typeface="Courier New" pitchFamily="49" charset="0"/>
              </a:rPr>
              <a:t>LET d = </a:t>
            </a:r>
            <a:r>
              <a:rPr lang="en-GB" sz="1800" b="1" dirty="0" err="1">
                <a:latin typeface="Courier New" pitchFamily="49" charset="0"/>
                <a:cs typeface="Courier New" pitchFamily="49" charset="0"/>
              </a:rPr>
              <a:t>om.DomDocument.create</a:t>
            </a:r>
            <a:r>
              <a:rPr lang="en-GB" sz="1800" dirty="0">
                <a:latin typeface="Courier New" pitchFamily="49" charset="0"/>
                <a:cs typeface="Courier New" pitchFamily="49" charset="0"/>
              </a:rPr>
              <a:t>("</a:t>
            </a:r>
            <a:r>
              <a:rPr lang="en-GB" sz="1800" dirty="0" err="1">
                <a:latin typeface="Courier New" pitchFamily="49" charset="0"/>
                <a:cs typeface="Courier New" pitchFamily="49" charset="0"/>
              </a:rPr>
              <a:t>MyDocument</a:t>
            </a:r>
            <a:r>
              <a:rPr lang="en-GB" sz="1800" dirty="0">
                <a:latin typeface="Courier New" pitchFamily="49" charset="0"/>
                <a:cs typeface="Courier New" pitchFamily="49" charset="0"/>
              </a:rPr>
              <a:t>") </a:t>
            </a:r>
          </a:p>
          <a:p>
            <a:pPr algn="l"/>
            <a:endParaRPr lang="en-GB" sz="1800" dirty="0">
              <a:latin typeface="Courier New" pitchFamily="49" charset="0"/>
              <a:cs typeface="Courier New" pitchFamily="49" charset="0"/>
            </a:endParaRPr>
          </a:p>
          <a:p>
            <a:pPr algn="l"/>
            <a:r>
              <a:rPr lang="en-GB" sz="1800" dirty="0">
                <a:latin typeface="Courier New" pitchFamily="49" charset="0"/>
                <a:cs typeface="Courier New" pitchFamily="49" charset="0"/>
              </a:rPr>
              <a:t>  </a:t>
            </a:r>
            <a:r>
              <a:rPr lang="en-GB" sz="1800" b="1" dirty="0">
                <a:latin typeface="Courier New" pitchFamily="49" charset="0"/>
                <a:cs typeface="Courier New" pitchFamily="49" charset="0"/>
              </a:rPr>
              <a:t>LET r = </a:t>
            </a:r>
            <a:r>
              <a:rPr lang="en-GB" sz="1800" b="1" dirty="0" err="1">
                <a:latin typeface="Courier New" pitchFamily="49" charset="0"/>
                <a:cs typeface="Courier New" pitchFamily="49" charset="0"/>
              </a:rPr>
              <a:t>d.createElement</a:t>
            </a:r>
            <a:r>
              <a:rPr lang="en-GB" sz="1800" dirty="0">
                <a:latin typeface="Courier New" pitchFamily="49" charset="0"/>
                <a:cs typeface="Courier New" pitchFamily="49" charset="0"/>
              </a:rPr>
              <a:t>("Label")</a:t>
            </a:r>
          </a:p>
          <a:p>
            <a:pPr algn="l"/>
            <a:r>
              <a:rPr lang="en-GB" sz="1800" dirty="0">
                <a:latin typeface="Courier New" pitchFamily="49" charset="0"/>
                <a:cs typeface="Courier New" pitchFamily="49" charset="0"/>
              </a:rPr>
              <a:t>  CALL </a:t>
            </a:r>
            <a:r>
              <a:rPr lang="en-GB" sz="1800" b="1" dirty="0" err="1">
                <a:latin typeface="Courier New" pitchFamily="49" charset="0"/>
                <a:cs typeface="Courier New" pitchFamily="49" charset="0"/>
              </a:rPr>
              <a:t>r.setAttribute</a:t>
            </a:r>
            <a:r>
              <a:rPr lang="en-GB" sz="1800" dirty="0">
                <a:latin typeface="Courier New" pitchFamily="49" charset="0"/>
                <a:cs typeface="Courier New" pitchFamily="49" charset="0"/>
              </a:rPr>
              <a:t>("name", "lb1")</a:t>
            </a:r>
          </a:p>
          <a:p>
            <a:pPr algn="l"/>
            <a:r>
              <a:rPr lang="en-GB" sz="1800" dirty="0">
                <a:latin typeface="Courier New" pitchFamily="49" charset="0"/>
                <a:cs typeface="Courier New" pitchFamily="49" charset="0"/>
              </a:rPr>
              <a:t>  CALL </a:t>
            </a:r>
            <a:r>
              <a:rPr lang="en-GB" sz="1800" b="1" dirty="0" err="1">
                <a:latin typeface="Courier New" pitchFamily="49" charset="0"/>
                <a:cs typeface="Courier New" pitchFamily="49" charset="0"/>
              </a:rPr>
              <a:t>r.setAttribute</a:t>
            </a:r>
            <a:r>
              <a:rPr lang="en-GB" sz="1800" dirty="0">
                <a:latin typeface="Courier New" pitchFamily="49" charset="0"/>
                <a:cs typeface="Courier New" pitchFamily="49" charset="0"/>
              </a:rPr>
              <a:t>("text", "Label Text")</a:t>
            </a:r>
          </a:p>
          <a:p>
            <a:pPr algn="l"/>
            <a:endParaRPr lang="en-GB" sz="1800" dirty="0">
              <a:latin typeface="Courier New" pitchFamily="49" charset="0"/>
              <a:cs typeface="Courier New" pitchFamily="49" charset="0"/>
            </a:endParaRPr>
          </a:p>
          <a:p>
            <a:pPr algn="l"/>
            <a:r>
              <a:rPr lang="en-GB" sz="1800" dirty="0">
                <a:latin typeface="Courier New" pitchFamily="49" charset="0"/>
                <a:cs typeface="Courier New" pitchFamily="49" charset="0"/>
              </a:rPr>
              <a:t>  CALL </a:t>
            </a:r>
            <a:r>
              <a:rPr lang="en-GB" sz="1800" b="1" dirty="0" err="1">
                <a:latin typeface="Courier New" pitchFamily="49" charset="0"/>
                <a:cs typeface="Courier New" pitchFamily="49" charset="0"/>
              </a:rPr>
              <a:t>r.writeXML</a:t>
            </a:r>
            <a:r>
              <a:rPr lang="en-GB" sz="1800" dirty="0">
                <a:latin typeface="Courier New" pitchFamily="49" charset="0"/>
                <a:cs typeface="Courier New" pitchFamily="49" charset="0"/>
              </a:rPr>
              <a:t>("xmloutput.txt")</a:t>
            </a:r>
          </a:p>
          <a:p>
            <a:pPr algn="l"/>
            <a:endParaRPr lang="en-GB" sz="1800" dirty="0">
              <a:latin typeface="Courier New" pitchFamily="49" charset="0"/>
              <a:cs typeface="Courier New" pitchFamily="49" charset="0"/>
            </a:endParaRPr>
          </a:p>
          <a:p>
            <a:pPr algn="l"/>
            <a:r>
              <a:rPr lang="en-GB" sz="1800" dirty="0">
                <a:latin typeface="Courier New" pitchFamily="49" charset="0"/>
                <a:cs typeface="Courier New" pitchFamily="49" charset="0"/>
              </a:rPr>
              <a:t>END MAIN</a:t>
            </a:r>
          </a:p>
        </p:txBody>
      </p:sp>
      <p:pic>
        <p:nvPicPr>
          <p:cNvPr id="2050" name="Picture 2"/>
          <p:cNvPicPr>
            <a:picLocks noChangeAspect="1" noChangeArrowheads="1"/>
          </p:cNvPicPr>
          <p:nvPr/>
        </p:nvPicPr>
        <p:blipFill>
          <a:blip r:embed="rId3" cstate="print"/>
          <a:srcRect/>
          <a:stretch>
            <a:fillRect/>
          </a:stretch>
        </p:blipFill>
        <p:spPr bwMode="auto">
          <a:xfrm>
            <a:off x="4921696" y="3564210"/>
            <a:ext cx="4114800" cy="3105150"/>
          </a:xfrm>
          <a:prstGeom prst="rect">
            <a:avLst/>
          </a:prstGeom>
          <a:noFill/>
          <a:ln w="9525">
            <a:noFill/>
            <a:miter lim="800000"/>
            <a:headEnd/>
            <a:tailEnd/>
          </a:ln>
        </p:spPr>
      </p:pic>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err="1">
                <a:latin typeface="Century Gothic" pitchFamily="34" charset="0"/>
              </a:rPr>
              <a:t>om</a:t>
            </a:r>
            <a:r>
              <a:rPr lang="en-US" sz="3200" dirty="0">
                <a:latin typeface="Century Gothic" pitchFamily="34" charset="0"/>
              </a:rPr>
              <a:t> Package Example</a:t>
            </a:r>
            <a:endParaRPr lang="en-US" sz="1400" dirty="0">
              <a:latin typeface="Century Gothic" pitchFamily="34" charset="0"/>
              <a:cs typeface="Century Gothic"/>
            </a:endParaRPr>
          </a:p>
        </p:txBody>
      </p:sp>
    </p:spTree>
    <p:extLst>
      <p:ext uri="{BB962C8B-B14F-4D97-AF65-F5344CB8AC3E}">
        <p14:creationId xmlns:p14="http://schemas.microsoft.com/office/powerpoint/2010/main" val="335995632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6"/>
          <p:cNvSpPr txBox="1">
            <a:spLocks/>
          </p:cNvSpPr>
          <p:nvPr/>
        </p:nvSpPr>
        <p:spPr>
          <a:xfrm>
            <a:off x="251520" y="4275238"/>
            <a:ext cx="8620125" cy="1782763"/>
          </a:xfrm>
          <a:prstGeom prst="rect">
            <a:avLst/>
          </a:prstGeom>
        </p:spPr>
        <p:txBody>
          <a:bodyPr vert="horz" lIns="91440" tIns="45720" rIns="91440" bIns="45720" rtlCol="0">
            <a:normAutofit lnSpcReduction="10000"/>
          </a:bodyPr>
          <a:lstStyle/>
          <a:p>
            <a:pPr marL="342900" lvl="0" indent="-342900" algn="l" eaLnBrk="1" fontAlgn="auto" hangingPunct="1">
              <a:spcBef>
                <a:spcPct val="20000"/>
              </a:spcBef>
              <a:spcAft>
                <a:spcPts val="0"/>
              </a:spcAft>
              <a:defRPr/>
            </a:pPr>
            <a:r>
              <a:rPr lang="en-US" dirty="0">
                <a:solidFill>
                  <a:schemeClr val="tx2"/>
                </a:solidFill>
                <a:latin typeface="Century Gothic" pitchFamily="34" charset="0"/>
              </a:rPr>
              <a:t>The </a:t>
            </a:r>
            <a:r>
              <a:rPr lang="en-US" dirty="0" err="1">
                <a:solidFill>
                  <a:schemeClr val="tx2"/>
                </a:solidFill>
                <a:latin typeface="Century Gothic" pitchFamily="34" charset="0"/>
              </a:rPr>
              <a:t>util</a:t>
            </a:r>
            <a:r>
              <a:rPr lang="en-US" dirty="0">
                <a:solidFill>
                  <a:schemeClr val="tx2"/>
                </a:solidFill>
                <a:latin typeface="Century Gothic" pitchFamily="34" charset="0"/>
              </a:rPr>
              <a:t> and </a:t>
            </a:r>
            <a:r>
              <a:rPr lang="en-US" dirty="0" err="1">
                <a:solidFill>
                  <a:schemeClr val="tx2"/>
                </a:solidFill>
                <a:latin typeface="Century Gothic" pitchFamily="34" charset="0"/>
              </a:rPr>
              <a:t>os</a:t>
            </a:r>
            <a:r>
              <a:rPr lang="en-US" dirty="0">
                <a:solidFill>
                  <a:schemeClr val="tx2"/>
                </a:solidFill>
                <a:latin typeface="Century Gothic" pitchFamily="34" charset="0"/>
              </a:rPr>
              <a:t> packages are Dynamic C Extension libraries; part of the standard package. To use them, you must import the library in your program: </a:t>
            </a:r>
          </a:p>
          <a:p>
            <a:pPr marL="342900" lvl="0" indent="-342900" algn="l" eaLnBrk="1" fontAlgn="auto" hangingPunct="1">
              <a:spcBef>
                <a:spcPct val="20000"/>
              </a:spcBef>
              <a:spcAft>
                <a:spcPts val="0"/>
              </a:spcAft>
              <a:defRPr/>
            </a:pPr>
            <a:endParaRPr kumimoji="0" lang="en-US" sz="1800" b="0" i="0" u="none" strike="noStrike" kern="1200" cap="none" spc="0" normalizeH="0" baseline="0" noProof="0" dirty="0">
              <a:ln>
                <a:noFill/>
              </a:ln>
              <a:solidFill>
                <a:schemeClr val="tx2"/>
              </a:solidFill>
              <a:effectLst/>
              <a:uLnTx/>
              <a:uFillTx/>
              <a:latin typeface="Century Gothic" pitchFamily="34" charset="0"/>
              <a:cs typeface="Courier New" pitchFamily="49" charset="0"/>
            </a:endParaRPr>
          </a:p>
          <a:p>
            <a:pPr marL="342900" lvl="0" indent="-342900" algn="l" eaLnBrk="1" fontAlgn="auto" hangingPunct="1">
              <a:spcBef>
                <a:spcPct val="20000"/>
              </a:spcBef>
              <a:spcAft>
                <a:spcPts val="0"/>
              </a:spcAft>
              <a:defRPr/>
            </a:pPr>
            <a:r>
              <a:rPr lang="en-US" sz="1800" dirty="0">
                <a:solidFill>
                  <a:schemeClr val="tx2"/>
                </a:solidFill>
                <a:latin typeface="Century Gothic" pitchFamily="34" charset="0"/>
                <a:cs typeface="Courier New" pitchFamily="49" charset="0"/>
              </a:rPr>
              <a:t>		IMPORT </a:t>
            </a:r>
            <a:r>
              <a:rPr lang="en-US" sz="1800" dirty="0" err="1">
                <a:solidFill>
                  <a:schemeClr val="tx2"/>
                </a:solidFill>
                <a:latin typeface="Century Gothic" pitchFamily="34" charset="0"/>
                <a:cs typeface="Courier New" pitchFamily="49" charset="0"/>
              </a:rPr>
              <a:t>util</a:t>
            </a:r>
            <a:endParaRPr lang="en-US" sz="1800" dirty="0">
              <a:solidFill>
                <a:schemeClr val="tx2"/>
              </a:solidFill>
              <a:latin typeface="Century Gothic" pitchFamily="34" charset="0"/>
              <a:cs typeface="Courier New" pitchFamily="49" charset="0"/>
            </a:endParaRPr>
          </a:p>
          <a:p>
            <a:pPr marL="342900" lvl="0" indent="-342900" algn="l" eaLnBrk="1" fontAlgn="auto" hangingPunct="1">
              <a:spcBef>
                <a:spcPct val="20000"/>
              </a:spcBef>
              <a:spcAft>
                <a:spcPts val="0"/>
              </a:spcAft>
              <a:defRPr/>
            </a:pPr>
            <a:r>
              <a:rPr kumimoji="0" lang="en-US" sz="1800" b="0" i="0" u="none" strike="noStrike" kern="1200" cap="none" spc="0" normalizeH="0" baseline="0" noProof="0" dirty="0">
                <a:ln>
                  <a:noFill/>
                </a:ln>
                <a:solidFill>
                  <a:schemeClr val="tx2"/>
                </a:solidFill>
                <a:effectLst/>
                <a:uLnTx/>
                <a:uFillTx/>
                <a:latin typeface="Century Gothic" pitchFamily="34" charset="0"/>
                <a:cs typeface="Courier New" pitchFamily="49" charset="0"/>
              </a:rPr>
              <a:t>		IMPORT </a:t>
            </a:r>
            <a:r>
              <a:rPr kumimoji="0" lang="en-US" sz="1800" b="0" i="0" u="none" strike="noStrike" kern="1200" cap="none" spc="0" normalizeH="0" baseline="0" noProof="0" dirty="0" err="1">
                <a:ln>
                  <a:noFill/>
                </a:ln>
                <a:solidFill>
                  <a:schemeClr val="tx2"/>
                </a:solidFill>
                <a:effectLst/>
                <a:uLnTx/>
                <a:uFillTx/>
                <a:latin typeface="Century Gothic" pitchFamily="34" charset="0"/>
                <a:cs typeface="Courier New" pitchFamily="49" charset="0"/>
              </a:rPr>
              <a:t>os</a:t>
            </a:r>
            <a:endParaRPr kumimoji="0" lang="en-US" sz="1800" b="0" i="0" u="none" strike="noStrike" kern="1200" cap="none" spc="0" normalizeH="0" baseline="0" noProof="0" dirty="0">
              <a:ln>
                <a:noFill/>
              </a:ln>
              <a:solidFill>
                <a:schemeClr val="tx2"/>
              </a:solidFill>
              <a:effectLst/>
              <a:uLnTx/>
              <a:uFillTx/>
              <a:latin typeface="Century Gothic" pitchFamily="34"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5538987"/>
              </p:ext>
            </p:extLst>
          </p:nvPr>
        </p:nvGraphicFramePr>
        <p:xfrm>
          <a:off x="299145" y="836712"/>
          <a:ext cx="8562976" cy="1483213"/>
        </p:xfrm>
        <a:graphic>
          <a:graphicData uri="http://schemas.openxmlformats.org/drawingml/2006/table">
            <a:tbl>
              <a:tblPr firstRow="1" bandRow="1">
                <a:tableStyleId>{21E4AEA4-8DFA-4A89-87EB-49C32662AFE0}</a:tableStyleId>
              </a:tblPr>
              <a:tblGrid>
                <a:gridCol w="2960759">
                  <a:extLst>
                    <a:ext uri="{9D8B030D-6E8A-4147-A177-3AD203B41FA5}">
                      <a16:colId xmlns:a16="http://schemas.microsoft.com/office/drawing/2014/main" val="20000"/>
                    </a:ext>
                  </a:extLst>
                </a:gridCol>
                <a:gridCol w="2148001">
                  <a:extLst>
                    <a:ext uri="{9D8B030D-6E8A-4147-A177-3AD203B41FA5}">
                      <a16:colId xmlns:a16="http://schemas.microsoft.com/office/drawing/2014/main" val="20001"/>
                    </a:ext>
                  </a:extLst>
                </a:gridCol>
                <a:gridCol w="3454216">
                  <a:extLst>
                    <a:ext uri="{9D8B030D-6E8A-4147-A177-3AD203B41FA5}">
                      <a16:colId xmlns:a16="http://schemas.microsoft.com/office/drawing/2014/main" val="20002"/>
                    </a:ext>
                  </a:extLst>
                </a:gridCol>
              </a:tblGrid>
              <a:tr h="477373">
                <a:tc>
                  <a:txBody>
                    <a:bodyPr/>
                    <a:lstStyle/>
                    <a:p>
                      <a:r>
                        <a:rPr lang="en-US" sz="2400" dirty="0" err="1"/>
                        <a:t>util</a:t>
                      </a:r>
                      <a:r>
                        <a:rPr lang="en-US" sz="2400" dirty="0"/>
                        <a:t> Package</a:t>
                      </a:r>
                    </a:p>
                  </a:txBody>
                  <a:tcPr/>
                </a:tc>
                <a:tc>
                  <a:txBody>
                    <a:bodyPr/>
                    <a:lstStyle/>
                    <a:p>
                      <a:r>
                        <a:rPr lang="en-US" sz="2400" dirty="0"/>
                        <a:t>Use for</a:t>
                      </a:r>
                    </a:p>
                  </a:txBody>
                  <a:tcPr/>
                </a:tc>
                <a:tc>
                  <a:txBody>
                    <a:bodyPr/>
                    <a:lstStyle/>
                    <a:p>
                      <a:r>
                        <a:rPr lang="en-US" sz="2400" dirty="0"/>
                        <a:t>Example</a:t>
                      </a:r>
                    </a:p>
                  </a:txBody>
                  <a:tcPr/>
                </a:tc>
                <a:extLst>
                  <a:ext uri="{0D108BD9-81ED-4DB2-BD59-A6C34878D82A}">
                    <a16:rowId xmlns:a16="http://schemas.microsoft.com/office/drawing/2014/main" val="10000"/>
                  </a:ext>
                </a:extLst>
              </a:tr>
              <a:tr h="696452">
                <a:tc>
                  <a:txBody>
                    <a:bodyPr/>
                    <a:lstStyle/>
                    <a:p>
                      <a:r>
                        <a:rPr lang="en-US" sz="2400" dirty="0"/>
                        <a:t>Math</a:t>
                      </a:r>
                    </a:p>
                  </a:txBody>
                  <a:tcPr/>
                </a:tc>
                <a:tc>
                  <a:txBody>
                    <a:bodyPr/>
                    <a:lstStyle/>
                    <a:p>
                      <a:r>
                        <a:rPr lang="en-US" sz="2000" dirty="0"/>
                        <a:t>Interface to mathematical</a:t>
                      </a:r>
                      <a:r>
                        <a:rPr lang="en-US" sz="2000" baseline="0" dirty="0"/>
                        <a:t> functions</a:t>
                      </a:r>
                      <a:endParaRPr lang="en-US" sz="2000" dirty="0"/>
                    </a:p>
                  </a:txBody>
                  <a:tcPr/>
                </a:tc>
                <a:tc>
                  <a:txBody>
                    <a:bodyPr/>
                    <a:lstStyle/>
                    <a:p>
                      <a:r>
                        <a:rPr lang="en-US" sz="2000" dirty="0"/>
                        <a:t>rand( </a:t>
                      </a:r>
                      <a:r>
                        <a:rPr lang="en-US" sz="2000" i="1" dirty="0"/>
                        <a:t>x</a:t>
                      </a:r>
                      <a:r>
                        <a:rPr lang="en-US" sz="2000" dirty="0"/>
                        <a:t> INTEGER )</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63514521"/>
              </p:ext>
            </p:extLst>
          </p:nvPr>
        </p:nvGraphicFramePr>
        <p:xfrm>
          <a:off x="280096" y="2674572"/>
          <a:ext cx="8562976" cy="1463040"/>
        </p:xfrm>
        <a:graphic>
          <a:graphicData uri="http://schemas.openxmlformats.org/drawingml/2006/table">
            <a:tbl>
              <a:tblPr firstRow="1" bandRow="1">
                <a:tableStyleId>{7DF18680-E054-41AD-8BC1-D1AEF772440D}</a:tableStyleId>
              </a:tblPr>
              <a:tblGrid>
                <a:gridCol w="2960759">
                  <a:extLst>
                    <a:ext uri="{9D8B030D-6E8A-4147-A177-3AD203B41FA5}">
                      <a16:colId xmlns:a16="http://schemas.microsoft.com/office/drawing/2014/main" val="20000"/>
                    </a:ext>
                  </a:extLst>
                </a:gridCol>
                <a:gridCol w="2148001">
                  <a:extLst>
                    <a:ext uri="{9D8B030D-6E8A-4147-A177-3AD203B41FA5}">
                      <a16:colId xmlns:a16="http://schemas.microsoft.com/office/drawing/2014/main" val="20001"/>
                    </a:ext>
                  </a:extLst>
                </a:gridCol>
                <a:gridCol w="3454216">
                  <a:extLst>
                    <a:ext uri="{9D8B030D-6E8A-4147-A177-3AD203B41FA5}">
                      <a16:colId xmlns:a16="http://schemas.microsoft.com/office/drawing/2014/main" val="20002"/>
                    </a:ext>
                  </a:extLst>
                </a:gridCol>
              </a:tblGrid>
              <a:tr h="0">
                <a:tc>
                  <a:txBody>
                    <a:bodyPr/>
                    <a:lstStyle/>
                    <a:p>
                      <a:r>
                        <a:rPr lang="en-US" sz="2400" dirty="0" err="1"/>
                        <a:t>os</a:t>
                      </a:r>
                      <a:r>
                        <a:rPr lang="en-US" sz="2400" dirty="0"/>
                        <a:t> Package</a:t>
                      </a:r>
                    </a:p>
                  </a:txBody>
                  <a:tcPr/>
                </a:tc>
                <a:tc>
                  <a:txBody>
                    <a:bodyPr/>
                    <a:lstStyle/>
                    <a:p>
                      <a:r>
                        <a:rPr lang="en-US" sz="2400" dirty="0"/>
                        <a:t>Use for</a:t>
                      </a:r>
                    </a:p>
                  </a:txBody>
                  <a:tcPr/>
                </a:tc>
                <a:tc>
                  <a:txBody>
                    <a:bodyPr/>
                    <a:lstStyle/>
                    <a:p>
                      <a:r>
                        <a:rPr lang="en-US" sz="2400" dirty="0"/>
                        <a:t>Example</a:t>
                      </a:r>
                    </a:p>
                  </a:txBody>
                  <a:tcPr/>
                </a:tc>
                <a:extLst>
                  <a:ext uri="{0D108BD9-81ED-4DB2-BD59-A6C34878D82A}">
                    <a16:rowId xmlns:a16="http://schemas.microsoft.com/office/drawing/2014/main" val="10000"/>
                  </a:ext>
                </a:extLst>
              </a:tr>
              <a:tr h="224858">
                <a:tc>
                  <a:txBody>
                    <a:bodyPr/>
                    <a:lstStyle/>
                    <a:p>
                      <a:r>
                        <a:rPr lang="en-US" sz="2400" dirty="0"/>
                        <a:t>Path</a:t>
                      </a:r>
                    </a:p>
                  </a:txBody>
                  <a:tcPr/>
                </a:tc>
                <a:tc>
                  <a:txBody>
                    <a:bodyPr/>
                    <a:lstStyle/>
                    <a:p>
                      <a:r>
                        <a:rPr lang="en-US" sz="2000" dirty="0"/>
                        <a:t>Manipulation</a:t>
                      </a:r>
                      <a:r>
                        <a:rPr lang="en-US" sz="2000" baseline="0" dirty="0"/>
                        <a:t> of files and directories</a:t>
                      </a:r>
                      <a:endParaRPr lang="en-US" sz="2000" dirty="0"/>
                    </a:p>
                  </a:txBody>
                  <a:tcPr/>
                </a:tc>
                <a:tc>
                  <a:txBody>
                    <a:bodyPr/>
                    <a:lstStyle/>
                    <a:p>
                      <a:r>
                        <a:rPr lang="en-US" sz="2000" dirty="0" err="1"/>
                        <a:t>dirname</a:t>
                      </a:r>
                      <a:r>
                        <a:rPr lang="en-US" sz="2000" dirty="0"/>
                        <a:t>( </a:t>
                      </a:r>
                      <a:r>
                        <a:rPr lang="en-US" sz="2000" i="1" u="none" dirty="0"/>
                        <a:t>filename</a:t>
                      </a:r>
                      <a:r>
                        <a:rPr lang="en-US" sz="2000" dirty="0"/>
                        <a:t> STRING )</a:t>
                      </a:r>
                    </a:p>
                  </a:txBody>
                  <a:tcPr/>
                </a:tc>
                <a:extLst>
                  <a:ext uri="{0D108BD9-81ED-4DB2-BD59-A6C34878D82A}">
                    <a16:rowId xmlns:a16="http://schemas.microsoft.com/office/drawing/2014/main" val="10001"/>
                  </a:ext>
                </a:extLst>
              </a:tr>
            </a:tbl>
          </a:graphicData>
        </a:graphic>
      </p:graphicFrame>
      <p:sp>
        <p:nvSpPr>
          <p:cNvPr id="8"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err="1">
                <a:latin typeface="Century Gothic" pitchFamily="34" charset="0"/>
              </a:rPr>
              <a:t>util</a:t>
            </a:r>
            <a:r>
              <a:rPr lang="en-US" sz="3200" dirty="0">
                <a:latin typeface="Century Gothic" pitchFamily="34" charset="0"/>
              </a:rPr>
              <a:t> and </a:t>
            </a:r>
            <a:r>
              <a:rPr lang="en-US" sz="3200" dirty="0" err="1">
                <a:latin typeface="Century Gothic" pitchFamily="34" charset="0"/>
              </a:rPr>
              <a:t>os</a:t>
            </a:r>
            <a:r>
              <a:rPr lang="en-US" sz="3200" dirty="0">
                <a:latin typeface="Century Gothic" pitchFamily="34" charset="0"/>
              </a:rPr>
              <a:t> Packages</a:t>
            </a:r>
            <a:endParaRPr lang="en-US" sz="1400" dirty="0">
              <a:latin typeface="Century Gothic" pitchFamily="34" charset="0"/>
              <a:cs typeface="Century Gothic"/>
            </a:endParaRPr>
          </a:p>
        </p:txBody>
      </p:sp>
    </p:spTree>
    <p:extLst>
      <p:ext uri="{BB962C8B-B14F-4D97-AF65-F5344CB8AC3E}">
        <p14:creationId xmlns:p14="http://schemas.microsoft.com/office/powerpoint/2010/main" val="89603120"/>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1"/>
          <p:cNvSpPr txBox="1">
            <a:spLocks noChangeArrowheads="1"/>
          </p:cNvSpPr>
          <p:nvPr/>
        </p:nvSpPr>
        <p:spPr bwMode="auto">
          <a:xfrm>
            <a:off x="330952" y="2842890"/>
            <a:ext cx="8382000" cy="946150"/>
          </a:xfrm>
          <a:prstGeom prst="rect">
            <a:avLst/>
          </a:prstGeom>
          <a:noFill/>
          <a:ln w="9525">
            <a:noFill/>
            <a:miter lim="800000"/>
            <a:headEnd/>
            <a:tailEnd/>
          </a:ln>
          <a:effectLst>
            <a:reflection blurRad="6350" stA="50000" endA="300" endPos="55000" dir="5400000" sy="-100000" algn="bl" rotWithShape="0"/>
          </a:effectLst>
        </p:spPr>
        <p:txBody>
          <a:bodyPr>
            <a:spAutoFit/>
          </a:bodyPr>
          <a:lstStyle/>
          <a:p>
            <a:pPr algn="ctr" eaLnBrk="0" hangingPunct="0">
              <a:spcBef>
                <a:spcPct val="50000"/>
              </a:spcBef>
            </a:pPr>
            <a:r>
              <a:rPr lang="fr-FR" sz="5600" dirty="0">
                <a:solidFill>
                  <a:schemeClr val="tx2"/>
                </a:solidFill>
                <a:latin typeface="Century Gothic"/>
                <a:cs typeface="Century Gothic"/>
              </a:rPr>
              <a:t>Q&amp;A</a:t>
            </a:r>
          </a:p>
        </p:txBody>
      </p:sp>
      <p:pic>
        <p:nvPicPr>
          <p:cNvPr id="2050" name="Picture 2" descr="E:\4JS\logos\genero_logo_64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789"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4JS\logos\genero_rw_logo_64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4JS\logos\genero_studio_logo_64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9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1"/>
          <p:cNvSpPr txBox="1">
            <a:spLocks noChangeArrowheads="1"/>
          </p:cNvSpPr>
          <p:nvPr/>
        </p:nvSpPr>
        <p:spPr bwMode="auto">
          <a:xfrm>
            <a:off x="330952" y="2842890"/>
            <a:ext cx="8382000" cy="946150"/>
          </a:xfrm>
          <a:prstGeom prst="rect">
            <a:avLst/>
          </a:prstGeom>
          <a:noFill/>
          <a:ln w="9525">
            <a:noFill/>
            <a:miter lim="800000"/>
            <a:headEnd/>
            <a:tailEnd/>
          </a:ln>
          <a:effectLst>
            <a:reflection blurRad="6350" stA="50000" endA="300" endPos="55000" dir="5400000" sy="-100000" algn="bl" rotWithShape="0"/>
          </a:effectLst>
        </p:spPr>
        <p:txBody>
          <a:bodyPr>
            <a:spAutoFit/>
          </a:bodyPr>
          <a:lstStyle/>
          <a:p>
            <a:pPr algn="ctr" eaLnBrk="0" hangingPunct="0">
              <a:spcBef>
                <a:spcPct val="50000"/>
              </a:spcBef>
            </a:pPr>
            <a:r>
              <a:rPr lang="fr-FR" sz="5600" dirty="0" err="1">
                <a:solidFill>
                  <a:schemeClr val="tx2"/>
                </a:solidFill>
                <a:latin typeface="Century Gothic"/>
                <a:cs typeface="Century Gothic"/>
              </a:rPr>
              <a:t>Thank</a:t>
            </a:r>
            <a:r>
              <a:rPr lang="fr-FR" sz="5600" dirty="0">
                <a:solidFill>
                  <a:schemeClr val="tx2"/>
                </a:solidFill>
                <a:latin typeface="Century Gothic"/>
                <a:cs typeface="Century Gothic"/>
              </a:rPr>
              <a:t> </a:t>
            </a:r>
            <a:r>
              <a:rPr lang="fr-FR" sz="5600" dirty="0" err="1">
                <a:solidFill>
                  <a:schemeClr val="tx2"/>
                </a:solidFill>
                <a:latin typeface="Century Gothic"/>
                <a:cs typeface="Century Gothic"/>
              </a:rPr>
              <a:t>you</a:t>
            </a:r>
            <a:endParaRPr lang="fr-FR" sz="5600" dirty="0">
              <a:solidFill>
                <a:schemeClr val="tx2"/>
              </a:solidFill>
              <a:latin typeface="Century Gothic"/>
              <a:cs typeface="Century Gothic"/>
            </a:endParaRPr>
          </a:p>
        </p:txBody>
      </p:sp>
      <p:pic>
        <p:nvPicPr>
          <p:cNvPr id="2050" name="Picture 2" descr="E:\4JS\logos\genero_logo_64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789"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4JS\logos\genero_rw_logo_64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4JS\logos\genero_studio_logo_64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0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4294967295"/>
          </p:nvPr>
        </p:nvSpPr>
        <p:spPr>
          <a:xfrm>
            <a:off x="0" y="1196975"/>
            <a:ext cx="8229600" cy="4525963"/>
          </a:xfrm>
          <a:prstGeom prst="rect">
            <a:avLst/>
          </a:prstGeom>
        </p:spPr>
        <p:txBody>
          <a:bodyPr>
            <a:normAutofit fontScale="77500" lnSpcReduction="20000"/>
          </a:bodyPr>
          <a:lstStyle/>
          <a:p>
            <a:r>
              <a:rPr lang="en-US" sz="3000" b="0" dirty="0"/>
              <a:t>Built-in classes are </a:t>
            </a:r>
            <a:r>
              <a:rPr lang="en-US" sz="3000" dirty="0"/>
              <a:t>predefined object templates</a:t>
            </a:r>
            <a:r>
              <a:rPr lang="en-US" sz="3000" b="0" dirty="0"/>
              <a:t> provided in the runtime system.  </a:t>
            </a:r>
          </a:p>
          <a:p>
            <a:r>
              <a:rPr lang="en-US" sz="3000" dirty="0"/>
              <a:t>Each class contains methods</a:t>
            </a:r>
            <a:r>
              <a:rPr lang="en-US" sz="3000" b="0" dirty="0"/>
              <a:t> that work like global functions allowing you to manipulate the domain that class manages, changing appearance or behavior of objects, among other features. </a:t>
            </a:r>
          </a:p>
          <a:p>
            <a:r>
              <a:rPr lang="en-US" sz="3000" b="0" dirty="0"/>
              <a:t>The classes </a:t>
            </a:r>
            <a:r>
              <a:rPr lang="en-US" sz="3000" dirty="0"/>
              <a:t>provide the benefits of object-oriented programming</a:t>
            </a:r>
            <a:r>
              <a:rPr lang="en-US" sz="3000" b="0" dirty="0"/>
              <a:t>, but without the hassles.</a:t>
            </a:r>
          </a:p>
          <a:p>
            <a:r>
              <a:rPr lang="en-US" sz="3000" b="0" dirty="0"/>
              <a:t>The classes are </a:t>
            </a:r>
            <a:r>
              <a:rPr lang="en-US" sz="3000" dirty="0"/>
              <a:t>organized into packages</a:t>
            </a:r>
            <a:r>
              <a:rPr lang="en-US" sz="3000" b="0" dirty="0"/>
              <a:t>:</a:t>
            </a:r>
            <a:r>
              <a:rPr lang="en-US" sz="3000" dirty="0"/>
              <a:t> </a:t>
            </a:r>
          </a:p>
          <a:p>
            <a:pPr lvl="2"/>
            <a:r>
              <a:rPr lang="en-US" sz="2800" b="1" dirty="0"/>
              <a:t>base</a:t>
            </a:r>
          </a:p>
          <a:p>
            <a:pPr lvl="2"/>
            <a:r>
              <a:rPr lang="en-US" sz="2800" b="1" dirty="0" err="1"/>
              <a:t>ui</a:t>
            </a:r>
            <a:endParaRPr lang="en-US" sz="2800" b="1" dirty="0"/>
          </a:p>
          <a:p>
            <a:pPr lvl="2"/>
            <a:r>
              <a:rPr lang="en-US" sz="2800" b="1" dirty="0" err="1"/>
              <a:t>om</a:t>
            </a:r>
            <a:endParaRPr lang="en-US" sz="2800" b="1" dirty="0"/>
          </a:p>
          <a:p>
            <a:pPr lvl="2"/>
            <a:r>
              <a:rPr lang="en-US" sz="2800" b="1" dirty="0" err="1"/>
              <a:t>os</a:t>
            </a:r>
            <a:endParaRPr lang="en-US" sz="2800" b="1" dirty="0"/>
          </a:p>
          <a:p>
            <a:pPr lvl="2"/>
            <a:r>
              <a:rPr lang="en-US" sz="2800" b="1" dirty="0" err="1"/>
              <a:t>util</a:t>
            </a:r>
            <a:endParaRPr lang="en-US" sz="2800" b="1"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endParaRPr lang="en-US" sz="2800" dirty="0"/>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GB" sz="3200" dirty="0">
                <a:latin typeface="Century Gothic" pitchFamily="34" charset="0"/>
              </a:rPr>
              <a:t>What is a Built-in Class?</a:t>
            </a:r>
            <a:endParaRPr lang="en-US" sz="1400" dirty="0">
              <a:latin typeface="Century Gothic" pitchFamily="34" charset="0"/>
              <a:cs typeface="Century Gothic"/>
            </a:endParaRPr>
          </a:p>
        </p:txBody>
      </p:sp>
    </p:spTree>
    <p:extLst>
      <p:ext uri="{BB962C8B-B14F-4D97-AF65-F5344CB8AC3E}">
        <p14:creationId xmlns:p14="http://schemas.microsoft.com/office/powerpoint/2010/main" val="1843451713"/>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4294967295"/>
          </p:nvPr>
        </p:nvSpPr>
        <p:spPr>
          <a:xfrm>
            <a:off x="0" y="1600200"/>
            <a:ext cx="8229600" cy="4525963"/>
          </a:xfrm>
          <a:prstGeom prst="rect">
            <a:avLst/>
          </a:prstGeom>
        </p:spPr>
        <p:txBody>
          <a:bodyPr>
            <a:normAutofit/>
          </a:bodyPr>
          <a:lstStyle/>
          <a:p>
            <a:pPr>
              <a:buNone/>
            </a:pPr>
            <a:endParaRPr lang="en-US" sz="20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endParaRPr lang="en-US" sz="2800" dirty="0"/>
          </a:p>
        </p:txBody>
      </p:sp>
      <p:sp>
        <p:nvSpPr>
          <p:cNvPr id="5" name="Content Placeholder 3"/>
          <p:cNvSpPr txBox="1">
            <a:spLocks/>
          </p:cNvSpPr>
          <p:nvPr/>
        </p:nvSpPr>
        <p:spPr>
          <a:xfrm>
            <a:off x="476250" y="4143375"/>
            <a:ext cx="8229600" cy="1897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2"/>
                </a:solidFill>
                <a:effectLst/>
                <a:uLnTx/>
                <a:uFillTx/>
                <a:latin typeface="+mn-lt"/>
                <a:ea typeface="+mn-ea"/>
                <a:cs typeface="+mn-cs"/>
              </a:rPr>
              <a:t>Classes </a:t>
            </a:r>
            <a:r>
              <a:rPr kumimoji="0" lang="en-US" sz="2800" b="0" i="0" u="none" strike="noStrike" kern="1200" cap="none" spc="0" normalizeH="0" baseline="0" noProof="0" dirty="0">
                <a:ln>
                  <a:noFill/>
                </a:ln>
                <a:solidFill>
                  <a:schemeClr val="tx2"/>
                </a:solidFill>
                <a:effectLst/>
                <a:uLnTx/>
                <a:uFillTx/>
                <a:latin typeface="+mn-lt"/>
                <a:ea typeface="+mn-ea"/>
                <a:cs typeface="+mn-cs"/>
                <a:sym typeface="Wingdings" pitchFamily="2" charset="2"/>
              </a:rPr>
              <a:t> </a:t>
            </a:r>
            <a:r>
              <a:rPr kumimoji="0" lang="en-US" sz="2800" b="0" i="0" u="none" strike="noStrike" kern="1200" cap="none" spc="0" normalizeH="0" baseline="0" noProof="0" dirty="0">
                <a:ln>
                  <a:noFill/>
                </a:ln>
                <a:solidFill>
                  <a:schemeClr val="tx2"/>
                </a:solidFill>
                <a:effectLst/>
                <a:uLnTx/>
                <a:uFillTx/>
                <a:latin typeface="+mn-lt"/>
                <a:ea typeface="+mn-ea"/>
                <a:cs typeface="+mn-cs"/>
              </a:rPr>
              <a:t>blueprints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2"/>
                </a:solidFill>
                <a:effectLst/>
                <a:uLnTx/>
                <a:uFillTx/>
                <a:latin typeface="+mn-lt"/>
                <a:ea typeface="+mn-ea"/>
                <a:cs typeface="+mn-cs"/>
              </a:rPr>
              <a:t>Objects </a:t>
            </a:r>
            <a:r>
              <a:rPr kumimoji="0" lang="en-US" sz="2800" b="0" i="0" u="none" strike="noStrike" kern="1200" cap="none" spc="0" normalizeH="0" baseline="0" noProof="0" dirty="0">
                <a:ln>
                  <a:noFill/>
                </a:ln>
                <a:solidFill>
                  <a:schemeClr val="tx2"/>
                </a:solidFill>
                <a:effectLst/>
                <a:uLnTx/>
                <a:uFillTx/>
                <a:latin typeface="+mn-lt"/>
                <a:sym typeface="Wingdings" pitchFamily="2" charset="2"/>
              </a:rPr>
              <a:t> houses</a:t>
            </a:r>
            <a:endParaRPr lang="en-US" sz="2800" dirty="0">
              <a:solidFill>
                <a:schemeClr val="tx2"/>
              </a:solidFill>
              <a:latin typeface="+mn-lt"/>
              <a:sym typeface="Wingdings" pitchFamily="2" charset="2"/>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2"/>
                </a:solidFill>
                <a:effectLst/>
                <a:uLnTx/>
                <a:uFillTx/>
                <a:latin typeface="+mn-lt"/>
                <a:ea typeface="+mn-ea"/>
                <a:cs typeface="+mn-cs"/>
                <a:sym typeface="Wingdings" pitchFamily="2" charset="2"/>
              </a:rPr>
              <a:t>Methods</a:t>
            </a:r>
            <a:r>
              <a:rPr kumimoji="0" lang="en-US" sz="2800" b="0" i="0" u="none" strike="noStrike" kern="1200" cap="none" spc="0" normalizeH="0" noProof="0" dirty="0">
                <a:ln>
                  <a:noFill/>
                </a:ln>
                <a:solidFill>
                  <a:schemeClr val="tx2"/>
                </a:solidFill>
                <a:effectLst/>
                <a:uLnTx/>
                <a:uFillTx/>
                <a:latin typeface="+mn-lt"/>
                <a:ea typeface="+mn-ea"/>
                <a:cs typeface="+mn-cs"/>
                <a:sym typeface="Wingdings" pitchFamily="2" charset="2"/>
              </a:rPr>
              <a:t>  functionality of the class or object</a:t>
            </a:r>
            <a:endParaRPr kumimoji="0" lang="en-US" sz="28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9" name="Group 18"/>
          <p:cNvGrpSpPr/>
          <p:nvPr/>
        </p:nvGrpSpPr>
        <p:grpSpPr>
          <a:xfrm>
            <a:off x="4739640" y="1110615"/>
            <a:ext cx="3989070" cy="2922270"/>
            <a:chOff x="4949190" y="3139440"/>
            <a:chExt cx="3989070" cy="2922270"/>
          </a:xfrm>
        </p:grpSpPr>
        <p:pic>
          <p:nvPicPr>
            <p:cNvPr id="2052" name="Picture 4" descr="C:\Users\Shannon\AppData\Local\Microsoft\Windows\Temporary Internet Files\Content.IE5\38S3Q8CB\MPj04437780000[1].jpg"/>
            <p:cNvPicPr>
              <a:picLocks noChangeAspect="1" noChangeArrowheads="1"/>
            </p:cNvPicPr>
            <p:nvPr/>
          </p:nvPicPr>
          <p:blipFill>
            <a:blip r:embed="rId3" cstate="print"/>
            <a:srcRect/>
            <a:stretch>
              <a:fillRect/>
            </a:stretch>
          </p:blipFill>
          <p:spPr bwMode="auto">
            <a:xfrm>
              <a:off x="4949190" y="3139440"/>
              <a:ext cx="3227070" cy="2160270"/>
            </a:xfrm>
            <a:prstGeom prst="rect">
              <a:avLst/>
            </a:prstGeom>
          </p:spPr>
          <p:style>
            <a:lnRef idx="1">
              <a:schemeClr val="dk1"/>
            </a:lnRef>
            <a:fillRef idx="2">
              <a:schemeClr val="dk1"/>
            </a:fillRef>
            <a:effectRef idx="1">
              <a:schemeClr val="dk1"/>
            </a:effectRef>
            <a:fontRef idx="minor">
              <a:schemeClr val="dk1"/>
            </a:fontRef>
          </p:style>
        </p:pic>
        <p:pic>
          <p:nvPicPr>
            <p:cNvPr id="13" name="Picture 4" descr="C:\Users\Shannon\AppData\Local\Microsoft\Windows\Temporary Internet Files\Content.IE5\38S3Q8CB\MPj04437780000[1].jpg"/>
            <p:cNvPicPr>
              <a:picLocks noChangeAspect="1" noChangeArrowheads="1"/>
            </p:cNvPicPr>
            <p:nvPr/>
          </p:nvPicPr>
          <p:blipFill>
            <a:blip r:embed="rId3" cstate="print"/>
            <a:srcRect/>
            <a:stretch>
              <a:fillRect/>
            </a:stretch>
          </p:blipFill>
          <p:spPr bwMode="auto">
            <a:xfrm>
              <a:off x="5101590" y="3291840"/>
              <a:ext cx="3227070" cy="2160270"/>
            </a:xfrm>
            <a:prstGeom prst="rect">
              <a:avLst/>
            </a:prstGeom>
          </p:spPr>
          <p:style>
            <a:lnRef idx="1">
              <a:schemeClr val="dk1"/>
            </a:lnRef>
            <a:fillRef idx="2">
              <a:schemeClr val="dk1"/>
            </a:fillRef>
            <a:effectRef idx="1">
              <a:schemeClr val="dk1"/>
            </a:effectRef>
            <a:fontRef idx="minor">
              <a:schemeClr val="dk1"/>
            </a:fontRef>
          </p:style>
        </p:pic>
        <p:pic>
          <p:nvPicPr>
            <p:cNvPr id="14" name="Picture 4" descr="C:\Users\Shannon\AppData\Local\Microsoft\Windows\Temporary Internet Files\Content.IE5\38S3Q8CB\MPj04437780000[1].jpg"/>
            <p:cNvPicPr>
              <a:picLocks noChangeAspect="1" noChangeArrowheads="1"/>
            </p:cNvPicPr>
            <p:nvPr/>
          </p:nvPicPr>
          <p:blipFill>
            <a:blip r:embed="rId3" cstate="print"/>
            <a:srcRect/>
            <a:stretch>
              <a:fillRect/>
            </a:stretch>
          </p:blipFill>
          <p:spPr bwMode="auto">
            <a:xfrm>
              <a:off x="5253990" y="3444240"/>
              <a:ext cx="3227070" cy="2160270"/>
            </a:xfrm>
            <a:prstGeom prst="rect">
              <a:avLst/>
            </a:prstGeom>
          </p:spPr>
          <p:style>
            <a:lnRef idx="1">
              <a:schemeClr val="dk1"/>
            </a:lnRef>
            <a:fillRef idx="2">
              <a:schemeClr val="dk1"/>
            </a:fillRef>
            <a:effectRef idx="1">
              <a:schemeClr val="dk1"/>
            </a:effectRef>
            <a:fontRef idx="minor">
              <a:schemeClr val="dk1"/>
            </a:fontRef>
          </p:style>
        </p:pic>
        <p:pic>
          <p:nvPicPr>
            <p:cNvPr id="15" name="Picture 4" descr="C:\Users\Shannon\AppData\Local\Microsoft\Windows\Temporary Internet Files\Content.IE5\38S3Q8CB\MPj04437780000[1].jpg"/>
            <p:cNvPicPr>
              <a:picLocks noChangeAspect="1" noChangeArrowheads="1"/>
            </p:cNvPicPr>
            <p:nvPr/>
          </p:nvPicPr>
          <p:blipFill>
            <a:blip r:embed="rId3" cstate="print"/>
            <a:srcRect/>
            <a:stretch>
              <a:fillRect/>
            </a:stretch>
          </p:blipFill>
          <p:spPr bwMode="auto">
            <a:xfrm>
              <a:off x="5406390" y="3596640"/>
              <a:ext cx="3227070" cy="2160270"/>
            </a:xfrm>
            <a:prstGeom prst="rect">
              <a:avLst/>
            </a:prstGeom>
          </p:spPr>
          <p:style>
            <a:lnRef idx="1">
              <a:schemeClr val="dk1"/>
            </a:lnRef>
            <a:fillRef idx="2">
              <a:schemeClr val="dk1"/>
            </a:fillRef>
            <a:effectRef idx="1">
              <a:schemeClr val="dk1"/>
            </a:effectRef>
            <a:fontRef idx="minor">
              <a:schemeClr val="dk1"/>
            </a:fontRef>
          </p:style>
        </p:pic>
        <p:pic>
          <p:nvPicPr>
            <p:cNvPr id="16" name="Picture 4" descr="C:\Users\Shannon\AppData\Local\Microsoft\Windows\Temporary Internet Files\Content.IE5\38S3Q8CB\MPj04437780000[1].jpg"/>
            <p:cNvPicPr>
              <a:picLocks noChangeAspect="1" noChangeArrowheads="1"/>
            </p:cNvPicPr>
            <p:nvPr/>
          </p:nvPicPr>
          <p:blipFill>
            <a:blip r:embed="rId3" cstate="print"/>
            <a:srcRect/>
            <a:stretch>
              <a:fillRect/>
            </a:stretch>
          </p:blipFill>
          <p:spPr bwMode="auto">
            <a:xfrm>
              <a:off x="5558790" y="3749040"/>
              <a:ext cx="3227070" cy="2160270"/>
            </a:xfrm>
            <a:prstGeom prst="rect">
              <a:avLst/>
            </a:prstGeom>
          </p:spPr>
          <p:style>
            <a:lnRef idx="1">
              <a:schemeClr val="dk1"/>
            </a:lnRef>
            <a:fillRef idx="2">
              <a:schemeClr val="dk1"/>
            </a:fillRef>
            <a:effectRef idx="1">
              <a:schemeClr val="dk1"/>
            </a:effectRef>
            <a:fontRef idx="minor">
              <a:schemeClr val="dk1"/>
            </a:fontRef>
          </p:style>
        </p:pic>
        <p:pic>
          <p:nvPicPr>
            <p:cNvPr id="18" name="Picture 4" descr="C:\Users\Shannon\AppData\Local\Microsoft\Windows\Temporary Internet Files\Content.IE5\38S3Q8CB\MPj04437780000[1].jpg"/>
            <p:cNvPicPr>
              <a:picLocks noChangeAspect="1" noChangeArrowheads="1"/>
            </p:cNvPicPr>
            <p:nvPr/>
          </p:nvPicPr>
          <p:blipFill>
            <a:blip r:embed="rId3" cstate="print"/>
            <a:srcRect/>
            <a:stretch>
              <a:fillRect/>
            </a:stretch>
          </p:blipFill>
          <p:spPr bwMode="auto">
            <a:xfrm>
              <a:off x="5711190" y="3901440"/>
              <a:ext cx="3227070" cy="2160270"/>
            </a:xfrm>
            <a:prstGeom prst="rect">
              <a:avLst/>
            </a:prstGeom>
          </p:spPr>
          <p:style>
            <a:lnRef idx="1">
              <a:schemeClr val="dk1"/>
            </a:lnRef>
            <a:fillRef idx="2">
              <a:schemeClr val="dk1"/>
            </a:fillRef>
            <a:effectRef idx="1">
              <a:schemeClr val="dk1"/>
            </a:effectRef>
            <a:fontRef idx="minor">
              <a:schemeClr val="dk1"/>
            </a:fontRef>
          </p:style>
        </p:pic>
      </p:grpSp>
      <p:pic>
        <p:nvPicPr>
          <p:cNvPr id="2051" name="Picture 3" descr="C:\Users\Shannon\AppData\Local\Microsoft\Windows\Temporary Internet Files\Content.IE5\38S3Q8CB\MPj03995150000[1].jpg"/>
          <p:cNvPicPr>
            <a:picLocks noChangeAspect="1" noChangeArrowheads="1"/>
          </p:cNvPicPr>
          <p:nvPr/>
        </p:nvPicPr>
        <p:blipFill>
          <a:blip r:embed="rId4" cstate="print"/>
          <a:srcRect/>
          <a:stretch>
            <a:fillRect/>
          </a:stretch>
        </p:blipFill>
        <p:spPr bwMode="auto">
          <a:xfrm>
            <a:off x="344805" y="1081278"/>
            <a:ext cx="3901440" cy="2599944"/>
          </a:xfrm>
          <a:prstGeom prst="rect">
            <a:avLst/>
          </a:prstGeom>
        </p:spPr>
        <p:style>
          <a:lnRef idx="1">
            <a:schemeClr val="dk1"/>
          </a:lnRef>
          <a:fillRef idx="2">
            <a:schemeClr val="dk1"/>
          </a:fillRef>
          <a:effectRef idx="1">
            <a:schemeClr val="dk1"/>
          </a:effectRef>
          <a:fontRef idx="minor">
            <a:schemeClr val="dk1"/>
          </a:fontRef>
        </p:style>
      </p:pic>
      <p:sp>
        <p:nvSpPr>
          <p:cNvPr id="9" name="TextBox 8"/>
          <p:cNvSpPr txBox="1"/>
          <p:nvPr/>
        </p:nvSpPr>
        <p:spPr>
          <a:xfrm>
            <a:off x="3053283" y="3124200"/>
            <a:ext cx="1122423" cy="461665"/>
          </a:xfrm>
          <a:prstGeom prst="rect">
            <a:avLst/>
          </a:prstGeom>
          <a:solidFill>
            <a:schemeClr val="accent1"/>
          </a:solidFill>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create()</a:t>
            </a:r>
          </a:p>
        </p:txBody>
      </p:sp>
      <p:sp>
        <p:nvSpPr>
          <p:cNvPr id="11" name="TextBox 10"/>
          <p:cNvSpPr txBox="1"/>
          <p:nvPr/>
        </p:nvSpPr>
        <p:spPr>
          <a:xfrm rot="19231208">
            <a:off x="322771" y="1338621"/>
            <a:ext cx="1209562" cy="584775"/>
          </a:xfrm>
          <a:prstGeom prst="rect">
            <a:avLst/>
          </a:prstGeom>
          <a:noFill/>
        </p:spPr>
        <p:txBody>
          <a:bodyPr wrap="none" rtlCol="0">
            <a:spAutoFit/>
          </a:bodyPr>
          <a:lstStyle/>
          <a:p>
            <a:r>
              <a:rPr lang="en-US" sz="3200" dirty="0">
                <a:latin typeface="Impact" pitchFamily="34" charset="0"/>
              </a:rPr>
              <a:t>CLASS</a:t>
            </a:r>
          </a:p>
        </p:txBody>
      </p:sp>
      <p:sp>
        <p:nvSpPr>
          <p:cNvPr id="12" name="TextBox 11"/>
          <p:cNvSpPr txBox="1"/>
          <p:nvPr/>
        </p:nvSpPr>
        <p:spPr>
          <a:xfrm rot="19587892">
            <a:off x="5276700" y="2052997"/>
            <a:ext cx="1569660" cy="584775"/>
          </a:xfrm>
          <a:prstGeom prst="rect">
            <a:avLst/>
          </a:prstGeom>
          <a:noFill/>
        </p:spPr>
        <p:txBody>
          <a:bodyPr wrap="none" rtlCol="0">
            <a:spAutoFit/>
          </a:bodyPr>
          <a:lstStyle/>
          <a:p>
            <a:r>
              <a:rPr lang="en-US" sz="3200" dirty="0">
                <a:latin typeface="Impact" pitchFamily="34" charset="0"/>
              </a:rPr>
              <a:t>OBJECTS</a:t>
            </a:r>
          </a:p>
        </p:txBody>
      </p:sp>
      <p:sp>
        <p:nvSpPr>
          <p:cNvPr id="10" name="TextBox 9"/>
          <p:cNvSpPr txBox="1"/>
          <p:nvPr/>
        </p:nvSpPr>
        <p:spPr>
          <a:xfrm>
            <a:off x="5738629" y="3533775"/>
            <a:ext cx="2961452" cy="461665"/>
          </a:xfrm>
          <a:prstGeom prst="rect">
            <a:avLst/>
          </a:prstGeom>
          <a:solidFill>
            <a:schemeClr val="accent1"/>
          </a:solidFill>
        </p:spPr>
        <p:style>
          <a:lnRef idx="3">
            <a:schemeClr val="lt1"/>
          </a:lnRef>
          <a:fillRef idx="1">
            <a:schemeClr val="dk1"/>
          </a:fillRef>
          <a:effectRef idx="1">
            <a:schemeClr val="dk1"/>
          </a:effectRef>
          <a:fontRef idx="minor">
            <a:schemeClr val="lt1"/>
          </a:fontRef>
        </p:style>
        <p:txBody>
          <a:bodyPr wrap="none" rtlCol="0">
            <a:spAutoFit/>
          </a:bodyPr>
          <a:lstStyle/>
          <a:p>
            <a:r>
              <a:rPr lang="en-US" dirty="0" err="1"/>
              <a:t>paintTrimColor</a:t>
            </a:r>
            <a:r>
              <a:rPr lang="en-US" dirty="0"/>
              <a:t>(“red”)</a:t>
            </a:r>
          </a:p>
        </p:txBody>
      </p:sp>
      <p:sp>
        <p:nvSpPr>
          <p:cNvPr id="20"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Classes, Object, and Methods</a:t>
            </a:r>
            <a:endParaRPr lang="en-US" sz="1400" dirty="0">
              <a:latin typeface="Century Gothic" pitchFamily="34" charset="0"/>
              <a:cs typeface="Century Gothic"/>
            </a:endParaRPr>
          </a:p>
        </p:txBody>
      </p:sp>
    </p:spTree>
    <p:extLst>
      <p:ext uri="{BB962C8B-B14F-4D97-AF65-F5344CB8AC3E}">
        <p14:creationId xmlns:p14="http://schemas.microsoft.com/office/powerpoint/2010/main" val="227902374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20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0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20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2000"/>
                                        <p:tgtEl>
                                          <p:spTgt spid="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fade">
                                      <p:cBhvr>
                                        <p:cTn id="39"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P spid="11" grpId="0"/>
      <p:bldP spid="12"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600075" y="1052513"/>
            <a:ext cx="8543925" cy="4906962"/>
          </a:xfrm>
          <a:prstGeom prst="rect">
            <a:avLst/>
          </a:prstGeom>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800" dirty="0">
                <a:solidFill>
                  <a:schemeClr val="tx2"/>
                </a:solidFill>
                <a:latin typeface="Courier New" pitchFamily="49" charset="0"/>
                <a:cs typeface="Courier New" pitchFamily="49" charset="0"/>
              </a:rPr>
              <a:t>MAIN</a:t>
            </a:r>
          </a:p>
          <a:p>
            <a:pPr>
              <a:buNone/>
            </a:pPr>
            <a:r>
              <a:rPr lang="en-US" sz="2800" dirty="0">
                <a:solidFill>
                  <a:schemeClr val="tx2"/>
                </a:solidFill>
                <a:latin typeface="Courier New" pitchFamily="49" charset="0"/>
                <a:cs typeface="Courier New" pitchFamily="49" charset="0"/>
              </a:rPr>
              <a:t>	DEFINE </a:t>
            </a:r>
            <a:r>
              <a:rPr lang="en-US" sz="2800" b="1" dirty="0">
                <a:solidFill>
                  <a:schemeClr val="tx2"/>
                </a:solidFill>
                <a:latin typeface="Courier New" pitchFamily="49" charset="0"/>
                <a:cs typeface="Courier New" pitchFamily="49" charset="0"/>
              </a:rPr>
              <a:t>w </a:t>
            </a:r>
            <a:r>
              <a:rPr lang="en-US" sz="2800" b="1" dirty="0" err="1">
                <a:solidFill>
                  <a:schemeClr val="tx2"/>
                </a:solidFill>
                <a:latin typeface="Courier New" pitchFamily="49" charset="0"/>
                <a:cs typeface="Courier New" pitchFamily="49" charset="0"/>
              </a:rPr>
              <a:t>ui.Window</a:t>
            </a:r>
            <a:endParaRPr lang="en-US" sz="2800" b="1" dirty="0">
              <a:solidFill>
                <a:schemeClr val="tx2"/>
              </a:solidFill>
              <a:latin typeface="Courier New" pitchFamily="49" charset="0"/>
              <a:cs typeface="Courier New" pitchFamily="49" charset="0"/>
            </a:endParaRPr>
          </a:p>
          <a:p>
            <a:pPr>
              <a:buNone/>
            </a:pPr>
            <a:r>
              <a:rPr lang="en-US" sz="2800" dirty="0">
                <a:solidFill>
                  <a:schemeClr val="tx2"/>
                </a:solidFill>
                <a:latin typeface="Courier New" pitchFamily="49" charset="0"/>
                <a:cs typeface="Courier New" pitchFamily="49" charset="0"/>
              </a:rPr>
              <a:t>	</a:t>
            </a:r>
          </a:p>
          <a:p>
            <a:pPr>
              <a:buNone/>
            </a:pPr>
            <a:r>
              <a:rPr lang="en-US" sz="2800" dirty="0">
                <a:solidFill>
                  <a:schemeClr val="tx2"/>
                </a:solidFill>
                <a:latin typeface="Courier New" pitchFamily="49" charset="0"/>
                <a:cs typeface="Courier New" pitchFamily="49" charset="0"/>
              </a:rPr>
              <a:t>	OPEN WINDOW win1 WITH FORM “</a:t>
            </a:r>
            <a:r>
              <a:rPr lang="en-US" sz="2800" dirty="0" err="1">
                <a:solidFill>
                  <a:schemeClr val="tx2"/>
                </a:solidFill>
                <a:latin typeface="Courier New" pitchFamily="49" charset="0"/>
                <a:cs typeface="Courier New" pitchFamily="49" charset="0"/>
              </a:rPr>
              <a:t>custform</a:t>
            </a:r>
            <a:r>
              <a:rPr lang="en-US" sz="2800" dirty="0">
                <a:solidFill>
                  <a:schemeClr val="tx2"/>
                </a:solidFill>
                <a:latin typeface="Courier New" pitchFamily="49" charset="0"/>
                <a:cs typeface="Courier New" pitchFamily="49" charset="0"/>
              </a:rPr>
              <a:t>”</a:t>
            </a:r>
          </a:p>
          <a:p>
            <a:pPr>
              <a:buNone/>
            </a:pPr>
            <a:endParaRPr lang="en-US" sz="2800" dirty="0">
              <a:solidFill>
                <a:schemeClr val="tx2"/>
              </a:solidFill>
              <a:latin typeface="Courier New" pitchFamily="49" charset="0"/>
              <a:cs typeface="Courier New" pitchFamily="49" charset="0"/>
            </a:endParaRPr>
          </a:p>
          <a:p>
            <a:pPr>
              <a:buNone/>
            </a:pPr>
            <a:r>
              <a:rPr lang="en-US" sz="2800" dirty="0">
                <a:solidFill>
                  <a:schemeClr val="tx2"/>
                </a:solidFill>
                <a:latin typeface="Courier New" pitchFamily="49" charset="0"/>
                <a:cs typeface="Courier New" pitchFamily="49" charset="0"/>
              </a:rPr>
              <a:t>	LET w = </a:t>
            </a:r>
            <a:r>
              <a:rPr lang="en-US" sz="2800" b="1" dirty="0" err="1">
                <a:solidFill>
                  <a:schemeClr val="tx2"/>
                </a:solidFill>
                <a:latin typeface="Courier New" pitchFamily="49" charset="0"/>
                <a:cs typeface="Courier New" pitchFamily="49" charset="0"/>
              </a:rPr>
              <a:t>ui.Window.getCurrent</a:t>
            </a:r>
            <a:r>
              <a:rPr lang="en-US" sz="2800" b="1" dirty="0">
                <a:solidFill>
                  <a:schemeClr val="tx2"/>
                </a:solidFill>
                <a:latin typeface="Courier New" pitchFamily="49" charset="0"/>
                <a:cs typeface="Courier New" pitchFamily="49" charset="0"/>
              </a:rPr>
              <a:t>()</a:t>
            </a:r>
          </a:p>
          <a:p>
            <a:pPr>
              <a:buNone/>
            </a:pPr>
            <a:endParaRPr lang="en-US" sz="2800" dirty="0">
              <a:solidFill>
                <a:schemeClr val="tx2"/>
              </a:solidFill>
              <a:latin typeface="Courier New" pitchFamily="49" charset="0"/>
              <a:cs typeface="Courier New" pitchFamily="49" charset="0"/>
            </a:endParaRPr>
          </a:p>
          <a:p>
            <a:pPr>
              <a:buNone/>
            </a:pPr>
            <a:r>
              <a:rPr lang="en-US" sz="2800" dirty="0">
                <a:solidFill>
                  <a:schemeClr val="tx2"/>
                </a:solidFill>
                <a:latin typeface="Courier New" pitchFamily="49" charset="0"/>
                <a:cs typeface="Courier New" pitchFamily="49" charset="0"/>
              </a:rPr>
              <a:t>	CALL </a:t>
            </a:r>
            <a:r>
              <a:rPr lang="en-US" sz="2800" b="1" dirty="0" err="1">
                <a:solidFill>
                  <a:schemeClr val="tx2"/>
                </a:solidFill>
                <a:latin typeface="Courier New" pitchFamily="49" charset="0"/>
                <a:cs typeface="Courier New" pitchFamily="49" charset="0"/>
              </a:rPr>
              <a:t>w.setText</a:t>
            </a:r>
            <a:r>
              <a:rPr lang="en-US" sz="2800" dirty="0">
                <a:solidFill>
                  <a:schemeClr val="tx2"/>
                </a:solidFill>
                <a:latin typeface="Courier New" pitchFamily="49" charset="0"/>
                <a:cs typeface="Courier New" pitchFamily="49" charset="0"/>
              </a:rPr>
              <a:t>(“New Order Entry”)</a:t>
            </a:r>
          </a:p>
          <a:p>
            <a:pPr>
              <a:buNone/>
            </a:pPr>
            <a:r>
              <a:rPr lang="en-US" sz="2800" dirty="0">
                <a:solidFill>
                  <a:schemeClr val="tx2"/>
                </a:solidFill>
                <a:latin typeface="Courier New" pitchFamily="49" charset="0"/>
                <a:cs typeface="Courier New" pitchFamily="49" charset="0"/>
              </a:rPr>
              <a:t>…</a:t>
            </a:r>
          </a:p>
          <a:p>
            <a:pPr>
              <a:buNone/>
            </a:pPr>
            <a:endParaRPr lang="en-US" dirty="0">
              <a:solidFill>
                <a:schemeClr val="tx2"/>
              </a:solidFill>
            </a:endParaRPr>
          </a:p>
          <a:p>
            <a:endParaRPr lang="en-US" dirty="0"/>
          </a:p>
        </p:txBody>
      </p:sp>
      <p:sp>
        <p:nvSpPr>
          <p:cNvPr id="9" name="TextBox 8"/>
          <p:cNvSpPr txBox="1"/>
          <p:nvPr/>
        </p:nvSpPr>
        <p:spPr>
          <a:xfrm>
            <a:off x="179512" y="1633761"/>
            <a:ext cx="338554" cy="46166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latin typeface="+mn-lt"/>
              </a:rPr>
              <a:t>1</a:t>
            </a:r>
          </a:p>
        </p:txBody>
      </p:sp>
      <p:sp>
        <p:nvSpPr>
          <p:cNvPr id="11" name="TextBox 10"/>
          <p:cNvSpPr txBox="1"/>
          <p:nvPr/>
        </p:nvSpPr>
        <p:spPr>
          <a:xfrm>
            <a:off x="179512" y="3634011"/>
            <a:ext cx="338554" cy="46166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latin typeface="+mn-lt"/>
              </a:rPr>
              <a:t>2</a:t>
            </a:r>
          </a:p>
        </p:txBody>
      </p:sp>
      <p:sp>
        <p:nvSpPr>
          <p:cNvPr id="12" name="TextBox 11"/>
          <p:cNvSpPr txBox="1"/>
          <p:nvPr/>
        </p:nvSpPr>
        <p:spPr>
          <a:xfrm>
            <a:off x="179512" y="4681761"/>
            <a:ext cx="338554" cy="46166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latin typeface="+mn-lt"/>
              </a:rPr>
              <a:t>3</a:t>
            </a:r>
          </a:p>
        </p:txBody>
      </p:sp>
      <p:sp>
        <p:nvSpPr>
          <p:cNvPr id="7"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Example: </a:t>
            </a:r>
            <a:r>
              <a:rPr lang="en-US" sz="3200" dirty="0" err="1">
                <a:latin typeface="Century Gothic" pitchFamily="34" charset="0"/>
              </a:rPr>
              <a:t>ui.Window</a:t>
            </a:r>
            <a:r>
              <a:rPr lang="en-US" sz="3200" dirty="0">
                <a:latin typeface="Century Gothic" pitchFamily="34" charset="0"/>
              </a:rPr>
              <a:t> Class</a:t>
            </a:r>
            <a:endParaRPr lang="en-US" sz="1400" dirty="0">
              <a:latin typeface="Century Gothic" pitchFamily="34" charset="0"/>
              <a:cs typeface="Century Gothic"/>
            </a:endParaRPr>
          </a:p>
        </p:txBody>
      </p:sp>
    </p:spTree>
    <p:extLst>
      <p:ext uri="{BB962C8B-B14F-4D97-AF65-F5344CB8AC3E}">
        <p14:creationId xmlns:p14="http://schemas.microsoft.com/office/powerpoint/2010/main" val="2294265741"/>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4"/>
          <p:cNvSpPr>
            <a:spLocks noGrp="1" noChangeArrowheads="1"/>
          </p:cNvSpPr>
          <p:nvPr>
            <p:ph idx="4294967295"/>
          </p:nvPr>
        </p:nvSpPr>
        <p:spPr>
          <a:xfrm>
            <a:off x="0" y="1204913"/>
            <a:ext cx="8229600" cy="4525962"/>
          </a:xfrm>
          <a:prstGeom prst="rect">
            <a:avLst/>
          </a:prstGeom>
        </p:spPr>
        <p:txBody>
          <a:bodyPr lIns="151791" tIns="75896" rIns="151791" bIns="75896"/>
          <a:lstStyle/>
          <a:p>
            <a:pPr marL="0" indent="0" defTabSz="968375">
              <a:buFont typeface="Wingdings" pitchFamily="2" charset="2"/>
              <a:buNone/>
            </a:pPr>
            <a:r>
              <a:rPr lang="es-ES_tradnl" sz="3200" b="0" dirty="0" err="1">
                <a:cs typeface="Arial" charset="0"/>
              </a:rPr>
              <a:t>Using</a:t>
            </a:r>
            <a:r>
              <a:rPr lang="es-ES_tradnl" sz="3200" b="0" dirty="0">
                <a:cs typeface="Arial" charset="0"/>
              </a:rPr>
              <a:t> a </a:t>
            </a:r>
            <a:r>
              <a:rPr lang="es-ES_tradnl" sz="3200" b="0" dirty="0" err="1">
                <a:cs typeface="Arial" charset="0"/>
              </a:rPr>
              <a:t>class</a:t>
            </a:r>
            <a:r>
              <a:rPr lang="es-ES_tradnl" sz="3200" b="0" dirty="0">
                <a:cs typeface="Arial" charset="0"/>
              </a:rPr>
              <a:t> </a:t>
            </a:r>
            <a:r>
              <a:rPr lang="es-ES_tradnl" sz="3200" b="0" dirty="0" err="1">
                <a:cs typeface="Arial" charset="0"/>
              </a:rPr>
              <a:t>method</a:t>
            </a:r>
            <a:r>
              <a:rPr lang="es-ES_tradnl" sz="3200" b="0" dirty="0">
                <a:cs typeface="Arial" charset="0"/>
              </a:rPr>
              <a:t> of a </a:t>
            </a:r>
            <a:r>
              <a:rPr lang="es-ES_tradnl" sz="3200" b="0" dirty="0" err="1">
                <a:cs typeface="Arial" charset="0"/>
              </a:rPr>
              <a:t>built</a:t>
            </a:r>
            <a:r>
              <a:rPr lang="es-ES_tradnl" sz="3200" b="0" dirty="0">
                <a:cs typeface="Arial" charset="0"/>
              </a:rPr>
              <a:t>-in </a:t>
            </a:r>
            <a:r>
              <a:rPr lang="es-ES_tradnl" sz="3200" b="0" dirty="0" err="1">
                <a:cs typeface="Arial" charset="0"/>
              </a:rPr>
              <a:t>class</a:t>
            </a:r>
            <a:r>
              <a:rPr lang="es-ES_tradnl" sz="3200" b="0" dirty="0">
                <a:cs typeface="Arial" charset="0"/>
              </a:rPr>
              <a:t>:</a:t>
            </a:r>
            <a:br>
              <a:rPr lang="es-ES_tradnl" sz="3200" b="0" dirty="0">
                <a:cs typeface="Arial" charset="0"/>
              </a:rPr>
            </a:br>
            <a:r>
              <a:rPr lang="es-ES_tradnl" sz="3200" b="0" dirty="0">
                <a:cs typeface="Arial" charset="0"/>
              </a:rPr>
              <a:t>(No </a:t>
            </a:r>
            <a:r>
              <a:rPr lang="es-ES_tradnl" sz="3200" b="0" dirty="0" err="1">
                <a:cs typeface="Arial" charset="0"/>
              </a:rPr>
              <a:t>object</a:t>
            </a:r>
            <a:r>
              <a:rPr lang="es-ES_tradnl" sz="3200" b="0" dirty="0">
                <a:cs typeface="Arial" charset="0"/>
              </a:rPr>
              <a:t> </a:t>
            </a:r>
            <a:r>
              <a:rPr lang="es-ES_tradnl" sz="3200" b="0" dirty="0" err="1">
                <a:cs typeface="Arial" charset="0"/>
              </a:rPr>
              <a:t>instantiated</a:t>
            </a:r>
            <a:r>
              <a:rPr lang="es-ES_tradnl" sz="3200" b="0" dirty="0">
                <a:cs typeface="Arial" charset="0"/>
              </a:rPr>
              <a:t>)</a:t>
            </a:r>
          </a:p>
        </p:txBody>
      </p:sp>
      <p:sp>
        <p:nvSpPr>
          <p:cNvPr id="8198" name="Text Box 5"/>
          <p:cNvSpPr txBox="1">
            <a:spLocks noChangeArrowheads="1"/>
          </p:cNvSpPr>
          <p:nvPr/>
        </p:nvSpPr>
        <p:spPr bwMode="auto">
          <a:xfrm>
            <a:off x="838199" y="2499844"/>
            <a:ext cx="7972425" cy="43085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91410" tIns="45706" rIns="91410" bIns="45706">
            <a:spAutoFit/>
          </a:bodyPr>
          <a:lstStyle/>
          <a:p>
            <a:pPr lvl="1" algn="l" eaLnBrk="0" hangingPunct="0">
              <a:spcBef>
                <a:spcPct val="20000"/>
              </a:spcBef>
            </a:pPr>
            <a:r>
              <a:rPr lang="es-ES_tradnl" sz="2200" b="1" dirty="0">
                <a:latin typeface="Courier New" pitchFamily="49" charset="0"/>
                <a:cs typeface="Arial" charset="0"/>
              </a:rPr>
              <a:t>CALL </a:t>
            </a:r>
            <a:r>
              <a:rPr lang="es-ES_tradnl" sz="2200" b="1" dirty="0" err="1">
                <a:latin typeface="Courier New" pitchFamily="49" charset="0"/>
                <a:cs typeface="Arial" charset="0"/>
              </a:rPr>
              <a:t>base.Application.getArgumentCount</a:t>
            </a:r>
            <a:r>
              <a:rPr lang="es-ES_tradnl" sz="2200" b="1" dirty="0">
                <a:latin typeface="Courier New" pitchFamily="49" charset="0"/>
                <a:cs typeface="Arial" charset="0"/>
              </a:rPr>
              <a:t>()</a:t>
            </a:r>
            <a:endParaRPr lang="en-GB" sz="2200" b="1" dirty="0">
              <a:latin typeface="Courier New" pitchFamily="49" charset="0"/>
              <a:cs typeface="Arial" charset="0"/>
            </a:endParaRPr>
          </a:p>
        </p:txBody>
      </p:sp>
      <p:sp>
        <p:nvSpPr>
          <p:cNvPr id="641033" name="Rectangle 9"/>
          <p:cNvSpPr>
            <a:spLocks noChangeArrowheads="1"/>
          </p:cNvSpPr>
          <p:nvPr/>
        </p:nvSpPr>
        <p:spPr bwMode="auto">
          <a:xfrm>
            <a:off x="1800225" y="3642844"/>
            <a:ext cx="1676400" cy="914400"/>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dirty="0">
                <a:solidFill>
                  <a:schemeClr val="bg2"/>
                </a:solidFill>
                <a:latin typeface="Courier New" pitchFamily="49" charset="0"/>
              </a:rPr>
              <a:t>package</a:t>
            </a:r>
          </a:p>
        </p:txBody>
      </p:sp>
      <p:sp>
        <p:nvSpPr>
          <p:cNvPr id="641034" name="Rectangle 10"/>
          <p:cNvSpPr>
            <a:spLocks noChangeArrowheads="1"/>
          </p:cNvSpPr>
          <p:nvPr/>
        </p:nvSpPr>
        <p:spPr bwMode="auto">
          <a:xfrm>
            <a:off x="3590925" y="3633319"/>
            <a:ext cx="1676400" cy="914400"/>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a:solidFill>
                  <a:schemeClr val="bg2"/>
                </a:solidFill>
                <a:latin typeface="Courier New" pitchFamily="49" charset="0"/>
              </a:rPr>
              <a:t>class</a:t>
            </a:r>
          </a:p>
        </p:txBody>
      </p:sp>
      <p:sp>
        <p:nvSpPr>
          <p:cNvPr id="641035" name="Rectangle 11"/>
          <p:cNvSpPr>
            <a:spLocks noChangeArrowheads="1"/>
          </p:cNvSpPr>
          <p:nvPr/>
        </p:nvSpPr>
        <p:spPr bwMode="auto">
          <a:xfrm>
            <a:off x="5524500" y="3642844"/>
            <a:ext cx="1676400" cy="914400"/>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a:solidFill>
                  <a:schemeClr val="bg2"/>
                </a:solidFill>
                <a:latin typeface="Courier New" pitchFamily="49" charset="0"/>
              </a:rPr>
              <a:t>method</a:t>
            </a:r>
          </a:p>
        </p:txBody>
      </p:sp>
      <p:sp>
        <p:nvSpPr>
          <p:cNvPr id="641036" name="Line 12"/>
          <p:cNvSpPr>
            <a:spLocks noChangeShapeType="1"/>
          </p:cNvSpPr>
          <p:nvPr/>
        </p:nvSpPr>
        <p:spPr bwMode="auto">
          <a:xfrm flipV="1">
            <a:off x="2714625" y="2957044"/>
            <a:ext cx="0" cy="685800"/>
          </a:xfrm>
          <a:prstGeom prst="line">
            <a:avLst/>
          </a:prstGeom>
          <a:noFill/>
          <a:ln w="9525">
            <a:solidFill>
              <a:schemeClr val="tx1"/>
            </a:solidFill>
            <a:round/>
            <a:headEnd/>
            <a:tailEnd/>
          </a:ln>
        </p:spPr>
        <p:txBody>
          <a:bodyPr wrap="none" anchor="ctr"/>
          <a:lstStyle/>
          <a:p>
            <a:endParaRPr lang="en-US"/>
          </a:p>
        </p:txBody>
      </p:sp>
      <p:sp>
        <p:nvSpPr>
          <p:cNvPr id="641037" name="Line 13"/>
          <p:cNvSpPr>
            <a:spLocks noChangeShapeType="1"/>
          </p:cNvSpPr>
          <p:nvPr/>
        </p:nvSpPr>
        <p:spPr bwMode="auto">
          <a:xfrm flipV="1">
            <a:off x="3971925" y="2947519"/>
            <a:ext cx="0" cy="685800"/>
          </a:xfrm>
          <a:prstGeom prst="line">
            <a:avLst/>
          </a:prstGeom>
          <a:noFill/>
          <a:ln w="9525">
            <a:solidFill>
              <a:schemeClr val="tx1"/>
            </a:solidFill>
            <a:round/>
            <a:headEnd/>
            <a:tailEnd/>
          </a:ln>
        </p:spPr>
        <p:txBody>
          <a:bodyPr wrap="none" anchor="ctr"/>
          <a:lstStyle/>
          <a:p>
            <a:endParaRPr lang="en-US"/>
          </a:p>
        </p:txBody>
      </p:sp>
      <p:sp>
        <p:nvSpPr>
          <p:cNvPr id="641038" name="Line 14"/>
          <p:cNvSpPr>
            <a:spLocks noChangeShapeType="1"/>
          </p:cNvSpPr>
          <p:nvPr/>
        </p:nvSpPr>
        <p:spPr bwMode="auto">
          <a:xfrm flipV="1">
            <a:off x="5753100" y="2957044"/>
            <a:ext cx="0" cy="685800"/>
          </a:xfrm>
          <a:prstGeom prst="line">
            <a:avLst/>
          </a:prstGeom>
          <a:noFill/>
          <a:ln w="9525">
            <a:solidFill>
              <a:schemeClr val="tx1"/>
            </a:solidFill>
            <a:round/>
            <a:headEnd/>
            <a:tailEnd/>
          </a:ln>
        </p:spPr>
        <p:txBody>
          <a:bodyPr wrap="none" anchor="ctr"/>
          <a:lstStyle/>
          <a:p>
            <a:endParaRPr lang="en-US"/>
          </a:p>
        </p:txBody>
      </p:sp>
      <p:sp>
        <p:nvSpPr>
          <p:cNvPr id="11" name="Text Box 5"/>
          <p:cNvSpPr txBox="1">
            <a:spLocks noChangeArrowheads="1"/>
          </p:cNvSpPr>
          <p:nvPr/>
        </p:nvSpPr>
        <p:spPr bwMode="auto">
          <a:xfrm>
            <a:off x="179512" y="5271619"/>
            <a:ext cx="7972425" cy="43085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91410" tIns="45706" rIns="91410" bIns="45706">
            <a:spAutoFit/>
          </a:bodyPr>
          <a:lstStyle/>
          <a:p>
            <a:pPr lvl="1" algn="l">
              <a:spcBef>
                <a:spcPct val="20000"/>
              </a:spcBef>
            </a:pPr>
            <a:r>
              <a:rPr lang="en-US" sz="2200" b="1" dirty="0">
                <a:latin typeface="Courier New" pitchFamily="49" charset="0"/>
                <a:cs typeface="Courier New" pitchFamily="49" charset="0"/>
              </a:rPr>
              <a:t>	LET w = </a:t>
            </a:r>
            <a:r>
              <a:rPr lang="en-US" sz="2200" b="1" dirty="0" err="1">
                <a:latin typeface="Courier New" pitchFamily="49" charset="0"/>
                <a:cs typeface="Courier New" pitchFamily="49" charset="0"/>
              </a:rPr>
              <a:t>ui.Window.getCurrent</a:t>
            </a:r>
            <a:r>
              <a:rPr lang="en-US" sz="2200" b="1" dirty="0">
                <a:latin typeface="Courier New" pitchFamily="49" charset="0"/>
                <a:cs typeface="Courier New" pitchFamily="49" charset="0"/>
              </a:rPr>
              <a:t>()</a:t>
            </a:r>
          </a:p>
        </p:txBody>
      </p:sp>
      <p:sp>
        <p:nvSpPr>
          <p:cNvPr id="12" name="Line 12"/>
          <p:cNvSpPr>
            <a:spLocks noChangeShapeType="1"/>
          </p:cNvSpPr>
          <p:nvPr/>
        </p:nvSpPr>
        <p:spPr bwMode="auto">
          <a:xfrm flipV="1">
            <a:off x="2647950" y="4566769"/>
            <a:ext cx="0" cy="685800"/>
          </a:xfrm>
          <a:prstGeom prst="line">
            <a:avLst/>
          </a:prstGeom>
          <a:noFill/>
          <a:ln w="9525">
            <a:solidFill>
              <a:schemeClr val="tx1"/>
            </a:solidFill>
            <a:round/>
            <a:headEnd/>
            <a:tailEnd/>
          </a:ln>
        </p:spPr>
        <p:txBody>
          <a:bodyPr wrap="none" anchor="ctr"/>
          <a:lstStyle/>
          <a:p>
            <a:endParaRPr lang="en-US"/>
          </a:p>
        </p:txBody>
      </p:sp>
      <p:sp>
        <p:nvSpPr>
          <p:cNvPr id="13" name="Line 13"/>
          <p:cNvSpPr>
            <a:spLocks noChangeShapeType="1"/>
          </p:cNvSpPr>
          <p:nvPr/>
        </p:nvSpPr>
        <p:spPr bwMode="auto">
          <a:xfrm flipV="1">
            <a:off x="3905250" y="4557244"/>
            <a:ext cx="0" cy="685800"/>
          </a:xfrm>
          <a:prstGeom prst="line">
            <a:avLst/>
          </a:prstGeom>
          <a:noFill/>
          <a:ln w="9525">
            <a:solidFill>
              <a:schemeClr val="tx1"/>
            </a:solidFill>
            <a:round/>
            <a:headEnd/>
            <a:tailEnd/>
          </a:ln>
        </p:spPr>
        <p:txBody>
          <a:bodyPr wrap="none" anchor="ctr"/>
          <a:lstStyle/>
          <a:p>
            <a:endParaRPr lang="en-US"/>
          </a:p>
        </p:txBody>
      </p:sp>
      <p:sp>
        <p:nvSpPr>
          <p:cNvPr id="14" name="Line 14"/>
          <p:cNvSpPr>
            <a:spLocks noChangeShapeType="1"/>
          </p:cNvSpPr>
          <p:nvPr/>
        </p:nvSpPr>
        <p:spPr bwMode="auto">
          <a:xfrm flipV="1">
            <a:off x="5686425" y="4566769"/>
            <a:ext cx="0" cy="685800"/>
          </a:xfrm>
          <a:prstGeom prst="line">
            <a:avLst/>
          </a:prstGeom>
          <a:noFill/>
          <a:ln w="9525">
            <a:solidFill>
              <a:schemeClr val="tx1"/>
            </a:solidFill>
            <a:round/>
            <a:headEnd/>
            <a:tailEnd/>
          </a:ln>
        </p:spPr>
        <p:txBody>
          <a:bodyPr wrap="none" anchor="ctr"/>
          <a:lstStyle/>
          <a:p>
            <a:endParaRPr lang="en-US"/>
          </a:p>
        </p:txBody>
      </p:sp>
      <p:sp>
        <p:nvSpPr>
          <p:cNvPr id="15"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ES_tradnl" sz="3200" dirty="0" err="1">
                <a:latin typeface="Century Gothic" pitchFamily="34" charset="0"/>
              </a:rPr>
              <a:t>Class</a:t>
            </a:r>
            <a:r>
              <a:rPr lang="es-ES_tradnl" sz="3200" dirty="0">
                <a:latin typeface="Century Gothic" pitchFamily="34" charset="0"/>
              </a:rPr>
              <a:t> </a:t>
            </a:r>
            <a:r>
              <a:rPr lang="es-ES_tradnl" sz="3200" dirty="0" err="1">
                <a:latin typeface="Century Gothic" pitchFamily="34" charset="0"/>
              </a:rPr>
              <a:t>Methods</a:t>
            </a:r>
            <a:endParaRPr lang="en-US" sz="1400" dirty="0">
              <a:latin typeface="Century Gothic" pitchFamily="34" charset="0"/>
              <a:cs typeface="Century Gothic"/>
            </a:endParaRPr>
          </a:p>
        </p:txBody>
      </p:sp>
    </p:spTree>
    <p:extLst>
      <p:ext uri="{BB962C8B-B14F-4D97-AF65-F5344CB8AC3E}">
        <p14:creationId xmlns:p14="http://schemas.microsoft.com/office/powerpoint/2010/main" val="238652657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1033"/>
                                        </p:tgtEl>
                                        <p:attrNameLst>
                                          <p:attrName>style.visibility</p:attrName>
                                        </p:attrNameLst>
                                      </p:cBhvr>
                                      <p:to>
                                        <p:strVal val="visible"/>
                                      </p:to>
                                    </p:set>
                                    <p:animEffect transition="in" filter="checkerboard(across)">
                                      <p:cBhvr>
                                        <p:cTn id="7" dur="500"/>
                                        <p:tgtEl>
                                          <p:spTgt spid="64103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41034"/>
                                        </p:tgtEl>
                                        <p:attrNameLst>
                                          <p:attrName>style.visibility</p:attrName>
                                        </p:attrNameLst>
                                      </p:cBhvr>
                                      <p:to>
                                        <p:strVal val="visible"/>
                                      </p:to>
                                    </p:set>
                                    <p:animEffect transition="in" filter="checkerboard(across)">
                                      <p:cBhvr>
                                        <p:cTn id="10" dur="500"/>
                                        <p:tgtEl>
                                          <p:spTgt spid="64103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41035"/>
                                        </p:tgtEl>
                                        <p:attrNameLst>
                                          <p:attrName>style.visibility</p:attrName>
                                        </p:attrNameLst>
                                      </p:cBhvr>
                                      <p:to>
                                        <p:strVal val="visible"/>
                                      </p:to>
                                    </p:set>
                                    <p:animEffect transition="in" filter="checkerboard(across)">
                                      <p:cBhvr>
                                        <p:cTn id="13" dur="500"/>
                                        <p:tgtEl>
                                          <p:spTgt spid="64103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41036"/>
                                        </p:tgtEl>
                                        <p:attrNameLst>
                                          <p:attrName>style.visibility</p:attrName>
                                        </p:attrNameLst>
                                      </p:cBhvr>
                                      <p:to>
                                        <p:strVal val="visible"/>
                                      </p:to>
                                    </p:set>
                                    <p:animEffect transition="in" filter="checkerboard(across)">
                                      <p:cBhvr>
                                        <p:cTn id="16" dur="500"/>
                                        <p:tgtEl>
                                          <p:spTgt spid="64103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41037"/>
                                        </p:tgtEl>
                                        <p:attrNameLst>
                                          <p:attrName>style.visibility</p:attrName>
                                        </p:attrNameLst>
                                      </p:cBhvr>
                                      <p:to>
                                        <p:strVal val="visible"/>
                                      </p:to>
                                    </p:set>
                                    <p:animEffect transition="in" filter="checkerboard(across)">
                                      <p:cBhvr>
                                        <p:cTn id="19" dur="500"/>
                                        <p:tgtEl>
                                          <p:spTgt spid="64103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641038"/>
                                        </p:tgtEl>
                                        <p:attrNameLst>
                                          <p:attrName>style.visibility</p:attrName>
                                        </p:attrNameLst>
                                      </p:cBhvr>
                                      <p:to>
                                        <p:strVal val="visible"/>
                                      </p:to>
                                    </p:set>
                                    <p:animEffect transition="in" filter="checkerboard(across)">
                                      <p:cBhvr>
                                        <p:cTn id="22" dur="500"/>
                                        <p:tgtEl>
                                          <p:spTgt spid="64103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33" grpId="0" animBg="1"/>
      <p:bldP spid="641034" grpId="0" animBg="1"/>
      <p:bldP spid="641035" grpId="0" animBg="1"/>
      <p:bldP spid="641036" grpId="0" animBg="1"/>
      <p:bldP spid="641037" grpId="0" animBg="1"/>
      <p:bldP spid="641038"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4294967295"/>
          </p:nvPr>
        </p:nvSpPr>
        <p:spPr>
          <a:xfrm>
            <a:off x="0" y="1600200"/>
            <a:ext cx="8229600" cy="4525963"/>
          </a:xfrm>
          <a:prstGeom prst="rect">
            <a:avLst/>
          </a:prstGeom>
        </p:spPr>
        <p:txBody>
          <a:bodyPr lIns="151791" tIns="75896" rIns="151791" bIns="75896">
            <a:normAutofit/>
          </a:bodyPr>
          <a:lstStyle/>
          <a:p>
            <a:pPr marL="0" indent="0" defTabSz="968375">
              <a:buFont typeface="Wingdings" pitchFamily="2" charset="2"/>
              <a:buNone/>
            </a:pPr>
            <a:r>
              <a:rPr lang="es-ES_tradnl" sz="2000" b="0" dirty="0" err="1">
                <a:cs typeface="Arial" charset="0"/>
              </a:rPr>
              <a:t>To</a:t>
            </a:r>
            <a:r>
              <a:rPr lang="es-ES_tradnl" sz="2000" b="0" dirty="0">
                <a:cs typeface="Arial" charset="0"/>
              </a:rPr>
              <a:t> use </a:t>
            </a:r>
            <a:r>
              <a:rPr lang="es-ES_tradnl" sz="2000" b="0" dirty="0" err="1">
                <a:cs typeface="Arial" charset="0"/>
              </a:rPr>
              <a:t>object</a:t>
            </a:r>
            <a:r>
              <a:rPr lang="es-ES_tradnl" sz="2000" b="0" dirty="0">
                <a:cs typeface="Arial" charset="0"/>
              </a:rPr>
              <a:t> </a:t>
            </a:r>
            <a:r>
              <a:rPr lang="es-ES_tradnl" sz="2000" b="0" dirty="0" err="1">
                <a:cs typeface="Arial" charset="0"/>
              </a:rPr>
              <a:t>methods</a:t>
            </a:r>
            <a:r>
              <a:rPr lang="es-ES_tradnl" sz="2000" b="0" dirty="0">
                <a:cs typeface="Arial" charset="0"/>
              </a:rPr>
              <a:t>, </a:t>
            </a:r>
            <a:r>
              <a:rPr lang="es-ES_tradnl" sz="2000" b="0" dirty="0" err="1">
                <a:cs typeface="Arial" charset="0"/>
              </a:rPr>
              <a:t>first</a:t>
            </a:r>
            <a:r>
              <a:rPr lang="es-ES_tradnl" sz="2000" b="0" dirty="0">
                <a:cs typeface="Arial" charset="0"/>
              </a:rPr>
              <a:t> </a:t>
            </a:r>
            <a:r>
              <a:rPr lang="es-ES_tradnl" sz="2000" b="0" dirty="0" err="1">
                <a:cs typeface="Arial" charset="0"/>
              </a:rPr>
              <a:t>identify</a:t>
            </a:r>
            <a:r>
              <a:rPr lang="es-ES_tradnl" sz="2000" b="0" dirty="0">
                <a:cs typeface="Arial" charset="0"/>
              </a:rPr>
              <a:t> </a:t>
            </a:r>
            <a:r>
              <a:rPr lang="es-ES_tradnl" sz="2000" b="0" dirty="0" err="1">
                <a:cs typeface="Arial" charset="0"/>
              </a:rPr>
              <a:t>the</a:t>
            </a:r>
            <a:r>
              <a:rPr lang="es-ES_tradnl" sz="2000" b="0" dirty="0">
                <a:cs typeface="Arial" charset="0"/>
              </a:rPr>
              <a:t> </a:t>
            </a:r>
            <a:r>
              <a:rPr lang="es-ES_tradnl" sz="2000" b="0" dirty="0" err="1">
                <a:cs typeface="Arial" charset="0"/>
              </a:rPr>
              <a:t>object</a:t>
            </a:r>
            <a:r>
              <a:rPr lang="es-ES_tradnl" sz="2000" b="0" dirty="0">
                <a:cs typeface="Arial" charset="0"/>
              </a:rPr>
              <a:t>:</a:t>
            </a:r>
          </a:p>
          <a:p>
            <a:pPr marL="877888" lvl="1" indent="-342900" defTabSz="968375">
              <a:buFont typeface="Wingdings" pitchFamily="2" charset="2"/>
              <a:buAutoNum type="arabicPeriod"/>
            </a:pPr>
            <a:r>
              <a:rPr lang="en-US" sz="2000" b="0" dirty="0">
                <a:cs typeface="Arial" charset="0"/>
              </a:rPr>
              <a:t>Define</a:t>
            </a:r>
            <a:r>
              <a:rPr lang="es-ES_tradnl" sz="2000" b="0" dirty="0">
                <a:cs typeface="Arial" charset="0"/>
              </a:rPr>
              <a:t> a variable.</a:t>
            </a:r>
          </a:p>
          <a:p>
            <a:pPr marL="877888" lvl="1" indent="-342900" defTabSz="968375">
              <a:buFont typeface="Wingdings" pitchFamily="2" charset="2"/>
              <a:buAutoNum type="arabicPeriod"/>
            </a:pPr>
            <a:r>
              <a:rPr lang="es-ES_tradnl" sz="2000" b="0" dirty="0" err="1">
                <a:cs typeface="Arial" charset="0"/>
              </a:rPr>
              <a:t>Create</a:t>
            </a:r>
            <a:r>
              <a:rPr lang="es-ES_tradnl" sz="2000" b="0" dirty="0">
                <a:cs typeface="Arial" charset="0"/>
              </a:rPr>
              <a:t> </a:t>
            </a:r>
            <a:r>
              <a:rPr lang="es-ES_tradnl" sz="2000" b="0" dirty="0" err="1">
                <a:cs typeface="Arial" charset="0"/>
              </a:rPr>
              <a:t>or</a:t>
            </a:r>
            <a:r>
              <a:rPr lang="es-ES_tradnl" sz="2000" b="0" dirty="0">
                <a:cs typeface="Arial" charset="0"/>
              </a:rPr>
              <a:t> </a:t>
            </a:r>
            <a:r>
              <a:rPr lang="es-ES_tradnl" sz="2000" b="0" dirty="0" err="1">
                <a:cs typeface="Arial" charset="0"/>
              </a:rPr>
              <a:t>reference</a:t>
            </a:r>
            <a:r>
              <a:rPr lang="es-ES_tradnl" sz="2000" b="0" dirty="0">
                <a:cs typeface="Arial" charset="0"/>
              </a:rPr>
              <a:t> </a:t>
            </a:r>
            <a:r>
              <a:rPr lang="es-ES_tradnl" sz="2000" b="0" dirty="0" err="1">
                <a:cs typeface="Arial" charset="0"/>
              </a:rPr>
              <a:t>the</a:t>
            </a:r>
            <a:r>
              <a:rPr lang="es-ES_tradnl" sz="2000" b="0" dirty="0">
                <a:cs typeface="Arial" charset="0"/>
              </a:rPr>
              <a:t> </a:t>
            </a:r>
            <a:r>
              <a:rPr lang="es-ES_tradnl" sz="2000" b="0" dirty="0" err="1">
                <a:cs typeface="Arial" charset="0"/>
              </a:rPr>
              <a:t>object</a:t>
            </a:r>
            <a:r>
              <a:rPr lang="es-ES_tradnl" sz="2000" b="0" dirty="0">
                <a:cs typeface="Arial" charset="0"/>
              </a:rPr>
              <a:t> </a:t>
            </a:r>
            <a:r>
              <a:rPr lang="es-ES_tradnl" sz="2000" b="0" dirty="0" err="1">
                <a:cs typeface="Arial" charset="0"/>
              </a:rPr>
              <a:t>with</a:t>
            </a:r>
            <a:r>
              <a:rPr lang="es-ES_tradnl" sz="2000" b="0" dirty="0">
                <a:cs typeface="Arial" charset="0"/>
              </a:rPr>
              <a:t> a </a:t>
            </a:r>
            <a:r>
              <a:rPr lang="es-ES_tradnl" sz="2000" b="0" dirty="0" err="1">
                <a:cs typeface="Arial" charset="0"/>
              </a:rPr>
              <a:t>class</a:t>
            </a:r>
            <a:r>
              <a:rPr lang="es-ES_tradnl" sz="2000" b="0" dirty="0">
                <a:cs typeface="Arial" charset="0"/>
              </a:rPr>
              <a:t> </a:t>
            </a:r>
            <a:r>
              <a:rPr lang="es-ES_tradnl" sz="2000" b="0" dirty="0" err="1">
                <a:cs typeface="Arial" charset="0"/>
              </a:rPr>
              <a:t>method</a:t>
            </a:r>
            <a:r>
              <a:rPr lang="es-ES_tradnl" sz="2000" b="0" dirty="0">
                <a:cs typeface="Arial" charset="0"/>
              </a:rPr>
              <a:t>.</a:t>
            </a:r>
          </a:p>
        </p:txBody>
      </p:sp>
      <p:sp>
        <p:nvSpPr>
          <p:cNvPr id="9222" name="Text Box 4"/>
          <p:cNvSpPr txBox="1">
            <a:spLocks noChangeArrowheads="1"/>
          </p:cNvSpPr>
          <p:nvPr/>
        </p:nvSpPr>
        <p:spPr bwMode="auto">
          <a:xfrm>
            <a:off x="539552" y="3645024"/>
            <a:ext cx="7924800" cy="5231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1410" tIns="45706" rIns="91410" bIns="45706">
            <a:spAutoFit/>
          </a:bodyPr>
          <a:lstStyle/>
          <a:p>
            <a:pPr>
              <a:buNone/>
            </a:pPr>
            <a:r>
              <a:rPr lang="en-US" sz="2800" dirty="0">
                <a:latin typeface="Courier New" pitchFamily="49" charset="0"/>
                <a:cs typeface="Courier New" pitchFamily="49" charset="0"/>
              </a:rPr>
              <a:t>CALL </a:t>
            </a:r>
            <a:r>
              <a:rPr lang="en-US" sz="2800" dirty="0" err="1">
                <a:latin typeface="Courier New" pitchFamily="49" charset="0"/>
                <a:cs typeface="Courier New" pitchFamily="49" charset="0"/>
              </a:rPr>
              <a:t>w.setText</a:t>
            </a:r>
            <a:r>
              <a:rPr lang="en-US" sz="2800" dirty="0">
                <a:latin typeface="Courier New" pitchFamily="49" charset="0"/>
                <a:cs typeface="Courier New" pitchFamily="49" charset="0"/>
              </a:rPr>
              <a:t>(“New Order Entry”)</a:t>
            </a:r>
          </a:p>
        </p:txBody>
      </p:sp>
      <p:sp>
        <p:nvSpPr>
          <p:cNvPr id="6" name="Rectangle 10"/>
          <p:cNvSpPr>
            <a:spLocks noChangeArrowheads="1"/>
          </p:cNvSpPr>
          <p:nvPr/>
        </p:nvSpPr>
        <p:spPr bwMode="auto">
          <a:xfrm>
            <a:off x="1720652" y="4845174"/>
            <a:ext cx="1676400" cy="914400"/>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dirty="0">
                <a:solidFill>
                  <a:schemeClr val="bg2"/>
                </a:solidFill>
                <a:latin typeface="Courier New" pitchFamily="49" charset="0"/>
              </a:rPr>
              <a:t>object</a:t>
            </a:r>
          </a:p>
        </p:txBody>
      </p:sp>
      <p:sp>
        <p:nvSpPr>
          <p:cNvPr id="7" name="Rectangle 11"/>
          <p:cNvSpPr>
            <a:spLocks noChangeArrowheads="1"/>
          </p:cNvSpPr>
          <p:nvPr/>
        </p:nvSpPr>
        <p:spPr bwMode="auto">
          <a:xfrm>
            <a:off x="3568502" y="4864224"/>
            <a:ext cx="1676400" cy="914400"/>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a:solidFill>
                  <a:schemeClr val="bg2"/>
                </a:solidFill>
                <a:latin typeface="Courier New" pitchFamily="49" charset="0"/>
              </a:rPr>
              <a:t>method</a:t>
            </a:r>
          </a:p>
        </p:txBody>
      </p:sp>
      <p:sp>
        <p:nvSpPr>
          <p:cNvPr id="9" name="Line 13"/>
          <p:cNvSpPr>
            <a:spLocks noChangeShapeType="1"/>
          </p:cNvSpPr>
          <p:nvPr/>
        </p:nvSpPr>
        <p:spPr bwMode="auto">
          <a:xfrm flipV="1">
            <a:off x="2501702" y="4168899"/>
            <a:ext cx="0" cy="685800"/>
          </a:xfrm>
          <a:prstGeom prst="line">
            <a:avLst/>
          </a:prstGeom>
          <a:noFill/>
          <a:ln w="9525">
            <a:solidFill>
              <a:schemeClr val="tx1"/>
            </a:solidFill>
            <a:round/>
            <a:headEnd/>
            <a:tailEnd/>
          </a:ln>
        </p:spPr>
        <p:txBody>
          <a:bodyPr wrap="none" anchor="ctr"/>
          <a:lstStyle/>
          <a:p>
            <a:endParaRPr lang="en-US"/>
          </a:p>
        </p:txBody>
      </p:sp>
      <p:sp>
        <p:nvSpPr>
          <p:cNvPr id="10" name="Line 14"/>
          <p:cNvSpPr>
            <a:spLocks noChangeShapeType="1"/>
          </p:cNvSpPr>
          <p:nvPr/>
        </p:nvSpPr>
        <p:spPr bwMode="auto">
          <a:xfrm flipV="1">
            <a:off x="3797102" y="4178424"/>
            <a:ext cx="0" cy="685800"/>
          </a:xfrm>
          <a:prstGeom prst="line">
            <a:avLst/>
          </a:prstGeom>
          <a:noFill/>
          <a:ln w="9525">
            <a:solidFill>
              <a:schemeClr val="tx1"/>
            </a:solidFill>
            <a:round/>
            <a:headEnd/>
            <a:tailEnd/>
          </a:ln>
        </p:spPr>
        <p:txBody>
          <a:bodyPr wrap="none" anchor="ctr"/>
          <a:lstStyle/>
          <a:p>
            <a:endParaRPr lang="en-US"/>
          </a:p>
        </p:txBody>
      </p:sp>
      <p:sp>
        <p:nvSpPr>
          <p:cNvPr id="11"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ES_tradnl" sz="3200" dirty="0" err="1">
                <a:latin typeface="Century Gothic" pitchFamily="34" charset="0"/>
              </a:rPr>
              <a:t>Object</a:t>
            </a:r>
            <a:r>
              <a:rPr lang="es-ES_tradnl" sz="3200" dirty="0">
                <a:latin typeface="Century Gothic" pitchFamily="34" charset="0"/>
              </a:rPr>
              <a:t> </a:t>
            </a:r>
            <a:r>
              <a:rPr lang="es-ES_tradnl" sz="3200" dirty="0" err="1">
                <a:latin typeface="Century Gothic" pitchFamily="34" charset="0"/>
              </a:rPr>
              <a:t>Methods</a:t>
            </a:r>
            <a:endParaRPr lang="en-US" sz="1400" dirty="0">
              <a:latin typeface="Century Gothic" pitchFamily="34" charset="0"/>
              <a:cs typeface="Century Gothic"/>
            </a:endParaRPr>
          </a:p>
        </p:txBody>
      </p:sp>
    </p:spTree>
    <p:extLst>
      <p:ext uri="{BB962C8B-B14F-4D97-AF65-F5344CB8AC3E}">
        <p14:creationId xmlns:p14="http://schemas.microsoft.com/office/powerpoint/2010/main" val="191881893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4294967295"/>
          </p:nvPr>
        </p:nvSpPr>
        <p:spPr>
          <a:xfrm>
            <a:off x="5029200" y="1219200"/>
            <a:ext cx="4114800" cy="4906963"/>
          </a:xfrm>
          <a:prstGeom prst="rect">
            <a:avLst/>
          </a:prstGeom>
        </p:spPr>
        <p:txBody>
          <a:bodyPr lIns="151791" tIns="75896" rIns="151791" bIns="75896">
            <a:normAutofit/>
          </a:bodyPr>
          <a:lstStyle/>
          <a:p>
            <a:pPr marL="0" indent="0" defTabSz="968375">
              <a:buFont typeface="Wingdings" pitchFamily="2" charset="2"/>
              <a:buNone/>
            </a:pPr>
            <a:r>
              <a:rPr lang="es-ES_tradnl" sz="2400" b="0" dirty="0" err="1">
                <a:cs typeface="Arial" charset="0"/>
              </a:rPr>
              <a:t>The</a:t>
            </a:r>
            <a:r>
              <a:rPr lang="es-ES_tradnl" sz="2400" b="0" dirty="0">
                <a:cs typeface="Arial" charset="0"/>
              </a:rPr>
              <a:t> </a:t>
            </a:r>
            <a:r>
              <a:rPr lang="es-ES_tradnl" sz="2400" b="0" dirty="0" err="1">
                <a:cs typeface="Arial" charset="0"/>
              </a:rPr>
              <a:t>documentation</a:t>
            </a:r>
            <a:r>
              <a:rPr lang="es-ES_tradnl" sz="2400" b="0" dirty="0">
                <a:cs typeface="Arial" charset="0"/>
              </a:rPr>
              <a:t> can </a:t>
            </a:r>
            <a:r>
              <a:rPr lang="es-ES_tradnl" sz="2400" b="0" dirty="0" err="1">
                <a:cs typeface="Arial" charset="0"/>
              </a:rPr>
              <a:t>help</a:t>
            </a:r>
            <a:r>
              <a:rPr lang="es-ES_tradnl" sz="2400" b="0" dirty="0">
                <a:cs typeface="Arial" charset="0"/>
              </a:rPr>
              <a:t> </a:t>
            </a:r>
            <a:r>
              <a:rPr lang="es-ES_tradnl" sz="2400" b="0" dirty="0" err="1">
                <a:cs typeface="Arial" charset="0"/>
              </a:rPr>
              <a:t>you</a:t>
            </a:r>
            <a:r>
              <a:rPr lang="es-ES_tradnl" sz="2400" b="0" dirty="0">
                <a:cs typeface="Arial" charset="0"/>
              </a:rPr>
              <a:t> </a:t>
            </a:r>
            <a:r>
              <a:rPr lang="es-ES_tradnl" sz="2400" b="0" dirty="0" err="1">
                <a:cs typeface="Arial" charset="0"/>
              </a:rPr>
              <a:t>quickly</a:t>
            </a:r>
            <a:r>
              <a:rPr lang="es-ES_tradnl" sz="2400" b="0" dirty="0">
                <a:cs typeface="Arial" charset="0"/>
              </a:rPr>
              <a:t> and </a:t>
            </a:r>
            <a:r>
              <a:rPr lang="es-ES_tradnl" sz="2400" b="0" dirty="0" err="1">
                <a:cs typeface="Arial" charset="0"/>
              </a:rPr>
              <a:t>easily</a:t>
            </a:r>
            <a:r>
              <a:rPr lang="es-ES_tradnl" sz="2400" b="0" dirty="0">
                <a:cs typeface="Arial" charset="0"/>
              </a:rPr>
              <a:t> </a:t>
            </a:r>
            <a:r>
              <a:rPr lang="es-ES_tradnl" sz="2400" b="0" dirty="0" err="1">
                <a:cs typeface="Arial" charset="0"/>
              </a:rPr>
              <a:t>identify</a:t>
            </a:r>
            <a:r>
              <a:rPr lang="es-ES_tradnl" sz="2400" b="0" dirty="0">
                <a:cs typeface="Arial" charset="0"/>
              </a:rPr>
              <a:t> </a:t>
            </a:r>
            <a:r>
              <a:rPr lang="es-ES_tradnl" sz="2400" b="0" dirty="0" err="1">
                <a:cs typeface="Arial" charset="0"/>
              </a:rPr>
              <a:t>available</a:t>
            </a:r>
            <a:r>
              <a:rPr lang="es-ES_tradnl" sz="2400" b="0" dirty="0">
                <a:cs typeface="Arial" charset="0"/>
              </a:rPr>
              <a:t> </a:t>
            </a:r>
            <a:r>
              <a:rPr lang="es-ES_tradnl" sz="2400" b="0" dirty="0" err="1">
                <a:cs typeface="Arial" charset="0"/>
              </a:rPr>
              <a:t>class</a:t>
            </a:r>
            <a:r>
              <a:rPr lang="es-ES_tradnl" sz="2400" b="0" dirty="0">
                <a:cs typeface="Arial" charset="0"/>
              </a:rPr>
              <a:t> and </a:t>
            </a:r>
            <a:r>
              <a:rPr lang="es-ES_tradnl" sz="2400" b="0" dirty="0" err="1">
                <a:cs typeface="Arial" charset="0"/>
              </a:rPr>
              <a:t>object</a:t>
            </a:r>
            <a:r>
              <a:rPr lang="es-ES_tradnl" sz="2400" b="0" dirty="0">
                <a:cs typeface="Arial" charset="0"/>
              </a:rPr>
              <a:t> </a:t>
            </a:r>
            <a:r>
              <a:rPr lang="es-ES_tradnl" sz="2400" b="0" dirty="0" err="1">
                <a:cs typeface="Arial" charset="0"/>
              </a:rPr>
              <a:t>methods</a:t>
            </a:r>
            <a:r>
              <a:rPr lang="es-ES_tradnl" sz="2400" dirty="0">
                <a:cs typeface="Arial" charset="0"/>
              </a:rPr>
              <a:t>, </a:t>
            </a:r>
            <a:r>
              <a:rPr lang="es-ES_tradnl" sz="2400" dirty="0" err="1">
                <a:cs typeface="Arial" charset="0"/>
              </a:rPr>
              <a:t>how</a:t>
            </a:r>
            <a:r>
              <a:rPr lang="es-ES_tradnl" sz="2400" dirty="0">
                <a:cs typeface="Arial" charset="0"/>
              </a:rPr>
              <a:t> </a:t>
            </a:r>
            <a:r>
              <a:rPr lang="es-ES_tradnl" sz="2400" dirty="0" err="1">
                <a:cs typeface="Arial" charset="0"/>
              </a:rPr>
              <a:t>to</a:t>
            </a:r>
            <a:r>
              <a:rPr lang="es-ES_tradnl" sz="2400" dirty="0">
                <a:cs typeface="Arial" charset="0"/>
              </a:rPr>
              <a:t> use </a:t>
            </a:r>
            <a:r>
              <a:rPr lang="es-ES_tradnl" sz="2400" dirty="0" err="1">
                <a:cs typeface="Arial" charset="0"/>
              </a:rPr>
              <a:t>them</a:t>
            </a:r>
            <a:r>
              <a:rPr lang="es-ES_tradnl" sz="2400" dirty="0">
                <a:cs typeface="Arial" charset="0"/>
              </a:rPr>
              <a:t>, and </a:t>
            </a:r>
            <a:r>
              <a:rPr lang="es-ES_tradnl" sz="2400" dirty="0" err="1">
                <a:cs typeface="Arial" charset="0"/>
              </a:rPr>
              <a:t>what</a:t>
            </a:r>
            <a:r>
              <a:rPr lang="es-ES_tradnl" sz="2400" dirty="0">
                <a:cs typeface="Arial" charset="0"/>
              </a:rPr>
              <a:t> </a:t>
            </a:r>
            <a:r>
              <a:rPr lang="es-ES_tradnl" sz="2400" dirty="0" err="1">
                <a:cs typeface="Arial" charset="0"/>
              </a:rPr>
              <a:t>type</a:t>
            </a:r>
            <a:r>
              <a:rPr lang="es-ES_tradnl" sz="2400" dirty="0">
                <a:cs typeface="Arial" charset="0"/>
              </a:rPr>
              <a:t> of </a:t>
            </a:r>
            <a:r>
              <a:rPr lang="es-ES_tradnl" sz="2400" dirty="0" err="1">
                <a:cs typeface="Arial" charset="0"/>
              </a:rPr>
              <a:t>information</a:t>
            </a:r>
            <a:r>
              <a:rPr lang="es-ES_tradnl" sz="2400" dirty="0">
                <a:cs typeface="Arial" charset="0"/>
              </a:rPr>
              <a:t> </a:t>
            </a:r>
            <a:r>
              <a:rPr lang="es-ES_tradnl" sz="2400" dirty="0" err="1">
                <a:cs typeface="Arial" charset="0"/>
              </a:rPr>
              <a:t>they</a:t>
            </a:r>
            <a:r>
              <a:rPr lang="es-ES_tradnl" sz="2400" dirty="0">
                <a:cs typeface="Arial" charset="0"/>
              </a:rPr>
              <a:t> </a:t>
            </a:r>
            <a:r>
              <a:rPr lang="es-ES_tradnl" sz="2400" dirty="0" err="1">
                <a:cs typeface="Arial" charset="0"/>
              </a:rPr>
              <a:t>return</a:t>
            </a:r>
            <a:r>
              <a:rPr lang="es-ES_tradnl" sz="2400" dirty="0">
                <a:cs typeface="Arial" charset="0"/>
              </a:rPr>
              <a:t>. </a:t>
            </a:r>
          </a:p>
          <a:p>
            <a:pPr marL="0" indent="0" defTabSz="968375">
              <a:buFont typeface="Wingdings" pitchFamily="2" charset="2"/>
              <a:buNone/>
            </a:pPr>
            <a:endParaRPr lang="es-ES_tradnl" sz="1200" dirty="0">
              <a:cs typeface="Arial" charset="0"/>
              <a:hlinkClick r:id="rId3"/>
            </a:endParaRPr>
          </a:p>
          <a:p>
            <a:pPr marL="0" indent="0" defTabSz="968375">
              <a:buFont typeface="Wingdings" pitchFamily="2" charset="2"/>
              <a:buNone/>
            </a:pPr>
            <a:r>
              <a:rPr lang="es-ES_tradnl" sz="1200" dirty="0">
                <a:cs typeface="Arial" charset="0"/>
                <a:hlinkClick r:id="rId3"/>
              </a:rPr>
              <a:t>http://</a:t>
            </a:r>
            <a:r>
              <a:rPr lang="es-MX" sz="1200" dirty="0">
                <a:hlinkClick r:id="rId4"/>
              </a:rPr>
              <a:t>www.4js.com/en/download/documentation</a:t>
            </a:r>
            <a:r>
              <a:rPr lang="es-ES_tradnl" sz="1200" dirty="0">
                <a:cs typeface="Arial" charset="0"/>
                <a:hlinkClick r:id="rId3"/>
              </a:rPr>
              <a:t>/</a:t>
            </a:r>
            <a:endParaRPr lang="es-ES_tradnl" sz="1200" dirty="0">
              <a:cs typeface="Arial" charset="0"/>
            </a:endParaRPr>
          </a:p>
          <a:p>
            <a:pPr marL="0" indent="0" defTabSz="968375">
              <a:buFont typeface="Wingdings" pitchFamily="2" charset="2"/>
              <a:buNone/>
            </a:pPr>
            <a:endParaRPr lang="es-ES_tradnl" sz="1200" b="0" dirty="0">
              <a:cs typeface="Arial" charset="0"/>
            </a:endParaRPr>
          </a:p>
        </p:txBody>
      </p:sp>
      <p:pic>
        <p:nvPicPr>
          <p:cNvPr id="1030" name="Picture 6" descr="C:\Users\Shannon\AppData\Local\Microsoft\Windows\Temporary Internet Files\Content.IE5\38S3Q8CB\MPj04443810000[1].jpg"/>
          <p:cNvPicPr>
            <a:picLocks noChangeAspect="1" noChangeArrowheads="1"/>
          </p:cNvPicPr>
          <p:nvPr/>
        </p:nvPicPr>
        <p:blipFill>
          <a:blip r:embed="rId5" cstate="print"/>
          <a:srcRect/>
          <a:stretch>
            <a:fillRect/>
          </a:stretch>
        </p:blipFill>
        <p:spPr bwMode="auto">
          <a:xfrm>
            <a:off x="449579" y="1070610"/>
            <a:ext cx="3942726" cy="5101590"/>
          </a:xfrm>
          <a:prstGeom prst="rect">
            <a:avLst/>
          </a:prstGeom>
          <a:noFill/>
        </p:spPr>
      </p:pic>
      <p:sp>
        <p:nvSpPr>
          <p:cNvPr id="5"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s-ES_tradnl" sz="3200" dirty="0" err="1">
                <a:latin typeface="Century Gothic" pitchFamily="34" charset="0"/>
              </a:rPr>
              <a:t>Using</a:t>
            </a:r>
            <a:r>
              <a:rPr lang="es-ES_tradnl" sz="3200" dirty="0">
                <a:latin typeface="Century Gothic" pitchFamily="34" charset="0"/>
              </a:rPr>
              <a:t> </a:t>
            </a:r>
            <a:r>
              <a:rPr lang="es-ES_tradnl" sz="3200" dirty="0" err="1">
                <a:latin typeface="Century Gothic" pitchFamily="34" charset="0"/>
              </a:rPr>
              <a:t>the</a:t>
            </a:r>
            <a:r>
              <a:rPr lang="es-ES_tradnl" sz="3200" dirty="0">
                <a:latin typeface="Century Gothic" pitchFamily="34" charset="0"/>
              </a:rPr>
              <a:t> </a:t>
            </a:r>
            <a:r>
              <a:rPr lang="es-ES_tradnl" sz="3200" dirty="0" err="1">
                <a:latin typeface="Century Gothic" pitchFamily="34" charset="0"/>
              </a:rPr>
              <a:t>Documentation</a:t>
            </a:r>
            <a:endParaRPr lang="en-US" sz="1400" dirty="0">
              <a:latin typeface="Century Gothic" pitchFamily="34" charset="0"/>
              <a:cs typeface="Century Gothic"/>
            </a:endParaRPr>
          </a:p>
        </p:txBody>
      </p:sp>
    </p:spTree>
    <p:extLst>
      <p:ext uri="{BB962C8B-B14F-4D97-AF65-F5344CB8AC3E}">
        <p14:creationId xmlns:p14="http://schemas.microsoft.com/office/powerpoint/2010/main" val="1729087084"/>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4294967295"/>
          </p:nvPr>
        </p:nvSpPr>
        <p:spPr>
          <a:xfrm>
            <a:off x="0" y="1600200"/>
            <a:ext cx="8229600" cy="3916363"/>
          </a:xfrm>
          <a:prstGeom prst="rect">
            <a:avLst/>
          </a:prstGeom>
        </p:spPr>
        <p:txBody>
          <a:bodyPr>
            <a:normAutofit/>
          </a:bodyPr>
          <a:lstStyle/>
          <a:p>
            <a:pPr>
              <a:buNone/>
            </a:pPr>
            <a:r>
              <a:rPr lang="en-US" sz="2800" dirty="0"/>
              <a:t>Classes are organized into packages:</a:t>
            </a:r>
          </a:p>
          <a:p>
            <a:r>
              <a:rPr lang="en-US" sz="2800" dirty="0"/>
              <a:t>base</a:t>
            </a:r>
          </a:p>
          <a:p>
            <a:r>
              <a:rPr lang="en-US" sz="2800" dirty="0" err="1"/>
              <a:t>ui</a:t>
            </a:r>
            <a:endParaRPr lang="en-US" sz="2800" dirty="0"/>
          </a:p>
          <a:p>
            <a:r>
              <a:rPr lang="en-US" sz="2800" dirty="0" err="1"/>
              <a:t>om</a:t>
            </a:r>
            <a:endParaRPr lang="en-US" sz="2800" dirty="0"/>
          </a:p>
          <a:p>
            <a:r>
              <a:rPr lang="en-US" sz="2800" dirty="0" err="1"/>
              <a:t>util</a:t>
            </a:r>
            <a:endParaRPr lang="en-US" sz="2800" dirty="0"/>
          </a:p>
          <a:p>
            <a:r>
              <a:rPr lang="en-US" sz="2800" dirty="0" err="1"/>
              <a:t>os</a:t>
            </a:r>
            <a:endParaRPr lang="en-US" sz="2800" dirty="0"/>
          </a:p>
          <a:p>
            <a:endParaRPr lang="en-US" sz="2800" dirty="0"/>
          </a:p>
          <a:p>
            <a:endParaRPr lang="en-US" sz="2800" dirty="0"/>
          </a:p>
          <a:p>
            <a:endParaRPr lang="en-US" sz="2800" dirty="0"/>
          </a:p>
          <a:p>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endParaRPr lang="en-US" sz="2800" dirty="0"/>
          </a:p>
        </p:txBody>
      </p:sp>
      <p:sp>
        <p:nvSpPr>
          <p:cNvPr id="4"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Packages</a:t>
            </a:r>
            <a:endParaRPr lang="en-US" sz="1400" dirty="0">
              <a:latin typeface="Century Gothic" pitchFamily="34" charset="0"/>
              <a:cs typeface="Century Gothic"/>
            </a:endParaRPr>
          </a:p>
        </p:txBody>
      </p:sp>
    </p:spTree>
    <p:extLst>
      <p:ext uri="{BB962C8B-B14F-4D97-AF65-F5344CB8AC3E}">
        <p14:creationId xmlns:p14="http://schemas.microsoft.com/office/powerpoint/2010/main" val="1077353635"/>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6"/>
          <p:cNvSpPr txBox="1">
            <a:spLocks/>
          </p:cNvSpPr>
          <p:nvPr/>
        </p:nvSpPr>
        <p:spPr>
          <a:xfrm>
            <a:off x="523874" y="1114425"/>
            <a:ext cx="8620125" cy="4906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2943818774"/>
              </p:ext>
            </p:extLst>
          </p:nvPr>
        </p:nvGraphicFramePr>
        <p:xfrm>
          <a:off x="323528" y="836712"/>
          <a:ext cx="8429625" cy="5194300"/>
        </p:xfrm>
        <a:graphic>
          <a:graphicData uri="http://schemas.openxmlformats.org/drawingml/2006/table">
            <a:tbl>
              <a:tblPr firstRow="1" bandRow="1">
                <a:tableStyleId>{F5AB1C69-6EDB-4FF4-983F-18BD219EF322}</a:tableStyleId>
              </a:tblPr>
              <a:tblGrid>
                <a:gridCol w="2809875">
                  <a:extLst>
                    <a:ext uri="{9D8B030D-6E8A-4147-A177-3AD203B41FA5}">
                      <a16:colId xmlns:a16="http://schemas.microsoft.com/office/drawing/2014/main" val="20000"/>
                    </a:ext>
                  </a:extLst>
                </a:gridCol>
                <a:gridCol w="1533526">
                  <a:extLst>
                    <a:ext uri="{9D8B030D-6E8A-4147-A177-3AD203B41FA5}">
                      <a16:colId xmlns:a16="http://schemas.microsoft.com/office/drawing/2014/main" val="20001"/>
                    </a:ext>
                  </a:extLst>
                </a:gridCol>
                <a:gridCol w="4086224">
                  <a:extLst>
                    <a:ext uri="{9D8B030D-6E8A-4147-A177-3AD203B41FA5}">
                      <a16:colId xmlns:a16="http://schemas.microsoft.com/office/drawing/2014/main" val="20002"/>
                    </a:ext>
                  </a:extLst>
                </a:gridCol>
              </a:tblGrid>
              <a:tr h="768350">
                <a:tc>
                  <a:txBody>
                    <a:bodyPr/>
                    <a:lstStyle/>
                    <a:p>
                      <a:r>
                        <a:rPr lang="en-US" sz="2400" dirty="0"/>
                        <a:t>Class</a:t>
                      </a:r>
                    </a:p>
                  </a:txBody>
                  <a:tcPr/>
                </a:tc>
                <a:tc>
                  <a:txBody>
                    <a:bodyPr/>
                    <a:lstStyle/>
                    <a:p>
                      <a:r>
                        <a:rPr lang="en-US" sz="2400" dirty="0"/>
                        <a:t>Use for</a:t>
                      </a:r>
                    </a:p>
                  </a:txBody>
                  <a:tcPr/>
                </a:tc>
                <a:tc>
                  <a:txBody>
                    <a:bodyPr/>
                    <a:lstStyle/>
                    <a:p>
                      <a:r>
                        <a:rPr lang="en-US" sz="2400" dirty="0"/>
                        <a:t>Example</a:t>
                      </a:r>
                    </a:p>
                  </a:txBody>
                  <a:tcPr/>
                </a:tc>
                <a:extLst>
                  <a:ext uri="{0D108BD9-81ED-4DB2-BD59-A6C34878D82A}">
                    <a16:rowId xmlns:a16="http://schemas.microsoft.com/office/drawing/2014/main" val="10000"/>
                  </a:ext>
                </a:extLst>
              </a:tr>
              <a:tr h="768350">
                <a:tc>
                  <a:txBody>
                    <a:bodyPr/>
                    <a:lstStyle/>
                    <a:p>
                      <a:r>
                        <a:rPr lang="en-US" sz="2400" dirty="0"/>
                        <a:t>Application</a:t>
                      </a:r>
                    </a:p>
                  </a:txBody>
                  <a:tcPr/>
                </a:tc>
                <a:tc>
                  <a:txBody>
                    <a:bodyPr/>
                    <a:lstStyle/>
                    <a:p>
                      <a:r>
                        <a:rPr lang="en-US" sz="1800" dirty="0"/>
                        <a:t>Application</a:t>
                      </a:r>
                      <a:r>
                        <a:rPr lang="en-US" sz="1800" baseline="0" dirty="0"/>
                        <a:t> internals</a:t>
                      </a:r>
                      <a:endParaRPr lang="en-US" sz="1800" dirty="0"/>
                    </a:p>
                  </a:txBody>
                  <a:tcPr/>
                </a:tc>
                <a:tc>
                  <a:txBody>
                    <a:bodyPr/>
                    <a:lstStyle/>
                    <a:p>
                      <a:r>
                        <a:rPr lang="en-US" sz="1800" dirty="0" err="1"/>
                        <a:t>getArgumentCount</a:t>
                      </a:r>
                      <a:r>
                        <a:rPr lang="en-US" sz="1800" dirty="0"/>
                        <a:t>()</a:t>
                      </a:r>
                    </a:p>
                  </a:txBody>
                  <a:tcPr/>
                </a:tc>
                <a:extLst>
                  <a:ext uri="{0D108BD9-81ED-4DB2-BD59-A6C34878D82A}">
                    <a16:rowId xmlns:a16="http://schemas.microsoft.com/office/drawing/2014/main" val="10001"/>
                  </a:ext>
                </a:extLst>
              </a:tr>
              <a:tr h="768350">
                <a:tc>
                  <a:txBody>
                    <a:bodyPr/>
                    <a:lstStyle/>
                    <a:p>
                      <a:r>
                        <a:rPr lang="en-US" sz="2400" dirty="0"/>
                        <a:t>Channel</a:t>
                      </a:r>
                    </a:p>
                  </a:txBody>
                  <a:tcPr/>
                </a:tc>
                <a:tc>
                  <a:txBody>
                    <a:bodyPr/>
                    <a:lstStyle/>
                    <a:p>
                      <a:r>
                        <a:rPr lang="en-US" sz="1800" dirty="0"/>
                        <a:t>Basic read/write functionality</a:t>
                      </a:r>
                    </a:p>
                  </a:txBody>
                  <a:tcPr/>
                </a:tc>
                <a:tc>
                  <a:txBody>
                    <a:bodyPr/>
                    <a:lstStyle/>
                    <a:p>
                      <a:r>
                        <a:rPr lang="en-US" u="none" dirty="0" err="1"/>
                        <a:t>openFile</a:t>
                      </a:r>
                      <a:r>
                        <a:rPr lang="en-US" u="none" dirty="0"/>
                        <a:t>(</a:t>
                      </a:r>
                      <a:r>
                        <a:rPr lang="en-US" dirty="0"/>
                        <a:t>path STRING, flags STRING )</a:t>
                      </a:r>
                      <a:endParaRPr lang="en-US" sz="1800" dirty="0"/>
                    </a:p>
                  </a:txBody>
                  <a:tcPr/>
                </a:tc>
                <a:extLst>
                  <a:ext uri="{0D108BD9-81ED-4DB2-BD59-A6C34878D82A}">
                    <a16:rowId xmlns:a16="http://schemas.microsoft.com/office/drawing/2014/main" val="10002"/>
                  </a:ext>
                </a:extLst>
              </a:tr>
              <a:tr h="768350">
                <a:tc>
                  <a:txBody>
                    <a:bodyPr/>
                    <a:lstStyle/>
                    <a:p>
                      <a:r>
                        <a:rPr lang="en-US" sz="2400" dirty="0" err="1"/>
                        <a:t>StringBuffer</a:t>
                      </a:r>
                      <a:endParaRPr lang="en-US" sz="2400" dirty="0"/>
                    </a:p>
                  </a:txBody>
                  <a:tcPr/>
                </a:tc>
                <a:tc>
                  <a:txBody>
                    <a:bodyPr/>
                    <a:lstStyle/>
                    <a:p>
                      <a:r>
                        <a:rPr lang="en-US" sz="1800" dirty="0"/>
                        <a:t>Manipulation of character strings</a:t>
                      </a:r>
                    </a:p>
                  </a:txBody>
                  <a:tcPr/>
                </a:tc>
                <a:tc>
                  <a:txBody>
                    <a:bodyPr/>
                    <a:lstStyle/>
                    <a:p>
                      <a:r>
                        <a:rPr lang="en-US" sz="1800" dirty="0" err="1"/>
                        <a:t>toUpperCase</a:t>
                      </a:r>
                      <a:r>
                        <a:rPr lang="en-US" sz="1800" dirty="0"/>
                        <a:t>()</a:t>
                      </a:r>
                    </a:p>
                  </a:txBody>
                  <a:tcPr/>
                </a:tc>
                <a:extLst>
                  <a:ext uri="{0D108BD9-81ED-4DB2-BD59-A6C34878D82A}">
                    <a16:rowId xmlns:a16="http://schemas.microsoft.com/office/drawing/2014/main" val="10003"/>
                  </a:ext>
                </a:extLst>
              </a:tr>
              <a:tr h="768350">
                <a:tc>
                  <a:txBody>
                    <a:bodyPr/>
                    <a:lstStyle/>
                    <a:p>
                      <a:r>
                        <a:rPr lang="en-US" sz="2400" dirty="0" err="1"/>
                        <a:t>StringTokenizer</a:t>
                      </a:r>
                      <a:endParaRPr lang="en-US" sz="2400" dirty="0"/>
                    </a:p>
                  </a:txBody>
                  <a:tcPr/>
                </a:tc>
                <a:tc>
                  <a:txBody>
                    <a:bodyPr/>
                    <a:lstStyle/>
                    <a:p>
                      <a:r>
                        <a:rPr lang="en-US" sz="1800" dirty="0"/>
                        <a:t>Parsing of strings to extract tokens</a:t>
                      </a:r>
                    </a:p>
                  </a:txBody>
                  <a:tcPr/>
                </a:tc>
                <a:tc>
                  <a:txBody>
                    <a:bodyPr/>
                    <a:lstStyle/>
                    <a:p>
                      <a:r>
                        <a:rPr lang="en-US" sz="1800" dirty="0" err="1"/>
                        <a:t>countTokens</a:t>
                      </a:r>
                      <a:r>
                        <a:rPr lang="en-US" sz="1800" dirty="0"/>
                        <a:t>()</a:t>
                      </a:r>
                    </a:p>
                  </a:txBody>
                  <a:tcPr/>
                </a:tc>
                <a:extLst>
                  <a:ext uri="{0D108BD9-81ED-4DB2-BD59-A6C34878D82A}">
                    <a16:rowId xmlns:a16="http://schemas.microsoft.com/office/drawing/2014/main" val="10004"/>
                  </a:ext>
                </a:extLst>
              </a:tr>
              <a:tr h="768350">
                <a:tc>
                  <a:txBody>
                    <a:bodyPr/>
                    <a:lstStyle/>
                    <a:p>
                      <a:r>
                        <a:rPr lang="en-US" sz="2400" dirty="0" err="1"/>
                        <a:t>TypeInfo</a:t>
                      </a:r>
                      <a:endParaRPr lang="en-US" sz="2400" dirty="0"/>
                    </a:p>
                  </a:txBody>
                  <a:tcPr/>
                </a:tc>
                <a:tc>
                  <a:txBody>
                    <a:bodyPr/>
                    <a:lstStyle/>
                    <a:p>
                      <a:r>
                        <a:rPr lang="en-US" sz="1800" dirty="0"/>
                        <a:t>Serialization of program variables</a:t>
                      </a:r>
                    </a:p>
                  </a:txBody>
                  <a:tcPr/>
                </a:tc>
                <a:tc>
                  <a:txBody>
                    <a:bodyPr/>
                    <a:lstStyle/>
                    <a:p>
                      <a:r>
                        <a:rPr lang="en-US" sz="1800" dirty="0"/>
                        <a:t>create()</a:t>
                      </a:r>
                    </a:p>
                  </a:txBody>
                  <a:tcPr/>
                </a:tc>
                <a:extLst>
                  <a:ext uri="{0D108BD9-81ED-4DB2-BD59-A6C34878D82A}">
                    <a16:rowId xmlns:a16="http://schemas.microsoft.com/office/drawing/2014/main" val="10005"/>
                  </a:ext>
                </a:extLst>
              </a:tr>
            </a:tbl>
          </a:graphicData>
        </a:graphic>
      </p:graphicFrame>
      <p:sp>
        <p:nvSpPr>
          <p:cNvPr id="5" name="Rectangle 23"/>
          <p:cNvSpPr txBox="1">
            <a:spLocks noChangeArrowheads="1"/>
          </p:cNvSpPr>
          <p:nvPr/>
        </p:nvSpPr>
        <p:spPr>
          <a:xfrm>
            <a:off x="911696" y="166688"/>
            <a:ext cx="6324600"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base Package</a:t>
            </a:r>
            <a:endParaRPr lang="en-US" sz="1400" dirty="0">
              <a:latin typeface="Century Gothic" pitchFamily="34" charset="0"/>
              <a:cs typeface="Century Gothic"/>
            </a:endParaRPr>
          </a:p>
        </p:txBody>
      </p:sp>
    </p:spTree>
    <p:extLst>
      <p:ext uri="{BB962C8B-B14F-4D97-AF65-F5344CB8AC3E}">
        <p14:creationId xmlns:p14="http://schemas.microsoft.com/office/powerpoint/2010/main" val="3400215463"/>
      </p:ext>
    </p:extLst>
  </p:cSld>
  <p:clrMapOvr>
    <a:masterClrMapping/>
  </p:clrMapOvr>
  <p:transition>
    <p:random/>
  </p:transition>
</p:sld>
</file>

<file path=ppt/theme/theme1.xml><?xml version="1.0" encoding="utf-8"?>
<a:theme xmlns:a="http://schemas.openxmlformats.org/drawingml/2006/main" name="Plantilla_Crucialsoft_V2Office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aPág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rucial_Ultima_Pag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Plantilla_Crucialsoft_V2Office2010</Template>
  <TotalTime>29</TotalTime>
  <Words>1174</Words>
  <Application>Microsoft Office PowerPoint</Application>
  <PresentationFormat>Presentación en pantalla (4:3)</PresentationFormat>
  <Paragraphs>291</Paragraphs>
  <Slides>17</Slides>
  <Notes>16</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17</vt:i4>
      </vt:variant>
    </vt:vector>
  </HeadingPairs>
  <TitlesOfParts>
    <vt:vector size="28" baseType="lpstr">
      <vt:lpstr>Arial</vt:lpstr>
      <vt:lpstr>Calibri</vt:lpstr>
      <vt:lpstr>Century Gothic</vt:lpstr>
      <vt:lpstr>Courier New</vt:lpstr>
      <vt:lpstr>DejaVu Sans</vt:lpstr>
      <vt:lpstr>Impact</vt:lpstr>
      <vt:lpstr>Myriad Bold</vt:lpstr>
      <vt:lpstr>Wingdings</vt:lpstr>
      <vt:lpstr>Plantilla_Crucialsoft_V2Office2010</vt:lpstr>
      <vt:lpstr>1aPágina</vt:lpstr>
      <vt:lpstr>crucial_Ultima_Pagina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CRUCIALSOFT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Ramírez Ramírez</dc:creator>
  <cp:lastModifiedBy>Oscar Ramirez Ramirez</cp:lastModifiedBy>
  <cp:revision>6</cp:revision>
  <dcterms:created xsi:type="dcterms:W3CDTF">2012-06-05T17:32:28Z</dcterms:created>
  <dcterms:modified xsi:type="dcterms:W3CDTF">2016-11-22T19:20:43Z</dcterms:modified>
</cp:coreProperties>
</file>