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28"/>
  </p:notesMasterIdLst>
  <p:sldIdLst>
    <p:sldId id="257" r:id="rId4"/>
    <p:sldId id="264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6" r:id="rId26"/>
    <p:sldId id="267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54C6BB6-AD1F-4A1A-992D-44C0E6509966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4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B64B7CE-811D-4236-9F80-2574262631C9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13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Dictionary files must be loaded on client.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839873A-8866-4F07-9B09-1DA62D9E29DD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14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C3FE80E-8B64-40B1-B53B-08F2933CEE07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15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01B63C3-A12F-4C9A-BC62-A59A42B73BBF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16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D9FE90D-6A1B-468B-B218-2DC0A1AF10A8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17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B544E39-8091-4071-B21B-A8B3C2D3071C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18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D573599-5CB5-4208-986E-FBA156598500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19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81" y="4343693"/>
            <a:ext cx="5485438" cy="411538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9A88E19-2EB3-4453-B9EE-765263790BE2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20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143000"/>
            <a:ext cx="5419725" cy="4064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24" y="5333024"/>
            <a:ext cx="6094753" cy="312605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287E77-03C1-4C2E-99EB-81609B05AE6C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21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C555F08-F1AE-4719-92EE-772DA46A97BF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22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545CCB3-0CB2-4BF9-A613-5C61BB623AC4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5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DB963D4-C8C1-4112-8AD6-9B1BF30D55BF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6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The style Window will be applied to all windows and forms.</a:t>
            </a:r>
          </a:p>
          <a:p>
            <a:r>
              <a:rPr lang="en-GB">
                <a:latin typeface="Times New Roman" pitchFamily="18" charset="0"/>
              </a:rPr>
              <a:t>The style Window.required can only be applied to windows. It will be applied only if specified in the code.</a:t>
            </a:r>
          </a:p>
          <a:p>
            <a:r>
              <a:rPr lang="en-GB">
                <a:latin typeface="Times New Roman" pitchFamily="18" charset="0"/>
              </a:rPr>
              <a:t>The style Label will be applied to all labels.</a:t>
            </a:r>
          </a:p>
          <a:p>
            <a:r>
              <a:rPr lang="en-GB">
                <a:latin typeface="Times New Roman" pitchFamily="18" charset="0"/>
              </a:rPr>
              <a:t>The style TextEdit.intSearch will be applied to all TextEdit widgets with the intSearch style applied.</a:t>
            </a:r>
          </a:p>
          <a:p>
            <a:r>
              <a:rPr lang="en-GB">
                <a:latin typeface="Times New Roman" pitchFamily="18" charset="0"/>
              </a:rPr>
              <a:t>The style urgent can be applied to every objects. It will be applied only if specified in the code. You can only use common style attributes for such style definitions.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7E0AE99-07A9-44EE-8C96-9B2845C95BF7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7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To set the urgent style, you do not write the dot. The dot character is to define the link between the element and the style name.</a:t>
            </a:r>
          </a:p>
          <a:p>
            <a:r>
              <a:rPr lang="en-GB">
                <a:latin typeface="Times New Roman" pitchFamily="18" charset="0"/>
              </a:rPr>
              <a:t>Writing .urgent is the same as writing *.urgent. * means all elements.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0FDFC59-1716-47C0-B519-6A39FE226965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8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The Pseudo selector is added to the style name, preceded by a colon.</a:t>
            </a:r>
          </a:p>
          <a:p>
            <a:r>
              <a:rPr lang="en-US">
                <a:latin typeface="Times New Roman" pitchFamily="18" charset="0"/>
              </a:rPr>
              <a:t>&lt;Style name="Edit:focus"&gt;</a:t>
            </a:r>
          </a:p>
          <a:p>
            <a:r>
              <a:rPr lang="en-GB">
                <a:latin typeface="Times New Roman" pitchFamily="18" charset="0"/>
              </a:rPr>
              <a:t>&lt;Style name=".important:focus"&gt;</a:t>
            </a:r>
          </a:p>
          <a:p>
            <a:r>
              <a:rPr lang="en-GB">
                <a:latin typeface="Times New Roman" pitchFamily="18" charset="0"/>
              </a:rPr>
              <a:t>&lt;Style name="Edit.important:focus"&gt;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Pseudo selectors can also be combined:</a:t>
            </a:r>
          </a:p>
          <a:p>
            <a:r>
              <a:rPr lang="en-GB">
                <a:latin typeface="Times New Roman" pitchFamily="18" charset="0"/>
              </a:rPr>
              <a:t>&lt;Style name="Table:even:focus"&gt;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4777315-FBBF-4587-8931-4FDC75BE8437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9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90739E6-B8A8-4753-A488-1ECBDBD7F319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10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See the Presentation Styles section in the documentation for the full definitions list for creating custom window styles. </a:t>
            </a: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267B4D5-146A-434E-903C-FE6798F543C7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11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143000"/>
            <a:ext cx="5419725" cy="4064000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24" y="5333024"/>
            <a:ext cx="6094753" cy="3126054"/>
          </a:xfrm>
          <a:noFill/>
          <a:ln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The value set for the attribute STYLE can also be a variable.</a:t>
            </a:r>
          </a:p>
          <a:p>
            <a:r>
              <a:rPr lang="en-GB">
                <a:latin typeface="Times New Roman" pitchFamily="18" charset="0"/>
              </a:rPr>
              <a:t>LET StyleName = "main"</a:t>
            </a:r>
          </a:p>
          <a:p>
            <a:r>
              <a:rPr lang="en-GB">
                <a:latin typeface="Times New Roman" pitchFamily="18" charset="0"/>
              </a:rPr>
              <a:t>OPEN WINDOW w1 WITH FORM "start_form"</a:t>
            </a:r>
          </a:p>
          <a:p>
            <a:r>
              <a:rPr lang="en-GB">
                <a:latin typeface="Times New Roman" pitchFamily="18" charset="0"/>
              </a:rPr>
              <a:t>  ATTRIBUTE (STYLE = StyleName)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The style can also be specified in the LAYOUT section of the form. For example, </a:t>
            </a:r>
          </a:p>
          <a:p>
            <a:r>
              <a:rPr lang="en-GB">
                <a:latin typeface="Times New Roman" pitchFamily="18" charset="0"/>
              </a:rPr>
              <a:t>in start_form.per LAYOUT (STYLE=“main") would have the same effect.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462172F-B385-4097-ABD8-7714375F4CC4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Times New Roman" pitchFamily="18" charset="0"/>
                <a:buNone/>
              </a:pPr>
              <a:t>12</a:t>
            </a:fld>
            <a:endParaRPr lang="en-US">
              <a:latin typeface="Times New Roman" pitchFamily="18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1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4437112"/>
            <a:ext cx="77768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3600" b="1" dirty="0" err="1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Applying</a:t>
            </a:r>
            <a:r>
              <a:rPr lang="es-MX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 </a:t>
            </a:r>
            <a:r>
              <a:rPr lang="es-MX" sz="3600" b="1" dirty="0" err="1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Styles</a:t>
            </a:r>
            <a:endParaRPr lang="fr-FR" sz="3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endParaRPr lang="fr-FR" sz="3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en-US" sz="3600" baseline="30000" dirty="0" err="1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Genero</a:t>
            </a:r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 Interface Programming</a:t>
            </a: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6263" y="1125538"/>
            <a:ext cx="8567737" cy="4967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Dialog: </a:t>
            </a:r>
            <a:r>
              <a:rPr lang="en-US" sz="2400" b="0" dirty="0"/>
              <a:t>for typical modal windows like </a:t>
            </a:r>
            <a:r>
              <a:rPr lang="en-US" sz="2400" b="0" dirty="0" err="1"/>
              <a:t>winmessage</a:t>
            </a:r>
            <a:r>
              <a:rPr lang="en-US" sz="2400" b="0" dirty="0"/>
              <a:t> or </a:t>
            </a:r>
            <a:r>
              <a:rPr lang="en-US" sz="2400" b="0" dirty="0" err="1"/>
              <a:t>winquestion</a:t>
            </a:r>
            <a:endParaRPr lang="en-US" sz="2400" b="0" dirty="0"/>
          </a:p>
          <a:p>
            <a:r>
              <a:rPr lang="en-US" sz="2400" dirty="0"/>
              <a:t>Naked: </a:t>
            </a:r>
            <a:r>
              <a:rPr lang="en-US" sz="2400" b="0" dirty="0"/>
              <a:t>No Menu, no Action Buttons</a:t>
            </a:r>
          </a:p>
          <a:p>
            <a:r>
              <a:rPr lang="en-US" sz="2400" dirty="0"/>
              <a:t>Main: </a:t>
            </a:r>
            <a:r>
              <a:rPr lang="en-US" sz="2400" b="0" dirty="0"/>
              <a:t>Start Application Window; ideal to display a </a:t>
            </a:r>
            <a:r>
              <a:rPr lang="en-US" sz="2400" b="0" dirty="0" err="1"/>
              <a:t>StartMenu</a:t>
            </a:r>
            <a:endParaRPr lang="en-US" sz="2400" b="0" dirty="0"/>
          </a:p>
          <a:p>
            <a:r>
              <a:rPr lang="en-US" sz="2400" dirty="0"/>
              <a:t>Viewer: </a:t>
            </a:r>
            <a:r>
              <a:rPr lang="en-US" sz="2400" b="0" dirty="0"/>
              <a:t>No Menu, no Action Buttons, only the cross button on upper right corner</a:t>
            </a:r>
          </a:p>
          <a:p>
            <a:pPr>
              <a:buFont typeface="Wingdings" pitchFamily="2" charset="2"/>
              <a:buChar char="¦"/>
            </a:pPr>
            <a:endParaRPr lang="en-US" sz="2400" dirty="0"/>
          </a:p>
          <a:p>
            <a:r>
              <a:rPr lang="en-US" sz="2400" dirty="0"/>
              <a:t>If you don’t specify a STYLE, the default style defined as ‘Window’ is used. 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Window Styles in default.4st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757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Grp="1" noChangeArrowheads="1"/>
          </p:cNvSpPr>
          <p:nvPr>
            <p:ph idx="4294967295"/>
          </p:nvPr>
        </p:nvSpPr>
        <p:spPr bwMode="auto">
          <a:xfrm>
            <a:off x="0" y="981075"/>
            <a:ext cx="8567738" cy="4895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sz="2400" dirty="0"/>
              <a:t>Use the attribute STYLE  to specify the style to be applied.</a:t>
            </a:r>
          </a:p>
          <a:p>
            <a:pPr marL="0" indent="0"/>
            <a:endParaRPr lang="en-US" sz="2400" dirty="0"/>
          </a:p>
          <a:p>
            <a:pPr marL="0" indent="0"/>
            <a:r>
              <a:rPr lang="en-US" sz="2400" dirty="0"/>
              <a:t>Example (using a Window style):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609600" y="3276600"/>
            <a:ext cx="7924800" cy="1260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bg2"/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lang="en-GB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OPEN WINDOW w1 WITH FORM “</a:t>
            </a:r>
            <a:r>
              <a:rPr lang="en-GB" sz="2000" b="1" dirty="0" err="1">
                <a:solidFill>
                  <a:schemeClr val="tx2"/>
                </a:solidFill>
                <a:latin typeface="Courier New" pitchFamily="49" charset="0"/>
              </a:rPr>
              <a:t>start_form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”</a:t>
            </a:r>
          </a:p>
          <a:p>
            <a:pPr>
              <a:defRPr/>
            </a:pPr>
            <a:r>
              <a:rPr lang="en-GB" sz="2000" b="1" dirty="0">
                <a:latin typeface="Courier New" pitchFamily="49" charset="0"/>
              </a:rPr>
              <a:t>   ATTRIBUTE (STYLE = “main”)</a:t>
            </a:r>
          </a:p>
          <a:p>
            <a:pPr>
              <a:defRPr/>
            </a:pPr>
            <a:r>
              <a:rPr lang="en-GB" b="1" dirty="0">
                <a:solidFill>
                  <a:schemeClr val="bg2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Using Styles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54016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033463"/>
            <a:ext cx="70199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61925" y="5162550"/>
            <a:ext cx="86487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Table container has special style applied:</a:t>
            </a:r>
          </a:p>
          <a:p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&lt;StyleAttribute name= “tableType” value=“pictureflow”/&gt;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05625" y="2362200"/>
            <a:ext cx="2238375" cy="3019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Times New Roman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A program array is filled with image paths and displayed using standard DISPLAY ARRAY instruction.</a:t>
            </a:r>
          </a:p>
          <a:p>
            <a:pPr>
              <a:buFont typeface="Times New Roman" charset="0"/>
              <a:buNone/>
              <a:defRPr/>
            </a:pPr>
            <a:endParaRPr lang="en-US" sz="2000" dirty="0"/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Style Example: Table as </a:t>
            </a:r>
            <a:r>
              <a:rPr lang="en-US" sz="3200" dirty="0" err="1">
                <a:latin typeface="Century Gothic" pitchFamily="34" charset="0"/>
              </a:rPr>
              <a:t>PictureFow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951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4941888"/>
            <a:ext cx="8229600" cy="123031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buFont typeface="Times New Roman" charset="0"/>
              <a:buNone/>
              <a:defRPr/>
            </a:pPr>
            <a:r>
              <a:rPr lang="en-US" dirty="0" err="1"/>
              <a:t>textEdit</a:t>
            </a:r>
            <a:r>
              <a:rPr lang="en-US" dirty="0"/>
              <a:t> with special style:</a:t>
            </a:r>
          </a:p>
          <a:p>
            <a:pPr>
              <a:buFont typeface="Times New Roman" charset="0"/>
              <a:buNone/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integratedSearch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” value = “yes”/&gt;</a:t>
            </a:r>
          </a:p>
          <a:p>
            <a:pPr>
              <a:buFont typeface="Times New Roman" charset="0"/>
              <a:buNone/>
              <a:defRPr/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Times New Roman" charset="0"/>
              <a:buNone/>
              <a:defRPr/>
            </a:pPr>
            <a:r>
              <a:rPr lang="en-US" dirty="0"/>
              <a:t>Also note </a:t>
            </a:r>
            <a:r>
              <a:rPr lang="en-US"/>
              <a:t>page container with </a:t>
            </a:r>
            <a:r>
              <a:rPr lang="en-US" dirty="0"/>
              <a:t>special style:</a:t>
            </a:r>
          </a:p>
          <a:p>
            <a:pPr>
              <a:buFont typeface="Times New Roman" charset="0"/>
              <a:buNone/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name=“position” value = “bottom”/&gt;</a:t>
            </a:r>
          </a:p>
          <a:p>
            <a:pPr>
              <a:buFont typeface="Times New Roman" charset="0"/>
              <a:buNone/>
              <a:defRPr/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765175"/>
            <a:ext cx="7962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 pitchFamily="34" charset="0"/>
              </a:rPr>
              <a:t>TextEdit</a:t>
            </a:r>
            <a:r>
              <a:rPr lang="en-US" sz="3200" dirty="0">
                <a:latin typeface="Century Gothic" pitchFamily="34" charset="0"/>
              </a:rPr>
              <a:t> with Integrated Search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274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5157788"/>
            <a:ext cx="8715375" cy="12303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textEdit</a:t>
            </a:r>
            <a:r>
              <a:rPr lang="en-US" dirty="0"/>
              <a:t> with special style: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spellCheck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” value = “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en_US.aff|en_US.dic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”/&gt;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765175"/>
            <a:ext cx="8524875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 pitchFamily="34" charset="0"/>
              </a:rPr>
              <a:t>TextEdit</a:t>
            </a:r>
            <a:r>
              <a:rPr lang="en-US" sz="3200" dirty="0">
                <a:latin typeface="Century Gothic" pitchFamily="34" charset="0"/>
              </a:rPr>
              <a:t> with Spell Checking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668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790575"/>
            <a:ext cx="897255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4067175" y="4895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Hyperlinks and Widgets 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112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1028700"/>
            <a:ext cx="7848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Hyperlinks and Widgets 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208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028700"/>
            <a:ext cx="78390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Image Widget as Browser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578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764704"/>
            <a:ext cx="6929437" cy="558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28407" y="3642841"/>
            <a:ext cx="32385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</a:rPr>
              <a:t>Some limitations:</a:t>
            </a:r>
          </a:p>
          <a:p>
            <a:pPr>
              <a:defRPr/>
            </a:pPr>
            <a:r>
              <a:rPr lang="en-US" b="1" dirty="0">
                <a:solidFill>
                  <a:schemeClr val="tx2"/>
                </a:solidFill>
              </a:rPr>
              <a:t>Currently no plug-in support (Flash, Acrobat) so no multimedia.</a:t>
            </a:r>
          </a:p>
          <a:p>
            <a:pPr>
              <a:defRPr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Image Widget as Browser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326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981075"/>
            <a:ext cx="8567738" cy="4895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51791" tIns="75896" rIns="151791" bIns="75896" numCol="1" anchor="t" anchorCtr="0" compatLnSpc="1">
            <a:prstTxWarp prst="textNoShape">
              <a:avLst/>
            </a:prstTxWarp>
          </a:bodyPr>
          <a:lstStyle/>
          <a:p>
            <a:pPr marL="0" indent="0" defTabSz="968375">
              <a:tabLst>
                <a:tab pos="1790700" algn="l"/>
              </a:tabLst>
            </a:pPr>
            <a:r>
              <a:rPr lang="en-US" sz="2400" dirty="0"/>
              <a:t>You can set  the </a:t>
            </a:r>
            <a:r>
              <a:rPr lang="en-US" sz="2400" dirty="0" err="1"/>
              <a:t>statusBarType</a:t>
            </a:r>
            <a:r>
              <a:rPr lang="en-US" sz="2400" dirty="0"/>
              <a:t> attribute in the .4st style file for windows to control the display of status bars.</a:t>
            </a:r>
          </a:p>
          <a:p>
            <a:pPr marL="0" indent="0" defTabSz="968375">
              <a:tabLst>
                <a:tab pos="1790700" algn="l"/>
              </a:tabLst>
            </a:pPr>
            <a:endParaRPr lang="en-US" dirty="0"/>
          </a:p>
          <a:p>
            <a:pPr marL="0" indent="0" defTabSz="968375">
              <a:tabLst>
                <a:tab pos="1790700" algn="l"/>
              </a:tabLst>
            </a:pPr>
            <a:r>
              <a:rPr lang="en-US" sz="2400" dirty="0"/>
              <a:t>Values of </a:t>
            </a:r>
            <a:r>
              <a:rPr lang="en-US" sz="2400" dirty="0" err="1"/>
              <a:t>statusBarType</a:t>
            </a:r>
            <a:r>
              <a:rPr lang="en-US" sz="2400" dirty="0"/>
              <a:t> can be:</a:t>
            </a:r>
            <a:endParaRPr lang="en-US" sz="2400" i="1" dirty="0"/>
          </a:p>
          <a:p>
            <a:pPr marL="787400" lvl="1" indent="-303213" defTabSz="968375">
              <a:tabLst>
                <a:tab pos="1790700" algn="l"/>
              </a:tabLst>
            </a:pPr>
            <a:r>
              <a:rPr lang="en-US" sz="2000" i="1" dirty="0"/>
              <a:t>none	</a:t>
            </a:r>
            <a:r>
              <a:rPr lang="en-US" sz="2000" dirty="0"/>
              <a:t>= No </a:t>
            </a:r>
            <a:r>
              <a:rPr lang="en-US" sz="2000" dirty="0" err="1"/>
              <a:t>statusbar</a:t>
            </a:r>
            <a:endParaRPr lang="en-US" sz="2000" dirty="0"/>
          </a:p>
          <a:p>
            <a:pPr marL="787400" lvl="1" indent="-303213" defTabSz="968375">
              <a:tabLst>
                <a:tab pos="1790700" algn="l"/>
              </a:tabLst>
            </a:pPr>
            <a:r>
              <a:rPr lang="en-US" sz="2000" i="1" dirty="0"/>
              <a:t>default	</a:t>
            </a:r>
            <a:r>
              <a:rPr lang="en-US" sz="2000" dirty="0"/>
              <a:t>= The default status bar, same as panels2</a:t>
            </a:r>
          </a:p>
          <a:p>
            <a:pPr marL="787400" lvl="1" indent="-303213" defTabSz="968375">
              <a:tabLst>
                <a:tab pos="1790700" algn="l"/>
              </a:tabLst>
            </a:pPr>
            <a:r>
              <a:rPr lang="en-US" sz="2000" i="1" dirty="0"/>
              <a:t>panels1</a:t>
            </a:r>
            <a:r>
              <a:rPr lang="en-US" sz="2000" dirty="0"/>
              <a:t>	= 1 panel, 1:comment/error/message</a:t>
            </a:r>
          </a:p>
          <a:p>
            <a:pPr marL="787400" lvl="1" indent="-303213" defTabSz="968375">
              <a:tabLst>
                <a:tab pos="1790700" algn="l"/>
              </a:tabLst>
            </a:pPr>
            <a:r>
              <a:rPr lang="en-US" sz="2000" i="1" dirty="0"/>
              <a:t>panels2</a:t>
            </a:r>
            <a:r>
              <a:rPr lang="en-US" sz="2000" dirty="0"/>
              <a:t>	= 2 panels, 1:comment, 2:error/message</a:t>
            </a:r>
          </a:p>
          <a:p>
            <a:pPr marL="787400" lvl="1" indent="-303213" defTabSz="968375">
              <a:tabLst>
                <a:tab pos="1790700" algn="l"/>
              </a:tabLst>
            </a:pPr>
            <a:r>
              <a:rPr lang="en-US" sz="2000" i="1" dirty="0"/>
              <a:t>panels3</a:t>
            </a:r>
            <a:r>
              <a:rPr lang="en-US" sz="2000" dirty="0"/>
              <a:t>	= 2 panels, 1:error/message, 2:comment</a:t>
            </a:r>
          </a:p>
          <a:p>
            <a:pPr marL="787400" lvl="1" indent="-303213" defTabSz="968375">
              <a:tabLst>
                <a:tab pos="1790700" algn="l"/>
              </a:tabLst>
            </a:pPr>
            <a:r>
              <a:rPr lang="en-US" sz="2000" i="1" dirty="0"/>
              <a:t>lines1	</a:t>
            </a:r>
            <a:r>
              <a:rPr lang="en-US" sz="2000" dirty="0"/>
              <a:t>= 2 lines, 1:comment, 2:error/message</a:t>
            </a:r>
          </a:p>
          <a:p>
            <a:pPr marL="787400" lvl="1" indent="-303213" defTabSz="968375">
              <a:tabLst>
                <a:tab pos="1790700" algn="l"/>
              </a:tabLst>
            </a:pPr>
            <a:r>
              <a:rPr lang="en-US" sz="2000" i="1" dirty="0"/>
              <a:t>lines2	</a:t>
            </a:r>
            <a:r>
              <a:rPr lang="en-US" sz="2000" dirty="0"/>
              <a:t>= 2 lines, 1:comment/message, 2:error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 err="1">
                <a:latin typeface="Century Gothic" pitchFamily="34" charset="0"/>
              </a:rPr>
              <a:t>StatusBar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33738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Presentation Styles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6496" y="765174"/>
            <a:ext cx="8567737" cy="5184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51791" tIns="75896" rIns="151791" bIns="75896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68375">
              <a:buFont typeface="Arial" charset="0"/>
              <a:buChar char="•"/>
            </a:pPr>
            <a:r>
              <a:rPr lang="en-US" dirty="0">
                <a:cs typeface="Arial" charset="0"/>
              </a:rPr>
              <a:t> </a:t>
            </a:r>
            <a:r>
              <a:rPr lang="en-US" sz="2200" dirty="0">
                <a:cs typeface="Arial" charset="0"/>
              </a:rPr>
              <a:t>Presentation Styles are provided to centralize attributes related to the appearance of user interface elements. </a:t>
            </a:r>
          </a:p>
          <a:p>
            <a:pPr marL="0" indent="0" defTabSz="968375">
              <a:buFont typeface="Arial" charset="0"/>
              <a:buChar char="•"/>
            </a:pPr>
            <a:r>
              <a:rPr lang="en-US" sz="2200" dirty="0">
                <a:cs typeface="Arial" charset="0"/>
              </a:rPr>
              <a:t> Elements in the AUI that reference a Style attribute will automatically get the attribute values defined in that style.</a:t>
            </a:r>
          </a:p>
          <a:p>
            <a:pPr marL="0" indent="0" defTabSz="968375">
              <a:buFont typeface="Arial" charset="0"/>
              <a:buChar char="•"/>
            </a:pPr>
            <a:r>
              <a:rPr lang="en-US" sz="2200" dirty="0">
                <a:cs typeface="Arial" charset="0"/>
              </a:rPr>
              <a:t> Elements in the AUI that don’t reference a style will use the global default style.  </a:t>
            </a:r>
          </a:p>
          <a:p>
            <a:pPr marL="0" indent="0" defTabSz="968375">
              <a:buFont typeface="Arial" charset="0"/>
              <a:buChar char="•"/>
            </a:pPr>
            <a:r>
              <a:rPr lang="en-US" sz="2200" dirty="0">
                <a:cs typeface="Arial" charset="0"/>
              </a:rPr>
              <a:t> Presentation styles are defined in a unique file with the extension .4st.  </a:t>
            </a:r>
            <a:r>
              <a:rPr lang="en-US" sz="2200" dirty="0" err="1">
                <a:cs typeface="Arial" charset="0"/>
              </a:rPr>
              <a:t>Genero</a:t>
            </a:r>
            <a:r>
              <a:rPr lang="en-US" sz="2200" dirty="0">
                <a:cs typeface="Arial" charset="0"/>
              </a:rPr>
              <a:t> provides a default style file:</a:t>
            </a:r>
          </a:p>
          <a:p>
            <a:pPr marL="0" indent="0" defTabSz="968375"/>
            <a:endParaRPr lang="en-US" sz="2200" dirty="0">
              <a:cs typeface="Arial" charset="0"/>
            </a:endParaRPr>
          </a:p>
          <a:p>
            <a:pPr marL="0" indent="0" defTabSz="968375">
              <a:buNone/>
            </a:pPr>
            <a:r>
              <a:rPr lang="fr-FR" sz="22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$FGLDIR/lib/default.4st</a:t>
            </a:r>
          </a:p>
          <a:p>
            <a:pPr marL="0" indent="0" defTabSz="968375"/>
            <a:endParaRPr lang="fr-FR" sz="2200" dirty="0"/>
          </a:p>
          <a:p>
            <a:pPr marL="0" indent="0" defTabSz="968375"/>
            <a:r>
              <a:rPr lang="fr-FR" sz="2200" dirty="0"/>
              <a:t> You </a:t>
            </a:r>
            <a:r>
              <a:rPr lang="fr-FR" sz="2200" dirty="0" err="1"/>
              <a:t>can</a:t>
            </a:r>
            <a:r>
              <a:rPr lang="fr-FR" sz="2200" dirty="0"/>
              <a:t> </a:t>
            </a:r>
            <a:r>
              <a:rPr lang="fr-FR" sz="2200" dirty="0" err="1"/>
              <a:t>create</a:t>
            </a:r>
            <a:r>
              <a:rPr lang="fr-FR" sz="2200" dirty="0"/>
              <a:t> </a:t>
            </a:r>
            <a:r>
              <a:rPr lang="fr-FR" sz="2200" dirty="0" err="1"/>
              <a:t>your</a:t>
            </a:r>
            <a:r>
              <a:rPr lang="fr-FR" sz="2200" dirty="0"/>
              <a:t> </a:t>
            </a:r>
            <a:r>
              <a:rPr lang="fr-FR" sz="2200" dirty="0" err="1"/>
              <a:t>own</a:t>
            </a:r>
            <a:r>
              <a:rPr lang="fr-FR" sz="2200" dirty="0"/>
              <a:t> style file to replace default.4st.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62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1027"/>
          <p:cNvSpPr>
            <a:spLocks noGrp="1" noChangeAspect="1" noChangeArrowheads="1"/>
          </p:cNvSpPr>
          <p:nvPr>
            <p:ph idx="4294967295"/>
          </p:nvPr>
        </p:nvSpPr>
        <p:spPr bwMode="auto">
          <a:xfrm>
            <a:off x="576263" y="1125538"/>
            <a:ext cx="8567737" cy="4751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2200" dirty="0"/>
              <a:t>Example:</a:t>
            </a:r>
          </a:p>
        </p:txBody>
      </p:sp>
      <p:sp>
        <p:nvSpPr>
          <p:cNvPr id="1541124" name="Text Box 1028"/>
          <p:cNvSpPr txBox="1">
            <a:spLocks noChangeArrowheads="1"/>
          </p:cNvSpPr>
          <p:nvPr/>
        </p:nvSpPr>
        <p:spPr bwMode="auto">
          <a:xfrm>
            <a:off x="609600" y="1905000"/>
            <a:ext cx="7696200" cy="1350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b="1" dirty="0">
                <a:latin typeface="Courier New" pitchFamily="49" charset="0"/>
              </a:rPr>
              <a:t>&lt;Style name="</a:t>
            </a:r>
            <a:r>
              <a:rPr lang="en-US" sz="1600" b="1" dirty="0" err="1">
                <a:latin typeface="Courier New" pitchFamily="49" charset="0"/>
              </a:rPr>
              <a:t>Window.statusbar</a:t>
            </a:r>
            <a:r>
              <a:rPr lang="en-US" sz="1600" b="1" dirty="0">
                <a:latin typeface="Courier New" pitchFamily="49" charset="0"/>
              </a:rPr>
              <a:t>"&gt;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b="1" dirty="0">
                <a:latin typeface="Courier New" pitchFamily="49" charset="0"/>
              </a:rPr>
              <a:t>  &lt;</a:t>
            </a:r>
            <a:r>
              <a:rPr lang="en-US" sz="1600" b="1" dirty="0" err="1">
                <a:latin typeface="Courier New" pitchFamily="49" charset="0"/>
              </a:rPr>
              <a:t>StyleAttribute</a:t>
            </a:r>
            <a:r>
              <a:rPr lang="en-US" sz="1600" b="1" dirty="0">
                <a:latin typeface="Courier New" pitchFamily="49" charset="0"/>
              </a:rPr>
              <a:t> name="</a:t>
            </a:r>
            <a:r>
              <a:rPr lang="en-US" sz="1600" b="1" dirty="0" err="1">
                <a:latin typeface="Courier New" pitchFamily="49" charset="0"/>
              </a:rPr>
              <a:t>windowType</a:t>
            </a:r>
            <a:r>
              <a:rPr lang="en-US" sz="1600" b="1" dirty="0">
                <a:latin typeface="Courier New" pitchFamily="49" charset="0"/>
              </a:rPr>
              <a:t>“ value="normal" /&gt;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b="1" dirty="0">
                <a:latin typeface="Courier New" pitchFamily="49" charset="0"/>
              </a:rPr>
              <a:t>  &lt;</a:t>
            </a:r>
            <a:r>
              <a:rPr lang="en-US" sz="1600" b="1" dirty="0" err="1">
                <a:latin typeface="Courier New" pitchFamily="49" charset="0"/>
              </a:rPr>
              <a:t>StyleAttribute</a:t>
            </a:r>
            <a:r>
              <a:rPr lang="en-US" sz="1600" b="1" dirty="0">
                <a:latin typeface="Courier New" pitchFamily="49" charset="0"/>
              </a:rPr>
              <a:t> name="</a:t>
            </a:r>
            <a:r>
              <a:rPr lang="en-US" sz="1600" b="1" dirty="0" err="1">
                <a:latin typeface="Courier New" pitchFamily="49" charset="0"/>
              </a:rPr>
              <a:t>statusBarType</a:t>
            </a:r>
            <a:r>
              <a:rPr lang="en-US" sz="1600" b="1" dirty="0">
                <a:latin typeface="Courier New" pitchFamily="49" charset="0"/>
              </a:rPr>
              <a:t>" value="lines2" /&gt;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b="1" dirty="0">
                <a:latin typeface="Courier New" pitchFamily="49" charset="0"/>
              </a:rPr>
              <a:t>&lt;/Style&gt;</a:t>
            </a:r>
          </a:p>
        </p:txBody>
      </p:sp>
      <p:sp>
        <p:nvSpPr>
          <p:cNvPr id="50180" name="Text Box 1029"/>
          <p:cNvSpPr txBox="1">
            <a:spLocks noChangeArrowheads="1"/>
          </p:cNvSpPr>
          <p:nvPr/>
        </p:nvSpPr>
        <p:spPr bwMode="auto">
          <a:xfrm>
            <a:off x="1357313" y="3876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>
              <a:solidFill>
                <a:schemeClr val="bg2"/>
              </a:solidFill>
              <a:latin typeface="Courier New" pitchFamily="49" charset="0"/>
            </a:endParaRP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529013"/>
            <a:ext cx="44196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 err="1">
                <a:latin typeface="Century Gothic" pitchFamily="34" charset="0"/>
              </a:rPr>
              <a:t>StatusBar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42525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981075"/>
            <a:ext cx="8567738" cy="5184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US" sz="2400" dirty="0"/>
              <a:t>Call the following method in your program  to use your style file instead of $FGLDIR/lib/default.4st: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US" sz="2400" dirty="0"/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US" sz="2400" dirty="0"/>
          </a:p>
          <a:p>
            <a:pPr marL="884238" lvl="1" indent="-342900">
              <a:spcBef>
                <a:spcPct val="0"/>
              </a:spcBef>
            </a:pPr>
            <a:endParaRPr lang="en-US" dirty="0"/>
          </a:p>
          <a:p>
            <a:pPr marL="884238" lvl="1" indent="-342900">
              <a:spcBef>
                <a:spcPct val="0"/>
              </a:spcBef>
            </a:pPr>
            <a:endParaRPr lang="en-US" dirty="0"/>
          </a:p>
          <a:p>
            <a:pPr marL="884238" lvl="1" indent="-342900"/>
            <a:r>
              <a:rPr lang="en-US" dirty="0"/>
              <a:t>Style files have an extension .4st</a:t>
            </a:r>
          </a:p>
          <a:p>
            <a:pPr marL="884238" lvl="1" indent="-342900"/>
            <a:r>
              <a:rPr lang="en-US" dirty="0"/>
              <a:t>Style files are searched for in the DBPATH</a:t>
            </a:r>
          </a:p>
          <a:p>
            <a:pPr marL="884238" lvl="1" indent="-342900"/>
            <a:endParaRPr lang="en-US" sz="1200" dirty="0"/>
          </a:p>
          <a:p>
            <a:pPr marL="0" indent="0">
              <a:buSzTx/>
            </a:pPr>
            <a:r>
              <a:rPr lang="en-US" dirty="0"/>
              <a:t>Use one of your styles in the application:</a:t>
            </a:r>
          </a:p>
        </p:txBody>
      </p:sp>
      <p:sp>
        <p:nvSpPr>
          <p:cNvPr id="1619972" name="Text Box 4"/>
          <p:cNvSpPr txBox="1">
            <a:spLocks noChangeArrowheads="1"/>
          </p:cNvSpPr>
          <p:nvPr/>
        </p:nvSpPr>
        <p:spPr bwMode="auto">
          <a:xfrm>
            <a:off x="611560" y="2044651"/>
            <a:ext cx="7772400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ui.Interface.loadStyles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mystyles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")</a:t>
            </a:r>
            <a:endParaRPr lang="en-GB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19973" name="Text Box 5"/>
          <p:cNvSpPr txBox="1">
            <a:spLocks noChangeArrowheads="1"/>
          </p:cNvSpPr>
          <p:nvPr/>
        </p:nvSpPr>
        <p:spPr bwMode="auto">
          <a:xfrm>
            <a:off x="611560" y="4461098"/>
            <a:ext cx="7772400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>
              <a:defRPr/>
            </a:pPr>
            <a:r>
              <a:rPr lang="en-GB" b="1" dirty="0"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lang="en-GB" b="1" dirty="0">
                <a:latin typeface="Courier New" pitchFamily="49" charset="0"/>
              </a:rPr>
              <a:t> OPEN WINDOW w1 WITH FORM “</a:t>
            </a:r>
            <a:r>
              <a:rPr lang="en-GB" b="1" dirty="0" err="1">
                <a:latin typeface="Courier New" pitchFamily="49" charset="0"/>
              </a:rPr>
              <a:t>order_form</a:t>
            </a:r>
            <a:r>
              <a:rPr lang="en-GB" b="1" dirty="0"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GB" b="1" dirty="0">
                <a:latin typeface="Courier New" pitchFamily="49" charset="0"/>
              </a:rPr>
              <a:t>   ATTRIBUTE (STYLE = “</a:t>
            </a:r>
            <a:r>
              <a:rPr lang="en-GB" b="1" dirty="0" err="1">
                <a:latin typeface="Courier New" pitchFamily="49" charset="0"/>
              </a:rPr>
              <a:t>newstyle</a:t>
            </a:r>
            <a:r>
              <a:rPr lang="en-GB" b="1" dirty="0">
                <a:latin typeface="Courier New" pitchFamily="49" charset="0"/>
              </a:rPr>
              <a:t>")</a:t>
            </a:r>
          </a:p>
          <a:p>
            <a:pPr>
              <a:defRPr/>
            </a:pPr>
            <a:r>
              <a:rPr lang="en-GB" b="1" dirty="0">
                <a:latin typeface="Courier New" pitchFamily="49" charset="0"/>
              </a:rPr>
              <a:t>…</a:t>
            </a: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Using Your Own Presentation Styles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8134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19100" y="836613"/>
            <a:ext cx="6943725" cy="172402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Two methods in the </a:t>
            </a:r>
            <a:r>
              <a:rPr lang="en-US" sz="3200" dirty="0" err="1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ui.Form</a:t>
            </a:r>
            <a:r>
              <a:rPr lang="en-US" sz="3200" dirty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 class: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err="1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setElementStyle</a:t>
            </a:r>
            <a:r>
              <a:rPr lang="en-US" sz="3200" dirty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()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err="1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setFieldStyle</a:t>
            </a:r>
            <a:r>
              <a:rPr lang="en-US" sz="3200" dirty="0">
                <a:solidFill>
                  <a:schemeClr val="tx2"/>
                </a:solidFill>
                <a:latin typeface="+mn-lt"/>
                <a:ea typeface="DejaVu Sans" charset="0"/>
                <a:cs typeface="DejaVu Sans" charset="0"/>
              </a:rPr>
              <a:t>()</a:t>
            </a:r>
          </a:p>
        </p:txBody>
      </p:sp>
      <p:sp>
        <p:nvSpPr>
          <p:cNvPr id="54275" name="TextBox 6"/>
          <p:cNvSpPr txBox="1">
            <a:spLocks noChangeArrowheads="1"/>
          </p:cNvSpPr>
          <p:nvPr/>
        </p:nvSpPr>
        <p:spPr bwMode="auto">
          <a:xfrm>
            <a:off x="228600" y="2565400"/>
            <a:ext cx="8772525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DEFINE w ui.Window,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f ui.Form,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custid INTEGER,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custname CHAR(10)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OPEN WINDOW w1 WITH FORM "customer"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LET w = ui.Window.getCurrent()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LET f = w.getForm()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INPUT BY NAME custid, custname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ON ACTION changeLabel</a:t>
            </a:r>
          </a:p>
          <a:p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CALL f.setElementStyle(“Label”,”required”)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END INPUT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MAIN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Setting a Style Dynamically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684550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16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6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stores_md_fina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085850"/>
            <a:ext cx="76390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Styles Applied to Objects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6715125" y="809625"/>
            <a:ext cx="1374775" cy="1447800"/>
          </a:xfrm>
          <a:prstGeom prst="borderCallout1">
            <a:avLst>
              <a:gd name="adj1" fmla="val 18181"/>
              <a:gd name="adj2" fmla="val 108759"/>
              <a:gd name="adj3" fmla="val 97954"/>
              <a:gd name="adj4" fmla="val 1569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Window has style applied to not include Menu Panel.</a:t>
            </a:r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>
            <a:off x="107950" y="3162300"/>
            <a:ext cx="1403350" cy="1562100"/>
          </a:xfrm>
          <a:prstGeom prst="borderCallout1">
            <a:avLst>
              <a:gd name="adj1" fmla="val 7315"/>
              <a:gd name="adj2" fmla="val 105431"/>
              <a:gd name="adj3" fmla="val 14431"/>
              <a:gd name="adj4" fmla="val 107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Two tables, each with a different style applied.</a:t>
            </a:r>
          </a:p>
        </p:txBody>
      </p:sp>
    </p:spTree>
    <p:extLst>
      <p:ext uri="{BB962C8B-B14F-4D97-AF65-F5344CB8AC3E}">
        <p14:creationId xmlns:p14="http://schemas.microsoft.com/office/powerpoint/2010/main" val="30497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6263" y="836613"/>
            <a:ext cx="8567737" cy="5184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51791" tIns="75896" rIns="151791" bIns="75896" numCol="1" anchor="t" anchorCtr="0" compatLnSpc="1">
            <a:prstTxWarp prst="textNoShape">
              <a:avLst/>
            </a:prstTxWarp>
          </a:bodyPr>
          <a:lstStyle/>
          <a:p>
            <a:pPr marL="363538" indent="-363538" defTabSz="968375"/>
            <a:r>
              <a:rPr lang="en-US"/>
              <a:t>Example (mystyles.4st):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33450" y="1196975"/>
            <a:ext cx="723900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StyleList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&lt;Style name="Window"&gt;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value="normal"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&lt;Style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Window.dialog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value="modal"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&lt;Style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Window.naked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value="modal"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name="sizable" value="yes"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name="border" value="tool"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actionPanelPosition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value="none"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ringMenuPosition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value="none"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&lt;Style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Window.main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value="normal"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startMenuPosition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value="menu"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Window.newstyle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value="normal"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ringMenuPosition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value="bottom"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StyleList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Presentation Styles File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77248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76263" y="765175"/>
            <a:ext cx="8567737" cy="5184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51791" tIns="75896" rIns="151791" bIns="75896" numCol="1" anchor="t" anchorCtr="0" compatLnSpc="1">
            <a:prstTxWarp prst="textNoShape">
              <a:avLst/>
            </a:prstTxWarp>
          </a:bodyPr>
          <a:lstStyle/>
          <a:p>
            <a:pPr marL="0" indent="0" defTabSz="968375"/>
            <a:r>
              <a:rPr lang="en-US"/>
              <a:t>Styles can be defined at several levels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50825" y="1484313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1791" tIns="75896" rIns="151791" bIns="75896"/>
          <a:lstStyle/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</a:pPr>
            <a:r>
              <a:rPr lang="en-US" b="1" dirty="0">
                <a:solidFill>
                  <a:schemeClr val="tx2"/>
                </a:solidFill>
              </a:rPr>
              <a:t>*</a:t>
            </a:r>
          </a:p>
          <a:p>
            <a:pPr marL="896938" lvl="2" indent="-1588" defTabSz="968375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Global; applied automatically to all elements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</a:pPr>
            <a:r>
              <a:rPr lang="en-US" b="1" i="1" dirty="0">
                <a:solidFill>
                  <a:schemeClr val="tx2"/>
                </a:solidFill>
              </a:rPr>
              <a:t>element-type</a:t>
            </a:r>
          </a:p>
          <a:p>
            <a:pPr marL="896938" lvl="2" indent="-1588" defTabSz="968375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Global; applied automatically to the named element type (Window, Edit, </a:t>
            </a:r>
            <a:r>
              <a:rPr lang="en-US" sz="2000" dirty="0" err="1">
                <a:solidFill>
                  <a:schemeClr val="tx1"/>
                </a:solidFill>
              </a:rPr>
              <a:t>Combobox</a:t>
            </a:r>
            <a:r>
              <a:rPr lang="en-US" sz="2000" dirty="0">
                <a:solidFill>
                  <a:schemeClr val="tx1"/>
                </a:solidFill>
              </a:rPr>
              <a:t>, …)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</a:pPr>
            <a:r>
              <a:rPr lang="en-US" b="1" dirty="0">
                <a:solidFill>
                  <a:schemeClr val="tx2"/>
                </a:solidFill>
              </a:rPr>
              <a:t>.</a:t>
            </a:r>
            <a:r>
              <a:rPr lang="en-US" b="1" i="1" dirty="0">
                <a:solidFill>
                  <a:schemeClr val="tx2"/>
                </a:solidFill>
              </a:rPr>
              <a:t>any-name</a:t>
            </a:r>
          </a:p>
          <a:p>
            <a:pPr marL="896938" lvl="2" indent="-1588" defTabSz="968375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Specific;  applied to any element types that have the Style attribute set to this Style name.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</a:pPr>
            <a:r>
              <a:rPr lang="en-US" b="1" i="1" dirty="0">
                <a:solidFill>
                  <a:schemeClr val="tx2"/>
                </a:solidFill>
              </a:rPr>
              <a:t>element-</a:t>
            </a:r>
            <a:r>
              <a:rPr lang="en-US" b="1" i="1" dirty="0" err="1">
                <a:solidFill>
                  <a:schemeClr val="tx2"/>
                </a:solidFill>
              </a:rPr>
              <a:t>type</a:t>
            </a:r>
            <a:r>
              <a:rPr lang="en-US" b="1" dirty="0" err="1">
                <a:solidFill>
                  <a:schemeClr val="tx2"/>
                </a:solidFill>
              </a:rPr>
              <a:t>.</a:t>
            </a:r>
            <a:r>
              <a:rPr lang="en-US" b="1" i="1" dirty="0" err="1">
                <a:solidFill>
                  <a:schemeClr val="tx2"/>
                </a:solidFill>
              </a:rPr>
              <a:t>any</a:t>
            </a:r>
            <a:r>
              <a:rPr lang="en-US" b="1" i="1" dirty="0">
                <a:solidFill>
                  <a:schemeClr val="tx2"/>
                </a:solidFill>
              </a:rPr>
              <a:t>-name</a:t>
            </a:r>
          </a:p>
          <a:p>
            <a:pPr marL="896938" lvl="2" indent="-1588" defTabSz="968375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Specific; applied only to elements of the given type that have the Style attribute set to this Style name.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Presentation Styles File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34096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6"/>
          <p:cNvSpPr txBox="1">
            <a:spLocks noChangeArrowheads="1"/>
          </p:cNvSpPr>
          <p:nvPr/>
        </p:nvSpPr>
        <p:spPr bwMode="auto">
          <a:xfrm>
            <a:off x="395288" y="804863"/>
            <a:ext cx="8461375" cy="5478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StyleList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 name="Window"&gt;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value="normal"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name="sizable" value="yes"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actionPanelPosition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value="bottom"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ringMenuPosition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value="none"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 name="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Window.required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windowType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value="modal"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name="sizable" value="no"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actionPanelPosition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value="none"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 name="Label"&gt;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fontFamily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value="sans-serif"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value="x-large"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 name=“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TextEdit.intsearch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integratedSearch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value=“yes"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wrapPolicy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value=“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atWordBoundary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&lt;/Style&gt;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 name=".urgent"&gt;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backgroundColor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value="red"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StyleAttribute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value="xx-large" /&gt;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StyleList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Presentation Styles File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88372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692150"/>
            <a:ext cx="8567738" cy="5184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51791" tIns="75896" rIns="151791" bIns="75896" numCol="1" anchor="t" anchorCtr="0" compatLnSpc="1">
            <a:prstTxWarp prst="textNoShape">
              <a:avLst/>
            </a:prstTxWarp>
          </a:bodyPr>
          <a:lstStyle/>
          <a:p>
            <a:pPr marL="0" indent="0" defTabSz="968375">
              <a:buNone/>
            </a:pPr>
            <a:r>
              <a:rPr lang="en-US" sz="2800" dirty="0"/>
              <a:t>Styles in BDL</a:t>
            </a:r>
          </a:p>
        </p:txBody>
      </p:sp>
      <p:sp>
        <p:nvSpPr>
          <p:cNvPr id="1680387" name="Text Box 3"/>
          <p:cNvSpPr txBox="1">
            <a:spLocks noChangeArrowheads="1"/>
          </p:cNvSpPr>
          <p:nvPr/>
        </p:nvSpPr>
        <p:spPr bwMode="auto">
          <a:xfrm>
            <a:off x="971600" y="1412776"/>
            <a:ext cx="7924800" cy="1260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bg2"/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lang="en-GB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OPEN WINDOW w1 WITH FORM </a:t>
            </a:r>
            <a:r>
              <a:rPr lang="en-GB" sz="2000" b="1" dirty="0">
                <a:latin typeface="Courier New" pitchFamily="49" charset="0"/>
              </a:rPr>
              <a:t>"</a:t>
            </a:r>
            <a:r>
              <a:rPr lang="en-GB" sz="2000" b="1" dirty="0">
                <a:solidFill>
                  <a:schemeClr val="tx2"/>
                </a:solidFill>
                <a:latin typeface="Courier New" pitchFamily="49" charset="0"/>
              </a:rPr>
              <a:t>login"</a:t>
            </a:r>
          </a:p>
          <a:p>
            <a:pPr>
              <a:defRPr/>
            </a:pPr>
            <a:r>
              <a:rPr lang="en-GB" sz="2000" b="1" dirty="0">
                <a:latin typeface="Courier New" pitchFamily="49" charset="0"/>
              </a:rPr>
              <a:t>   ATTRIBUTE (STYLE = "required")</a:t>
            </a:r>
          </a:p>
          <a:p>
            <a:pPr>
              <a:defRPr/>
            </a:pPr>
            <a:r>
              <a:rPr lang="en-GB" b="1" dirty="0">
                <a:solidFill>
                  <a:schemeClr val="bg2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1680390" name="Text Box 6"/>
          <p:cNvSpPr txBox="1">
            <a:spLocks noChangeArrowheads="1"/>
          </p:cNvSpPr>
          <p:nvPr/>
        </p:nvSpPr>
        <p:spPr bwMode="auto">
          <a:xfrm>
            <a:off x="971600" y="3861048"/>
            <a:ext cx="7924800" cy="1839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10" tIns="45706" rIns="91410" bIns="45706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urier New" pitchFamily="49" charset="0"/>
              </a:rPr>
              <a:t>LAYOUT ( STYLE = "required" )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urier New" pitchFamily="49" charset="0"/>
              </a:rPr>
              <a:t>ATTRIBUTES</a:t>
            </a:r>
          </a:p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Courier New" pitchFamily="49" charset="0"/>
              </a:rPr>
              <a:t>  EDIT f001 = </a:t>
            </a:r>
            <a:r>
              <a:rPr lang="en-GB" sz="2000" b="1" dirty="0" err="1">
                <a:solidFill>
                  <a:schemeClr val="tx1"/>
                </a:solidFill>
                <a:latin typeface="Courier New" pitchFamily="49" charset="0"/>
              </a:rPr>
              <a:t>customer.confcall</a:t>
            </a:r>
            <a:r>
              <a:rPr lang="en-GB" sz="2000" b="1" dirty="0">
                <a:solidFill>
                  <a:schemeClr val="tx1"/>
                </a:solidFill>
                <a:latin typeface="Courier New" pitchFamily="49" charset="0"/>
              </a:rPr>
              <a:t>, style="urgent";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79512" y="3212976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1791" tIns="75896" rIns="151791" bIns="75896"/>
          <a:lstStyle/>
          <a:p>
            <a:pPr defTabSz="968375"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Century Gothic" pitchFamily="34" charset="0"/>
              </a:rPr>
              <a:t>Styles in form files</a:t>
            </a: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Presentation Styles File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51398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765175"/>
            <a:ext cx="8567738" cy="5184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51791" tIns="75896" rIns="151791" bIns="75896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defTabSz="968375"/>
            <a:r>
              <a:rPr lang="en-US" sz="2200" dirty="0"/>
              <a:t>Pseudo selectors can be used to add special effects to an object, depending on its state or position.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95536" y="1844824"/>
            <a:ext cx="83534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1791" tIns="75896" rIns="151791" bIns="75896"/>
          <a:lstStyle/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  <a:tabLst>
                <a:tab pos="188595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focus</a:t>
            </a:r>
            <a:r>
              <a:rPr lang="en-US" sz="2000" dirty="0">
                <a:solidFill>
                  <a:schemeClr val="tx1"/>
                </a:solidFill>
              </a:rPr>
              <a:t>	 object has the focus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  <a:tabLst>
                <a:tab pos="188595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query</a:t>
            </a:r>
            <a:r>
              <a:rPr lang="en-US" sz="2000" dirty="0">
                <a:solidFill>
                  <a:schemeClr val="tx1"/>
                </a:solidFill>
              </a:rPr>
              <a:t>	 object is in construct mode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  <a:tabLst>
                <a:tab pos="188595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active</a:t>
            </a:r>
            <a:r>
              <a:rPr lang="en-US" sz="2000" dirty="0">
                <a:solidFill>
                  <a:schemeClr val="tx1"/>
                </a:solidFill>
              </a:rPr>
              <a:t>	 object is active</a:t>
            </a:r>
            <a:endParaRPr lang="en-US" sz="2000" i="1" dirty="0">
              <a:solidFill>
                <a:schemeClr val="tx1"/>
              </a:solidFill>
            </a:endParaRP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  <a:tabLst>
                <a:tab pos="188595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inactive</a:t>
            </a:r>
            <a:r>
              <a:rPr lang="en-US" sz="2000" dirty="0">
                <a:solidFill>
                  <a:schemeClr val="tx1"/>
                </a:solidFill>
              </a:rPr>
              <a:t>	 object is inactive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  <a:tabLst>
                <a:tab pos="188595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display</a:t>
            </a:r>
            <a:r>
              <a:rPr lang="en-US" sz="2000" dirty="0">
                <a:solidFill>
                  <a:schemeClr val="tx1"/>
                </a:solidFill>
              </a:rPr>
              <a:t>	 object is in a display array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  <a:tabLst>
                <a:tab pos="188595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input</a:t>
            </a:r>
            <a:r>
              <a:rPr lang="en-US" sz="2000" dirty="0">
                <a:solidFill>
                  <a:schemeClr val="tx1"/>
                </a:solidFill>
              </a:rPr>
              <a:t>	 object is in an input array, input or construct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  <a:tabLst>
                <a:tab pos="188595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odd</a:t>
            </a:r>
            <a:r>
              <a:rPr lang="en-US" sz="2000" dirty="0">
                <a:solidFill>
                  <a:schemeClr val="tx1"/>
                </a:solidFill>
              </a:rPr>
              <a:t>	 object is on an odd row in a table</a:t>
            </a:r>
          </a:p>
          <a:p>
            <a:pPr marL="542925" lvl="1" indent="-363538" defTabSz="968375">
              <a:spcBef>
                <a:spcPct val="20000"/>
              </a:spcBef>
              <a:buSzPct val="60000"/>
              <a:buFont typeface="Wingdings" pitchFamily="2" charset="2"/>
              <a:buChar char="¦"/>
              <a:tabLst>
                <a:tab pos="188595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even</a:t>
            </a:r>
            <a:r>
              <a:rPr lang="en-US" sz="2000" dirty="0">
                <a:solidFill>
                  <a:schemeClr val="tx1"/>
                </a:solidFill>
              </a:rPr>
              <a:t>	 object is on an even row in a table</a:t>
            </a:r>
          </a:p>
        </p:txBody>
      </p:sp>
      <p:sp>
        <p:nvSpPr>
          <p:cNvPr id="5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Presentation Styles File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26668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82296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&lt;StyleList&gt;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 name="Edit:focus"&gt;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&lt;StyleAttribute name="backgroundImage"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value="http://www.4js.com/pics/hereami.jpg" /&gt;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&lt;Style name="Table:odd"&gt;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&lt;StyleAttribute name="backgroundColor" value="lightBlue" /&gt;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&lt;Style name="Table:even"&gt;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&lt;StyleAttribute name="backgroundColor" value="lightGray" /&gt;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&lt;Style name="*:active"&gt;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&lt;StyleAttribute name="backgroundColor" value="white" /&gt;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&lt;/StyleList&gt;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Presentation Styles File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87686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35</TotalTime>
  <Words>1445</Words>
  <Application>Microsoft Office PowerPoint</Application>
  <PresentationFormat>Presentación en pantalla (4:3)</PresentationFormat>
  <Paragraphs>243</Paragraphs>
  <Slides>24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DejaVu Sans</vt:lpstr>
      <vt:lpstr>Myriad Bold</vt:lpstr>
      <vt:lpstr>Times New Roman</vt:lpstr>
      <vt:lpstr>Wingdings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6</cp:revision>
  <dcterms:created xsi:type="dcterms:W3CDTF">2012-06-05T18:19:19Z</dcterms:created>
  <dcterms:modified xsi:type="dcterms:W3CDTF">2016-11-22T19:21:20Z</dcterms:modified>
</cp:coreProperties>
</file>