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11"/>
  </p:notesMasterIdLst>
  <p:sldIdLst>
    <p:sldId id="257" r:id="rId4"/>
    <p:sldId id="267" r:id="rId5"/>
    <p:sldId id="268" r:id="rId6"/>
    <p:sldId id="269" r:id="rId7"/>
    <p:sldId id="270" r:id="rId8"/>
    <p:sldId id="265" r:id="rId9"/>
    <p:sldId id="266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Genero Interface Programming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04 Built-in Classes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7119-3121-40B6-873B-5216BC5DA0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i="1"/>
              <a:t>module</a:t>
            </a:r>
            <a:r>
              <a:rPr lang="en-US"/>
              <a:t> is a string defining the name of the module (DLL or shared lib) where the function is defined. Module and function names are case-sensitive.</a:t>
            </a:r>
          </a:p>
          <a:p>
            <a:pPr eaLnBrk="1" hangingPunct="1"/>
            <a:r>
              <a:rPr lang="en-US"/>
              <a:t>Use the square braces notation ([param1,param2,...]) to define a list of parameters. Specify an empty list with [].</a:t>
            </a:r>
          </a:p>
          <a:p>
            <a:pPr eaLnBrk="1" hangingPunct="1"/>
            <a:r>
              <a:rPr lang="en-US"/>
              <a:t>Input parameters can be any expression supported by the language, while all output parameters must be variables only, to receive the returned values.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Genero Interface Programming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04 Built-in Classes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7D91C-A00A-4359-9667-59A72FBE93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The execution result (TRUE=success, FALSE=error) is returned in the variable </a:t>
            </a:r>
            <a:r>
              <a:rPr lang="en-US" b="1"/>
              <a:t>retCode.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Genero Interface Programming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04 Built-in Classes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52A80-66B6-467A-82A1-7C841FD009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execute:	Runs a command on the client machine.</a:t>
            </a:r>
          </a:p>
          <a:p>
            <a:pPr eaLnBrk="1" hangingPunct="1"/>
            <a:r>
              <a:rPr lang="en-GB" dirty="0" err="1"/>
              <a:t>feinfo</a:t>
            </a:r>
            <a:r>
              <a:rPr lang="en-GB" dirty="0"/>
              <a:t>:		Returns Front End properties.</a:t>
            </a:r>
          </a:p>
          <a:p>
            <a:pPr eaLnBrk="1" hangingPunct="1"/>
            <a:r>
              <a:rPr lang="en-GB" dirty="0" err="1"/>
              <a:t>shellexec</a:t>
            </a:r>
            <a:r>
              <a:rPr lang="en-GB" dirty="0"/>
              <a:t>:	Opens a file on the client machine with the associated program.</a:t>
            </a:r>
          </a:p>
          <a:p>
            <a:pPr eaLnBrk="1" hangingPunct="1"/>
            <a:r>
              <a:rPr lang="en-GB" dirty="0" err="1"/>
              <a:t>getenv</a:t>
            </a:r>
            <a:r>
              <a:rPr lang="en-GB" dirty="0"/>
              <a:t>:	Reads an environment variable.</a:t>
            </a:r>
          </a:p>
          <a:p>
            <a:pPr eaLnBrk="1" hangingPunct="1"/>
            <a:r>
              <a:rPr lang="en-GB" dirty="0" err="1"/>
              <a:t>mdclose</a:t>
            </a:r>
            <a:r>
              <a:rPr lang="en-GB" dirty="0"/>
              <a:t>:	Unloads a library</a:t>
            </a:r>
          </a:p>
          <a:p>
            <a:pPr eaLnBrk="1" hangingPunct="1"/>
            <a:r>
              <a:rPr lang="en-GB" dirty="0" err="1"/>
              <a:t>Launchurl</a:t>
            </a:r>
            <a:r>
              <a:rPr lang="en-GB" dirty="0"/>
              <a:t>:	Launch</a:t>
            </a:r>
            <a:r>
              <a:rPr lang="en-GB" baseline="0" dirty="0"/>
              <a:t> a </a:t>
            </a:r>
            <a:r>
              <a:rPr lang="en-GB" baseline="0" dirty="0" err="1"/>
              <a:t>url</a:t>
            </a:r>
            <a:r>
              <a:rPr lang="en-GB" baseline="0" dirty="0"/>
              <a:t> or mailto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opendir</a:t>
            </a:r>
            <a:r>
              <a:rPr lang="en-GB" dirty="0"/>
              <a:t>:	Displays a directory dialog window to get a directory path.</a:t>
            </a:r>
          </a:p>
          <a:p>
            <a:pPr eaLnBrk="1" hangingPunct="1"/>
            <a:r>
              <a:rPr lang="en-GB" dirty="0" err="1"/>
              <a:t>openfile</a:t>
            </a:r>
            <a:r>
              <a:rPr lang="en-GB" dirty="0"/>
              <a:t>:	Displays a open file dialog window to get a path to a file.</a:t>
            </a:r>
          </a:p>
          <a:p>
            <a:pPr eaLnBrk="1" hangingPunct="1"/>
            <a:r>
              <a:rPr lang="en-GB" dirty="0" err="1"/>
              <a:t>savefile</a:t>
            </a:r>
            <a:r>
              <a:rPr lang="en-GB" dirty="0"/>
              <a:t>:	Displays a save file dialog window to get a path to a file.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cbclear</a:t>
            </a:r>
            <a:r>
              <a:rPr lang="en-GB" dirty="0"/>
              <a:t>:	Clear the clipboard</a:t>
            </a:r>
          </a:p>
          <a:p>
            <a:pPr eaLnBrk="1" hangingPunct="1"/>
            <a:r>
              <a:rPr lang="en-GB" dirty="0" err="1"/>
              <a:t>cbset</a:t>
            </a:r>
            <a:r>
              <a:rPr lang="en-GB" dirty="0"/>
              <a:t>:	         Set a text in the clipboard</a:t>
            </a:r>
          </a:p>
          <a:p>
            <a:pPr eaLnBrk="1" hangingPunct="1"/>
            <a:r>
              <a:rPr lang="en-GB" dirty="0" err="1"/>
              <a:t>cbget</a:t>
            </a:r>
            <a:r>
              <a:rPr lang="en-GB" dirty="0"/>
              <a:t>:	Get an object from the clipboard</a:t>
            </a:r>
          </a:p>
          <a:p>
            <a:pPr eaLnBrk="1" hangingPunct="1"/>
            <a:r>
              <a:rPr lang="en-GB" dirty="0" err="1"/>
              <a:t>cbadd</a:t>
            </a:r>
            <a:r>
              <a:rPr lang="en-GB" dirty="0"/>
              <a:t>:	Add text to the clipboard</a:t>
            </a:r>
          </a:p>
          <a:p>
            <a:pPr eaLnBrk="1" hangingPunct="1"/>
            <a:r>
              <a:rPr lang="en-GB" dirty="0" err="1"/>
              <a:t>cbpaste</a:t>
            </a:r>
            <a:r>
              <a:rPr lang="en-GB" dirty="0"/>
              <a:t>:	Paste the content of the clipboard to the current field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b="1" dirty="0"/>
              <a:t>Warning:</a:t>
            </a:r>
          </a:p>
          <a:p>
            <a:pPr eaLnBrk="1" hangingPunct="1"/>
            <a:r>
              <a:rPr lang="en-GB" dirty="0"/>
              <a:t>On Windows, the path separator is \. In BDL, \ trivializes the next character.</a:t>
            </a:r>
          </a:p>
          <a:p>
            <a:pPr eaLnBrk="1" hangingPunct="1"/>
            <a:r>
              <a:rPr lang="en-GB" dirty="0"/>
              <a:t>You may need to write 2 or more \ in your pathnames.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Genero Interface Programming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04 Built-in Classes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63E6A-87BC-4DA5-9125-AC0B0A2B8F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GDC client lets you create your own client-side functions. You can write functions to do client-specific things, like read the Windows registry.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This example would load a .dll called getreg and call the function within it named getreg, passing a key and item; the function then returns the value from the Windows Registry.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09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437112"/>
            <a:ext cx="777686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Calling Client-side Functions with </a:t>
            </a:r>
            <a:r>
              <a:rPr lang="en-US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ui.interface.frontCall</a:t>
            </a:r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()</a:t>
            </a:r>
          </a:p>
          <a:p>
            <a:pPr eaLnBrk="0" hangingPunct="0"/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23528" y="1052736"/>
            <a:ext cx="8352928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 err="1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ui.Interface.frontCall</a:t>
            </a:r>
            <a:r>
              <a:rPr lang="en-GB" sz="2000" b="1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 allows you to call functions defined in the front end client. The function is executed locally on the workstation where the front end client resides. </a:t>
            </a:r>
          </a:p>
          <a:p>
            <a:pPr algn="l" eaLnBrk="0" hangingPunct="0"/>
            <a:endParaRPr lang="en-GB" sz="2000" b="0" dirty="0">
              <a:solidFill>
                <a:schemeClr val="tx2"/>
              </a:solidFill>
              <a:latin typeface="Century Gothic" pitchFamily="34" charset="0"/>
              <a:cs typeface="Arial" charset="0"/>
            </a:endParaRPr>
          </a:p>
          <a:p>
            <a:pPr algn="l" eaLnBrk="0" hangingPunct="0"/>
            <a:r>
              <a:rPr lang="en-GB" sz="200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Syntax:</a:t>
            </a:r>
            <a:r>
              <a:rPr lang="en-GB" sz="2400" b="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 </a:t>
            </a:r>
          </a:p>
          <a:p>
            <a:pPr algn="l" eaLnBrk="0" hangingPunct="0"/>
            <a:r>
              <a:rPr lang="en-GB" sz="2000" dirty="0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	</a:t>
            </a:r>
            <a:r>
              <a:rPr lang="en-GB" sz="2400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ui.Interface.frontCall</a:t>
            </a:r>
            <a:r>
              <a:rPr lang="en-GB" sz="2400" dirty="0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(</a:t>
            </a:r>
            <a:r>
              <a:rPr lang="en-GB" sz="2400" i="1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module</a:t>
            </a:r>
            <a:r>
              <a:rPr lang="en-GB" sz="2400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,</a:t>
            </a:r>
            <a:r>
              <a:rPr lang="en-GB" sz="2400" i="1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func</a:t>
            </a:r>
            <a:r>
              <a:rPr lang="en-GB" sz="2400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,</a:t>
            </a:r>
            <a:r>
              <a:rPr lang="en-GB" sz="2400" i="1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in</a:t>
            </a:r>
            <a:r>
              <a:rPr lang="en-GB" sz="2400" i="1" dirty="0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-</a:t>
            </a:r>
            <a:r>
              <a:rPr lang="en-GB" sz="2400" i="1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list</a:t>
            </a:r>
            <a:r>
              <a:rPr lang="en-GB" sz="2400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,</a:t>
            </a:r>
            <a:r>
              <a:rPr lang="en-GB" sz="2400" i="1" dirty="0" err="1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out</a:t>
            </a:r>
            <a:r>
              <a:rPr lang="en-GB" sz="2400" i="1" dirty="0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-list</a:t>
            </a:r>
            <a:r>
              <a:rPr lang="en-GB" sz="2400" dirty="0">
                <a:solidFill>
                  <a:schemeClr val="tx2"/>
                </a:solidFill>
                <a:latin typeface="Century Gothic" pitchFamily="34" charset="0"/>
                <a:cs typeface="Courier New" pitchFamily="49" charset="0"/>
              </a:rPr>
              <a:t>)</a:t>
            </a:r>
          </a:p>
          <a:p>
            <a:pPr algn="l" eaLnBrk="0" hangingPunct="0"/>
            <a:endParaRPr lang="en-GB" sz="2400" b="0" dirty="0">
              <a:solidFill>
                <a:schemeClr val="tx2"/>
              </a:solidFill>
              <a:latin typeface="Century Gothic" pitchFamily="34" charset="0"/>
              <a:cs typeface="Arial" charset="0"/>
            </a:endParaRPr>
          </a:p>
          <a:p>
            <a:pPr algn="l" eaLnBrk="0" hangingPunct="0"/>
            <a:r>
              <a:rPr lang="en-GB" sz="200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Where:</a:t>
            </a:r>
          </a:p>
          <a:p>
            <a:pPr lvl="1" algn="l" eaLnBrk="0" hangingPunct="0"/>
            <a:r>
              <a:rPr lang="en-GB" sz="2200" b="1" i="1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module</a:t>
            </a:r>
            <a:r>
              <a:rPr lang="en-GB" sz="2200" b="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	is the name of the module where the function 		is defined </a:t>
            </a:r>
          </a:p>
          <a:p>
            <a:pPr lvl="1" algn="l" eaLnBrk="0" hangingPunct="0"/>
            <a:r>
              <a:rPr lang="en-GB" sz="2200" b="1" i="1" dirty="0" err="1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func</a:t>
            </a:r>
            <a:r>
              <a:rPr lang="en-GB" sz="2200" b="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	is the function to be called</a:t>
            </a:r>
          </a:p>
          <a:p>
            <a:pPr lvl="1" algn="l" eaLnBrk="0" hangingPunct="0"/>
            <a:r>
              <a:rPr lang="en-GB" sz="2200" b="1" i="1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in-list</a:t>
            </a:r>
            <a:r>
              <a:rPr lang="en-GB" sz="2200" b="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	is a list of the parameters to be passed </a:t>
            </a:r>
          </a:p>
          <a:p>
            <a:pPr lvl="1" algn="l" eaLnBrk="0" hangingPunct="0"/>
            <a:r>
              <a:rPr lang="en-GB" sz="2200" b="1" i="1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out-list</a:t>
            </a:r>
            <a:r>
              <a:rPr lang="en-GB" sz="2200" b="0" i="1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	</a:t>
            </a:r>
            <a:r>
              <a:rPr lang="en-GB" sz="2200" b="0" dirty="0">
                <a:solidFill>
                  <a:schemeClr val="tx2"/>
                </a:solidFill>
                <a:latin typeface="Century Gothic" pitchFamily="34" charset="0"/>
                <a:cs typeface="Arial" charset="0"/>
              </a:rPr>
              <a:t>is a list of the parameters to be returned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ES_tradnl" sz="3200" dirty="0" err="1">
                <a:latin typeface="Century Gothic" pitchFamily="34" charset="0"/>
              </a:rPr>
              <a:t>ui.Interface.frontCall</a:t>
            </a:r>
            <a:r>
              <a:rPr lang="es-ES_tradnl" sz="3200" dirty="0">
                <a:latin typeface="Century Gothic" pitchFamily="34" charset="0"/>
              </a:rPr>
              <a:t>()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699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8372475" cy="4897437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sz="2400" b="0" dirty="0"/>
              <a:t>If you use "</a:t>
            </a:r>
            <a:r>
              <a:rPr lang="en-GB" sz="2400" dirty="0"/>
              <a:t>standard</a:t>
            </a:r>
            <a:r>
              <a:rPr lang="en-GB" sz="2400" b="0" dirty="0"/>
              <a:t>" as the module name, you can call built-in functions defined by default in the front end client:</a:t>
            </a:r>
            <a:endParaRPr lang="en-GB" sz="2400" b="0" dirty="0">
              <a:cs typeface="Courier New" pitchFamily="49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39552" y="2420888"/>
            <a:ext cx="7734300" cy="1631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marL="720725" indent="-720725" algn="l" eaLnBrk="0" hangingPunct="0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ui.Interface.frontCall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"standard",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"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cbset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",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"This is a test",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retCode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GB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67544" y="4293096"/>
            <a:ext cx="822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3" rIns="91401" bIns="45703"/>
          <a:lstStyle/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 err="1">
                <a:solidFill>
                  <a:schemeClr val="tx2"/>
                </a:solidFill>
                <a:latin typeface="+mn-lt"/>
                <a:cs typeface="Arial" charset="0"/>
              </a:rPr>
              <a:t>cbset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Arial" charset="0"/>
              </a:rPr>
              <a:t> is the built-in function to set the contents of the clipboard.</a:t>
            </a:r>
          </a:p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Arial" charset="0"/>
              </a:rPr>
              <a:t>The text to be set is passed.</a:t>
            </a:r>
          </a:p>
          <a:p>
            <a:pPr marL="182563" indent="-182563" algn="l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Arial" charset="0"/>
              </a:rPr>
              <a:t>The execution result is returned in the variable </a:t>
            </a:r>
            <a:r>
              <a:rPr lang="en-US" sz="2000" b="0" dirty="0" err="1">
                <a:solidFill>
                  <a:schemeClr val="tx2"/>
                </a:solidFill>
                <a:latin typeface="+mn-lt"/>
                <a:cs typeface="Arial" charset="0"/>
              </a:rPr>
              <a:t>true_false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ES_tradnl" sz="3200" dirty="0" err="1">
                <a:latin typeface="Century Gothic" pitchFamily="34" charset="0"/>
              </a:rPr>
              <a:t>frontCall</a:t>
            </a:r>
            <a:r>
              <a:rPr lang="es-ES_tradnl" sz="3200" dirty="0">
                <a:latin typeface="Century Gothic" pitchFamily="34" charset="0"/>
              </a:rPr>
              <a:t> </a:t>
            </a:r>
            <a:r>
              <a:rPr lang="es-ES_tradnl" sz="3200" dirty="0" err="1">
                <a:latin typeface="Century Gothic" pitchFamily="34" charset="0"/>
              </a:rPr>
              <a:t>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000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68413"/>
            <a:ext cx="8229600" cy="4205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GB" sz="2800" dirty="0"/>
              <a:t>Some other built-in functions defined by default in the front end client:</a:t>
            </a:r>
          </a:p>
          <a:p>
            <a:pPr marL="420688">
              <a:buSzPct val="60000"/>
            </a:pPr>
            <a:r>
              <a:rPr lang="en-GB" sz="2400" b="0" dirty="0"/>
              <a:t>General</a:t>
            </a:r>
          </a:p>
          <a:p>
            <a:pPr marL="420688">
              <a:buSzPct val="60000"/>
              <a:buNone/>
            </a:pPr>
            <a:r>
              <a:rPr lang="en-GB" b="0" dirty="0"/>
              <a:t>         </a:t>
            </a:r>
            <a:r>
              <a:rPr lang="en-GB" sz="2000" b="0" dirty="0"/>
              <a:t>execute, </a:t>
            </a:r>
            <a:r>
              <a:rPr lang="en-GB" sz="2000" b="0" dirty="0" err="1"/>
              <a:t>feinfo</a:t>
            </a:r>
            <a:r>
              <a:rPr lang="en-GB" sz="2000" b="0" dirty="0"/>
              <a:t>, </a:t>
            </a:r>
            <a:r>
              <a:rPr lang="en-GB" sz="2000" b="0" dirty="0" err="1"/>
              <a:t>shellexec</a:t>
            </a:r>
            <a:r>
              <a:rPr lang="en-GB" sz="2000" b="0" dirty="0"/>
              <a:t>, </a:t>
            </a:r>
            <a:r>
              <a:rPr lang="en-GB" sz="2000" b="0" dirty="0" err="1"/>
              <a:t>getenv</a:t>
            </a:r>
            <a:r>
              <a:rPr lang="en-GB" sz="2000" b="0" dirty="0"/>
              <a:t>, </a:t>
            </a:r>
            <a:r>
              <a:rPr lang="en-GB" sz="2000" b="0" dirty="0" err="1"/>
              <a:t>mdclose</a:t>
            </a:r>
            <a:r>
              <a:rPr lang="en-GB" sz="2000" b="0" dirty="0"/>
              <a:t>, </a:t>
            </a:r>
            <a:r>
              <a:rPr lang="en-GB" sz="2000" b="0" dirty="0" err="1"/>
              <a:t>launchurl</a:t>
            </a:r>
            <a:r>
              <a:rPr lang="en-GB" sz="2000" b="0" dirty="0"/>
              <a:t>, </a:t>
            </a:r>
            <a:r>
              <a:rPr lang="en-GB" sz="2000" b="0" dirty="0" err="1"/>
              <a:t>getwindowid</a:t>
            </a:r>
            <a:endParaRPr lang="en-GB" sz="2000" b="0" dirty="0"/>
          </a:p>
          <a:p>
            <a:pPr marL="420688">
              <a:buSzPct val="60000"/>
            </a:pPr>
            <a:r>
              <a:rPr lang="en-GB" b="0" dirty="0"/>
              <a:t> </a:t>
            </a:r>
            <a:r>
              <a:rPr lang="en-GB" sz="2400" b="0" dirty="0"/>
              <a:t>Dialogs</a:t>
            </a:r>
          </a:p>
          <a:p>
            <a:pPr marL="420688">
              <a:buSzPct val="60000"/>
              <a:buNone/>
            </a:pPr>
            <a:r>
              <a:rPr lang="en-GB" b="0" dirty="0"/>
              <a:t>         </a:t>
            </a:r>
            <a:r>
              <a:rPr lang="en-GB" sz="2000" b="0" dirty="0" err="1"/>
              <a:t>opendir</a:t>
            </a:r>
            <a:r>
              <a:rPr lang="en-GB" sz="2000" b="0" dirty="0"/>
              <a:t>, </a:t>
            </a:r>
            <a:r>
              <a:rPr lang="en-GB" sz="2000" b="0" dirty="0" err="1"/>
              <a:t>openfile</a:t>
            </a:r>
            <a:r>
              <a:rPr lang="en-GB" sz="2000" b="0" dirty="0"/>
              <a:t>, </a:t>
            </a:r>
            <a:r>
              <a:rPr lang="en-GB" sz="2000" b="0" dirty="0" err="1"/>
              <a:t>savefile</a:t>
            </a:r>
            <a:endParaRPr lang="en-GB" sz="2000" b="0" dirty="0"/>
          </a:p>
          <a:p>
            <a:pPr marL="420688">
              <a:buSzPct val="60000"/>
            </a:pPr>
            <a:r>
              <a:rPr lang="en-GB" sz="2400" b="0" dirty="0"/>
              <a:t> Clipboard functions</a:t>
            </a:r>
          </a:p>
          <a:p>
            <a:pPr marL="420688">
              <a:buSzPct val="60000"/>
              <a:buNone/>
            </a:pPr>
            <a:r>
              <a:rPr lang="en-GB" b="0" dirty="0"/>
              <a:t>        </a:t>
            </a:r>
            <a:r>
              <a:rPr lang="en-GB" sz="2000" b="0" dirty="0" err="1"/>
              <a:t>cbclear</a:t>
            </a:r>
            <a:r>
              <a:rPr lang="en-GB" sz="2000" b="0" dirty="0"/>
              <a:t>, </a:t>
            </a:r>
            <a:r>
              <a:rPr lang="en-GB" sz="2000" b="0" dirty="0" err="1"/>
              <a:t>cbset</a:t>
            </a:r>
            <a:r>
              <a:rPr lang="en-GB" sz="2000" b="0" dirty="0"/>
              <a:t>, </a:t>
            </a:r>
            <a:r>
              <a:rPr lang="en-GB" sz="2000" b="0" dirty="0" err="1"/>
              <a:t>cbget</a:t>
            </a:r>
            <a:r>
              <a:rPr lang="en-GB" sz="2000" b="0" dirty="0"/>
              <a:t>, </a:t>
            </a:r>
            <a:r>
              <a:rPr lang="en-GB" sz="2000" b="0" dirty="0" err="1"/>
              <a:t>cbadd</a:t>
            </a:r>
            <a:r>
              <a:rPr lang="en-GB" sz="2000" b="0" dirty="0"/>
              <a:t>, </a:t>
            </a:r>
            <a:r>
              <a:rPr lang="en-GB" sz="2000" b="0" dirty="0" err="1"/>
              <a:t>cbpaste</a:t>
            </a:r>
            <a:endParaRPr lang="en-GB" sz="2000" b="0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Other Standard Functions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26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341438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sz="2200" b="0" dirty="0"/>
              <a:t>Calling your own client-side functions:</a:t>
            </a:r>
            <a:endParaRPr lang="en-GB" sz="2200" b="0" dirty="0">
              <a:solidFill>
                <a:schemeClr val="bg2"/>
              </a:solidFill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7544" y="2209800"/>
            <a:ext cx="7924800" cy="2573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marL="720725" indent="-720725" algn="l" eaLnBrk="0" hangingPunct="0"/>
            <a:r>
              <a:rPr lang="en-US" sz="1800" b="1" dirty="0">
                <a:latin typeface="Courier New" pitchFamily="49" charset="0"/>
              </a:rPr>
              <a:t>LET key = “SOFTWARE\\Microsoft\\</a:t>
            </a:r>
            <a:r>
              <a:rPr lang="en-US" sz="1800" b="1" dirty="0" err="1">
                <a:latin typeface="Courier New" pitchFamily="49" charset="0"/>
              </a:rPr>
              <a:t>WindowsNT</a:t>
            </a:r>
            <a:r>
              <a:rPr lang="en-US" sz="1800" b="1" dirty="0">
                <a:latin typeface="Courier New" pitchFamily="49" charset="0"/>
              </a:rPr>
              <a:t>\\</a:t>
            </a:r>
            <a:r>
              <a:rPr lang="en-US" sz="1800" b="1" dirty="0" err="1">
                <a:latin typeface="Courier New" pitchFamily="49" charset="0"/>
              </a:rPr>
              <a:t>CurrentVersion</a:t>
            </a:r>
            <a:r>
              <a:rPr lang="en-US" sz="1800" b="1" dirty="0">
                <a:latin typeface="Courier New" pitchFamily="49" charset="0"/>
              </a:rPr>
              <a:t>“</a:t>
            </a:r>
          </a:p>
          <a:p>
            <a:pPr marL="720725" indent="-720725" algn="l" eaLnBrk="0" hangingPunct="0"/>
            <a:r>
              <a:rPr lang="en-US" sz="1800" b="1" dirty="0">
                <a:latin typeface="Courier New" pitchFamily="49" charset="0"/>
              </a:rPr>
              <a:t>LET item = “</a:t>
            </a:r>
            <a:r>
              <a:rPr lang="en-US" sz="1800" b="1" dirty="0" err="1">
                <a:latin typeface="Courier New" pitchFamily="49" charset="0"/>
              </a:rPr>
              <a:t>CurrentVersion</a:t>
            </a:r>
            <a:r>
              <a:rPr lang="en-US" sz="1800" b="1" dirty="0">
                <a:latin typeface="Courier New" pitchFamily="49" charset="0"/>
              </a:rPr>
              <a:t>“</a:t>
            </a:r>
          </a:p>
          <a:p>
            <a:pPr marL="720725" indent="-720725" algn="l" eaLnBrk="0" hangingPunct="0"/>
            <a:endParaRPr lang="en-US" sz="1800" b="1" dirty="0">
              <a:latin typeface="Courier New" pitchFamily="49" charset="0"/>
            </a:endParaRPr>
          </a:p>
          <a:p>
            <a:pPr marL="720725" indent="-720725" algn="l" eaLnBrk="0" hangingPunct="0"/>
            <a:r>
              <a:rPr lang="en-US" sz="1800" b="1" dirty="0">
                <a:latin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</a:rPr>
              <a:t>ui.Interface.frontCall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“</a:t>
            </a:r>
            <a:r>
              <a:rPr lang="en-US" sz="1800" b="1" dirty="0" err="1">
                <a:latin typeface="Courier New" pitchFamily="49" charset="0"/>
              </a:rPr>
              <a:t>getreg</a:t>
            </a:r>
            <a:r>
              <a:rPr lang="en-US" sz="1800" b="1" dirty="0">
                <a:latin typeface="Courier New" pitchFamily="49" charset="0"/>
              </a:rPr>
              <a:t>",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“</a:t>
            </a:r>
            <a:r>
              <a:rPr lang="en-US" sz="1800" b="1" dirty="0" err="1">
                <a:latin typeface="Courier New" pitchFamily="49" charset="0"/>
              </a:rPr>
              <a:t>getreg</a:t>
            </a:r>
            <a:r>
              <a:rPr lang="en-US" sz="1800" b="1" dirty="0">
                <a:latin typeface="Courier New" pitchFamily="49" charset="0"/>
              </a:rPr>
              <a:t>",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[ key, item ],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[ 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 ])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ES_tradnl" sz="3200" dirty="0" err="1">
                <a:latin typeface="Century Gothic" pitchFamily="34" charset="0"/>
              </a:rPr>
              <a:t>frontCall</a:t>
            </a:r>
            <a:r>
              <a:rPr lang="es-ES_tradnl" sz="3200" dirty="0">
                <a:latin typeface="Century Gothic" pitchFamily="34" charset="0"/>
              </a:rPr>
              <a:t> </a:t>
            </a:r>
            <a:r>
              <a:rPr lang="es-ES_tradnl" sz="3200" dirty="0" err="1">
                <a:latin typeface="Century Gothic" pitchFamily="34" charset="0"/>
              </a:rPr>
              <a:t>Example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86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964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167</TotalTime>
  <Words>370</Words>
  <Application>Microsoft Office PowerPoint</Application>
  <PresentationFormat>Presentación en pantalla (4:3)</PresentationFormat>
  <Paragraphs>77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DejaVu Sans</vt:lpstr>
      <vt:lpstr>Myriad Bold</vt:lpstr>
      <vt:lpstr>Wingdings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5</cp:revision>
  <dcterms:created xsi:type="dcterms:W3CDTF">2012-06-05T18:59:04Z</dcterms:created>
  <dcterms:modified xsi:type="dcterms:W3CDTF">2016-11-22T19:22:03Z</dcterms:modified>
</cp:coreProperties>
</file>