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28"/>
  </p:notesMasterIdLst>
  <p:sldIdLst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0429E-786A-4FD3-A2DB-AFE5F10F9AB0}" type="slidenum">
              <a:rPr lang="en-US"/>
              <a:pPr/>
              <a:t>2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73C47-9101-4693-A1BA-6C3DE5F3DA29}" type="slidenum">
              <a:rPr lang="en-US"/>
              <a:pPr/>
              <a:t>14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888E5-B13D-4D8B-8EF5-2005A5D26B86}" type="slidenum">
              <a:rPr lang="en-US"/>
              <a:pPr/>
              <a:t>15</a:t>
            </a:fld>
            <a:endParaRPr lang="en-US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1143000"/>
            <a:ext cx="5416550" cy="4064000"/>
          </a:xfrm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2490"/>
            <a:ext cx="6096000" cy="3126619"/>
          </a:xfrm>
        </p:spPr>
        <p:txBody>
          <a:bodyPr/>
          <a:lstStyle/>
          <a:p>
            <a:r>
              <a:rPr lang="en-GB"/>
              <a:t>This code segment is used to find the label </a:t>
            </a:r>
            <a:r>
              <a:rPr lang="en-GB" i="1"/>
              <a:t>customer_id</a:t>
            </a:r>
            <a:r>
              <a:rPr lang="en-GB"/>
              <a:t> and change its color to Red.</a:t>
            </a:r>
          </a:p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BD71C-9F30-40A4-AF92-F999A90E3D41}" type="slidenum">
              <a:rPr lang="en-US"/>
              <a:pPr/>
              <a:t>16</a:t>
            </a:fld>
            <a:endParaRPr lang="en-US"/>
          </a:p>
        </p:txBody>
      </p:sp>
      <p:sp>
        <p:nvSpPr>
          <p:cNvPr id="139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1143000"/>
            <a:ext cx="5416550" cy="4064000"/>
          </a:xfrm>
          <a:ln/>
        </p:spPr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2490"/>
            <a:ext cx="6096000" cy="3126619"/>
          </a:xfrm>
        </p:spPr>
        <p:txBody>
          <a:bodyPr/>
          <a:lstStyle/>
          <a:p>
            <a:r>
              <a:rPr lang="en-GB"/>
              <a:t>In this example, </a:t>
            </a:r>
            <a:r>
              <a:rPr lang="en-GB" i="1"/>
              <a:t>selectByTagName()</a:t>
            </a:r>
            <a:r>
              <a:rPr lang="en-GB"/>
              <a:t> is used to return a </a:t>
            </a:r>
            <a:r>
              <a:rPr lang="en-GB" i="1"/>
              <a:t>NodeList </a:t>
            </a:r>
            <a:r>
              <a:rPr lang="en-GB"/>
              <a:t>of </a:t>
            </a:r>
            <a:r>
              <a:rPr lang="en-GB" i="1"/>
              <a:t>DomNodes</a:t>
            </a:r>
            <a:r>
              <a:rPr lang="en-GB"/>
              <a:t> that have a </a:t>
            </a:r>
            <a:r>
              <a:rPr lang="en-GB" i="1"/>
              <a:t>tagname</a:t>
            </a:r>
            <a:r>
              <a:rPr lang="en-GB"/>
              <a:t> of “Form”.</a:t>
            </a:r>
          </a:p>
          <a:p>
            <a:r>
              <a:rPr lang="en-GB" i="1"/>
              <a:t>getLength()</a:t>
            </a:r>
            <a:r>
              <a:rPr lang="en-GB"/>
              <a:t> returns the number of nodes in the </a:t>
            </a:r>
            <a:r>
              <a:rPr lang="en-GB" i="1"/>
              <a:t>NodeList</a:t>
            </a:r>
            <a:r>
              <a:rPr lang="en-GB"/>
              <a:t>.</a:t>
            </a:r>
          </a:p>
          <a:p>
            <a:r>
              <a:rPr lang="en-GB" i="1"/>
              <a:t>item(),</a:t>
            </a:r>
            <a:r>
              <a:rPr lang="en-GB"/>
              <a:t> given the index into the </a:t>
            </a:r>
            <a:r>
              <a:rPr lang="en-GB" i="1"/>
              <a:t>NodeList,</a:t>
            </a:r>
            <a:r>
              <a:rPr lang="en-GB"/>
              <a:t> returns the indexes </a:t>
            </a:r>
            <a:r>
              <a:rPr lang="en-GB" i="1"/>
              <a:t>DomNode</a:t>
            </a:r>
            <a:r>
              <a:rPr lang="en-GB"/>
              <a:t>.</a:t>
            </a:r>
          </a:p>
          <a:p>
            <a:r>
              <a:rPr lang="en-GB"/>
              <a:t>A simple FOR loop can be used to iterate through the list of </a:t>
            </a:r>
            <a:r>
              <a:rPr lang="en-GB" i="1"/>
              <a:t>DomNodes.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B8946-7517-4189-BF41-F0061CB8F6D5}" type="slidenum">
              <a:rPr lang="en-US"/>
              <a:pPr/>
              <a:t>17</a:t>
            </a:fld>
            <a:endParaRPr lang="en-US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1143000"/>
            <a:ext cx="5416550" cy="4064000"/>
          </a:xfrm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2490"/>
            <a:ext cx="6096000" cy="3126619"/>
          </a:xfrm>
        </p:spPr>
        <p:txBody>
          <a:bodyPr/>
          <a:lstStyle/>
          <a:p>
            <a:r>
              <a:rPr lang="en-GB"/>
              <a:t>In this example, </a:t>
            </a:r>
            <a:r>
              <a:rPr lang="en-GB" i="1"/>
              <a:t>selectByPath()</a:t>
            </a:r>
            <a:r>
              <a:rPr lang="en-GB"/>
              <a:t> is used to return a </a:t>
            </a:r>
            <a:r>
              <a:rPr lang="en-GB" i="1"/>
              <a:t>NodeList </a:t>
            </a:r>
            <a:r>
              <a:rPr lang="en-GB"/>
              <a:t>of </a:t>
            </a:r>
            <a:r>
              <a:rPr lang="en-GB" i="1"/>
              <a:t>DomNodes</a:t>
            </a:r>
            <a:r>
              <a:rPr lang="en-GB"/>
              <a:t> that have a </a:t>
            </a:r>
            <a:r>
              <a:rPr lang="en-GB" i="1"/>
              <a:t>tagname</a:t>
            </a:r>
            <a:r>
              <a:rPr lang="en-GB"/>
              <a:t> of “Window” that match the XPath criteria string.</a:t>
            </a:r>
          </a:p>
          <a:p>
            <a:r>
              <a:rPr lang="en-GB" i="1"/>
              <a:t>getLength()</a:t>
            </a:r>
            <a:r>
              <a:rPr lang="en-GB"/>
              <a:t> returns the number of nodes in the </a:t>
            </a:r>
            <a:r>
              <a:rPr lang="en-GB" i="1"/>
              <a:t>NodeList</a:t>
            </a:r>
            <a:r>
              <a:rPr lang="en-GB"/>
              <a:t>.</a:t>
            </a:r>
          </a:p>
          <a:p>
            <a:r>
              <a:rPr lang="en-GB" i="1"/>
              <a:t>item(),</a:t>
            </a:r>
            <a:r>
              <a:rPr lang="en-GB"/>
              <a:t> given the index into the </a:t>
            </a:r>
            <a:r>
              <a:rPr lang="en-GB" i="1"/>
              <a:t>NodeList,</a:t>
            </a:r>
            <a:r>
              <a:rPr lang="en-GB"/>
              <a:t> returns the indexes </a:t>
            </a:r>
            <a:r>
              <a:rPr lang="en-GB" i="1"/>
              <a:t>DomNode</a:t>
            </a:r>
            <a:r>
              <a:rPr lang="en-GB"/>
              <a:t>.</a:t>
            </a:r>
          </a:p>
          <a:p>
            <a:r>
              <a:rPr lang="en-GB"/>
              <a:t>A simple FOR loop can be used to iterate through the list of </a:t>
            </a:r>
            <a:r>
              <a:rPr lang="en-GB" i="1"/>
              <a:t>DomNodes.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B4719-97B7-406F-B7C6-5A53A94F6F0F}" type="slidenum">
              <a:rPr lang="en-US"/>
              <a:pPr/>
              <a:t>18</a:t>
            </a:fld>
            <a:endParaRPr lang="en-US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Visit </a:t>
            </a:r>
            <a:r>
              <a:rPr lang="en-US" b="1"/>
              <a:t>http://www.w3schools.com</a:t>
            </a:r>
            <a:r>
              <a:rPr lang="en-US"/>
              <a:t> </a:t>
            </a:r>
            <a:r>
              <a:rPr lang="en-AU"/>
              <a:t>for w3schools page on XPath for further details.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8C68D-0E1C-47BD-BFB0-F0731FFC8636}" type="slidenum">
              <a:rPr lang="en-US"/>
              <a:pPr/>
              <a:t>19</a:t>
            </a:fld>
            <a:endParaRPr lang="en-US"/>
          </a:p>
        </p:txBody>
      </p:sp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example, the node of the form is passed to the function, and the function returns the first Vbox node.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3B754-C397-46F6-83AB-4858163DC845}" type="slidenum">
              <a:rPr lang="en-US"/>
              <a:pPr/>
              <a:t>20</a:t>
            </a:fld>
            <a:endParaRPr lang="en-US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example, the node of the Vbox or Hbox from the form is passed to the function.</a:t>
            </a:r>
          </a:p>
          <a:p>
            <a:r>
              <a:rPr lang="en-US"/>
              <a:t>A Label child node is added to the Vbox or Hbox.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0429E-786A-4FD3-A2DB-AFE5F10F9AB0}" type="slidenum">
              <a:rPr lang="en-US"/>
              <a:pPr/>
              <a:t>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8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0429E-786A-4FD3-A2DB-AFE5F10F9AB0}" type="slidenum">
              <a:rPr lang="en-US"/>
              <a:pPr/>
              <a:t>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0429E-786A-4FD3-A2DB-AFE5F10F9AB0}" type="slidenum">
              <a:rPr lang="en-US"/>
              <a:pPr/>
              <a:t>5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0429E-786A-4FD3-A2DB-AFE5F10F9AB0}" type="slidenum">
              <a:rPr lang="en-US"/>
              <a:pPr/>
              <a:t>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8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AB8E-8C25-49CA-BCCB-3C7DEEE5D1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6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9592" y="4555574"/>
            <a:ext cx="781236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Changing the User Interface Dynamically</a:t>
            </a:r>
          </a:p>
          <a:p>
            <a:pPr eaLnBrk="0" hangingPunct="0"/>
            <a:endParaRPr lang="fr-FR" sz="2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Interface Programming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908050"/>
            <a:ext cx="8534400" cy="52578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Define a variable for the object reference.</a:t>
            </a:r>
          </a:p>
          <a:p>
            <a:pPr marL="514350" indent="-51435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ui.ComboBox</a:t>
            </a:r>
            <a:endParaRPr lang="en-US" sz="2400" b="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/>
              <a:t>Get a reference to the object either by:</a:t>
            </a:r>
          </a:p>
          <a:p>
            <a:pPr marL="914400" lvl="1" indent="-514350">
              <a:buAutoNum type="alphaUcParenR"/>
            </a:pPr>
            <a:r>
              <a:rPr lang="en-US" sz="1700" dirty="0"/>
              <a:t>Selecting it by name with the </a:t>
            </a:r>
            <a:r>
              <a:rPr lang="en-US" sz="1700" dirty="0" err="1"/>
              <a:t>forname</a:t>
            </a:r>
            <a:r>
              <a:rPr lang="en-US" sz="1700" dirty="0"/>
              <a:t>() method</a:t>
            </a:r>
          </a:p>
          <a:p>
            <a:pPr marL="914400" lvl="1" indent="-51435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ui.ComboBox.forName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customer.state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914400" lvl="1" indent="-514350">
              <a:buNone/>
            </a:pPr>
            <a:endParaRPr lang="en-US" sz="1700" dirty="0"/>
          </a:p>
          <a:p>
            <a:pPr marL="914400" lvl="1" indent="-514350">
              <a:buFont typeface="Wingdings" pitchFamily="2" charset="2"/>
              <a:buAutoNum type="alphaUcParenR" startAt="2"/>
            </a:pPr>
            <a:r>
              <a:rPr lang="en-US" sz="1700" dirty="0"/>
              <a:t>Using an initialization function with INITIALIZER</a:t>
            </a:r>
          </a:p>
          <a:p>
            <a:pPr marL="914400" lvl="1" indent="-51435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INITIALIZER = 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function_name</a:t>
            </a:r>
            <a:endParaRPr lang="en-US" sz="1700" i="1" dirty="0"/>
          </a:p>
          <a:p>
            <a:pPr marL="914400" lvl="1" indent="-514350">
              <a:buFont typeface="Wingdings" pitchFamily="2" charset="2"/>
              <a:buAutoNum type="alphaUcParenR" startAt="2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200" dirty="0"/>
              <a:t>Fill the object with items either manually or from a cursor set.</a:t>
            </a:r>
          </a:p>
          <a:p>
            <a:pPr marL="514350" indent="-51435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cb.addItem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(“IL”, “Illinois”)</a:t>
            </a:r>
          </a:p>
          <a:p>
            <a:pPr marL="514350" indent="-514350">
              <a:buNone/>
            </a:pPr>
            <a:endParaRPr lang="en-US" sz="2400" b="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400" b="0" dirty="0">
                <a:latin typeface="Courier New" pitchFamily="49" charset="0"/>
                <a:cs typeface="Courier New" pitchFamily="49" charset="0"/>
              </a:rPr>
              <a:t>	CALL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cb.addItem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l_state_code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l_state_name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indent="-51435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Loading a </a:t>
            </a:r>
            <a:r>
              <a:rPr lang="en-US" sz="3200" dirty="0" err="1">
                <a:latin typeface="Century Gothic" pitchFamily="34" charset="0"/>
              </a:rPr>
              <a:t>ComboBox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75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052513"/>
            <a:ext cx="8534400" cy="4906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loadcb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DEFINE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ui.ComboBox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cb_state_code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state.state_code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cb_state_name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state.state_name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cb.clear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DECLARE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mycurs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CURSOR FOR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state_code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FROM state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FOREACH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mycurs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cb_state_code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cb_state_name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 -- provide name and text for the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ComboBox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item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cb.addItem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cb_state_code,cb_state_name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END FOREACH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FUNCTION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Loading a </a:t>
            </a:r>
            <a:r>
              <a:rPr lang="en-US" sz="3200" dirty="0" err="1">
                <a:latin typeface="Century Gothic" pitchFamily="34" charset="0"/>
              </a:rPr>
              <a:t>ComboBox</a:t>
            </a:r>
            <a:r>
              <a:rPr lang="en-US" sz="3200" dirty="0">
                <a:latin typeface="Century Gothic" pitchFamily="34" charset="0"/>
              </a:rPr>
              <a:t> Dynamically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34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981075"/>
            <a:ext cx="8435975" cy="4906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800" dirty="0">
                <a:cs typeface="Courier New" pitchFamily="49" charset="0"/>
              </a:rPr>
              <a:t>Enabling and disabling fields:</a:t>
            </a:r>
          </a:p>
          <a:p>
            <a:pPr marL="514350" indent="-514350">
              <a:buNone/>
            </a:pPr>
            <a:endParaRPr lang="en-US" dirty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DIALOG.setFieldActive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customer.store_name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”, 0)</a:t>
            </a:r>
          </a:p>
          <a:p>
            <a:pPr marL="514350" indent="-51435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800" dirty="0">
                <a:cs typeface="Courier New" pitchFamily="49" charset="0"/>
              </a:rPr>
              <a:t>Enabling and disabling actions:</a:t>
            </a:r>
          </a:p>
          <a:p>
            <a:pPr marL="514350" indent="-514350">
              <a:buNone/>
            </a:pPr>
            <a:endParaRPr lang="en-US" dirty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DIALOG.setActionActive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(“next”, 1)</a:t>
            </a:r>
          </a:p>
          <a:p>
            <a:pPr marL="514350" indent="-51435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sz="2800" dirty="0">
              <a:cs typeface="Courier New" pitchFamily="49" charset="0"/>
            </a:endParaRP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Using the Dialog Class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995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125538"/>
            <a:ext cx="8569325" cy="4751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/>
              <a:t>Forcing a refresh of the client AUI tree:</a:t>
            </a:r>
          </a:p>
          <a:p>
            <a:pPr marL="514350" indent="-514350">
              <a:buNone/>
            </a:pPr>
            <a:endParaRPr lang="en-US" sz="1200" dirty="0"/>
          </a:p>
          <a:p>
            <a:pPr marL="514350" indent="-514350">
              <a:buNone/>
            </a:pPr>
            <a:r>
              <a:rPr lang="en-US" sz="2000" b="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ui.Interface.refresh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b="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sz="2800" dirty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400" dirty="0">
                <a:cs typeface="Courier New" pitchFamily="49" charset="0"/>
              </a:rPr>
              <a:t>Loading custom XML files:</a:t>
            </a:r>
          </a:p>
          <a:p>
            <a:pPr marL="514350" indent="-514350">
              <a:buNone/>
            </a:pPr>
            <a:endParaRPr lang="en-US" sz="1200" dirty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000" b="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ui.Interface.loadTopMenu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tmstandard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514350" indent="-51435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000" b="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ui.Interface.loadStyles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mystyles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514350" indent="-51435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400" dirty="0">
                <a:cs typeface="Courier New" pitchFamily="49" charset="0"/>
              </a:rPr>
              <a:t>Identifying client:</a:t>
            </a:r>
          </a:p>
          <a:p>
            <a:pPr marL="514350" indent="-514350">
              <a:buNone/>
            </a:pPr>
            <a:endParaRPr lang="en-US" sz="1000" dirty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000" b="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ui.getFrontEndName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() RETURNING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typestring</a:t>
            </a:r>
            <a:endParaRPr lang="en-US" sz="2000" b="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sz="2800" dirty="0">
              <a:cs typeface="Courier New" pitchFamily="49" charset="0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/>
              <a:t>Using the Interface Class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67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7924800" cy="4392612"/>
          </a:xfrm>
          <a:prstGeom prst="rect">
            <a:avLst/>
          </a:prstGeom>
          <a:noFill/>
          <a:ln/>
        </p:spPr>
        <p:txBody>
          <a:bodyPr lIns="151791" tIns="75896" rIns="151791" bIns="75896"/>
          <a:lstStyle/>
          <a:p>
            <a:pPr marL="0" indent="0" defTabSz="968375">
              <a:buNone/>
            </a:pPr>
            <a:r>
              <a:rPr lang="en-GB" sz="2600" b="0" dirty="0"/>
              <a:t>There are several methods that can be used to select a </a:t>
            </a:r>
            <a:r>
              <a:rPr lang="en-GB" sz="2600" dirty="0" err="1"/>
              <a:t>DomNode</a:t>
            </a:r>
            <a:r>
              <a:rPr lang="en-GB" sz="2600" b="0" dirty="0"/>
              <a:t>:</a:t>
            </a:r>
          </a:p>
          <a:p>
            <a:pPr marL="0" indent="0" defTabSz="968375"/>
            <a:endParaRPr lang="en-GB" b="0" dirty="0"/>
          </a:p>
          <a:p>
            <a:pPr marL="436563" indent="-303213" defTabSz="968375">
              <a:buSzPct val="60000"/>
            </a:pPr>
            <a:r>
              <a:rPr lang="en-GB" sz="2000" b="0" dirty="0" err="1"/>
              <a:t>ui.Window.</a:t>
            </a:r>
            <a:r>
              <a:rPr lang="en-GB" altLang="zh-HK" sz="2000" b="0" dirty="0" err="1">
                <a:ea typeface="PMingLiU" pitchFamily="18" charset="-120"/>
              </a:rPr>
              <a:t>findNode</a:t>
            </a:r>
            <a:r>
              <a:rPr lang="en-GB" sz="2000" b="0" dirty="0"/>
              <a:t>()</a:t>
            </a:r>
          </a:p>
          <a:p>
            <a:pPr marL="436563" indent="-303213" defTabSz="968375">
              <a:buSzPct val="60000"/>
            </a:pPr>
            <a:r>
              <a:rPr lang="en-GB" sz="2000" b="0" dirty="0" err="1"/>
              <a:t>om.DomNode.SelectByTagName</a:t>
            </a:r>
            <a:r>
              <a:rPr lang="en-GB" sz="2000" b="0" dirty="0"/>
              <a:t>()</a:t>
            </a:r>
          </a:p>
          <a:p>
            <a:pPr marL="436563" indent="-303213" defTabSz="968375">
              <a:buSzPct val="60000"/>
            </a:pPr>
            <a:r>
              <a:rPr lang="en-GB" sz="2000" b="0" dirty="0" err="1"/>
              <a:t>om.DomNode.SelectByPath</a:t>
            </a:r>
            <a:r>
              <a:rPr lang="en-GB" sz="2000" b="0" dirty="0"/>
              <a:t>()</a:t>
            </a: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Selecting Nodes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13455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7" name="Text Box 3"/>
          <p:cNvSpPr txBox="1">
            <a:spLocks noChangeArrowheads="1"/>
          </p:cNvSpPr>
          <p:nvPr/>
        </p:nvSpPr>
        <p:spPr bwMode="auto">
          <a:xfrm>
            <a:off x="467544" y="1657859"/>
            <a:ext cx="7924800" cy="3139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ui.Window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altLang="zh-HK" sz="1800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	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myWin.</a:t>
            </a:r>
            <a:r>
              <a:rPr lang="en-AU" altLang="zh-HK" sz="1800" b="1" dirty="0" err="1">
                <a:latin typeface="Courier New" pitchFamily="49" charset="0"/>
                <a:ea typeface="PMingLiU" pitchFamily="18" charset="-120"/>
                <a:cs typeface="Courier New" pitchFamily="49" charset="0"/>
              </a:rPr>
              <a:t>findNode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altLang="zh-HK" sz="1800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“Label”, "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customer_id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", “Red”)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 </a:t>
            </a:r>
            <a:r>
              <a:rPr lang="en-GB" sz="3200" dirty="0" err="1">
                <a:latin typeface="Century Gothic" pitchFamily="34" charset="0"/>
              </a:rPr>
              <a:t>ui.Window.</a:t>
            </a:r>
            <a:r>
              <a:rPr lang="en-GB" altLang="zh-HK" sz="3200" dirty="0" err="1">
                <a:latin typeface="Century Gothic" pitchFamily="34" charset="0"/>
                <a:ea typeface="PMingLiU" pitchFamily="18" charset="-120"/>
              </a:rPr>
              <a:t>findNode</a:t>
            </a:r>
            <a:r>
              <a:rPr lang="en-GB" sz="3200" dirty="0">
                <a:latin typeface="Century Gothic" pitchFamily="34" charset="0"/>
              </a:rPr>
              <a:t>()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69747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5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7924800" cy="4221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om.NodeList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p_string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STRING,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 INTEGER</a:t>
            </a: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d_node.selectByTagName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(“Form")</a:t>
            </a: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---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Upshift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all form titles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d_list.getLength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d_list.item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p_string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d_node.getAttribute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(“text”)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(“text", 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p_string.toUpperCase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 pitchFamily="34" charset="0"/>
              </a:rPr>
              <a:t>om.DomNode.selectByTagName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70206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3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7924800" cy="3946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om.NodeList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 INTEGER</a:t>
            </a: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d_node.selectByPath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"//Window[@name=’giftcert’]")</a:t>
            </a: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--- Change all window styles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d_list.getLength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d_list.item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p_idx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(“style", “popup”)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 pitchFamily="34" charset="0"/>
              </a:rPr>
              <a:t>om.DomNode.selectByPath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29452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9836" name="Group 2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0972610"/>
              </p:ext>
            </p:extLst>
          </p:nvPr>
        </p:nvGraphicFramePr>
        <p:xfrm>
          <a:off x="0" y="3141663"/>
          <a:ext cx="8229600" cy="2986087"/>
        </p:xfrm>
        <a:graphic>
          <a:graphicData uri="http://schemas.openxmlformats.org/drawingml/2006/table">
            <a:tbl>
              <a:tblPr/>
              <a:tblGrid>
                <a:gridCol w="291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Pattern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162" marR="109162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162" marR="109162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Represents an absolute path to the required element. </a:t>
                      </a: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elements in the document which fulfill following criteria are selected. </a:t>
                      </a: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Selects all elements located by preceding path </a:t>
                      </a: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[@attrib=‘value’]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Selects elements that have attributes matching a value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909" marR="1109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98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08050"/>
            <a:ext cx="7924800" cy="2209800"/>
          </a:xfrm>
          <a:prstGeom prst="rect">
            <a:avLst/>
          </a:prstGeom>
          <a:noFill/>
          <a:ln/>
        </p:spPr>
        <p:txBody>
          <a:bodyPr lIns="151791" tIns="75896" rIns="151791" bIns="75896">
            <a:normAutofit/>
          </a:bodyPr>
          <a:lstStyle/>
          <a:p>
            <a:pPr marL="0" indent="0" defTabSz="968375">
              <a:buNone/>
            </a:pPr>
            <a:r>
              <a:rPr lang="en-GB" sz="2600" dirty="0" err="1"/>
              <a:t>XPath</a:t>
            </a:r>
            <a:r>
              <a:rPr lang="en-GB" sz="2600" dirty="0"/>
              <a:t> </a:t>
            </a:r>
            <a:r>
              <a:rPr lang="en-GB" sz="2600" b="0" dirty="0"/>
              <a:t>uses pattern expressions to identify nodes in an XML tree</a:t>
            </a:r>
            <a:r>
              <a:rPr lang="en-GB" sz="2600" dirty="0"/>
              <a:t>.</a:t>
            </a:r>
          </a:p>
          <a:p>
            <a:pPr marL="436563" indent="-303213" defTabSz="968375"/>
            <a:r>
              <a:rPr lang="en-GB" sz="2200" b="0" dirty="0"/>
              <a:t>W3C Standard</a:t>
            </a:r>
          </a:p>
          <a:p>
            <a:pPr marL="436563" indent="-303213" defTabSz="968375"/>
            <a:r>
              <a:rPr lang="en-GB" sz="2200" b="0" dirty="0" err="1"/>
              <a:t>om.DomNode.SelectByPath</a:t>
            </a:r>
            <a:r>
              <a:rPr lang="en-GB" sz="2200" b="0" dirty="0"/>
              <a:t>() uses a subset of </a:t>
            </a:r>
            <a:r>
              <a:rPr lang="en-GB" sz="2200" b="0" dirty="0" err="1"/>
              <a:t>XPath</a:t>
            </a:r>
            <a:r>
              <a:rPr lang="en-GB" sz="2200" b="0" dirty="0"/>
              <a:t> expressions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XPath</a:t>
            </a:r>
            <a:r>
              <a:rPr lang="en-GB" sz="3200" dirty="0">
                <a:latin typeface="Century Gothic" pitchFamily="34" charset="0"/>
              </a:rPr>
              <a:t> Expressions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8474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51" name="Text Box 7"/>
          <p:cNvSpPr txBox="1">
            <a:spLocks noChangeArrowheads="1"/>
          </p:cNvSpPr>
          <p:nvPr/>
        </p:nvSpPr>
        <p:spPr bwMode="auto">
          <a:xfrm>
            <a:off x="467544" y="1340768"/>
            <a:ext cx="7924800" cy="4221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find_vbox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d_form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DEFINE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d_form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d_form.getFirstChild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d_box.getTagName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() = "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VBox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THEN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  EXIT WHILE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END IF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d_box.getNext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END WHILE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END FUNCTION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Example: Finding a </a:t>
            </a:r>
            <a:r>
              <a:rPr lang="en-US" sz="3200" dirty="0" err="1">
                <a:latin typeface="Century Gothic" pitchFamily="34" charset="0"/>
              </a:rPr>
              <a:t>Vbox</a:t>
            </a:r>
            <a:r>
              <a:rPr lang="en-US" sz="3200" dirty="0">
                <a:latin typeface="Century Gothic" pitchFamily="34" charset="0"/>
              </a:rPr>
              <a:t> on a Form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85469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68413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At the end of this module you will be able to: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200" dirty="0"/>
              <a:t>Use Genero methods to:</a:t>
            </a:r>
          </a:p>
          <a:p>
            <a:pPr lvl="1"/>
            <a:r>
              <a:rPr lang="en-US" sz="1800" dirty="0"/>
              <a:t>Reference an object</a:t>
            </a:r>
          </a:p>
          <a:p>
            <a:pPr lvl="1"/>
            <a:r>
              <a:rPr lang="en-US" sz="1800" dirty="0"/>
              <a:t>Change an attribute of a form item</a:t>
            </a:r>
          </a:p>
          <a:p>
            <a:pPr lvl="1"/>
            <a:r>
              <a:rPr lang="en-US" sz="1800" dirty="0"/>
              <a:t>Load UI components (toolbars, </a:t>
            </a:r>
            <a:r>
              <a:rPr lang="en-US" sz="1800" dirty="0" err="1"/>
              <a:t>topmenus</a:t>
            </a:r>
            <a:r>
              <a:rPr lang="en-US" sz="1800" dirty="0"/>
              <a:t>, action default files)</a:t>
            </a:r>
          </a:p>
          <a:p>
            <a:pPr lvl="1"/>
            <a:r>
              <a:rPr lang="en-US" sz="1800" dirty="0"/>
              <a:t>Load a </a:t>
            </a:r>
            <a:r>
              <a:rPr lang="en-US" sz="1800" dirty="0" err="1"/>
              <a:t>comboBox</a:t>
            </a:r>
            <a:r>
              <a:rPr lang="en-US" sz="1800" dirty="0"/>
              <a:t> with data</a:t>
            </a:r>
          </a:p>
          <a:p>
            <a:pPr lvl="1"/>
            <a:r>
              <a:rPr lang="en-US" sz="1800" dirty="0"/>
              <a:t>Hide, enable, and disable fields</a:t>
            </a:r>
          </a:p>
          <a:p>
            <a:pPr lvl="1"/>
            <a:r>
              <a:rPr lang="en-US" sz="1800" dirty="0"/>
              <a:t>Load XML, refresh the interface, and identify the client</a:t>
            </a:r>
          </a:p>
          <a:p>
            <a:pPr lvl="1"/>
            <a:endParaRPr lang="en-US" dirty="0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Changing the UI Dynamically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298244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8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7924800" cy="339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add_label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DEFINE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om.DomNode</a:t>
            </a:r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AU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d_box.createChild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("Label")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posX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", 1)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posY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", 0)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("width", 10)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("text", "Hello")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d_node.setAttribute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AU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", "Magenta")</a:t>
            </a:r>
          </a:p>
          <a:p>
            <a:pPr algn="l"/>
            <a:r>
              <a:rPr lang="en-AU" sz="1800" b="1" dirty="0">
                <a:latin typeface="Courier New" pitchFamily="49" charset="0"/>
                <a:cs typeface="Courier New" pitchFamily="49" charset="0"/>
              </a:rPr>
              <a:t>END FUNCTION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Example: Adding a node to a form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17821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81075"/>
            <a:ext cx="8229600" cy="46799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81000" indent="-381000">
              <a:buSzTx/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MAIN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ui.Window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f1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ui.Form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ui.interface.loadStyles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customstyles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OPEN WINDOW w1 WITH FORM "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testform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mywin.setText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("test")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LET f1 =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ui.Window.getForm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mywin.setElementHidden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(“lb1”, 1)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4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 marL="381000" indent="-381000">
              <a:buSz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Can you correct this code?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5398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5105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ui.Window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f1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ui.interface.loadStyles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customstyles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OPEN WINDOW w1 WITH FORM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mywin.setText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("test")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LET f1 = </a:t>
            </a:r>
            <a:r>
              <a:rPr lang="en-US" sz="2100" b="1" u="sng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.getForm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100" b="1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.setElementHidden(“lb1”, 1) </a:t>
            </a:r>
          </a:p>
          <a:p>
            <a:pPr marL="457200" indent="-457200">
              <a:buSzTx/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SzTx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Correction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30566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6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6913563" cy="32400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 err="1"/>
              <a:t>ui</a:t>
            </a:r>
            <a:endParaRPr lang="en-US" sz="2600" dirty="0"/>
          </a:p>
          <a:p>
            <a:r>
              <a:rPr lang="en-US" sz="2600" dirty="0"/>
              <a:t>base</a:t>
            </a:r>
          </a:p>
          <a:p>
            <a:r>
              <a:rPr lang="en-US" sz="2600" dirty="0" err="1"/>
              <a:t>om</a:t>
            </a:r>
            <a:endParaRPr lang="en-US" sz="2600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Built-in Classes (Review)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0464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3557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ui.Window.forName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(“w1”)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Referencing an Object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67115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31150" cy="38449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myWin.setText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(“test”)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667000"/>
            <a:ext cx="2228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Calling an Object Method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73798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/>
              <a:t>ui.Form</a:t>
            </a:r>
            <a:r>
              <a:rPr lang="en-US" sz="2400" dirty="0"/>
              <a:t> class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To use object methods from a class, you must have a reference to the object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200400"/>
            <a:ext cx="69342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LET f1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mywin.getForm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CALL f1.loadActionDefaults(“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mydefaults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Referencing a Form Object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56838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LET f1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mywin.getForm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f1.setElementText(“lb1”, 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f1.setElementImage(“quit”, “exit.png”)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f1.setElementStyle(“lb1”, 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f1.setFieldHidden(“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state_name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”, 1)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f1.setElementHidden(“lb2”, 1)</a:t>
            </a:r>
            <a:endParaRPr lang="en-US" sz="24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76476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Changing an Attribute of a Form Item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151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525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ui.Window.getCurrent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LET f1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mywin.getForm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ui.Interface.loadActionDefaults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global_defaults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f1.loadActionDefaults(“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mydefaults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f1.loadToolBar(“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mytoolbar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f1.loadTopMenu(“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mytopmenu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Loading UI Components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52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219200"/>
            <a:ext cx="76962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ui.Form.setDefaultInitializer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myforminit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myforminit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(f1)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DEFINE f1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ui.Form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CALL f1.loadTopMenu(“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mytopmenu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END FUNCTION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438400"/>
            <a:ext cx="2286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Specifying an Initializer Function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368242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54</TotalTime>
  <Words>1041</Words>
  <Application>Microsoft Office PowerPoint</Application>
  <PresentationFormat>Presentación en pantalla (4:3)</PresentationFormat>
  <Paragraphs>293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PMingLiU</vt:lpstr>
      <vt:lpstr>Arial</vt:lpstr>
      <vt:lpstr>Calibri</vt:lpstr>
      <vt:lpstr>Century Gothic</vt:lpstr>
      <vt:lpstr>Courier New</vt:lpstr>
      <vt:lpstr>DejaVu Sans</vt:lpstr>
      <vt:lpstr>Myriad Bold</vt:lpstr>
      <vt:lpstr>Wingdings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6</cp:revision>
  <dcterms:created xsi:type="dcterms:W3CDTF">2012-06-05T21:46:46Z</dcterms:created>
  <dcterms:modified xsi:type="dcterms:W3CDTF">2016-11-22T19:22:40Z</dcterms:modified>
</cp:coreProperties>
</file>