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13"/>
  </p:notesMasterIdLst>
  <p:sldIdLst>
    <p:sldId id="257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BDL Tutorial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08 Creating a Report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Copyright 2004 Four J's Development Tools, Inc.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213064-1ACF-419F-9231-1FE3E2024E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Interface 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05 The Abstract User Interface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4CAAB1-57D7-487C-9527-25F783AFBD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/>
              <a:t>This code segment is used to find the label </a:t>
            </a:r>
            <a:r>
              <a:rPr lang="en-GB" i="1"/>
              <a:t>customer_id</a:t>
            </a:r>
            <a:r>
              <a:rPr lang="en-GB"/>
              <a:t> and change its color to Red.</a:t>
            </a:r>
          </a:p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Interface 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05 The Abstract User Interface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525AC8-39CC-4A31-A3E8-D0BB56AFBC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/>
              <a:t>In this example, </a:t>
            </a:r>
            <a:r>
              <a:rPr lang="en-GB" i="1"/>
              <a:t>selectByTagName()</a:t>
            </a:r>
            <a:r>
              <a:rPr lang="en-GB"/>
              <a:t> is used to return a </a:t>
            </a:r>
            <a:r>
              <a:rPr lang="en-GB" i="1"/>
              <a:t>NodeList </a:t>
            </a:r>
            <a:r>
              <a:rPr lang="en-GB"/>
              <a:t>of </a:t>
            </a:r>
            <a:r>
              <a:rPr lang="en-GB" i="1"/>
              <a:t>DomNodes</a:t>
            </a:r>
            <a:r>
              <a:rPr lang="en-GB"/>
              <a:t> that have a </a:t>
            </a:r>
            <a:r>
              <a:rPr lang="en-GB" i="1"/>
              <a:t>tagname</a:t>
            </a:r>
            <a:r>
              <a:rPr lang="en-GB"/>
              <a:t> of “Form”.</a:t>
            </a:r>
          </a:p>
          <a:p>
            <a:pPr>
              <a:spcBef>
                <a:spcPct val="0"/>
              </a:spcBef>
            </a:pPr>
            <a:r>
              <a:rPr lang="en-GB" i="1"/>
              <a:t>getLength()</a:t>
            </a:r>
            <a:r>
              <a:rPr lang="en-GB"/>
              <a:t> returns the number of nodes in the </a:t>
            </a:r>
            <a:r>
              <a:rPr lang="en-GB" i="1"/>
              <a:t>NodeList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r>
              <a:rPr lang="en-GB" i="1"/>
              <a:t>item(),</a:t>
            </a:r>
            <a:r>
              <a:rPr lang="en-GB"/>
              <a:t> given the index into the </a:t>
            </a:r>
            <a:r>
              <a:rPr lang="en-GB" i="1"/>
              <a:t>NodeList,</a:t>
            </a:r>
            <a:r>
              <a:rPr lang="en-GB"/>
              <a:t> returns the indexes </a:t>
            </a:r>
            <a:r>
              <a:rPr lang="en-GB" i="1"/>
              <a:t>DomNode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r>
              <a:rPr lang="en-GB"/>
              <a:t>A simple FOR loop can be used to iterate through the list of </a:t>
            </a:r>
            <a:r>
              <a:rPr lang="en-GB" i="1"/>
              <a:t>DomNodes.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Interface Programming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05 The Abstract User Interface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585BEC-863F-45B5-891D-4910E48637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/>
              <a:t>In this example, </a:t>
            </a:r>
            <a:r>
              <a:rPr lang="en-GB" i="1"/>
              <a:t>selectByPath()</a:t>
            </a:r>
            <a:r>
              <a:rPr lang="en-GB"/>
              <a:t> is used to return a </a:t>
            </a:r>
            <a:r>
              <a:rPr lang="en-GB" i="1"/>
              <a:t>NodeList </a:t>
            </a:r>
            <a:r>
              <a:rPr lang="en-GB"/>
              <a:t>of </a:t>
            </a:r>
            <a:r>
              <a:rPr lang="en-GB" i="1"/>
              <a:t>DomNodes</a:t>
            </a:r>
            <a:r>
              <a:rPr lang="en-GB"/>
              <a:t> that have a </a:t>
            </a:r>
            <a:r>
              <a:rPr lang="en-GB" i="1"/>
              <a:t>tagname</a:t>
            </a:r>
            <a:r>
              <a:rPr lang="en-GB"/>
              <a:t> of “Window” that match the XPath criteria string.</a:t>
            </a:r>
          </a:p>
          <a:p>
            <a:pPr>
              <a:spcBef>
                <a:spcPct val="0"/>
              </a:spcBef>
            </a:pPr>
            <a:r>
              <a:rPr lang="en-GB" i="1"/>
              <a:t>getLength()</a:t>
            </a:r>
            <a:r>
              <a:rPr lang="en-GB"/>
              <a:t> returns the number of nodes in the </a:t>
            </a:r>
            <a:r>
              <a:rPr lang="en-GB" i="1"/>
              <a:t>NodeList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r>
              <a:rPr lang="en-GB" i="1"/>
              <a:t>item(),</a:t>
            </a:r>
            <a:r>
              <a:rPr lang="en-GB"/>
              <a:t> given the index into the </a:t>
            </a:r>
            <a:r>
              <a:rPr lang="en-GB" i="1"/>
              <a:t>NodeList,</a:t>
            </a:r>
            <a:r>
              <a:rPr lang="en-GB"/>
              <a:t> returns the indexes </a:t>
            </a:r>
            <a:r>
              <a:rPr lang="en-GB" i="1"/>
              <a:t>DomNode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r>
              <a:rPr lang="en-GB"/>
              <a:t>A simple FOR loop can be used to iterate through the list of </a:t>
            </a:r>
            <a:r>
              <a:rPr lang="en-GB" i="1"/>
              <a:t>DomNodes.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Interface Programming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05 The Abstract User Interface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1123B6-5882-43A8-ADBB-FB815F2ADD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/>
              <a:t>Visit </a:t>
            </a:r>
            <a:r>
              <a:rPr lang="en-US" b="1"/>
              <a:t>http://www.w3schools.com</a:t>
            </a:r>
            <a:r>
              <a:rPr lang="en-US"/>
              <a:t> </a:t>
            </a:r>
            <a:r>
              <a:rPr lang="en-AU"/>
              <a:t>for w3schools page on XPath for further details.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Genero BDL Tutorial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08 Creating a Report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Copyright 2004 Four J's Development Tools, Inc.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B27932-3AA4-4B3D-9BB5-E0D9451EF96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5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1520" y="4555574"/>
            <a:ext cx="856895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   Selecting and Working with Nodes </a:t>
            </a:r>
            <a:r>
              <a:rPr lang="en-US" sz="2400" i="1" dirty="0" err="1">
                <a:solidFill>
                  <a:schemeClr val="tx2"/>
                </a:solidFill>
                <a:latin typeface="Century Gothic" pitchFamily="34" charset="0"/>
              </a:rPr>
              <a:t>findNode</a:t>
            </a:r>
            <a:r>
              <a:rPr lang="en-US" sz="2400" i="1" dirty="0">
                <a:solidFill>
                  <a:schemeClr val="tx2"/>
                </a:solidFill>
                <a:latin typeface="Century Gothic" pitchFamily="34" charset="0"/>
              </a:rPr>
              <a:t>(), </a:t>
            </a:r>
            <a:r>
              <a:rPr lang="en-US" sz="2400" i="1" dirty="0" err="1">
                <a:solidFill>
                  <a:schemeClr val="tx2"/>
                </a:solidFill>
                <a:latin typeface="Century Gothic" pitchFamily="34" charset="0"/>
              </a:rPr>
              <a:t>selectByTagName</a:t>
            </a:r>
            <a:r>
              <a:rPr lang="en-US" sz="2400" i="1" dirty="0">
                <a:solidFill>
                  <a:schemeClr val="tx2"/>
                </a:solidFill>
                <a:latin typeface="Century Gothic" pitchFamily="34" charset="0"/>
              </a:rPr>
              <a:t>(), </a:t>
            </a:r>
            <a:r>
              <a:rPr lang="en-US" sz="2400" i="1" dirty="0" err="1">
                <a:solidFill>
                  <a:schemeClr val="tx2"/>
                </a:solidFill>
                <a:latin typeface="Century Gothic" pitchFamily="34" charset="0"/>
              </a:rPr>
              <a:t>selectByPath</a:t>
            </a:r>
            <a:r>
              <a:rPr lang="en-US" sz="2400" i="1" dirty="0">
                <a:solidFill>
                  <a:schemeClr val="tx2"/>
                </a:solidFill>
                <a:latin typeface="Century Gothic" pitchFamily="34" charset="0"/>
              </a:rPr>
              <a:t>(), </a:t>
            </a:r>
            <a:r>
              <a:rPr lang="en-US" sz="2400" i="1" dirty="0" err="1">
                <a:solidFill>
                  <a:schemeClr val="tx2"/>
                </a:solidFill>
                <a:latin typeface="Century Gothic" pitchFamily="34" charset="0"/>
              </a:rPr>
              <a:t>nodeList</a:t>
            </a:r>
            <a:endParaRPr lang="en-US" sz="2400" b="1" i="1" dirty="0">
              <a:solidFill>
                <a:schemeClr val="tx2"/>
              </a:solidFill>
              <a:latin typeface="Century Gothic" pitchFamily="34" charset="0"/>
              <a:ea typeface="DejaVu Sans" charset="0"/>
              <a:cs typeface="Century Gothic"/>
            </a:endParaRPr>
          </a:p>
          <a:p>
            <a:pPr eaLnBrk="0" hangingPunct="0"/>
            <a:endParaRPr lang="fr-FR" sz="2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84313"/>
            <a:ext cx="8229600" cy="42052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b="1" dirty="0" err="1"/>
              <a:t>getNode</a:t>
            </a:r>
            <a:r>
              <a:rPr lang="en-US" sz="2600" b="1" dirty="0"/>
              <a:t>() </a:t>
            </a:r>
            <a:r>
              <a:rPr lang="en-US" sz="2600" dirty="0"/>
              <a:t>– </a:t>
            </a:r>
            <a:r>
              <a:rPr lang="en-US" sz="2600" b="0" dirty="0"/>
              <a:t>returns node of form/window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="1" dirty="0" err="1"/>
              <a:t>findNode</a:t>
            </a:r>
            <a:r>
              <a:rPr lang="en-US" sz="2600" b="1" dirty="0"/>
              <a:t>() </a:t>
            </a:r>
            <a:r>
              <a:rPr lang="en-US" sz="2600" dirty="0"/>
              <a:t>– </a:t>
            </a:r>
            <a:r>
              <a:rPr lang="en-US" sz="2600" b="0" dirty="0"/>
              <a:t>finds a node by name in window/form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="1" dirty="0" err="1"/>
              <a:t>selectByTagName</a:t>
            </a:r>
            <a:r>
              <a:rPr lang="en-US" sz="2600" b="1" dirty="0"/>
              <a:t>() </a:t>
            </a:r>
            <a:r>
              <a:rPr lang="en-US" sz="2600" dirty="0"/>
              <a:t>– </a:t>
            </a:r>
            <a:r>
              <a:rPr lang="en-US" sz="2600" b="0" dirty="0"/>
              <a:t>returns a node list of matching nodes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="1" dirty="0" err="1"/>
              <a:t>selectByPath</a:t>
            </a:r>
            <a:r>
              <a:rPr lang="en-US" sz="2600" b="1" dirty="0"/>
              <a:t>() </a:t>
            </a:r>
            <a:r>
              <a:rPr lang="en-US" sz="2600" dirty="0"/>
              <a:t>– </a:t>
            </a:r>
            <a:r>
              <a:rPr lang="en-US" sz="2600" b="0" dirty="0"/>
              <a:t>returns a node list of matching nodes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Ways to Select a Node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597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7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7924800" cy="34162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ui.Window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n    	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om.DomNode</a:t>
            </a: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LET n =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myWin.</a:t>
            </a:r>
            <a:r>
              <a:rPr lang="en-AU" altLang="zh-HK" b="1" dirty="0" err="1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altLang="zh-HK" b="1" dirty="0">
                <a:latin typeface="Courier New" pitchFamily="49" charset="0"/>
                <a:cs typeface="Courier New" pitchFamily="49" charset="0"/>
              </a:rPr>
              <a:t>“Label”, “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customer_id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IF n IS NOT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n.setAttribute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”, “Red”)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616" y="4653136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 err="1">
                <a:solidFill>
                  <a:schemeClr val="tx2"/>
                </a:solidFill>
                <a:latin typeface="Century Gothic" pitchFamily="34" charset="0"/>
              </a:rPr>
              <a:t>findNode</a:t>
            </a:r>
            <a:r>
              <a:rPr lang="en-US" sz="2200" dirty="0">
                <a:solidFill>
                  <a:schemeClr val="tx2"/>
                </a:solidFill>
                <a:latin typeface="Century Gothic" pitchFamily="34" charset="0"/>
              </a:rPr>
              <a:t>() is available in both the </a:t>
            </a:r>
            <a:r>
              <a:rPr lang="en-US" sz="2200" dirty="0" err="1">
                <a:solidFill>
                  <a:schemeClr val="tx2"/>
                </a:solidFill>
                <a:latin typeface="Century Gothic" pitchFamily="34" charset="0"/>
              </a:rPr>
              <a:t>ui.Window</a:t>
            </a:r>
            <a:r>
              <a:rPr lang="en-US" sz="2200" dirty="0">
                <a:solidFill>
                  <a:schemeClr val="tx2"/>
                </a:solidFill>
                <a:latin typeface="Century Gothic" pitchFamily="34" charset="0"/>
              </a:rPr>
              <a:t> and </a:t>
            </a:r>
            <a:r>
              <a:rPr lang="en-US" sz="2200" dirty="0" err="1">
                <a:solidFill>
                  <a:schemeClr val="tx2"/>
                </a:solidFill>
                <a:latin typeface="Century Gothic" pitchFamily="34" charset="0"/>
              </a:rPr>
              <a:t>ui.Form</a:t>
            </a:r>
            <a:r>
              <a:rPr lang="en-US" sz="2200" dirty="0">
                <a:solidFill>
                  <a:schemeClr val="tx2"/>
                </a:solidFill>
                <a:latin typeface="Century Gothic" pitchFamily="34" charset="0"/>
              </a:rPr>
              <a:t> classes. If you have a reference to the form object, you can also use </a:t>
            </a:r>
            <a:r>
              <a:rPr lang="en-US" sz="2200" dirty="0" err="1">
                <a:solidFill>
                  <a:schemeClr val="tx2"/>
                </a:solidFill>
                <a:latin typeface="Century Gothic" pitchFamily="34" charset="0"/>
              </a:rPr>
              <a:t>findNode</a:t>
            </a:r>
            <a:r>
              <a:rPr lang="en-US" sz="2200" dirty="0">
                <a:solidFill>
                  <a:schemeClr val="tx2"/>
                </a:solidFill>
                <a:latin typeface="Century Gothic" pitchFamily="34" charset="0"/>
              </a:rPr>
              <a:t>(). 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altLang="zh-HK" sz="3200" dirty="0" err="1">
                <a:latin typeface="Century Gothic" pitchFamily="34" charset="0"/>
              </a:rPr>
              <a:t>findNode</a:t>
            </a:r>
            <a:r>
              <a:rPr lang="en-GB" sz="3200" dirty="0">
                <a:latin typeface="Century Gothic" pitchFamily="34" charset="0"/>
              </a:rPr>
              <a:t>()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4845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5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924800" cy="4247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om.NodeList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p_string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 STRING,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   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ui.interface.getRootNode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d_node.selectByTagName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(“Form”)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d_list.getLength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d_list.item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p_string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d_node.getAttribute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(“text”)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(“text",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p_string.toUpperCase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/>
              <a:t>om.DomNode.selectByTagName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31991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3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3693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om.NodeList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   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d_node.selectByPath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da-DK" b="1" dirty="0">
                <a:latin typeface="Courier New" pitchFamily="49" charset="0"/>
                <a:cs typeface="Courier New" pitchFamily="49" charset="0"/>
              </a:rPr>
              <a:t>"//Window[@name=’giftcert’]")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d_list.getLength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d_list.item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b="1">
                <a:latin typeface="Courier New" pitchFamily="49" charset="0"/>
                <a:cs typeface="Courier New" pitchFamily="49" charset="0"/>
              </a:rPr>
              <a:t>(“text”,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“Order Information”)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 pitchFamily="34" charset="0"/>
              </a:rPr>
              <a:t>om.DomNode.selectByPath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02219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9836" name="Group 2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0601402"/>
              </p:ext>
            </p:extLst>
          </p:nvPr>
        </p:nvGraphicFramePr>
        <p:xfrm>
          <a:off x="0" y="3068638"/>
          <a:ext cx="8229600" cy="2987675"/>
        </p:xfrm>
        <a:graphic>
          <a:graphicData uri="http://schemas.openxmlformats.org/drawingml/2006/table">
            <a:tbl>
              <a:tblPr/>
              <a:tblGrid>
                <a:gridCol w="291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Pattern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162" marR="109162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162" marR="109162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Represents an absolute path to the required element.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elements in the document which fulfill following criteria are selected.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Selects all elements located by preceding path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[@attrib=‘value’]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Selects elements that have attributes matching a value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98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836613"/>
            <a:ext cx="7924800" cy="2209800"/>
          </a:xfrm>
          <a:prstGeom prst="rect">
            <a:avLst/>
          </a:prstGeom>
        </p:spPr>
        <p:txBody>
          <a:bodyPr lIns="151791" tIns="75896" rIns="151791" bIns="75896" rtlCol="0">
            <a:normAutofit/>
          </a:bodyPr>
          <a:lstStyle/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dirty="0" err="1"/>
              <a:t>XPath</a:t>
            </a:r>
            <a:r>
              <a:rPr lang="en-GB" sz="2400" dirty="0"/>
              <a:t> uses pattern expressions to identify nodes in an XML tree.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900" dirty="0"/>
          </a:p>
          <a:p>
            <a:pPr marL="436563" indent="-303213" defTabSz="968375" fontAlgn="auto">
              <a:spcAft>
                <a:spcPts val="0"/>
              </a:spcAft>
              <a:defRPr/>
            </a:pPr>
            <a:r>
              <a:rPr lang="en-GB" sz="2200" dirty="0"/>
              <a:t>W3C Standard</a:t>
            </a:r>
          </a:p>
          <a:p>
            <a:pPr marL="436563" indent="-303213" defTabSz="968375" fontAlgn="auto">
              <a:spcAft>
                <a:spcPts val="0"/>
              </a:spcAft>
              <a:defRPr/>
            </a:pPr>
            <a:r>
              <a:rPr lang="en-GB" sz="2200" dirty="0" err="1"/>
              <a:t>om.DomNode.SelectByPath</a:t>
            </a:r>
            <a:r>
              <a:rPr lang="en-GB" sz="2200" dirty="0"/>
              <a:t>() uses a subset of </a:t>
            </a:r>
            <a:r>
              <a:rPr lang="en-GB" sz="2200" dirty="0" err="1"/>
              <a:t>XPath</a:t>
            </a:r>
            <a:r>
              <a:rPr lang="en-GB" sz="2200" dirty="0"/>
              <a:t> expressions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XPath</a:t>
            </a:r>
            <a:r>
              <a:rPr lang="en-GB" sz="3200" dirty="0">
                <a:latin typeface="Century Gothic" pitchFamily="34" charset="0"/>
              </a:rPr>
              <a:t> Expressions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31191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8686800" cy="4619625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Create a </a:t>
            </a:r>
            <a:r>
              <a:rPr lang="en-US" sz="2800" dirty="0" err="1"/>
              <a:t>nodeList</a:t>
            </a:r>
            <a:r>
              <a:rPr lang="en-US" sz="2800" dirty="0"/>
              <a:t> object to manage a set of node references</a:t>
            </a:r>
          </a:p>
          <a:p>
            <a:r>
              <a:rPr lang="en-US" sz="2800" dirty="0" err="1"/>
              <a:t>NodeList</a:t>
            </a:r>
            <a:r>
              <a:rPr lang="en-US" sz="2800" dirty="0"/>
              <a:t> methods:</a:t>
            </a:r>
          </a:p>
          <a:p>
            <a:pPr lvl="1"/>
            <a:r>
              <a:rPr lang="en-US" sz="2400" b="1" dirty="0" err="1"/>
              <a:t>getLength</a:t>
            </a:r>
            <a:r>
              <a:rPr lang="en-US" sz="2400" b="1" dirty="0"/>
              <a:t>() </a:t>
            </a:r>
            <a:r>
              <a:rPr lang="en-US" sz="2400" dirty="0"/>
              <a:t>is the total number in the </a:t>
            </a:r>
            <a:r>
              <a:rPr lang="en-US" sz="2400" dirty="0" err="1"/>
              <a:t>nodeList</a:t>
            </a:r>
            <a:endParaRPr lang="en-US" sz="2400" dirty="0"/>
          </a:p>
          <a:p>
            <a:pPr lvl="1"/>
            <a:r>
              <a:rPr lang="en-US" sz="2400" b="1" dirty="0"/>
              <a:t>item(index)</a:t>
            </a:r>
            <a:r>
              <a:rPr lang="en-US" sz="2400" dirty="0"/>
              <a:t> is a specific node in the </a:t>
            </a:r>
            <a:r>
              <a:rPr lang="en-US" sz="2400" dirty="0" err="1"/>
              <a:t>nodeList</a:t>
            </a:r>
            <a:r>
              <a:rPr lang="en-US" sz="2400" dirty="0"/>
              <a:t> at a given position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Working with </a:t>
            </a:r>
            <a:r>
              <a:rPr lang="en-US" sz="3200" dirty="0" err="1">
                <a:latin typeface="Century Gothic" pitchFamily="34" charset="0"/>
              </a:rPr>
              <a:t>nodeList</a:t>
            </a:r>
            <a:r>
              <a:rPr lang="en-US" sz="3200" dirty="0">
                <a:latin typeface="Century Gothic" pitchFamily="34" charset="0"/>
              </a:rPr>
              <a:t> methods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4585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4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4441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8</TotalTime>
  <Words>548</Words>
  <Application>Microsoft Office PowerPoint</Application>
  <PresentationFormat>Presentación en pantalla (4:3)</PresentationFormat>
  <Paragraphs>105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新細明體</vt:lpstr>
      <vt:lpstr>Arial</vt:lpstr>
      <vt:lpstr>Calibri</vt:lpstr>
      <vt:lpstr>Century Gothic</vt:lpstr>
      <vt:lpstr>Courier New</vt:lpstr>
      <vt:lpstr>DejaVu Sans</vt:lpstr>
      <vt:lpstr>Myriad Bold</vt:lpstr>
      <vt:lpstr>Wingdings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2</cp:revision>
  <dcterms:created xsi:type="dcterms:W3CDTF">2012-06-05T22:43:02Z</dcterms:created>
  <dcterms:modified xsi:type="dcterms:W3CDTF">2016-11-22T19:23:19Z</dcterms:modified>
</cp:coreProperties>
</file>