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70" r:id="rId2"/>
    <p:sldMasterId id="2147483672" r:id="rId3"/>
  </p:sldMasterIdLst>
  <p:notesMasterIdLst>
    <p:notesMasterId r:id="rId12"/>
  </p:notesMasterIdLst>
  <p:sldIdLst>
    <p:sldId id="257" r:id="rId4"/>
    <p:sldId id="265" r:id="rId5"/>
    <p:sldId id="266" r:id="rId6"/>
    <p:sldId id="267" r:id="rId7"/>
    <p:sldId id="268" r:id="rId8"/>
    <p:sldId id="269" r:id="rId9"/>
    <p:sldId id="270" r:id="rId10"/>
    <p:sldId id="271" r:id="rId11"/>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849" autoAdjust="0"/>
  </p:normalViewPr>
  <p:slideViewPr>
    <p:cSldViewPr>
      <p:cViewPr varScale="1">
        <p:scale>
          <a:sx n="68" d="100"/>
          <a:sy n="68" d="100"/>
        </p:scale>
        <p:origin x="72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8CDDAE-DAA7-4EEE-8D54-54EB887CE332}" type="datetimeFigureOut">
              <a:rPr lang="es-MX" smtClean="0"/>
              <a:t>22/11/2016</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FF778B-9276-43D5-93C5-EFD883DC564E}" type="slidenum">
              <a:rPr lang="es-MX" smtClean="0"/>
              <a:t>‹Nº›</a:t>
            </a:fld>
            <a:endParaRPr lang="es-MX"/>
          </a:p>
        </p:txBody>
      </p:sp>
    </p:spTree>
    <p:extLst>
      <p:ext uri="{BB962C8B-B14F-4D97-AF65-F5344CB8AC3E}">
        <p14:creationId xmlns:p14="http://schemas.microsoft.com/office/powerpoint/2010/main" val="1994017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Read text. </a:t>
            </a:r>
          </a:p>
          <a:p>
            <a:endParaRPr lang="en-US" baseline="0" dirty="0"/>
          </a:p>
          <a:p>
            <a:r>
              <a:rPr lang="en-US" dirty="0"/>
              <a:t>Example</a:t>
            </a:r>
            <a:r>
              <a:rPr lang="en-US" baseline="0" dirty="0"/>
              <a:t> here shows two DYNAMIC ARRAYS and the DISPLAY ARRAY statements are sub-dialogs of a DIALOG statement so that they are both</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active at the same time. </a:t>
            </a:r>
            <a:r>
              <a:rPr lang="en-US" dirty="0"/>
              <a:t> The user</a:t>
            </a:r>
            <a:r>
              <a:rPr lang="en-US" baseline="0" dirty="0"/>
              <a:t> can select one, many, or all rows from the tables and move them back and forth. </a:t>
            </a:r>
          </a:p>
          <a:p>
            <a:endParaRPr lang="en-US" dirty="0"/>
          </a:p>
        </p:txBody>
      </p:sp>
      <p:sp>
        <p:nvSpPr>
          <p:cNvPr id="4" name="Slide Number Placeholder 3"/>
          <p:cNvSpPr>
            <a:spLocks noGrp="1"/>
          </p:cNvSpPr>
          <p:nvPr>
            <p:ph type="sldNum" sz="quarter" idx="10"/>
          </p:nvPr>
        </p:nvSpPr>
        <p:spPr/>
        <p:txBody>
          <a:bodyPr/>
          <a:lstStyle/>
          <a:p>
            <a:fld id="{59575DDB-512E-406A-8637-95DB5C6DB361}"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When you use multi-row selection, you must distinguish between two concepts: </a:t>
            </a:r>
            <a:r>
              <a:rPr lang="en-US" i="1" dirty="0"/>
              <a:t>row selection</a:t>
            </a:r>
            <a:r>
              <a:rPr lang="en-US" dirty="0"/>
              <a:t> and </a:t>
            </a:r>
            <a:r>
              <a:rPr lang="en-US" i="1" dirty="0"/>
              <a:t>current row</a:t>
            </a:r>
            <a:r>
              <a:rPr lang="en-US" dirty="0"/>
              <a:t>. In GUI mode, a selected r</a:t>
            </a:r>
            <a:r>
              <a:rPr lang="en-US" i="1" dirty="0"/>
              <a:t>ow </a:t>
            </a:r>
            <a:r>
              <a:rPr lang="en-US" dirty="0"/>
              <a:t>usually has a blue background, while the current</a:t>
            </a:r>
            <a:r>
              <a:rPr lang="en-US" i="1" dirty="0"/>
              <a:t> </a:t>
            </a:r>
            <a:r>
              <a:rPr lang="en-US" dirty="0"/>
              <a:t>row has a dotted focus rectangle. The current row may not be selected, or a selected row may not be the current row. </a:t>
            </a:r>
          </a:p>
        </p:txBody>
      </p:sp>
      <p:sp>
        <p:nvSpPr>
          <p:cNvPr id="4" name="Slide Number Placeholder 3"/>
          <p:cNvSpPr>
            <a:spLocks noGrp="1"/>
          </p:cNvSpPr>
          <p:nvPr>
            <p:ph type="sldNum" sz="quarter" idx="10"/>
          </p:nvPr>
        </p:nvSpPr>
        <p:spPr/>
        <p:txBody>
          <a:bodyPr/>
          <a:lstStyle/>
          <a:p>
            <a:fld id="{59575DDB-512E-406A-8637-95DB5C6DB361}"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a:p>
            <a:r>
              <a:rPr lang="en-US" baseline="0" dirty="0"/>
              <a:t>There are 3 DIALOG methods to assist you in implementing MRS. </a:t>
            </a:r>
          </a:p>
          <a:p>
            <a:endParaRPr lang="en-US" baseline="0" dirty="0"/>
          </a:p>
          <a:p>
            <a:r>
              <a:rPr lang="en-US" baseline="0" dirty="0"/>
              <a:t>Read Text.</a:t>
            </a:r>
          </a:p>
          <a:p>
            <a:endParaRPr lang="en-US" baseline="0" dirty="0"/>
          </a:p>
          <a:p>
            <a:r>
              <a:rPr lang="en-US" baseline="0" dirty="0"/>
              <a:t>In this example both display arrays are being set to accept multiple selections.</a:t>
            </a:r>
            <a:endParaRPr lang="en-US" dirty="0"/>
          </a:p>
          <a:p>
            <a:endParaRPr lang="en-US" dirty="0"/>
          </a:p>
        </p:txBody>
      </p:sp>
      <p:sp>
        <p:nvSpPr>
          <p:cNvPr id="4" name="Slide Number Placeholder 3"/>
          <p:cNvSpPr>
            <a:spLocks noGrp="1"/>
          </p:cNvSpPr>
          <p:nvPr>
            <p:ph type="sldNum" sz="quarter" idx="10"/>
          </p:nvPr>
        </p:nvSpPr>
        <p:spPr/>
        <p:txBody>
          <a:bodyPr/>
          <a:lstStyle/>
          <a:p>
            <a:fld id="{59575DDB-512E-406A-8637-95DB5C6DB361}"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Read</a:t>
            </a:r>
            <a:r>
              <a:rPr lang="en-US" baseline="0" dirty="0"/>
              <a:t> text.</a:t>
            </a:r>
          </a:p>
          <a:p>
            <a:endParaRPr lang="en-US" baseline="0" dirty="0"/>
          </a:p>
          <a:p>
            <a:r>
              <a:rPr lang="en-US" baseline="0" dirty="0"/>
              <a:t>This code shows the </a:t>
            </a:r>
            <a:r>
              <a:rPr lang="en-US" baseline="0" dirty="0" err="1"/>
              <a:t>isRowselected</a:t>
            </a:r>
            <a:r>
              <a:rPr lang="en-US" baseline="0" dirty="0"/>
              <a:t>() method used within a FOR LOOP to check each row in the array. As each row is checked, if it is a selected row, the row is appended to the other array and is deleted from the source array. You can use two loops, one to append to the array and one to delete from the source array or you can use one loop as shown here, but note that you have to reduce the counter variable.</a:t>
            </a:r>
            <a:endParaRPr lang="en-US" dirty="0"/>
          </a:p>
        </p:txBody>
      </p:sp>
      <p:sp>
        <p:nvSpPr>
          <p:cNvPr id="4" name="Slide Number Placeholder 3"/>
          <p:cNvSpPr>
            <a:spLocks noGrp="1"/>
          </p:cNvSpPr>
          <p:nvPr>
            <p:ph type="sldNum" sz="quarter" idx="10"/>
          </p:nvPr>
        </p:nvSpPr>
        <p:spPr/>
        <p:txBody>
          <a:bodyPr/>
          <a:lstStyle/>
          <a:p>
            <a:fld id="{59575DDB-512E-406A-8637-95DB5C6DB361}"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Read</a:t>
            </a:r>
            <a:r>
              <a:rPr lang="en-US" baseline="0" dirty="0"/>
              <a:t> text.</a:t>
            </a:r>
          </a:p>
          <a:p>
            <a:endParaRPr lang="en-US" baseline="0" dirty="0"/>
          </a:p>
          <a:p>
            <a:r>
              <a:rPr lang="en-US" baseline="0" dirty="0"/>
              <a:t>In these examples, all rows are either selected or unselected. To select all rows, beginning to end, use 1 and -1, but you could also supply values such as begin at 5 and end at 10 or pass an integer variable to this method for the start and end values.</a:t>
            </a:r>
          </a:p>
          <a:p>
            <a:endParaRPr lang="en-US" baseline="0" dirty="0"/>
          </a:p>
          <a:p>
            <a:r>
              <a:rPr lang="en-US" baseline="0" dirty="0"/>
              <a:t>Let’s take a look at the full code for </a:t>
            </a:r>
            <a:r>
              <a:rPr lang="en-US" baseline="0"/>
              <a:t>this example.</a:t>
            </a:r>
            <a:endParaRPr lang="en-US" dirty="0"/>
          </a:p>
        </p:txBody>
      </p:sp>
      <p:sp>
        <p:nvSpPr>
          <p:cNvPr id="4" name="Slide Number Placeholder 3"/>
          <p:cNvSpPr>
            <a:spLocks noGrp="1"/>
          </p:cNvSpPr>
          <p:nvPr>
            <p:ph type="sldNum" sz="quarter" idx="10"/>
          </p:nvPr>
        </p:nvSpPr>
        <p:spPr/>
        <p:txBody>
          <a:bodyPr/>
          <a:lstStyle/>
          <a:p>
            <a:fld id="{59575DDB-512E-406A-8637-95DB5C6DB361}"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Tree>
    <p:extLst>
      <p:ext uri="{BB962C8B-B14F-4D97-AF65-F5344CB8AC3E}">
        <p14:creationId xmlns:p14="http://schemas.microsoft.com/office/powerpoint/2010/main" val="1999572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Tree>
    <p:extLst>
      <p:ext uri="{BB962C8B-B14F-4D97-AF65-F5344CB8AC3E}">
        <p14:creationId xmlns:p14="http://schemas.microsoft.com/office/powerpoint/2010/main" val="1999572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rucial_1">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normAutofit/>
          </a:bodyPr>
          <a:lstStyle>
            <a:lvl1pPr>
              <a:defRPr sz="3200">
                <a:latin typeface="Century Gothic" pitchFamily="34" charset="0"/>
              </a:defRPr>
            </a:lvl1pPr>
          </a:lstStyle>
          <a:p>
            <a:r>
              <a:rPr lang="es-ES"/>
              <a:t>Haga clic para modificar el estilo de título del patrón</a:t>
            </a:r>
            <a:endParaRPr lang="es-MX" dirty="0"/>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dirty="0"/>
          </a:p>
        </p:txBody>
      </p:sp>
    </p:spTree>
    <p:extLst>
      <p:ext uri="{BB962C8B-B14F-4D97-AF65-F5344CB8AC3E}">
        <p14:creationId xmlns:p14="http://schemas.microsoft.com/office/powerpoint/2010/main" val="310865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lvl1pPr>
              <a:defRPr sz="3200">
                <a:latin typeface="Century Gothic" pitchFamily="34" charset="0"/>
              </a:defRPr>
            </a:lvl1pPr>
          </a:lstStyle>
          <a:p>
            <a:r>
              <a:rPr lang="es-ES"/>
              <a:t>Haga clic para modificar el estilo de título del patrón</a:t>
            </a:r>
            <a:endParaRPr lang="es-MX" dirty="0"/>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Tree>
    <p:extLst>
      <p:ext uri="{BB962C8B-B14F-4D97-AF65-F5344CB8AC3E}">
        <p14:creationId xmlns:p14="http://schemas.microsoft.com/office/powerpoint/2010/main" val="2727648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normAutofit/>
          </a:bodyPr>
          <a:lstStyle>
            <a:lvl1pPr>
              <a:defRPr sz="3200">
                <a:latin typeface="Century Gothic" pitchFamily="34" charset="0"/>
              </a:defRPr>
            </a:lvl1pPr>
          </a:lstStyle>
          <a:p>
            <a:r>
              <a:rPr lang="es-ES"/>
              <a:t>Haga clic para modificar el estilo de título del patrón</a:t>
            </a:r>
            <a:endParaRPr lang="es-MX" dirty="0"/>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Tree>
    <p:extLst>
      <p:ext uri="{BB962C8B-B14F-4D97-AF65-F5344CB8AC3E}">
        <p14:creationId xmlns:p14="http://schemas.microsoft.com/office/powerpoint/2010/main" val="3421970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última_página">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222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aPágina">
    <p:spTree>
      <p:nvGrpSpPr>
        <p:cNvPr id="1" name=""/>
        <p:cNvGrpSpPr/>
        <p:nvPr/>
      </p:nvGrpSpPr>
      <p:grpSpPr>
        <a:xfrm>
          <a:off x="0" y="0"/>
          <a:ext cx="0" cy="0"/>
          <a:chOff x="0" y="0"/>
          <a:chExt cx="0" cy="0"/>
        </a:xfrm>
      </p:grpSpPr>
      <p:sp>
        <p:nvSpPr>
          <p:cNvPr id="3" name="2 Marcador de número de diapositiva"/>
          <p:cNvSpPr>
            <a:spLocks noGrp="1"/>
          </p:cNvSpPr>
          <p:nvPr>
            <p:ph type="sldNum" sz="quarter" idx="10"/>
          </p:nvPr>
        </p:nvSpPr>
        <p:spPr/>
        <p:txBody>
          <a:bodyPr/>
          <a:lstStyle/>
          <a:p>
            <a:fld id="{0D9A3CFB-906F-4938-A669-EEE63204022F}" type="slidenum">
              <a:rPr lang="es-MX" smtClean="0"/>
              <a:pPr/>
              <a:t>‹Nº›</a:t>
            </a:fld>
            <a:endParaRPr lang="es-MX" dirty="0"/>
          </a:p>
        </p:txBody>
      </p:sp>
    </p:spTree>
    <p:extLst>
      <p:ext uri="{BB962C8B-B14F-4D97-AF65-F5344CB8AC3E}">
        <p14:creationId xmlns:p14="http://schemas.microsoft.com/office/powerpoint/2010/main" val="1998916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última_página">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903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sz="3200">
                <a:latin typeface="Century Gothic" pitchFamily="34" charset="0"/>
              </a:defRPr>
            </a:lvl1pPr>
          </a:lstStyle>
          <a:p>
            <a:r>
              <a:rPr lang="es-ES"/>
              <a:t>Haga clic para modificar el estilo de título del patrón</a:t>
            </a:r>
            <a:endParaRPr lang="es-MX" dirty="0"/>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Tree>
    <p:extLst>
      <p:ext uri="{BB962C8B-B14F-4D97-AF65-F5344CB8AC3E}">
        <p14:creationId xmlns:p14="http://schemas.microsoft.com/office/powerpoint/2010/main" val="613035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Tree>
    <p:extLst>
      <p:ext uri="{BB962C8B-B14F-4D97-AF65-F5344CB8AC3E}">
        <p14:creationId xmlns:p14="http://schemas.microsoft.com/office/powerpoint/2010/main" val="9610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dirty="0"/>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Tree>
    <p:extLst>
      <p:ext uri="{BB962C8B-B14F-4D97-AF65-F5344CB8AC3E}">
        <p14:creationId xmlns:p14="http://schemas.microsoft.com/office/powerpoint/2010/main" val="361950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Tree>
    <p:extLst>
      <p:ext uri="{BB962C8B-B14F-4D97-AF65-F5344CB8AC3E}">
        <p14:creationId xmlns:p14="http://schemas.microsoft.com/office/powerpoint/2010/main" val="1734482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lvl1pPr algn="l">
              <a:defRPr sz="3200">
                <a:latin typeface="Century Gothic" pitchFamily="34" charset="0"/>
              </a:defRPr>
            </a:lvl1pPr>
          </a:lstStyle>
          <a:p>
            <a:r>
              <a:rPr lang="es-ES"/>
              <a:t>Haga clic para modificar el estilo de título del patrón</a:t>
            </a:r>
            <a:endParaRPr lang="es-MX" dirty="0"/>
          </a:p>
        </p:txBody>
      </p:sp>
    </p:spTree>
    <p:extLst>
      <p:ext uri="{BB962C8B-B14F-4D97-AF65-F5344CB8AC3E}">
        <p14:creationId xmlns:p14="http://schemas.microsoft.com/office/powerpoint/2010/main" val="374787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3603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dirty="0"/>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3578175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2380372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dirty="0"/>
              <a:t>Haga clic para modificar el estilo de título del patrón</a:t>
            </a:r>
            <a:endParaRPr lang="es-MX" dirty="0"/>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MX" dirty="0"/>
          </a:p>
        </p:txBody>
      </p:sp>
      <p:sp>
        <p:nvSpPr>
          <p:cNvPr id="7" name="3 Marcador de pie de página"/>
          <p:cNvSpPr txBox="1">
            <a:spLocks/>
          </p:cNvSpPr>
          <p:nvPr/>
        </p:nvSpPr>
        <p:spPr>
          <a:xfrm>
            <a:off x="2517924" y="6306740"/>
            <a:ext cx="2895600" cy="432048"/>
          </a:xfrm>
          <a:prstGeom prst="rect">
            <a:avLst/>
          </a:prstGeom>
        </p:spPr>
        <p:txBody>
          <a:bodyPr vert="horz" lIns="91440" tIns="45720" rIns="91440" bIns="45720" rtlCol="0" anchor="ctr"/>
          <a:lstStyle>
            <a:defPPr>
              <a:defRPr lang="es-MX"/>
            </a:defPPr>
            <a:lvl1pPr marL="0" algn="ctr" defTabSz="914400" rtl="0" eaLnBrk="1" latinLnBrk="0" hangingPunct="1">
              <a:defRPr lang="en-US" sz="1200" b="0" i="0" kern="1200" smtClean="0">
                <a:solidFill>
                  <a:schemeClr val="tx2"/>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 2012 Crucial soft. All rights reserved</a:t>
            </a:r>
          </a:p>
        </p:txBody>
      </p:sp>
      <p:sp>
        <p:nvSpPr>
          <p:cNvPr id="8" name="4 Marcador de número de diapositiva"/>
          <p:cNvSpPr txBox="1">
            <a:spLocks/>
          </p:cNvSpPr>
          <p:nvPr/>
        </p:nvSpPr>
        <p:spPr>
          <a:xfrm>
            <a:off x="6542856" y="6309320"/>
            <a:ext cx="2133600" cy="365125"/>
          </a:xfrm>
          <a:prstGeom prst="rect">
            <a:avLst/>
          </a:prstGeom>
        </p:spPr>
        <p:txBody>
          <a:bodyPr vert="horz" lIns="91440" tIns="45720" rIns="91440" bIns="45720" rtlCol="0" anchor="ctr"/>
          <a:lstStyle>
            <a:defPPr>
              <a:defRPr lang="es-MX"/>
            </a:defPPr>
            <a:lvl1pPr marL="0" algn="r" defTabSz="914400" rtl="0" eaLnBrk="1" latinLnBrk="0" hangingPunct="1">
              <a:defRPr sz="1200" b="0" u="none"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dirty="0">
                <a:solidFill>
                  <a:schemeClr val="tx2"/>
                </a:solidFill>
              </a:rPr>
              <a:t>Page | </a:t>
            </a:r>
            <a:fld id="{0D9A3CFB-906F-4938-A669-EEE63204022F}" type="slidenum">
              <a:rPr lang="es-MX" smtClean="0"/>
              <a:pPr/>
              <a:t>‹Nº›</a:t>
            </a:fld>
            <a:endParaRPr lang="es-MX" dirty="0"/>
          </a:p>
        </p:txBody>
      </p:sp>
    </p:spTree>
    <p:extLst>
      <p:ext uri="{BB962C8B-B14F-4D97-AF65-F5344CB8AC3E}">
        <p14:creationId xmlns:p14="http://schemas.microsoft.com/office/powerpoint/2010/main" val="2243792329"/>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85" r:id="rId12"/>
  </p:sldLayoutIdLst>
  <p:txStyles>
    <p:titleStyle>
      <a:lvl1pPr algn="l" defTabSz="914400" rtl="0" eaLnBrk="1" latinLnBrk="0" hangingPunct="1">
        <a:spcBef>
          <a:spcPct val="0"/>
        </a:spcBef>
        <a:buNone/>
        <a:defRPr sz="3200" b="1" kern="1200">
          <a:solidFill>
            <a:schemeClr val="tx2"/>
          </a:solidFill>
          <a:latin typeface="Century Gothic"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600" b="1" kern="1200">
          <a:solidFill>
            <a:schemeClr val="tx2"/>
          </a:solidFill>
          <a:latin typeface="Century Gothic" pitchFamily="34" charset="0"/>
          <a:ea typeface="+mn-ea"/>
          <a:cs typeface="+mn-cs"/>
        </a:defRPr>
      </a:lvl1pPr>
      <a:lvl2pPr marL="742950" indent="-285750" algn="l" defTabSz="914400" rtl="0" eaLnBrk="1" latinLnBrk="0" hangingPunct="1">
        <a:spcBef>
          <a:spcPct val="20000"/>
        </a:spcBef>
        <a:buFont typeface="Arial" pitchFamily="34" charset="0"/>
        <a:buChar char="–"/>
        <a:defRPr sz="1600" kern="1200">
          <a:solidFill>
            <a:schemeClr val="tx2"/>
          </a:solidFill>
          <a:latin typeface="Century Gothic" pitchFamily="34" charset="0"/>
          <a:ea typeface="+mn-ea"/>
          <a:cs typeface="+mn-cs"/>
        </a:defRPr>
      </a:lvl2pPr>
      <a:lvl3pPr marL="1143000" indent="-228600" algn="l" defTabSz="914400" rtl="0" eaLnBrk="1" latinLnBrk="0" hangingPunct="1">
        <a:spcBef>
          <a:spcPct val="20000"/>
        </a:spcBef>
        <a:buFont typeface="Arial" pitchFamily="34" charset="0"/>
        <a:buChar char="•"/>
        <a:defRPr sz="1400" kern="1200">
          <a:solidFill>
            <a:schemeClr val="tx2"/>
          </a:solidFill>
          <a:latin typeface="Century Gothic" pitchFamily="34"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2"/>
          </a:solidFill>
          <a:latin typeface="Century Gothic" pitchFamily="34" charset="0"/>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2"/>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9A3CFB-906F-4938-A669-EEE63204022F}" type="slidenum">
              <a:rPr lang="es-MX" smtClean="0"/>
              <a:pPr/>
              <a:t>‹Nº›</a:t>
            </a:fld>
            <a:endParaRPr lang="es-MX" dirty="0"/>
          </a:p>
        </p:txBody>
      </p:sp>
    </p:spTree>
    <p:extLst>
      <p:ext uri="{BB962C8B-B14F-4D97-AF65-F5344CB8AC3E}">
        <p14:creationId xmlns:p14="http://schemas.microsoft.com/office/powerpoint/2010/main" val="3249512761"/>
      </p:ext>
    </p:extLst>
  </p:cSld>
  <p:clrMap bg1="lt1" tx1="dk1" bg2="lt2" tx2="dk2" accent1="accent1" accent2="accent2" accent3="accent3" accent4="accent4" accent5="accent5" accent6="accent6" hlink="hlink" folHlink="folHlink"/>
  <p:sldLayoutIdLst>
    <p:sldLayoutId id="2147483671"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4 Marcador de número de diapositiva"/>
          <p:cNvSpPr txBox="1">
            <a:spLocks/>
          </p:cNvSpPr>
          <p:nvPr/>
        </p:nvSpPr>
        <p:spPr>
          <a:xfrm>
            <a:off x="6542856" y="6309320"/>
            <a:ext cx="2133600" cy="365125"/>
          </a:xfrm>
          <a:prstGeom prst="rect">
            <a:avLst/>
          </a:prstGeom>
        </p:spPr>
        <p:txBody>
          <a:bodyPr vert="horz" lIns="91440" tIns="45720" rIns="91440" bIns="45720" rtlCol="0" anchor="ctr"/>
          <a:lstStyle>
            <a:defPPr>
              <a:defRPr lang="es-MX"/>
            </a:defPPr>
            <a:lvl1pPr marL="0" algn="r" defTabSz="914400" rtl="0" eaLnBrk="1" latinLnBrk="0" hangingPunct="1">
              <a:defRPr sz="1200" b="0" u="none"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dirty="0">
                <a:solidFill>
                  <a:schemeClr val="tx2"/>
                </a:solidFill>
              </a:rPr>
              <a:t>Page | </a:t>
            </a:r>
            <a:fld id="{0D9A3CFB-906F-4938-A669-EEE63204022F}" type="slidenum">
              <a:rPr lang="es-MX" smtClean="0"/>
              <a:pPr/>
              <a:t>‹Nº›</a:t>
            </a:fld>
            <a:endParaRPr lang="es-MX" dirty="0"/>
          </a:p>
        </p:txBody>
      </p:sp>
    </p:spTree>
    <p:extLst>
      <p:ext uri="{BB962C8B-B14F-4D97-AF65-F5344CB8AC3E}">
        <p14:creationId xmlns:p14="http://schemas.microsoft.com/office/powerpoint/2010/main" val="3924078641"/>
      </p:ext>
    </p:extLst>
  </p:cSld>
  <p:clrMap bg1="lt1" tx1="dk1" bg2="lt2" tx2="dk2" accent1="accent1" accent2="accent2" accent3="accent3" accent4="accent4" accent5="accent5" accent6="accent6" hlink="hlink" folHlink="folHlink"/>
  <p:sldLayoutIdLst>
    <p:sldLayoutId id="2147483684"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4.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1 Marcador de número de diapositiva"/>
          <p:cNvSpPr>
            <a:spLocks noGrp="1"/>
          </p:cNvSpPr>
          <p:nvPr>
            <p:ph type="sldNum" sz="quarter" idx="10"/>
          </p:nvPr>
        </p:nvSpPr>
        <p:spPr/>
        <p:txBody>
          <a:bodyPr/>
          <a:lstStyle/>
          <a:p>
            <a:fld id="{0D9A3CFB-906F-4938-A669-EEE63204022F}" type="slidenum">
              <a:rPr lang="es-MX" smtClean="0"/>
              <a:pPr/>
              <a:t>1</a:t>
            </a:fld>
            <a:endParaRPr lang="es-MX" dirty="0"/>
          </a:p>
        </p:txBody>
      </p:sp>
      <p:sp>
        <p:nvSpPr>
          <p:cNvPr id="3" name="Text Box 5"/>
          <p:cNvSpPr txBox="1">
            <a:spLocks noChangeArrowheads="1"/>
          </p:cNvSpPr>
          <p:nvPr/>
        </p:nvSpPr>
        <p:spPr bwMode="auto">
          <a:xfrm>
            <a:off x="251520" y="4759984"/>
            <a:ext cx="8568952" cy="1477328"/>
          </a:xfrm>
          <a:prstGeom prst="rect">
            <a:avLst/>
          </a:prstGeom>
          <a:noFill/>
          <a:ln w="9525">
            <a:noFill/>
            <a:miter lim="800000"/>
            <a:headEnd/>
            <a:tailEnd/>
          </a:ln>
        </p:spPr>
        <p:txBody>
          <a:bodyPr wrap="square">
            <a:prstTxWarp prst="textNoShape">
              <a:avLst/>
            </a:prstTxWarp>
            <a:spAutoFit/>
          </a:bodyPr>
          <a:lstStyle/>
          <a:p>
            <a:pPr eaLnBrk="0" hangingPunct="0"/>
            <a:r>
              <a:rPr lang="en-US" sz="3600" b="1" dirty="0">
                <a:solidFill>
                  <a:schemeClr val="tx2"/>
                </a:solidFill>
                <a:latin typeface="Century Gothic" pitchFamily="34" charset="0"/>
              </a:rPr>
              <a:t>Implementing Multiple Row Selection</a:t>
            </a:r>
            <a:endParaRPr lang="en-US" sz="3600" b="1" dirty="0">
              <a:solidFill>
                <a:schemeClr val="tx2"/>
              </a:solidFill>
              <a:latin typeface="Century Gothic" pitchFamily="34" charset="0"/>
              <a:ea typeface="DejaVu Sans" charset="0"/>
              <a:cs typeface="Century Gothic"/>
            </a:endParaRPr>
          </a:p>
          <a:p>
            <a:pPr eaLnBrk="0" hangingPunct="0"/>
            <a:endParaRPr lang="fr-FR" sz="3000" b="1" dirty="0">
              <a:solidFill>
                <a:schemeClr val="tx2"/>
              </a:solidFill>
              <a:latin typeface="Century Gothic"/>
              <a:ea typeface="DejaVu Sans" charset="0"/>
              <a:cs typeface="Century Gothic"/>
            </a:endParaRPr>
          </a:p>
          <a:p>
            <a:pPr eaLnBrk="0" hangingPunct="0"/>
            <a:r>
              <a:rPr lang="en-US" sz="3600" baseline="30000" dirty="0">
                <a:solidFill>
                  <a:schemeClr val="bg1">
                    <a:lumMod val="65000"/>
                  </a:schemeClr>
                </a:solidFill>
                <a:latin typeface="Myriad Bold" charset="0"/>
              </a:rPr>
              <a:t>Learning </a:t>
            </a:r>
            <a:r>
              <a:rPr lang="en-US" sz="3600" baseline="30000" dirty="0" err="1">
                <a:solidFill>
                  <a:schemeClr val="bg1">
                    <a:lumMod val="65000"/>
                  </a:schemeClr>
                </a:solidFill>
                <a:latin typeface="Myriad Bold" charset="0"/>
              </a:rPr>
              <a:t>Genero</a:t>
            </a:r>
            <a:r>
              <a:rPr lang="en-US" sz="3600" baseline="30000">
                <a:solidFill>
                  <a:schemeClr val="bg1">
                    <a:lumMod val="65000"/>
                  </a:schemeClr>
                </a:solidFill>
                <a:latin typeface="Myriad Bold" charset="0"/>
              </a:rPr>
              <a:t> BDL</a:t>
            </a:r>
            <a:endParaRPr lang="en-US" sz="3600" baseline="30000" dirty="0">
              <a:solidFill>
                <a:schemeClr val="bg1">
                  <a:lumMod val="65000"/>
                </a:schemeClr>
              </a:solidFill>
              <a:latin typeface="Myriad Bold" charset="0"/>
            </a:endParaRPr>
          </a:p>
        </p:txBody>
      </p:sp>
    </p:spTree>
    <p:extLst>
      <p:ext uri="{BB962C8B-B14F-4D97-AF65-F5344CB8AC3E}">
        <p14:creationId xmlns:p14="http://schemas.microsoft.com/office/powerpoint/2010/main" val="944677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p:cNvSpPr>
          <p:nvPr/>
        </p:nvSpPr>
        <p:spPr>
          <a:xfrm>
            <a:off x="419099" y="1076325"/>
            <a:ext cx="6943726" cy="1724025"/>
          </a:xfrm>
          <a:prstGeom prst="rect">
            <a:avLst/>
          </a:prstGeom>
        </p:spPr>
        <p:txBody>
          <a:bodyPr vert="horz" lIns="91440" tIns="45720" rIns="91440" bIns="45720" rtlCol="0">
            <a:noAutofit/>
          </a:bodyPr>
          <a:lstStyle/>
          <a:p>
            <a:pPr marL="342900" lvl="0" indent="-342900" algn="l" eaLnBrk="1" fontAlgn="auto" hangingPunct="1">
              <a:spcBef>
                <a:spcPct val="20000"/>
              </a:spcBef>
              <a:spcAft>
                <a:spcPts val="0"/>
              </a:spcAft>
              <a:buFont typeface="Arial" pitchFamily="34" charset="0"/>
              <a:buChar char="•"/>
              <a:defRPr/>
            </a:pPr>
            <a:r>
              <a:rPr lang="en-US" sz="2600" dirty="0">
                <a:solidFill>
                  <a:schemeClr val="tx2"/>
                </a:solidFill>
                <a:latin typeface="Century Gothic" pitchFamily="34" charset="0"/>
              </a:rPr>
              <a:t>The DISPLAY ARRAY sub-dialog allows multi-row selection. </a:t>
            </a:r>
          </a:p>
          <a:p>
            <a:pPr marL="342900" lvl="0" indent="-342900" algn="l" eaLnBrk="1" fontAlgn="auto" hangingPunct="1">
              <a:spcBef>
                <a:spcPct val="20000"/>
              </a:spcBef>
              <a:spcAft>
                <a:spcPts val="0"/>
              </a:spcAft>
              <a:buFont typeface="Arial" pitchFamily="34" charset="0"/>
              <a:buChar char="•"/>
              <a:defRPr/>
            </a:pPr>
            <a:r>
              <a:rPr lang="en-US" sz="2600" dirty="0">
                <a:solidFill>
                  <a:schemeClr val="tx2"/>
                </a:solidFill>
                <a:latin typeface="Century Gothic" pitchFamily="34" charset="0"/>
              </a:rPr>
              <a:t>Users can select multiple rows using standard selection keys such as control-click and shift-click.</a:t>
            </a:r>
          </a:p>
        </p:txBody>
      </p:sp>
      <p:pic>
        <p:nvPicPr>
          <p:cNvPr id="1026" name="Picture 2"/>
          <p:cNvPicPr>
            <a:picLocks noChangeAspect="1" noChangeArrowheads="1"/>
          </p:cNvPicPr>
          <p:nvPr/>
        </p:nvPicPr>
        <p:blipFill>
          <a:blip r:embed="rId3" cstate="print"/>
          <a:srcRect/>
          <a:stretch>
            <a:fillRect/>
          </a:stretch>
        </p:blipFill>
        <p:spPr bwMode="auto">
          <a:xfrm>
            <a:off x="1475656" y="3573016"/>
            <a:ext cx="5172075" cy="1895475"/>
          </a:xfrm>
          <a:prstGeom prst="rect">
            <a:avLst/>
          </a:prstGeom>
          <a:noFill/>
          <a:ln w="9525">
            <a:noFill/>
            <a:miter lim="800000"/>
            <a:headEnd/>
            <a:tailEnd/>
          </a:ln>
        </p:spPr>
      </p:pic>
      <p:sp>
        <p:nvSpPr>
          <p:cNvPr id="5" name="Rectangle 23"/>
          <p:cNvSpPr txBox="1">
            <a:spLocks noChangeArrowheads="1"/>
          </p:cNvSpPr>
          <p:nvPr/>
        </p:nvSpPr>
        <p:spPr>
          <a:xfrm>
            <a:off x="911696" y="166688"/>
            <a:ext cx="7476728"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a:latin typeface="Century Gothic" pitchFamily="34" charset="0"/>
              </a:rPr>
              <a:t>Multiple Row Selection (MRS)</a:t>
            </a:r>
            <a:endParaRPr lang="en-US" sz="1400" dirty="0">
              <a:latin typeface="Century Gothic" pitchFamily="34" charset="0"/>
              <a:cs typeface="Century Gothic"/>
            </a:endParaRPr>
          </a:p>
        </p:txBody>
      </p:sp>
    </p:spTree>
    <p:extLst>
      <p:ext uri="{BB962C8B-B14F-4D97-AF65-F5344CB8AC3E}">
        <p14:creationId xmlns:p14="http://schemas.microsoft.com/office/powerpoint/2010/main" val="2246434860"/>
      </p:ext>
    </p:extLst>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3" cstate="print"/>
          <a:srcRect/>
          <a:stretch>
            <a:fillRect/>
          </a:stretch>
        </p:blipFill>
        <p:spPr bwMode="auto">
          <a:xfrm>
            <a:off x="2271713" y="1438275"/>
            <a:ext cx="4981575" cy="3562350"/>
          </a:xfrm>
          <a:prstGeom prst="rect">
            <a:avLst/>
          </a:prstGeom>
          <a:noFill/>
          <a:ln w="9525">
            <a:noFill/>
            <a:miter lim="800000"/>
            <a:headEnd/>
            <a:tailEnd/>
          </a:ln>
        </p:spPr>
      </p:pic>
      <p:sp>
        <p:nvSpPr>
          <p:cNvPr id="7" name="Line Callout 1 (Border and Accent Bar) 6"/>
          <p:cNvSpPr/>
          <p:nvPr/>
        </p:nvSpPr>
        <p:spPr>
          <a:xfrm>
            <a:off x="7534275" y="2495550"/>
            <a:ext cx="1543050" cy="1933575"/>
          </a:xfrm>
          <a:prstGeom prst="accentBorderCallout1">
            <a:avLst>
              <a:gd name="adj1" fmla="val 18750"/>
              <a:gd name="adj2" fmla="val -8333"/>
              <a:gd name="adj3" fmla="val 18553"/>
              <a:gd name="adj4" fmla="val -888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selected rows. 1 “current” row.</a:t>
            </a:r>
          </a:p>
        </p:txBody>
      </p:sp>
      <p:sp>
        <p:nvSpPr>
          <p:cNvPr id="8" name="Line Callout 1 (Border and Accent Bar) 7"/>
          <p:cNvSpPr/>
          <p:nvPr/>
        </p:nvSpPr>
        <p:spPr>
          <a:xfrm>
            <a:off x="152400" y="3038475"/>
            <a:ext cx="1676399" cy="2219325"/>
          </a:xfrm>
          <a:prstGeom prst="accentBorderCallout1">
            <a:avLst>
              <a:gd name="adj1" fmla="val 46118"/>
              <a:gd name="adj2" fmla="val 108461"/>
              <a:gd name="adj3" fmla="val 45936"/>
              <a:gd name="adj4" fmla="val 1324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rows flagged as “selected”. 1 </a:t>
            </a:r>
            <a:r>
              <a:rPr lang="en-US"/>
              <a:t>“current” row. </a:t>
            </a:r>
            <a:endParaRPr lang="en-US" dirty="0"/>
          </a:p>
        </p:txBody>
      </p:sp>
      <p:sp>
        <p:nvSpPr>
          <p:cNvPr id="6" name="Rectangle 23"/>
          <p:cNvSpPr txBox="1">
            <a:spLocks noChangeArrowheads="1"/>
          </p:cNvSpPr>
          <p:nvPr/>
        </p:nvSpPr>
        <p:spPr>
          <a:xfrm>
            <a:off x="911696" y="166688"/>
            <a:ext cx="7476728"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a:latin typeface="Century Gothic" pitchFamily="34" charset="0"/>
              </a:rPr>
              <a:t>Selected Row vs. Current Row</a:t>
            </a:r>
            <a:endParaRPr lang="en-US" sz="1400" dirty="0">
              <a:latin typeface="Century Gothic" pitchFamily="34" charset="0"/>
              <a:cs typeface="Century Gothic"/>
            </a:endParaRPr>
          </a:p>
        </p:txBody>
      </p:sp>
    </p:spTree>
    <p:extLst>
      <p:ext uri="{BB962C8B-B14F-4D97-AF65-F5344CB8AC3E}">
        <p14:creationId xmlns:p14="http://schemas.microsoft.com/office/powerpoint/2010/main" val="2949241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4294967295"/>
          </p:nvPr>
        </p:nvSpPr>
        <p:spPr>
          <a:xfrm>
            <a:off x="0" y="1268413"/>
            <a:ext cx="8229600" cy="4525962"/>
          </a:xfrm>
          <a:prstGeom prst="rect">
            <a:avLst/>
          </a:prstGeom>
        </p:spPr>
        <p:txBody>
          <a:bodyPr>
            <a:normAutofit/>
          </a:bodyPr>
          <a:lstStyle/>
          <a:p>
            <a:pPr marL="514350" indent="-514350">
              <a:buNone/>
            </a:pPr>
            <a:r>
              <a:rPr lang="en-US" sz="2200" dirty="0" err="1"/>
              <a:t>DIALOG.setSelectionMode</a:t>
            </a:r>
            <a:r>
              <a:rPr lang="en-US" sz="2200" dirty="0"/>
              <a:t>() indicates if the named screen array in the DISPLAY ARRAY is to use Multiple Selection.</a:t>
            </a:r>
          </a:p>
          <a:p>
            <a:pPr>
              <a:buNone/>
            </a:pPr>
            <a:r>
              <a:rPr lang="en-US" sz="2200" dirty="0">
                <a:cs typeface="Courier New" pitchFamily="49" charset="0"/>
              </a:rPr>
              <a:t>	</a:t>
            </a:r>
            <a:r>
              <a:rPr lang="en-US" sz="1900" dirty="0">
                <a:latin typeface="Courier New" pitchFamily="49" charset="0"/>
                <a:cs typeface="Courier New" pitchFamily="49" charset="0"/>
              </a:rPr>
              <a:t>	</a:t>
            </a:r>
          </a:p>
          <a:p>
            <a:pPr>
              <a:buNone/>
            </a:pPr>
            <a:endParaRPr lang="en-US" sz="1900" dirty="0">
              <a:latin typeface="Courier New" pitchFamily="49" charset="0"/>
              <a:cs typeface="Courier New" pitchFamily="49" charset="0"/>
            </a:endParaRPr>
          </a:p>
        </p:txBody>
      </p:sp>
      <p:sp>
        <p:nvSpPr>
          <p:cNvPr id="6" name="TextBox 5"/>
          <p:cNvSpPr txBox="1"/>
          <p:nvPr/>
        </p:nvSpPr>
        <p:spPr>
          <a:xfrm>
            <a:off x="539552" y="2636912"/>
            <a:ext cx="7610475" cy="707886"/>
          </a:xfrm>
          <a:prstGeom prst="rect">
            <a:avLst/>
          </a:prstGeom>
          <a:noFill/>
          <a:ln>
            <a:solidFill>
              <a:schemeClr val="tx1"/>
            </a:solidFill>
          </a:ln>
        </p:spPr>
        <p:txBody>
          <a:bodyPr wrap="square" rtlCol="0">
            <a:spAutoFit/>
          </a:bodyPr>
          <a:lstStyle/>
          <a:p>
            <a:pPr algn="l">
              <a:buNone/>
            </a:pPr>
            <a:r>
              <a:rPr lang="en-US" sz="2000" dirty="0">
                <a:latin typeface="Courier New" pitchFamily="49" charset="0"/>
                <a:cs typeface="Courier New" pitchFamily="49" charset="0"/>
              </a:rPr>
              <a:t>CALL </a:t>
            </a:r>
            <a:r>
              <a:rPr lang="en-US" sz="2000" dirty="0" err="1">
                <a:latin typeface="Courier New" pitchFamily="49" charset="0"/>
                <a:cs typeface="Courier New" pitchFamily="49" charset="0"/>
              </a:rPr>
              <a:t>DIALOG.setSelectionMode</a:t>
            </a:r>
            <a:r>
              <a:rPr lang="en-US" sz="2000" dirty="0">
                <a:latin typeface="Courier New" pitchFamily="49" charset="0"/>
                <a:cs typeface="Courier New" pitchFamily="49" charset="0"/>
              </a:rPr>
              <a:t>(“left-array",1)</a:t>
            </a:r>
          </a:p>
          <a:p>
            <a:pPr algn="l">
              <a:buNone/>
            </a:pPr>
            <a:r>
              <a:rPr lang="en-US" sz="2000" dirty="0">
                <a:latin typeface="Courier New" pitchFamily="49" charset="0"/>
                <a:cs typeface="Courier New" pitchFamily="49" charset="0"/>
              </a:rPr>
              <a:t>CALL </a:t>
            </a:r>
            <a:r>
              <a:rPr lang="en-US" sz="2000" dirty="0" err="1">
                <a:latin typeface="Courier New" pitchFamily="49" charset="0"/>
                <a:cs typeface="Courier New" pitchFamily="49" charset="0"/>
              </a:rPr>
              <a:t>DIALOG.setSelectionMode</a:t>
            </a:r>
            <a:r>
              <a:rPr lang="en-US" sz="2000" dirty="0">
                <a:latin typeface="Courier New" pitchFamily="49" charset="0"/>
                <a:cs typeface="Courier New" pitchFamily="49" charset="0"/>
              </a:rPr>
              <a:t>(“</a:t>
            </a:r>
            <a:r>
              <a:rPr lang="en-US" sz="2000">
                <a:latin typeface="Courier New" pitchFamily="49" charset="0"/>
                <a:cs typeface="Courier New" pitchFamily="49" charset="0"/>
              </a:rPr>
              <a:t>right-</a:t>
            </a:r>
            <a:r>
              <a:rPr lang="en-US" sz="2000" err="1">
                <a:latin typeface="Courier New" pitchFamily="49" charset="0"/>
                <a:cs typeface="Courier New" pitchFamily="49" charset="0"/>
              </a:rPr>
              <a:t>array</a:t>
            </a:r>
            <a:r>
              <a:rPr lang="en-US" sz="2000">
                <a:latin typeface="Courier New" pitchFamily="49" charset="0"/>
                <a:cs typeface="Courier New" pitchFamily="49" charset="0"/>
              </a:rPr>
              <a:t>”,1)</a:t>
            </a:r>
            <a:endParaRPr lang="en-US" sz="2000" dirty="0">
              <a:latin typeface="Courier New" pitchFamily="49" charset="0"/>
              <a:cs typeface="Courier New" pitchFamily="49" charset="0"/>
            </a:endParaRPr>
          </a:p>
        </p:txBody>
      </p:sp>
      <p:pic>
        <p:nvPicPr>
          <p:cNvPr id="7" name="Picture 2"/>
          <p:cNvPicPr>
            <a:picLocks noChangeAspect="1" noChangeArrowheads="1"/>
          </p:cNvPicPr>
          <p:nvPr/>
        </p:nvPicPr>
        <p:blipFill>
          <a:blip r:embed="rId3" cstate="print"/>
          <a:srcRect/>
          <a:stretch>
            <a:fillRect/>
          </a:stretch>
        </p:blipFill>
        <p:spPr bwMode="auto">
          <a:xfrm>
            <a:off x="1691680" y="3717032"/>
            <a:ext cx="5172075" cy="1895475"/>
          </a:xfrm>
          <a:prstGeom prst="rect">
            <a:avLst/>
          </a:prstGeom>
          <a:noFill/>
          <a:ln w="9525">
            <a:noFill/>
            <a:miter lim="800000"/>
            <a:headEnd/>
            <a:tailEnd/>
          </a:ln>
        </p:spPr>
      </p:pic>
      <p:sp>
        <p:nvSpPr>
          <p:cNvPr id="8" name="Rectangle 23"/>
          <p:cNvSpPr txBox="1">
            <a:spLocks noChangeArrowheads="1"/>
          </p:cNvSpPr>
          <p:nvPr/>
        </p:nvSpPr>
        <p:spPr>
          <a:xfrm>
            <a:off x="911696" y="166688"/>
            <a:ext cx="7476728"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err="1">
                <a:latin typeface="Century Gothic" pitchFamily="34" charset="0"/>
              </a:rPr>
              <a:t>setSelectionMode</a:t>
            </a:r>
            <a:r>
              <a:rPr lang="en-US" sz="3200" dirty="0">
                <a:latin typeface="Century Gothic" pitchFamily="34" charset="0"/>
              </a:rPr>
              <a:t>()</a:t>
            </a:r>
            <a:endParaRPr lang="en-US" sz="1400" dirty="0">
              <a:latin typeface="Century Gothic" pitchFamily="34" charset="0"/>
              <a:cs typeface="Century Gothic"/>
            </a:endParaRPr>
          </a:p>
        </p:txBody>
      </p:sp>
    </p:spTree>
    <p:extLst>
      <p:ext uri="{BB962C8B-B14F-4D97-AF65-F5344CB8AC3E}">
        <p14:creationId xmlns:p14="http://schemas.microsoft.com/office/powerpoint/2010/main" val="3965061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80973" y="3467101"/>
            <a:ext cx="8772527" cy="2554545"/>
          </a:xfrm>
          <a:prstGeom prst="rect">
            <a:avLst/>
          </a:prstGeom>
          <a:noFill/>
          <a:ln>
            <a:solidFill>
              <a:schemeClr val="tx1"/>
            </a:solidFill>
          </a:ln>
        </p:spPr>
        <p:txBody>
          <a:bodyPr wrap="square" rtlCol="0">
            <a:spAutoFit/>
          </a:bodyPr>
          <a:lstStyle/>
          <a:p>
            <a:pPr algn="l">
              <a:buNone/>
            </a:pPr>
            <a:r>
              <a:rPr lang="en-US" sz="1600" dirty="0">
                <a:latin typeface="Courier New" pitchFamily="49" charset="0"/>
                <a:cs typeface="Courier New" pitchFamily="49" charset="0"/>
              </a:rPr>
              <a:t>FOR </a:t>
            </a:r>
            <a:r>
              <a:rPr lang="en-US" sz="1600" dirty="0" err="1">
                <a:latin typeface="Courier New" pitchFamily="49" charset="0"/>
                <a:cs typeface="Courier New" pitchFamily="49" charset="0"/>
              </a:rPr>
              <a:t>ra</a:t>
            </a:r>
            <a:r>
              <a:rPr lang="en-US" sz="1600" dirty="0">
                <a:latin typeface="Courier New" pitchFamily="49" charset="0"/>
                <a:cs typeface="Courier New" pitchFamily="49" charset="0"/>
              </a:rPr>
              <a:t> = 1 TO </a:t>
            </a:r>
            <a:r>
              <a:rPr lang="en-US" sz="1600" dirty="0" err="1">
                <a:latin typeface="Courier New" pitchFamily="49" charset="0"/>
                <a:cs typeface="Courier New" pitchFamily="49" charset="0"/>
              </a:rPr>
              <a:t>arra.getLength</a:t>
            </a:r>
            <a:r>
              <a:rPr lang="en-US" sz="1600" dirty="0">
                <a:latin typeface="Courier New" pitchFamily="49" charset="0"/>
                <a:cs typeface="Courier New" pitchFamily="49" charset="0"/>
              </a:rPr>
              <a:t>()</a:t>
            </a:r>
          </a:p>
          <a:p>
            <a:pPr algn="l">
              <a:buNone/>
            </a:pPr>
            <a:r>
              <a:rPr lang="en-US" sz="1600" dirty="0">
                <a:latin typeface="Courier New" pitchFamily="49" charset="0"/>
                <a:cs typeface="Courier New" pitchFamily="49" charset="0"/>
              </a:rPr>
              <a:t>  IF </a:t>
            </a:r>
            <a:r>
              <a:rPr lang="en-US" sz="1600" dirty="0" err="1">
                <a:latin typeface="Courier New" pitchFamily="49" charset="0"/>
                <a:cs typeface="Courier New" pitchFamily="49" charset="0"/>
              </a:rPr>
              <a:t>d.</a:t>
            </a:r>
            <a:r>
              <a:rPr lang="en-US" sz="1600" b="1" dirty="0" err="1">
                <a:latin typeface="Courier New" pitchFamily="49" charset="0"/>
                <a:cs typeface="Courier New" pitchFamily="49" charset="0"/>
              </a:rPr>
              <a:t>isRowSelected</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sa</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a:t>
            </a:r>
            <a:r>
              <a:rPr lang="en-US" sz="1600" dirty="0">
                <a:latin typeface="Courier New" pitchFamily="49" charset="0"/>
                <a:cs typeface="Courier New" pitchFamily="49" charset="0"/>
              </a:rPr>
              <a:t>) THEN </a:t>
            </a:r>
          </a:p>
          <a:p>
            <a:pPr algn="l">
              <a:buNone/>
            </a:pPr>
            <a:r>
              <a:rPr lang="en-US" sz="1600" dirty="0">
                <a:latin typeface="Courier New" pitchFamily="49" charset="0"/>
                <a:cs typeface="Courier New" pitchFamily="49" charset="0"/>
              </a:rPr>
              <a:t>      CALL </a:t>
            </a:r>
            <a:r>
              <a:rPr lang="en-US" sz="1600" b="1" dirty="0" err="1">
                <a:latin typeface="Courier New" pitchFamily="49" charset="0"/>
                <a:cs typeface="Courier New" pitchFamily="49" charset="0"/>
              </a:rPr>
              <a:t>d.appendRow</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sb</a:t>
            </a:r>
            <a:r>
              <a:rPr lang="en-US" sz="1600" dirty="0">
                <a:latin typeface="Courier New" pitchFamily="49" charset="0"/>
                <a:cs typeface="Courier New" pitchFamily="49" charset="0"/>
              </a:rPr>
              <a:t>)  -- if row selected, append to other array</a:t>
            </a:r>
          </a:p>
          <a:p>
            <a:pPr algn="l">
              <a:buNone/>
            </a:pPr>
            <a:r>
              <a:rPr lang="en-US" sz="1600" dirty="0">
                <a:latin typeface="Courier New" pitchFamily="49" charset="0"/>
                <a:cs typeface="Courier New" pitchFamily="49" charset="0"/>
              </a:rPr>
              <a:t>      LET </a:t>
            </a:r>
            <a:r>
              <a:rPr lang="en-US" sz="1600" dirty="0" err="1">
                <a:latin typeface="Courier New" pitchFamily="49" charset="0"/>
                <a:cs typeface="Courier New" pitchFamily="49" charset="0"/>
              </a:rPr>
              <a:t>rb</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d.getArrayLength</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sb</a:t>
            </a:r>
            <a:r>
              <a:rPr lang="en-US" sz="1600" dirty="0">
                <a:latin typeface="Courier New" pitchFamily="49" charset="0"/>
                <a:cs typeface="Courier New" pitchFamily="49" charset="0"/>
              </a:rPr>
              <a:t>) -- let </a:t>
            </a:r>
            <a:r>
              <a:rPr lang="en-US" sz="1600" dirty="0" err="1">
                <a:latin typeface="Courier New" pitchFamily="49" charset="0"/>
                <a:cs typeface="Courier New" pitchFamily="49" charset="0"/>
              </a:rPr>
              <a:t>rb</a:t>
            </a:r>
            <a:r>
              <a:rPr lang="en-US" sz="1600" dirty="0">
                <a:latin typeface="Courier New" pitchFamily="49" charset="0"/>
                <a:cs typeface="Courier New" pitchFamily="49" charset="0"/>
              </a:rPr>
              <a:t> = newly appended row</a:t>
            </a:r>
          </a:p>
          <a:p>
            <a:pPr algn="l">
              <a:buNone/>
            </a:pPr>
            <a:r>
              <a:rPr lang="en-US" sz="1600" dirty="0">
                <a:latin typeface="Courier New" pitchFamily="49" charset="0"/>
                <a:cs typeface="Courier New" pitchFamily="49" charset="0"/>
              </a:rPr>
              <a:t>      LET </a:t>
            </a:r>
            <a:r>
              <a:rPr lang="en-US" sz="1600" dirty="0" err="1">
                <a:latin typeface="Courier New" pitchFamily="49" charset="0"/>
                <a:cs typeface="Courier New" pitchFamily="49" charset="0"/>
              </a:rPr>
              <a:t>arrb</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rb</a:t>
            </a:r>
            <a:r>
              <a:rPr lang="en-US" sz="1600" dirty="0">
                <a:latin typeface="Courier New" pitchFamily="49" charset="0"/>
                <a:cs typeface="Courier New" pitchFamily="49" charset="0"/>
              </a:rPr>
              <a:t>].name = </a:t>
            </a:r>
            <a:r>
              <a:rPr lang="en-US" sz="1600" dirty="0" err="1">
                <a:latin typeface="Courier New" pitchFamily="49" charset="0"/>
                <a:cs typeface="Courier New" pitchFamily="49" charset="0"/>
              </a:rPr>
              <a:t>arra</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ra</a:t>
            </a:r>
            <a:r>
              <a:rPr lang="en-US" sz="1600" dirty="0">
                <a:latin typeface="Courier New" pitchFamily="49" charset="0"/>
                <a:cs typeface="Courier New" pitchFamily="49" charset="0"/>
              </a:rPr>
              <a:t>].name -- set the text of new row</a:t>
            </a:r>
          </a:p>
          <a:p>
            <a:pPr algn="l">
              <a:buNone/>
            </a:pPr>
            <a:r>
              <a:rPr lang="en-US" sz="1600" dirty="0">
                <a:latin typeface="Courier New" pitchFamily="49" charset="0"/>
                <a:cs typeface="Courier New" pitchFamily="49" charset="0"/>
              </a:rPr>
              <a:t>      LET </a:t>
            </a:r>
            <a:r>
              <a:rPr lang="en-US" sz="1600" dirty="0" err="1">
                <a:latin typeface="Courier New" pitchFamily="49" charset="0"/>
                <a:cs typeface="Courier New" pitchFamily="49" charset="0"/>
              </a:rPr>
              <a:t>attb</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rb</a:t>
            </a:r>
            <a:r>
              <a:rPr lang="en-US" sz="1600" dirty="0">
                <a:latin typeface="Courier New" pitchFamily="49" charset="0"/>
                <a:cs typeface="Courier New" pitchFamily="49" charset="0"/>
              </a:rPr>
              <a:t>].color = </a:t>
            </a:r>
            <a:r>
              <a:rPr lang="en-US" sz="1600" dirty="0" err="1">
                <a:latin typeface="Courier New" pitchFamily="49" charset="0"/>
                <a:cs typeface="Courier New" pitchFamily="49" charset="0"/>
              </a:rPr>
              <a:t>atta</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ra</a:t>
            </a:r>
            <a:r>
              <a:rPr lang="en-US" sz="1600" dirty="0">
                <a:latin typeface="Courier New" pitchFamily="49" charset="0"/>
                <a:cs typeface="Courier New" pitchFamily="49" charset="0"/>
              </a:rPr>
              <a:t>].color -- preserve color of new row</a:t>
            </a:r>
          </a:p>
          <a:p>
            <a:pPr algn="l">
              <a:buNone/>
            </a:pPr>
            <a:r>
              <a:rPr lang="en-US" sz="1600" dirty="0">
                <a:latin typeface="Courier New" pitchFamily="49" charset="0"/>
                <a:cs typeface="Courier New" pitchFamily="49" charset="0"/>
              </a:rPr>
              <a:t>      CALL </a:t>
            </a:r>
            <a:r>
              <a:rPr lang="en-US" sz="1600" b="1" dirty="0" err="1">
                <a:latin typeface="Courier New" pitchFamily="49" charset="0"/>
                <a:cs typeface="Courier New" pitchFamily="49" charset="0"/>
              </a:rPr>
              <a:t>d.deleteRow</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sa</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ra</a:t>
            </a:r>
            <a:r>
              <a:rPr lang="en-US" sz="1600" b="1" dirty="0">
                <a:latin typeface="Courier New" pitchFamily="49" charset="0"/>
                <a:cs typeface="Courier New" pitchFamily="49" charset="0"/>
              </a:rPr>
              <a:t>) </a:t>
            </a:r>
            <a:r>
              <a:rPr lang="en-US" sz="1600" dirty="0">
                <a:latin typeface="Courier New" pitchFamily="49" charset="0"/>
                <a:cs typeface="Courier New" pitchFamily="49" charset="0"/>
              </a:rPr>
              <a:t>-- delete the row from source array</a:t>
            </a:r>
          </a:p>
          <a:p>
            <a:pPr algn="l">
              <a:buNone/>
            </a:pPr>
            <a:r>
              <a:rPr lang="en-US" sz="1600" dirty="0">
                <a:latin typeface="Courier New" pitchFamily="49" charset="0"/>
                <a:cs typeface="Courier New" pitchFamily="49" charset="0"/>
              </a:rPr>
              <a:t>      LET </a:t>
            </a:r>
            <a:r>
              <a:rPr lang="en-US" sz="1600" dirty="0" err="1">
                <a:latin typeface="Courier New" pitchFamily="49" charset="0"/>
                <a:cs typeface="Courier New" pitchFamily="49" charset="0"/>
              </a:rPr>
              <a:t>ra</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ra</a:t>
            </a:r>
            <a:r>
              <a:rPr lang="en-US" sz="1600" dirty="0">
                <a:latin typeface="Courier New" pitchFamily="49" charset="0"/>
                <a:cs typeface="Courier New" pitchFamily="49" charset="0"/>
              </a:rPr>
              <a:t> - 1 -- subtract counter in source array, row deleted</a:t>
            </a:r>
          </a:p>
          <a:p>
            <a:pPr algn="l">
              <a:buNone/>
            </a:pPr>
            <a:r>
              <a:rPr lang="en-US" sz="1600" dirty="0">
                <a:latin typeface="Courier New" pitchFamily="49" charset="0"/>
                <a:cs typeface="Courier New" pitchFamily="49" charset="0"/>
              </a:rPr>
              <a:t>  END IF</a:t>
            </a:r>
          </a:p>
          <a:p>
            <a:pPr algn="l">
              <a:buNone/>
            </a:pPr>
            <a:r>
              <a:rPr lang="en-US" sz="1600" dirty="0">
                <a:latin typeface="Courier New" pitchFamily="49" charset="0"/>
                <a:cs typeface="Courier New" pitchFamily="49" charset="0"/>
              </a:rPr>
              <a:t>END FOR</a:t>
            </a:r>
          </a:p>
        </p:txBody>
      </p:sp>
      <p:pic>
        <p:nvPicPr>
          <p:cNvPr id="3074" name="Picture 2"/>
          <p:cNvPicPr>
            <a:picLocks noChangeAspect="1" noChangeArrowheads="1"/>
          </p:cNvPicPr>
          <p:nvPr/>
        </p:nvPicPr>
        <p:blipFill>
          <a:blip r:embed="rId3" cstate="print"/>
          <a:srcRect/>
          <a:stretch>
            <a:fillRect/>
          </a:stretch>
        </p:blipFill>
        <p:spPr bwMode="auto">
          <a:xfrm>
            <a:off x="4980805" y="1466850"/>
            <a:ext cx="3963170" cy="1447800"/>
          </a:xfrm>
          <a:prstGeom prst="rect">
            <a:avLst/>
          </a:prstGeom>
          <a:noFill/>
          <a:ln w="9525">
            <a:noFill/>
            <a:miter lim="800000"/>
            <a:headEnd/>
            <a:tailEnd/>
          </a:ln>
        </p:spPr>
      </p:pic>
      <p:sp>
        <p:nvSpPr>
          <p:cNvPr id="5" name="Content Placeholder 4"/>
          <p:cNvSpPr>
            <a:spLocks noGrp="1"/>
          </p:cNvSpPr>
          <p:nvPr>
            <p:ph idx="4294967295"/>
          </p:nvPr>
        </p:nvSpPr>
        <p:spPr>
          <a:xfrm>
            <a:off x="0" y="1104900"/>
            <a:ext cx="4324350" cy="2314575"/>
          </a:xfrm>
          <a:prstGeom prst="rect">
            <a:avLst/>
          </a:prstGeom>
        </p:spPr>
        <p:txBody>
          <a:bodyPr>
            <a:noAutofit/>
          </a:bodyPr>
          <a:lstStyle/>
          <a:p>
            <a:pPr>
              <a:buNone/>
            </a:pPr>
            <a:r>
              <a:rPr lang="en-US" sz="2400" dirty="0" err="1"/>
              <a:t>DIALOG.isRowSelected</a:t>
            </a:r>
            <a:r>
              <a:rPr lang="en-US" sz="2400" dirty="0"/>
              <a:t>() queries to see if a row’s selection flag has been set. </a:t>
            </a:r>
          </a:p>
        </p:txBody>
      </p:sp>
      <p:sp>
        <p:nvSpPr>
          <p:cNvPr id="10" name="Curved Down Arrow 9"/>
          <p:cNvSpPr/>
          <p:nvPr/>
        </p:nvSpPr>
        <p:spPr>
          <a:xfrm rot="10800000">
            <a:off x="5915025" y="2609850"/>
            <a:ext cx="1676400" cy="77152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Curved Down Arrow 10"/>
          <p:cNvSpPr/>
          <p:nvPr/>
        </p:nvSpPr>
        <p:spPr>
          <a:xfrm>
            <a:off x="5924550" y="1019175"/>
            <a:ext cx="1524000" cy="6858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23"/>
          <p:cNvSpPr txBox="1">
            <a:spLocks noChangeArrowheads="1"/>
          </p:cNvSpPr>
          <p:nvPr/>
        </p:nvSpPr>
        <p:spPr>
          <a:xfrm>
            <a:off x="911696" y="166688"/>
            <a:ext cx="7476728"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err="1">
                <a:latin typeface="Century Gothic" pitchFamily="34" charset="0"/>
              </a:rPr>
              <a:t>isRowSelected</a:t>
            </a:r>
            <a:r>
              <a:rPr lang="en-US" sz="3200" dirty="0">
                <a:latin typeface="Century Gothic" pitchFamily="34" charset="0"/>
              </a:rPr>
              <a:t>()</a:t>
            </a:r>
            <a:endParaRPr lang="en-US" sz="1400" dirty="0">
              <a:latin typeface="Century Gothic" pitchFamily="34" charset="0"/>
              <a:cs typeface="Century Gothic"/>
            </a:endParaRPr>
          </a:p>
        </p:txBody>
      </p:sp>
    </p:spTree>
    <p:extLst>
      <p:ext uri="{BB962C8B-B14F-4D97-AF65-F5344CB8AC3E}">
        <p14:creationId xmlns:p14="http://schemas.microsoft.com/office/powerpoint/2010/main" val="1987327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4294967295"/>
          </p:nvPr>
        </p:nvSpPr>
        <p:spPr>
          <a:xfrm>
            <a:off x="0" y="1268413"/>
            <a:ext cx="8229600" cy="4525962"/>
          </a:xfrm>
          <a:prstGeom prst="rect">
            <a:avLst/>
          </a:prstGeom>
        </p:spPr>
        <p:txBody>
          <a:bodyPr>
            <a:normAutofit/>
          </a:bodyPr>
          <a:lstStyle/>
          <a:p>
            <a:pPr>
              <a:buNone/>
            </a:pPr>
            <a:r>
              <a:rPr lang="en-US" sz="2400" dirty="0" err="1"/>
              <a:t>DIALOG.setSelectionRange</a:t>
            </a:r>
            <a:r>
              <a:rPr lang="en-US" sz="2400" dirty="0"/>
              <a:t>() programmatically changes selection flags for a range of rows.</a:t>
            </a:r>
          </a:p>
          <a:p>
            <a:endParaRPr lang="en-US" dirty="0"/>
          </a:p>
        </p:txBody>
      </p:sp>
      <p:sp>
        <p:nvSpPr>
          <p:cNvPr id="6" name="TextBox 5"/>
          <p:cNvSpPr txBox="1"/>
          <p:nvPr/>
        </p:nvSpPr>
        <p:spPr>
          <a:xfrm>
            <a:off x="323528" y="2564904"/>
            <a:ext cx="8181976" cy="646331"/>
          </a:xfrm>
          <a:prstGeom prst="rect">
            <a:avLst/>
          </a:prstGeom>
          <a:noFill/>
          <a:ln>
            <a:solidFill>
              <a:schemeClr val="tx1"/>
            </a:solidFill>
          </a:ln>
        </p:spPr>
        <p:txBody>
          <a:bodyPr wrap="square" rtlCol="0">
            <a:spAutoFit/>
          </a:bodyPr>
          <a:lstStyle/>
          <a:p>
            <a:pPr algn="l">
              <a:buNone/>
            </a:pPr>
            <a:r>
              <a:rPr lang="en-US" sz="1800" dirty="0">
                <a:latin typeface="Courier New" pitchFamily="49" charset="0"/>
                <a:cs typeface="Courier New" pitchFamily="49" charset="0"/>
              </a:rPr>
              <a:t>ON ACTION </a:t>
            </a:r>
            <a:r>
              <a:rPr lang="en-US" sz="1800" dirty="0" err="1">
                <a:latin typeface="Courier New" pitchFamily="49" charset="0"/>
                <a:cs typeface="Courier New" pitchFamily="49" charset="0"/>
              </a:rPr>
              <a:t>select_all_rows</a:t>
            </a:r>
            <a:r>
              <a:rPr lang="en-US" sz="1800" dirty="0">
                <a:latin typeface="Courier New" pitchFamily="49" charset="0"/>
                <a:cs typeface="Courier New" pitchFamily="49" charset="0"/>
              </a:rPr>
              <a:t> </a:t>
            </a:r>
          </a:p>
          <a:p>
            <a:pPr algn="l">
              <a:buNone/>
            </a:pPr>
            <a:r>
              <a:rPr lang="en-US" sz="1800" dirty="0">
                <a:latin typeface="Courier New" pitchFamily="49" charset="0"/>
                <a:cs typeface="Courier New" pitchFamily="49" charset="0"/>
              </a:rPr>
              <a:t>CALL </a:t>
            </a:r>
            <a:r>
              <a:rPr lang="en-US" sz="1800" dirty="0" err="1">
                <a:latin typeface="Courier New" pitchFamily="49" charset="0"/>
                <a:cs typeface="Courier New" pitchFamily="49" charset="0"/>
              </a:rPr>
              <a:t>DIALOG.</a:t>
            </a:r>
            <a:r>
              <a:rPr lang="en-US" sz="1800" b="1" dirty="0" err="1">
                <a:latin typeface="Courier New" pitchFamily="49" charset="0"/>
                <a:cs typeface="Courier New" pitchFamily="49" charset="0"/>
              </a:rPr>
              <a:t>setSelectionRange</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sr</a:t>
            </a:r>
            <a:r>
              <a:rPr lang="en-US" sz="1800" dirty="0">
                <a:latin typeface="Courier New" pitchFamily="49" charset="0"/>
                <a:cs typeface="Courier New" pitchFamily="49" charset="0"/>
              </a:rPr>
              <a:t>", 1, -1, 1)</a:t>
            </a:r>
          </a:p>
        </p:txBody>
      </p:sp>
      <p:sp>
        <p:nvSpPr>
          <p:cNvPr id="7" name="TextBox 6"/>
          <p:cNvSpPr txBox="1"/>
          <p:nvPr/>
        </p:nvSpPr>
        <p:spPr>
          <a:xfrm>
            <a:off x="323528" y="3429000"/>
            <a:ext cx="8181976" cy="646331"/>
          </a:xfrm>
          <a:prstGeom prst="rect">
            <a:avLst/>
          </a:prstGeom>
          <a:noFill/>
          <a:ln>
            <a:solidFill>
              <a:schemeClr val="tx1"/>
            </a:solidFill>
          </a:ln>
        </p:spPr>
        <p:txBody>
          <a:bodyPr wrap="square" rtlCol="0">
            <a:spAutoFit/>
          </a:bodyPr>
          <a:lstStyle/>
          <a:p>
            <a:pPr algn="l">
              <a:buNone/>
            </a:pPr>
            <a:r>
              <a:rPr lang="en-US" sz="1800" dirty="0">
                <a:latin typeface="Courier New" pitchFamily="49" charset="0"/>
                <a:cs typeface="Courier New" pitchFamily="49" charset="0"/>
              </a:rPr>
              <a:t>ON ACTION </a:t>
            </a:r>
            <a:r>
              <a:rPr lang="en-US" sz="1800" dirty="0" err="1">
                <a:latin typeface="Courier New" pitchFamily="49" charset="0"/>
                <a:cs typeface="Courier New" pitchFamily="49" charset="0"/>
              </a:rPr>
              <a:t>unselect_all_rows</a:t>
            </a:r>
            <a:r>
              <a:rPr lang="en-US" sz="1800" dirty="0">
                <a:latin typeface="Courier New" pitchFamily="49" charset="0"/>
                <a:cs typeface="Courier New" pitchFamily="49" charset="0"/>
              </a:rPr>
              <a:t> </a:t>
            </a:r>
          </a:p>
          <a:p>
            <a:pPr algn="l">
              <a:buNone/>
            </a:pPr>
            <a:r>
              <a:rPr lang="en-US" sz="1800" dirty="0">
                <a:latin typeface="Courier New" pitchFamily="49" charset="0"/>
                <a:cs typeface="Courier New" pitchFamily="49" charset="0"/>
              </a:rPr>
              <a:t>CALL </a:t>
            </a:r>
            <a:r>
              <a:rPr lang="en-US" sz="1800" dirty="0" err="1">
                <a:latin typeface="Courier New" pitchFamily="49" charset="0"/>
                <a:cs typeface="Courier New" pitchFamily="49" charset="0"/>
              </a:rPr>
              <a:t>DIALOG.</a:t>
            </a:r>
            <a:r>
              <a:rPr lang="en-US" sz="1800" b="1" dirty="0" err="1">
                <a:latin typeface="Courier New" pitchFamily="49" charset="0"/>
                <a:cs typeface="Courier New" pitchFamily="49" charset="0"/>
              </a:rPr>
              <a:t>setSelectionRange</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sr</a:t>
            </a:r>
            <a:r>
              <a:rPr lang="en-US" sz="1800" dirty="0">
                <a:latin typeface="Courier New" pitchFamily="49" charset="0"/>
                <a:cs typeface="Courier New" pitchFamily="49" charset="0"/>
              </a:rPr>
              <a:t>", 1, -1, 0)</a:t>
            </a:r>
          </a:p>
        </p:txBody>
      </p:sp>
      <p:sp>
        <p:nvSpPr>
          <p:cNvPr id="12" name="Right Bracket 11"/>
          <p:cNvSpPr/>
          <p:nvPr/>
        </p:nvSpPr>
        <p:spPr>
          <a:xfrm rot="5400000">
            <a:off x="5424488" y="4038402"/>
            <a:ext cx="628650" cy="561974"/>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3621524" y="4633713"/>
            <a:ext cx="4046820" cy="83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dirty="0">
                <a:latin typeface="+mn-lt"/>
              </a:rPr>
              <a:t>Beginning and ending index. </a:t>
            </a:r>
            <a:br>
              <a:rPr lang="en-US" dirty="0">
                <a:latin typeface="+mn-lt"/>
              </a:rPr>
            </a:br>
            <a:r>
              <a:rPr lang="en-US" dirty="0">
                <a:latin typeface="+mn-lt"/>
              </a:rPr>
              <a:t>-1 indicates end of list.</a:t>
            </a:r>
          </a:p>
        </p:txBody>
      </p:sp>
      <p:sp>
        <p:nvSpPr>
          <p:cNvPr id="8" name="Rectangle 23"/>
          <p:cNvSpPr txBox="1">
            <a:spLocks noChangeArrowheads="1"/>
          </p:cNvSpPr>
          <p:nvPr/>
        </p:nvSpPr>
        <p:spPr>
          <a:xfrm>
            <a:off x="911696" y="166688"/>
            <a:ext cx="7476728" cy="823912"/>
          </a:xfrm>
          <a:prstGeom prst="rect">
            <a:avLst/>
          </a:prstGeom>
        </p:spPr>
        <p:txBody>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pPr algn="l">
              <a:spcBef>
                <a:spcPct val="50000"/>
              </a:spcBef>
            </a:pPr>
            <a:r>
              <a:rPr lang="en-US" sz="3200" dirty="0" err="1">
                <a:latin typeface="Century Gothic" pitchFamily="34" charset="0"/>
              </a:rPr>
              <a:t>setSelectionRange</a:t>
            </a:r>
            <a:r>
              <a:rPr lang="en-US" sz="3200" dirty="0">
                <a:latin typeface="Century Gothic" pitchFamily="34" charset="0"/>
              </a:rPr>
              <a:t>()</a:t>
            </a:r>
            <a:endParaRPr lang="en-US" sz="1400" dirty="0">
              <a:latin typeface="Century Gothic" pitchFamily="34" charset="0"/>
              <a:cs typeface="Century Gothic"/>
            </a:endParaRPr>
          </a:p>
        </p:txBody>
      </p:sp>
    </p:spTree>
    <p:extLst>
      <p:ext uri="{BB962C8B-B14F-4D97-AF65-F5344CB8AC3E}">
        <p14:creationId xmlns:p14="http://schemas.microsoft.com/office/powerpoint/2010/main" val="1163283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1"/>
          <p:cNvSpPr txBox="1">
            <a:spLocks noChangeArrowheads="1"/>
          </p:cNvSpPr>
          <p:nvPr/>
        </p:nvSpPr>
        <p:spPr bwMode="auto">
          <a:xfrm>
            <a:off x="330952" y="2842890"/>
            <a:ext cx="8382000" cy="946150"/>
          </a:xfrm>
          <a:prstGeom prst="rect">
            <a:avLst/>
          </a:prstGeom>
          <a:noFill/>
          <a:ln w="9525">
            <a:noFill/>
            <a:miter lim="800000"/>
            <a:headEnd/>
            <a:tailEnd/>
          </a:ln>
          <a:effectLst>
            <a:reflection blurRad="6350" stA="50000" endA="300" endPos="55000" dir="5400000" sy="-100000" algn="bl" rotWithShape="0"/>
          </a:effectLst>
        </p:spPr>
        <p:txBody>
          <a:bodyPr>
            <a:spAutoFit/>
          </a:bodyPr>
          <a:lstStyle/>
          <a:p>
            <a:pPr algn="ctr" eaLnBrk="0" hangingPunct="0">
              <a:spcBef>
                <a:spcPct val="50000"/>
              </a:spcBef>
            </a:pPr>
            <a:r>
              <a:rPr lang="fr-FR" sz="5600" dirty="0">
                <a:solidFill>
                  <a:schemeClr val="tx2"/>
                </a:solidFill>
                <a:latin typeface="Century Gothic"/>
                <a:cs typeface="Century Gothic"/>
              </a:rPr>
              <a:t>Q&amp;A</a:t>
            </a:r>
          </a:p>
        </p:txBody>
      </p:sp>
      <p:pic>
        <p:nvPicPr>
          <p:cNvPr id="2050" name="Picture 2" descr="E:\4JS\logos\genero_logo_64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2789" y="4644978"/>
            <a:ext cx="1838325"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4JS\logos\genero_rw_logo_64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168" y="4644978"/>
            <a:ext cx="1838325"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4JS\logos\genero_studio_logo_64x.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4644978"/>
            <a:ext cx="1838325"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0884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1"/>
          <p:cNvSpPr txBox="1">
            <a:spLocks noChangeArrowheads="1"/>
          </p:cNvSpPr>
          <p:nvPr/>
        </p:nvSpPr>
        <p:spPr bwMode="auto">
          <a:xfrm>
            <a:off x="330952" y="2842890"/>
            <a:ext cx="8382000" cy="946150"/>
          </a:xfrm>
          <a:prstGeom prst="rect">
            <a:avLst/>
          </a:prstGeom>
          <a:noFill/>
          <a:ln w="9525">
            <a:noFill/>
            <a:miter lim="800000"/>
            <a:headEnd/>
            <a:tailEnd/>
          </a:ln>
          <a:effectLst>
            <a:reflection blurRad="6350" stA="50000" endA="300" endPos="55000" dir="5400000" sy="-100000" algn="bl" rotWithShape="0"/>
          </a:effectLst>
        </p:spPr>
        <p:txBody>
          <a:bodyPr>
            <a:spAutoFit/>
          </a:bodyPr>
          <a:lstStyle/>
          <a:p>
            <a:pPr algn="ctr" eaLnBrk="0" hangingPunct="0">
              <a:spcBef>
                <a:spcPct val="50000"/>
              </a:spcBef>
            </a:pPr>
            <a:r>
              <a:rPr lang="fr-FR" sz="5600" dirty="0" err="1">
                <a:solidFill>
                  <a:schemeClr val="tx2"/>
                </a:solidFill>
                <a:latin typeface="Century Gothic"/>
                <a:cs typeface="Century Gothic"/>
              </a:rPr>
              <a:t>Thank</a:t>
            </a:r>
            <a:r>
              <a:rPr lang="fr-FR" sz="5600" dirty="0">
                <a:solidFill>
                  <a:schemeClr val="tx2"/>
                </a:solidFill>
                <a:latin typeface="Century Gothic"/>
                <a:cs typeface="Century Gothic"/>
              </a:rPr>
              <a:t> </a:t>
            </a:r>
            <a:r>
              <a:rPr lang="fr-FR" sz="5600" dirty="0" err="1">
                <a:solidFill>
                  <a:schemeClr val="tx2"/>
                </a:solidFill>
                <a:latin typeface="Century Gothic"/>
                <a:cs typeface="Century Gothic"/>
              </a:rPr>
              <a:t>you</a:t>
            </a:r>
            <a:endParaRPr lang="fr-FR" sz="5600" dirty="0">
              <a:solidFill>
                <a:schemeClr val="tx2"/>
              </a:solidFill>
              <a:latin typeface="Century Gothic"/>
              <a:cs typeface="Century Gothic"/>
            </a:endParaRPr>
          </a:p>
        </p:txBody>
      </p:sp>
      <p:pic>
        <p:nvPicPr>
          <p:cNvPr id="2050" name="Picture 2" descr="E:\4JS\logos\genero_logo_64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2789" y="4644978"/>
            <a:ext cx="1838325"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4JS\logos\genero_rw_logo_64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168" y="4644978"/>
            <a:ext cx="1838325"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4JS\logos\genero_studio_logo_64x.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4644978"/>
            <a:ext cx="1838325"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884969"/>
      </p:ext>
    </p:extLst>
  </p:cSld>
  <p:clrMapOvr>
    <a:masterClrMapping/>
  </p:clrMapOvr>
</p:sld>
</file>

<file path=ppt/theme/theme1.xml><?xml version="1.0" encoding="utf-8"?>
<a:theme xmlns:a="http://schemas.openxmlformats.org/drawingml/2006/main" name="Plantilla_Crucialsoft_V2Office201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aPágin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rucial_Ultima_Pagin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Plantilla_Crucialsoft_V2Office2010</Template>
  <TotalTime>10</TotalTime>
  <Words>585</Words>
  <Application>Microsoft Office PowerPoint</Application>
  <PresentationFormat>Presentación en pantalla (4:3)</PresentationFormat>
  <Paragraphs>60</Paragraphs>
  <Slides>8</Slides>
  <Notes>7</Notes>
  <HiddenSlides>0</HiddenSlides>
  <MMClips>0</MMClips>
  <ScaleCrop>false</ScaleCrop>
  <HeadingPairs>
    <vt:vector size="6" baseType="variant">
      <vt:variant>
        <vt:lpstr>Fuentes usadas</vt:lpstr>
      </vt:variant>
      <vt:variant>
        <vt:i4>6</vt:i4>
      </vt:variant>
      <vt:variant>
        <vt:lpstr>Tema</vt:lpstr>
      </vt:variant>
      <vt:variant>
        <vt:i4>3</vt:i4>
      </vt:variant>
      <vt:variant>
        <vt:lpstr>Títulos de diapositiva</vt:lpstr>
      </vt:variant>
      <vt:variant>
        <vt:i4>8</vt:i4>
      </vt:variant>
    </vt:vector>
  </HeadingPairs>
  <TitlesOfParts>
    <vt:vector size="17" baseType="lpstr">
      <vt:lpstr>Arial</vt:lpstr>
      <vt:lpstr>Calibri</vt:lpstr>
      <vt:lpstr>Century Gothic</vt:lpstr>
      <vt:lpstr>Courier New</vt:lpstr>
      <vt:lpstr>DejaVu Sans</vt:lpstr>
      <vt:lpstr>Myriad Bold</vt:lpstr>
      <vt:lpstr>Plantilla_Crucialsoft_V2Office2010</vt:lpstr>
      <vt:lpstr>1aPágina</vt:lpstr>
      <vt:lpstr>crucial_Ultima_Pagina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CRUCIALSOFT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Oscar Ramírez Ramírez</dc:creator>
  <cp:lastModifiedBy>Oscar Ramirez Ramirez</cp:lastModifiedBy>
  <cp:revision>3</cp:revision>
  <dcterms:created xsi:type="dcterms:W3CDTF">2012-06-05T22:53:11Z</dcterms:created>
  <dcterms:modified xsi:type="dcterms:W3CDTF">2016-11-22T19:24:04Z</dcterms:modified>
</cp:coreProperties>
</file>