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70" r:id="rId2"/>
    <p:sldMasterId id="2147483672" r:id="rId3"/>
  </p:sldMasterIdLst>
  <p:notesMasterIdLst>
    <p:notesMasterId r:id="rId21"/>
  </p:notesMasterIdLst>
  <p:sldIdLst>
    <p:sldId id="257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81" r:id="rId15"/>
    <p:sldId id="276" r:id="rId16"/>
    <p:sldId id="277" r:id="rId17"/>
    <p:sldId id="278" r:id="rId18"/>
    <p:sldId id="279" r:id="rId19"/>
    <p:sldId id="280" r:id="rId2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CDDAE-DAA7-4EEE-8D54-54EB887CE332}" type="datetimeFigureOut">
              <a:rPr lang="es-MX" smtClean="0"/>
              <a:t>22/11/2016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F778B-9276-43D5-93C5-EFD883DC5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4017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Creating the Report Application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57F8EFB-EA2C-415E-B162-88CCD99A4D6D}" type="datetime6">
              <a:rPr lang="en-US" smtClean="0"/>
              <a:pPr/>
              <a:t>November 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2010 Four J's Development Tools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399552A-6154-4F8A-B938-DCE6A7A002A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Creating the Report Application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57F8EFB-EA2C-415E-B162-88CCD99A4D6D}" type="datetime6">
              <a:rPr lang="en-US" smtClean="0"/>
              <a:pPr/>
              <a:t>November 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2010 Four J's Development Tools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399552A-6154-4F8A-B938-DCE6A7A002A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Creating the Report Application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57F8EFB-EA2C-415E-B162-88CCD99A4D6D}" type="datetime6">
              <a:rPr lang="en-US" smtClean="0"/>
              <a:pPr/>
              <a:t>November 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2010 Four J's Development Tools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399552A-6154-4F8A-B938-DCE6A7A002A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Creating the Report Application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57F8EFB-EA2C-415E-B162-88CCD99A4D6D}" type="datetime6">
              <a:rPr lang="en-US" smtClean="0"/>
              <a:pPr/>
              <a:t>November 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2010 Four J's Development Tools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399552A-6154-4F8A-B938-DCE6A7A002A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fld id="{C0585C65-EFD2-4C0E-853B-B071B4B7B3D4}" type="datetime6">
              <a:rPr lang="en-US" smtClean="0"/>
              <a:pPr/>
              <a:t>November 16</a:t>
            </a:fld>
            <a:endParaRPr lang="en-US" dirty="0"/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2010 Four J's Development Tools</a:t>
            </a: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17D9BAB-9832-4AD5-8355-F97BF2E52F1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7893" name="Rectangle 9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Creating the Report Application</a:t>
            </a:r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9572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9572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rucia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86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764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1970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última_pá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833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aPá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8916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ltima_pá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03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303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610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95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448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78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60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7817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8037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7" name="3 Marcador de pie de página"/>
          <p:cNvSpPr txBox="1">
            <a:spLocks/>
          </p:cNvSpPr>
          <p:nvPr/>
        </p:nvSpPr>
        <p:spPr>
          <a:xfrm>
            <a:off x="2517924" y="6306740"/>
            <a:ext cx="2895600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ctr" defTabSz="914400" rtl="0" eaLnBrk="1" latinLnBrk="0" hangingPunct="1">
              <a:defRPr lang="en-US" sz="1200" b="0" i="0" kern="120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© 2012 Crucial soft. All rights reserved</a:t>
            </a:r>
          </a:p>
        </p:txBody>
      </p:sp>
      <p:sp>
        <p:nvSpPr>
          <p:cNvPr id="8" name="4 Marcador de número de diapositiva"/>
          <p:cNvSpPr txBox="1">
            <a:spLocks/>
          </p:cNvSpPr>
          <p:nvPr/>
        </p:nvSpPr>
        <p:spPr>
          <a:xfrm>
            <a:off x="6542856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b="0" u="none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solidFill>
                  <a:schemeClr val="tx2"/>
                </a:solidFill>
              </a:rPr>
              <a:t>Page | </a:t>
            </a:r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379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85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b="1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951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4 Marcador de número de diapositiva"/>
          <p:cNvSpPr txBox="1">
            <a:spLocks/>
          </p:cNvSpPr>
          <p:nvPr/>
        </p:nvSpPr>
        <p:spPr>
          <a:xfrm>
            <a:off x="6542856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b="0" u="none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solidFill>
                  <a:schemeClr val="tx2"/>
                </a:solidFill>
              </a:rPr>
              <a:t>Page | </a:t>
            </a:r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407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A3CFB-906F-4938-A669-EEE63204022F}" type="slidenum">
              <a:rPr lang="es-MX" smtClean="0"/>
              <a:pPr/>
              <a:t>1</a:t>
            </a:fld>
            <a:endParaRPr lang="es-MX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95536" y="4677524"/>
            <a:ext cx="8568952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600" b="1" dirty="0">
                <a:solidFill>
                  <a:schemeClr val="tx2"/>
                </a:solidFill>
                <a:latin typeface="Century Gothic"/>
                <a:ea typeface="DejaVu Sans" charset="0"/>
                <a:cs typeface="Century Gothic"/>
              </a:rPr>
              <a:t>Implementing Drag and Drop</a:t>
            </a:r>
          </a:p>
          <a:p>
            <a:pPr eaLnBrk="0" hangingPunct="0"/>
            <a:endParaRPr lang="fr-FR" sz="2600" b="1" dirty="0">
              <a:solidFill>
                <a:schemeClr val="tx2"/>
              </a:solidFill>
              <a:latin typeface="Century Gothic"/>
              <a:ea typeface="DejaVu Sans" charset="0"/>
              <a:cs typeface="Century Gothic"/>
            </a:endParaRPr>
          </a:p>
          <a:p>
            <a:pPr eaLnBrk="0" hangingPunct="0"/>
            <a:r>
              <a:rPr lang="en-US" sz="3600" baseline="30000" dirty="0">
                <a:solidFill>
                  <a:schemeClr val="bg1">
                    <a:lumMod val="65000"/>
                  </a:schemeClr>
                </a:solidFill>
                <a:latin typeface="Myriad Bold" charset="0"/>
              </a:rPr>
              <a:t>Learning </a:t>
            </a:r>
            <a:r>
              <a:rPr lang="en-US" sz="3600" baseline="30000" dirty="0" err="1">
                <a:solidFill>
                  <a:schemeClr val="bg1">
                    <a:lumMod val="65000"/>
                  </a:schemeClr>
                </a:solidFill>
                <a:latin typeface="Myriad Bold" charset="0"/>
              </a:rPr>
              <a:t>Genero</a:t>
            </a:r>
            <a:r>
              <a:rPr lang="en-US" sz="3600" baseline="30000" dirty="0">
                <a:solidFill>
                  <a:schemeClr val="bg1">
                    <a:lumMod val="65000"/>
                  </a:schemeClr>
                </a:solidFill>
                <a:latin typeface="Myriad Bold" charset="0"/>
              </a:rPr>
              <a:t> BDL</a:t>
            </a:r>
          </a:p>
        </p:txBody>
      </p:sp>
    </p:spTree>
    <p:extLst>
      <p:ext uri="{BB962C8B-B14F-4D97-AF65-F5344CB8AC3E}">
        <p14:creationId xmlns:p14="http://schemas.microsoft.com/office/powerpoint/2010/main" val="94467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921696" y="4574704"/>
            <a:ext cx="5105400" cy="1371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40696" y="1298104"/>
            <a:ext cx="27432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67000" y="765175"/>
            <a:ext cx="6477000" cy="579120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DISPLAY ARRAY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arr_left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TO sr_left.*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ON DRAG_START(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		LET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drag_source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S_LEFT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LET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drag_index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arr_curr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	LET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drag_value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arr_left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drag_index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 ON DRAG_FINISHED(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	INITIALIZE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drag_source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TO NULL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ON DRAG_ENTER(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	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drag_source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IS NULL THEN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	    CALL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dnd.setOperation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(NULL)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DISPLAY ARRAY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arr_right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TO sr_right.*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ON DRAG_START(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LET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drag_source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S_RIGHT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LET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drag_index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arr_curr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LET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drag_value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arr_right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drag_index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ON DRAG_FINISHED(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INITIALIZE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drag_source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TO NULL</a:t>
            </a:r>
          </a:p>
          <a:p>
            <a:pPr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ON DRAG_ENTER(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drag_source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IS NULL THEN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CALL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dnd.setOperation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(NULL)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END IF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ON DROP(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drag_source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S_RIGHT THEN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CALL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dnd.dropInternal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ELSE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LET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drop_index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dnd.getLocationRow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CALL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DIALOG.insertRow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(S_RIGHT,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drop_index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CALL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DIALOG.setCurrentRow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(S_RIGHT,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drop_index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LET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arr_right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drop_index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drag_value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CALL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DIALOG.deleteRow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(S_LEFT,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drag_index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END IF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END DISPLAY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993304"/>
            <a:ext cx="273367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Left Brace 17"/>
          <p:cNvSpPr/>
          <p:nvPr/>
        </p:nvSpPr>
        <p:spPr>
          <a:xfrm>
            <a:off x="3464496" y="4574704"/>
            <a:ext cx="304800" cy="1371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3"/>
          <p:cNvSpPr txBox="1">
            <a:spLocks noChangeArrowheads="1"/>
          </p:cNvSpPr>
          <p:nvPr/>
        </p:nvSpPr>
        <p:spPr>
          <a:xfrm>
            <a:off x="911695" y="166688"/>
            <a:ext cx="7912941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Between Two Lists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2098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90638"/>
            <a:ext cx="8686800" cy="44418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/>
              <a:t>ON DRAG_START (</a:t>
            </a:r>
            <a:r>
              <a:rPr lang="en-US" sz="2600" dirty="0" err="1"/>
              <a:t>dndObject</a:t>
            </a:r>
            <a:r>
              <a:rPr lang="en-US" sz="2600" dirty="0"/>
              <a:t>) is executed when the user has begun the drag operation.</a:t>
            </a:r>
          </a:p>
          <a:p>
            <a:r>
              <a:rPr lang="en-US" sz="2600" dirty="0"/>
              <a:t>Typically used to specify if the default drag operation is a “copy” or a “move”, or an option for the user to toggle. </a:t>
            </a:r>
            <a:endParaRPr lang="en-US" sz="2600" dirty="0">
              <a:solidFill>
                <a:schemeClr val="tx2"/>
              </a:solidFill>
            </a:endParaRPr>
          </a:p>
          <a:p>
            <a:r>
              <a:rPr lang="en-US" sz="2600" dirty="0"/>
              <a:t>If the dragged object can be dropped outside the Genero program, the MIME type is typically set in this block. </a:t>
            </a:r>
            <a:endParaRPr lang="en-US" sz="2600" dirty="0">
              <a:solidFill>
                <a:schemeClr val="tx2"/>
              </a:solidFill>
            </a:endParaRPr>
          </a:p>
          <a:p>
            <a:pPr lvl="1"/>
            <a:endParaRPr lang="en-US" sz="2600" dirty="0"/>
          </a:p>
          <a:p>
            <a:pPr>
              <a:buNone/>
            </a:pPr>
            <a:endParaRPr lang="en-US" sz="2600" dirty="0"/>
          </a:p>
        </p:txBody>
      </p:sp>
      <p:sp>
        <p:nvSpPr>
          <p:cNvPr id="7" name="Rectangle 23"/>
          <p:cNvSpPr txBox="1">
            <a:spLocks noChangeArrowheads="1"/>
          </p:cNvSpPr>
          <p:nvPr/>
        </p:nvSpPr>
        <p:spPr>
          <a:xfrm>
            <a:off x="911695" y="166688"/>
            <a:ext cx="7912941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ON DRAG_START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7650612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95400" y="3886200"/>
            <a:ext cx="55626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686800" cy="51054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400" dirty="0"/>
              <a:t>ON DRAG_ENTER (</a:t>
            </a:r>
            <a:r>
              <a:rPr lang="en-US" sz="2400" dirty="0" err="1"/>
              <a:t>dndObject</a:t>
            </a:r>
            <a:r>
              <a:rPr lang="en-US" sz="2400" dirty="0"/>
              <a:t>) is executed when an ON_DROP is defined and the mouse cursor enters the visual boundaries of the drop target dialog.</a:t>
            </a:r>
          </a:p>
          <a:p>
            <a:r>
              <a:rPr lang="en-US" sz="2400" dirty="0"/>
              <a:t>Not required, but allows for the prevention of unauthorized MIME types being dropped in target.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ON DRAG_ENTER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dnd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dnd.selectMimeType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("text/plain") THEN 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CALL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dnd.setOperation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("copy") 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CALL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dnd.setFeedback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("all") 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CALL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dnd.setOperation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(NULL) </a:t>
            </a:r>
            <a:r>
              <a:rPr lang="en-US" sz="2400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-- denies drop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END IF</a:t>
            </a:r>
          </a:p>
          <a:p>
            <a:pPr lvl="1"/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8" name="Rectangle 23"/>
          <p:cNvSpPr txBox="1">
            <a:spLocks noChangeArrowheads="1"/>
          </p:cNvSpPr>
          <p:nvPr/>
        </p:nvSpPr>
        <p:spPr>
          <a:xfrm>
            <a:off x="911695" y="166688"/>
            <a:ext cx="7912941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ON DRAG_ENTER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6260023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76350"/>
            <a:ext cx="8686800" cy="49609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/>
              <a:t>ON DRAG_OVER(</a:t>
            </a:r>
            <a:r>
              <a:rPr lang="en-US" sz="2600" dirty="0" err="1"/>
              <a:t>dndObject</a:t>
            </a:r>
            <a:r>
              <a:rPr lang="en-US" sz="2600" dirty="0"/>
              <a:t>) 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600" dirty="0"/>
              <a:t>When </a:t>
            </a:r>
            <a:r>
              <a:rPr lang="en-US" sz="2600" dirty="0">
                <a:hlinkClick r:id="" action="ppaction://hlinkfile"/>
              </a:rPr>
              <a:t>ON DROP</a:t>
            </a:r>
            <a:r>
              <a:rPr lang="en-US" sz="2600" dirty="0"/>
              <a:t> is defined, the ON DRAG_OVER block will be executed after </a:t>
            </a:r>
            <a:r>
              <a:rPr lang="en-US" sz="2600" dirty="0">
                <a:hlinkClick r:id="" action="ppaction://hlinkfile"/>
              </a:rPr>
              <a:t>ON DRAG_ENTER</a:t>
            </a:r>
            <a:r>
              <a:rPr lang="en-US" sz="2600" dirty="0"/>
              <a:t>, when the mouse cursor is moving over the drop target, or when the Drag &amp; Drop operation has changed (toggling copy/move).</a:t>
            </a:r>
          </a:p>
          <a:p>
            <a:r>
              <a:rPr lang="en-US" sz="2600" dirty="0"/>
              <a:t>ON DRAG_OVER will be called only once per row, even if the mouse cursor moves over the row.</a:t>
            </a:r>
          </a:p>
          <a:p>
            <a:pPr lvl="1"/>
            <a:endParaRPr lang="en-US" sz="2600" dirty="0"/>
          </a:p>
          <a:p>
            <a:pPr>
              <a:buNone/>
            </a:pPr>
            <a:endParaRPr lang="en-US" sz="2600" dirty="0"/>
          </a:p>
        </p:txBody>
      </p:sp>
      <p:sp>
        <p:nvSpPr>
          <p:cNvPr id="8" name="Rectangle 23"/>
          <p:cNvSpPr txBox="1">
            <a:spLocks noChangeArrowheads="1"/>
          </p:cNvSpPr>
          <p:nvPr/>
        </p:nvSpPr>
        <p:spPr>
          <a:xfrm>
            <a:off x="911695" y="166688"/>
            <a:ext cx="7912941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ON DRAG_OVER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097443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639888"/>
            <a:ext cx="8229600" cy="452596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ON DRAG_START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ON DRAG_ENTER </a:t>
            </a:r>
            <a:r>
              <a:rPr lang="en-US" sz="2000" b="0" dirty="0"/>
              <a:t>(if ON_DROP is defined)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ON DRAG_OVER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0" dirty="0"/>
              <a:t>Possibly </a:t>
            </a:r>
            <a:r>
              <a:rPr lang="en-US" sz="2000" dirty="0"/>
              <a:t>ON_DROP </a:t>
            </a:r>
            <a:r>
              <a:rPr lang="en-US" sz="2000" b="0" dirty="0"/>
              <a:t>and</a:t>
            </a:r>
            <a:r>
              <a:rPr lang="en-US" sz="2000" dirty="0"/>
              <a:t> ON DRAG_FINISHED </a:t>
            </a:r>
            <a:br>
              <a:rPr lang="en-US" sz="2000" dirty="0"/>
            </a:br>
            <a:r>
              <a:rPr lang="en-US" sz="2000" b="0" dirty="0"/>
              <a:t>(User completes drop.)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0" dirty="0"/>
              <a:t>Or just </a:t>
            </a:r>
            <a:r>
              <a:rPr lang="en-US" sz="2000" dirty="0"/>
              <a:t>ON_DRAG FINISHED </a:t>
            </a:r>
            <a:br>
              <a:rPr lang="en-US" sz="2000" dirty="0"/>
            </a:br>
            <a:r>
              <a:rPr lang="en-US" sz="2000" b="0" dirty="0"/>
              <a:t>(User decides not to drop or tries to drop in invalid place.)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779909"/>
            <a:ext cx="56578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25290" y="1772816"/>
            <a:ext cx="30168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01690" y="2077616"/>
            <a:ext cx="30168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54290" y="2230016"/>
            <a:ext cx="30168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Rectangle 23"/>
          <p:cNvSpPr txBox="1">
            <a:spLocks noChangeArrowheads="1"/>
          </p:cNvSpPr>
          <p:nvPr/>
        </p:nvSpPr>
        <p:spPr>
          <a:xfrm>
            <a:off x="911695" y="166688"/>
            <a:ext cx="7912941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Order of Execution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11304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85936" y="2636912"/>
            <a:ext cx="3810000" cy="22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608" y="2192288"/>
            <a:ext cx="3810000" cy="22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4496" y="4293096"/>
            <a:ext cx="83820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95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250825" y="1125538"/>
            <a:ext cx="8893175" cy="50403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NZ" sz="1700" dirty="0">
                <a:latin typeface="Courier New" pitchFamily="49" charset="0"/>
                <a:cs typeface="Courier New" pitchFamily="49" charset="0"/>
              </a:rPr>
              <a:t>MAIN</a:t>
            </a:r>
          </a:p>
          <a:p>
            <a:pPr>
              <a:buNone/>
            </a:pPr>
            <a:endParaRPr lang="en-NZ" sz="17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NZ" sz="1700" dirty="0">
                <a:latin typeface="Courier New" pitchFamily="49" charset="0"/>
                <a:cs typeface="Courier New" pitchFamily="49" charset="0"/>
              </a:rPr>
              <a:t>DEFINE xmlfile, reportfile, device STRING</a:t>
            </a:r>
          </a:p>
          <a:p>
            <a:pPr>
              <a:buNone/>
            </a:pPr>
            <a:r>
              <a:rPr lang="en-NZ" sz="1700" dirty="0">
                <a:latin typeface="Courier New" pitchFamily="49" charset="0"/>
                <a:cs typeface="Courier New" pitchFamily="49" charset="0"/>
              </a:rPr>
              <a:t>DEFINE preview BOOLEAN</a:t>
            </a:r>
          </a:p>
          <a:p>
            <a:pPr>
              <a:buNone/>
            </a:pPr>
            <a:r>
              <a:rPr lang="en-NZ" sz="1700" dirty="0">
                <a:latin typeface="Courier New" pitchFamily="49" charset="0"/>
                <a:cs typeface="Courier New" pitchFamily="49" charset="0"/>
              </a:rPr>
              <a:t>DEFINE result INTEGER</a:t>
            </a:r>
          </a:p>
          <a:p>
            <a:pPr>
              <a:buNone/>
            </a:pPr>
            <a:r>
              <a:rPr lang="en-NZ" sz="1700" dirty="0">
                <a:latin typeface="Courier New" pitchFamily="49" charset="0"/>
                <a:cs typeface="Courier New" pitchFamily="49" charset="0"/>
              </a:rPr>
              <a:t>DEFINE grw_handler om.SaxDocumentHandler</a:t>
            </a:r>
          </a:p>
          <a:p>
            <a:pPr>
              <a:buNone/>
            </a:pPr>
            <a:endParaRPr lang="en-NZ" sz="17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NZ" sz="1700" dirty="0">
                <a:latin typeface="Courier New" pitchFamily="49" charset="0"/>
                <a:cs typeface="Courier New" pitchFamily="49" charset="0"/>
              </a:rPr>
              <a:t>LET xmlfile="testfile.xml"</a:t>
            </a:r>
          </a:p>
          <a:p>
            <a:pPr>
              <a:buNone/>
            </a:pPr>
            <a:r>
              <a:rPr lang="en-NZ" sz="1700" dirty="0">
                <a:latin typeface="Courier New" pitchFamily="49" charset="0"/>
                <a:cs typeface="Courier New" pitchFamily="49" charset="0"/>
              </a:rPr>
              <a:t>LET reportfile="rpt1.4rp"</a:t>
            </a:r>
          </a:p>
          <a:p>
            <a:pPr>
              <a:buNone/>
            </a:pPr>
            <a:r>
              <a:rPr lang="en-NZ" sz="1700" dirty="0">
                <a:latin typeface="Courier New" pitchFamily="49" charset="0"/>
                <a:cs typeface="Courier New" pitchFamily="49" charset="0"/>
              </a:rPr>
              <a:t>LET device="SVG"</a:t>
            </a:r>
          </a:p>
          <a:p>
            <a:pPr>
              <a:buNone/>
            </a:pPr>
            <a:r>
              <a:rPr lang="en-NZ" sz="1700" dirty="0">
                <a:latin typeface="Courier New" pitchFamily="49" charset="0"/>
                <a:cs typeface="Courier New" pitchFamily="49" charset="0"/>
              </a:rPr>
              <a:t>LET preview=TRUE</a:t>
            </a:r>
          </a:p>
          <a:p>
            <a:pPr>
              <a:buNone/>
            </a:pPr>
            <a:endParaRPr lang="en-NZ" sz="17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NZ" sz="1700" dirty="0">
                <a:latin typeface="Courier New" pitchFamily="49" charset="0"/>
                <a:cs typeface="Courier New" pitchFamily="49" charset="0"/>
              </a:rPr>
              <a:t>IF fgl_report_loadCurrentSettings(reportfile) THEN</a:t>
            </a:r>
          </a:p>
          <a:p>
            <a:pPr>
              <a:buNone/>
            </a:pPr>
            <a:r>
              <a:rPr lang="en-NZ" sz="1700" dirty="0">
                <a:latin typeface="Courier New" pitchFamily="49" charset="0"/>
                <a:cs typeface="Courier New" pitchFamily="49" charset="0"/>
              </a:rPr>
              <a:t>  CALL fgl_report_selectDevice(device)</a:t>
            </a:r>
          </a:p>
          <a:p>
            <a:pPr>
              <a:buNone/>
            </a:pPr>
            <a:r>
              <a:rPr lang="en-NZ" sz="1700" dirty="0">
                <a:latin typeface="Courier New" pitchFamily="49" charset="0"/>
                <a:cs typeface="Courier New" pitchFamily="49" charset="0"/>
              </a:rPr>
              <a:t>	CALL fgl_report_selectPreview(preview)</a:t>
            </a:r>
          </a:p>
          <a:p>
            <a:pPr>
              <a:buNone/>
            </a:pPr>
            <a:r>
              <a:rPr lang="en-NZ" sz="1700" dirty="0">
                <a:latin typeface="Courier New" pitchFamily="49" charset="0"/>
                <a:cs typeface="Courier New" pitchFamily="49" charset="0"/>
              </a:rPr>
              <a:t>	LET grw_handler = fgl_report_commitCurrentSettings()</a:t>
            </a:r>
          </a:p>
          <a:p>
            <a:pPr>
              <a:buNone/>
            </a:pPr>
            <a:r>
              <a:rPr lang="en-NZ" sz="1700" dirty="0">
                <a:latin typeface="Courier New" pitchFamily="49" charset="0"/>
                <a:cs typeface="Courier New" pitchFamily="49" charset="0"/>
              </a:rPr>
              <a:t>	LET result = fgl_report_runReportFromProcessLevelDataFile(grw_handler,xmlfile)</a:t>
            </a:r>
          </a:p>
          <a:p>
            <a:pPr>
              <a:buNone/>
            </a:pPr>
            <a:r>
              <a:rPr lang="en-NZ" sz="1700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buNone/>
            </a:pPr>
            <a:r>
              <a:rPr lang="en-NZ" sz="1700" dirty="0">
                <a:latin typeface="Courier New" pitchFamily="49" charset="0"/>
                <a:cs typeface="Courier New" pitchFamily="49" charset="0"/>
              </a:rPr>
              <a:t>	EXIT PROGRAM</a:t>
            </a:r>
          </a:p>
          <a:p>
            <a:pPr>
              <a:buNone/>
            </a:pPr>
            <a:r>
              <a:rPr lang="en-NZ" sz="1700" dirty="0">
                <a:latin typeface="Courier New" pitchFamily="49" charset="0"/>
                <a:cs typeface="Courier New" pitchFamily="49" charset="0"/>
              </a:rPr>
              <a:t>END IF</a:t>
            </a:r>
          </a:p>
          <a:p>
            <a:pPr>
              <a:buNone/>
            </a:pPr>
            <a:endParaRPr lang="en-NZ" sz="17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NZ" sz="1700" dirty="0">
                <a:latin typeface="Courier New" pitchFamily="49" charset="0"/>
                <a:cs typeface="Courier New" pitchFamily="49" charset="0"/>
              </a:rPr>
              <a:t>END MAIN</a:t>
            </a:r>
            <a:endParaRPr lang="en-GB" sz="2300" dirty="0"/>
          </a:p>
          <a:p>
            <a:pPr>
              <a:buFont typeface="Arial" charset="0"/>
              <a:buChar char="•"/>
            </a:pPr>
            <a:endParaRPr lang="en-GB" dirty="0"/>
          </a:p>
        </p:txBody>
      </p:sp>
      <p:sp>
        <p:nvSpPr>
          <p:cNvPr id="10" name="Rectangle 23"/>
          <p:cNvSpPr txBox="1">
            <a:spLocks noChangeArrowheads="1"/>
          </p:cNvSpPr>
          <p:nvPr/>
        </p:nvSpPr>
        <p:spPr>
          <a:xfrm>
            <a:off x="911695" y="166688"/>
            <a:ext cx="7912941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GB" sz="3200" dirty="0">
                <a:latin typeface="Century Gothic" pitchFamily="34" charset="0"/>
              </a:rPr>
              <a:t>Example 4gl – Use XML </a:t>
            </a:r>
            <a:r>
              <a:rPr lang="en-GB" sz="3200" dirty="0" err="1">
                <a:latin typeface="Century Gothic" pitchFamily="34" charset="0"/>
              </a:rPr>
              <a:t>datastream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8795142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1"/>
          <p:cNvSpPr txBox="1">
            <a:spLocks noChangeArrowheads="1"/>
          </p:cNvSpPr>
          <p:nvPr/>
        </p:nvSpPr>
        <p:spPr bwMode="auto">
          <a:xfrm>
            <a:off x="330952" y="2842890"/>
            <a:ext cx="8382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5600" dirty="0">
                <a:solidFill>
                  <a:schemeClr val="tx2"/>
                </a:solidFill>
                <a:latin typeface="Century Gothic"/>
                <a:cs typeface="Century Gothic"/>
              </a:rPr>
              <a:t>Q&amp;A</a:t>
            </a:r>
          </a:p>
        </p:txBody>
      </p:sp>
      <p:pic>
        <p:nvPicPr>
          <p:cNvPr id="2050" name="Picture 2" descr="E:\4JS\logos\genero_logo_64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789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4JS\logos\genero_rw_logo_64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4JS\logos\genero_studio_logo_64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670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1"/>
          <p:cNvSpPr txBox="1">
            <a:spLocks noChangeArrowheads="1"/>
          </p:cNvSpPr>
          <p:nvPr/>
        </p:nvSpPr>
        <p:spPr bwMode="auto">
          <a:xfrm>
            <a:off x="330952" y="2842890"/>
            <a:ext cx="8382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5600" dirty="0" err="1">
                <a:solidFill>
                  <a:schemeClr val="tx2"/>
                </a:solidFill>
                <a:latin typeface="Century Gothic"/>
                <a:cs typeface="Century Gothic"/>
              </a:rPr>
              <a:t>Thank</a:t>
            </a:r>
            <a:r>
              <a:rPr lang="fr-FR" sz="5600" dirty="0">
                <a:solidFill>
                  <a:schemeClr val="tx2"/>
                </a:solidFill>
                <a:latin typeface="Century Gothic"/>
                <a:cs typeface="Century Gothic"/>
              </a:rPr>
              <a:t> </a:t>
            </a:r>
            <a:r>
              <a:rPr lang="fr-FR" sz="5600" dirty="0" err="1">
                <a:solidFill>
                  <a:schemeClr val="tx2"/>
                </a:solidFill>
                <a:latin typeface="Century Gothic"/>
                <a:cs typeface="Century Gothic"/>
              </a:rPr>
              <a:t>you</a:t>
            </a:r>
            <a:endParaRPr lang="fr-FR" sz="5600" dirty="0">
              <a:solidFill>
                <a:schemeClr val="tx2"/>
              </a:solidFill>
              <a:latin typeface="Century Gothic"/>
              <a:cs typeface="Century Gothic"/>
            </a:endParaRPr>
          </a:p>
        </p:txBody>
      </p:sp>
      <p:pic>
        <p:nvPicPr>
          <p:cNvPr id="2050" name="Picture 2" descr="E:\4JS\logos\genero_logo_64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789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4JS\logos\genero_rw_logo_64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4JS\logos\genero_studio_logo_64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94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229600" cy="49466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Drag and Drop is a new feature in BDL 2.30. It allows the user to select an item from one list and drag it with the mouse to another place in the list or to a different list.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1000" dirty="0"/>
          </a:p>
          <a:p>
            <a:pPr>
              <a:buNone/>
            </a:pPr>
            <a:endParaRPr lang="en-US" sz="1000" dirty="0"/>
          </a:p>
          <a:p>
            <a:pPr>
              <a:buNone/>
            </a:pPr>
            <a:endParaRPr lang="en-US" sz="1000" dirty="0"/>
          </a:p>
          <a:p>
            <a:pPr>
              <a:buNone/>
            </a:pPr>
            <a:endParaRPr lang="en-US" sz="10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There are several ways you can implement drag and drop in your programs</a:t>
            </a:r>
            <a:r>
              <a:rPr lang="en-US" dirty="0"/>
              <a:t>.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580109"/>
            <a:ext cx="56578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3"/>
          <p:cNvSpPr txBox="1">
            <a:spLocks noChangeArrowheads="1"/>
          </p:cNvSpPr>
          <p:nvPr/>
        </p:nvSpPr>
        <p:spPr>
          <a:xfrm>
            <a:off x="911696" y="166688"/>
            <a:ext cx="747672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Drag and Drop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7289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25538"/>
            <a:ext cx="8888413" cy="452596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/>
              <a:t>The user can select one (or many) rows from a list, </a:t>
            </a:r>
            <a:r>
              <a:rPr lang="en-US" sz="2400" b="1" dirty="0"/>
              <a:t>drag</a:t>
            </a:r>
            <a:r>
              <a:rPr lang="en-US" sz="2400" dirty="0"/>
              <a:t> to a new position in the list, </a:t>
            </a:r>
            <a:r>
              <a:rPr lang="en-US" sz="2400" b="1" dirty="0"/>
              <a:t>and</a:t>
            </a:r>
            <a:r>
              <a:rPr lang="en-US" sz="2400" dirty="0"/>
              <a:t> </a:t>
            </a:r>
            <a:r>
              <a:rPr lang="en-US" sz="2400" b="1" dirty="0"/>
              <a:t>drop</a:t>
            </a:r>
            <a:r>
              <a:rPr lang="en-US" sz="2400" dirty="0"/>
              <a:t> into a new position.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365648"/>
            <a:ext cx="4114800" cy="2618509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78864" y="5085184"/>
            <a:ext cx="3817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Example 1: Using a table container.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83572" y="5085184"/>
            <a:ext cx="4280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Example 2: Using a tree-view container.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2365650"/>
            <a:ext cx="4648200" cy="2598012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</p:pic>
      <p:cxnSp>
        <p:nvCxnSpPr>
          <p:cNvPr id="14" name="Straight Connector 13"/>
          <p:cNvCxnSpPr/>
          <p:nvPr/>
        </p:nvCxnSpPr>
        <p:spPr>
          <a:xfrm rot="5400000">
            <a:off x="2468564" y="3935685"/>
            <a:ext cx="374967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23"/>
          <p:cNvSpPr txBox="1">
            <a:spLocks noChangeArrowheads="1"/>
          </p:cNvSpPr>
          <p:nvPr/>
        </p:nvSpPr>
        <p:spPr>
          <a:xfrm>
            <a:off x="911695" y="166688"/>
            <a:ext cx="7912941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1. Drag and Drop in a List (table or tree)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36205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7150" y="2362200"/>
            <a:ext cx="56578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0350" y="908050"/>
            <a:ext cx="8883650" cy="4525963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400" dirty="0"/>
              <a:t>The user can select one (or many) rows from one list, </a:t>
            </a:r>
            <a:r>
              <a:rPr lang="en-US" sz="2400" b="1" dirty="0"/>
              <a:t>drag</a:t>
            </a:r>
            <a:r>
              <a:rPr lang="en-US" sz="2400" dirty="0"/>
              <a:t> to a new position in a different list, </a:t>
            </a:r>
            <a:r>
              <a:rPr lang="en-US" sz="2400" b="1" dirty="0"/>
              <a:t>and</a:t>
            </a:r>
            <a:r>
              <a:rPr lang="en-US" sz="2400" dirty="0"/>
              <a:t> </a:t>
            </a:r>
            <a:r>
              <a:rPr lang="en-US" sz="2400" b="1" dirty="0"/>
              <a:t>drop</a:t>
            </a:r>
            <a:r>
              <a:rPr lang="en-US" sz="2400" dirty="0"/>
              <a:t> into a new position.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36" y="1844824"/>
            <a:ext cx="3962400" cy="4190849"/>
          </a:xfrm>
          <a:prstGeom prst="rect">
            <a:avLst/>
          </a:prstGeom>
          <a:noFill/>
          <a:ln w="19050" cmpd="sng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52400" y="6093296"/>
            <a:ext cx="3404906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Example 1: Using two table containers.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67200" y="4648200"/>
            <a:ext cx="4868769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Example 2: Using one table and one tree-view container.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1866900" y="4229100"/>
            <a:ext cx="4495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23"/>
          <p:cNvSpPr txBox="1">
            <a:spLocks noChangeArrowheads="1"/>
          </p:cNvSpPr>
          <p:nvPr/>
        </p:nvSpPr>
        <p:spPr>
          <a:xfrm>
            <a:off x="911695" y="166688"/>
            <a:ext cx="7912941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2. Drag and Drop Between Lists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4734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358900"/>
            <a:ext cx="8458200" cy="84613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200" dirty="0"/>
              <a:t>The user can select some data from a Genero program, </a:t>
            </a:r>
            <a:r>
              <a:rPr lang="en-US" sz="2200" b="1" dirty="0"/>
              <a:t>drag</a:t>
            </a:r>
            <a:r>
              <a:rPr lang="en-US" sz="2200" dirty="0"/>
              <a:t> to a compatible desktop program, </a:t>
            </a:r>
            <a:r>
              <a:rPr lang="en-US" sz="2200" b="1" dirty="0"/>
              <a:t>and</a:t>
            </a:r>
            <a:r>
              <a:rPr lang="en-US" sz="2200" dirty="0"/>
              <a:t> </a:t>
            </a:r>
            <a:r>
              <a:rPr lang="en-US" sz="2200" b="1" dirty="0"/>
              <a:t>drop</a:t>
            </a:r>
            <a:r>
              <a:rPr lang="en-US" sz="2200" dirty="0"/>
              <a:t> into position.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0A26E3-4468-44C7-BCB7-6E776EBEF42E}" type="datetime6">
              <a:rPr lang="en-US" smtClean="0"/>
              <a:pPr/>
              <a:t>November 16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558" y="2248108"/>
            <a:ext cx="5232165" cy="304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98304" y="3015043"/>
            <a:ext cx="5410200" cy="348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79512" y="5219908"/>
            <a:ext cx="327827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Genero program/table container.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65104" y="6444044"/>
            <a:ext cx="325826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Microsoft Outlook mail program.</a:t>
            </a:r>
          </a:p>
        </p:txBody>
      </p:sp>
      <p:sp>
        <p:nvSpPr>
          <p:cNvPr id="11" name="Rectangle 23"/>
          <p:cNvSpPr txBox="1">
            <a:spLocks noChangeArrowheads="1"/>
          </p:cNvSpPr>
          <p:nvPr/>
        </p:nvSpPr>
        <p:spPr>
          <a:xfrm>
            <a:off x="755577" y="166688"/>
            <a:ext cx="8237694" cy="103006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3. Drag and Drop Between </a:t>
            </a:r>
            <a:r>
              <a:rPr lang="en-US" sz="3200" dirty="0" err="1">
                <a:latin typeface="Century Gothic" pitchFamily="34" charset="0"/>
              </a:rPr>
              <a:t>Genero</a:t>
            </a:r>
            <a:r>
              <a:rPr lang="en-US" sz="3200" dirty="0">
                <a:latin typeface="Century Gothic" pitchFamily="34" charset="0"/>
              </a:rPr>
              <a:t> and </a:t>
            </a:r>
            <a:r>
              <a:rPr lang="en-US" sz="3200" dirty="0" err="1">
                <a:latin typeface="Century Gothic" pitchFamily="34" charset="0"/>
              </a:rPr>
              <a:t>Genero</a:t>
            </a:r>
            <a:r>
              <a:rPr lang="en-US" sz="3200" dirty="0">
                <a:latin typeface="Century Gothic" pitchFamily="34" charset="0"/>
              </a:rPr>
              <a:t> or Other Programs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5939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25538"/>
            <a:ext cx="8229600" cy="452596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/>
              <a:t>Define a </a:t>
            </a:r>
            <a:r>
              <a:rPr lang="en-US" sz="2600" dirty="0" err="1"/>
              <a:t>DragDrop</a:t>
            </a:r>
            <a:r>
              <a:rPr lang="en-US" sz="2600" dirty="0"/>
              <a:t> object. (</a:t>
            </a:r>
            <a:r>
              <a:rPr lang="en-US" sz="2600" dirty="0" err="1"/>
              <a:t>ui.DragDrop</a:t>
            </a:r>
            <a:r>
              <a:rPr lang="en-US" sz="2600" dirty="0"/>
              <a:t>) which is the object being dragged.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Define table or tree view containers on form.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Define DISPLAY ARRAY dialog(s).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Define drag and drop interaction blocks: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400" dirty="0"/>
              <a:t>ON DRAG_START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400" dirty="0"/>
              <a:t>ON DRAG_FINISHED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400" dirty="0"/>
              <a:t>ON DRAG_ENTER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400" dirty="0"/>
              <a:t>ON DRAG_OVER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400" dirty="0"/>
              <a:t>ON DROP</a:t>
            </a:r>
          </a:p>
          <a:p>
            <a:pPr marL="400050" lvl="1" indent="0">
              <a:buNone/>
            </a:pPr>
            <a:endParaRPr lang="en-US" sz="1300" dirty="0"/>
          </a:p>
          <a:p>
            <a:pPr marL="514350" indent="-514350">
              <a:buNone/>
            </a:pPr>
            <a:r>
              <a:rPr lang="en-US" sz="2600" dirty="0"/>
              <a:t>In conjunction with methods from new </a:t>
            </a:r>
            <a:r>
              <a:rPr lang="en-US" sz="2600" dirty="0" err="1"/>
              <a:t>ui.DragDrop</a:t>
            </a:r>
            <a:r>
              <a:rPr lang="en-US" sz="2600" dirty="0"/>
              <a:t> class.</a:t>
            </a:r>
          </a:p>
          <a:p>
            <a:pPr marL="514350" indent="-51435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B3AB08-8092-4BEE-A018-23181B3F955E}" type="datetime6">
              <a:rPr lang="en-US" smtClean="0"/>
              <a:pPr/>
              <a:t>November 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Implementing Drag and Drop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BFCF2A-F0A5-4561-BA79-BC493334FCA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23"/>
          <p:cNvSpPr txBox="1">
            <a:spLocks noChangeArrowheads="1"/>
          </p:cNvSpPr>
          <p:nvPr/>
        </p:nvSpPr>
        <p:spPr>
          <a:xfrm>
            <a:off x="911695" y="166688"/>
            <a:ext cx="7912941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Steps to Implement Drag and Drop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24016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711086"/>
              </p:ext>
            </p:extLst>
          </p:nvPr>
        </p:nvGraphicFramePr>
        <p:xfrm>
          <a:off x="1115144" y="1447800"/>
          <a:ext cx="6553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 dirty="0"/>
                        <a:t>Interaction 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 DRAG_START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/>
                        <a:t>ON DRAG_ENTER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/>
                        <a:t>ON DRAG_OVER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/>
                        <a:t>ON DROP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/>
                        <a:t>ON DRAG_FINISHED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23"/>
          <p:cNvSpPr txBox="1">
            <a:spLocks noChangeArrowheads="1"/>
          </p:cNvSpPr>
          <p:nvPr/>
        </p:nvSpPr>
        <p:spPr>
          <a:xfrm>
            <a:off x="911695" y="166688"/>
            <a:ext cx="7912941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Interaction Blocks Overview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5215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81200" y="5105400"/>
            <a:ext cx="31242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81200" y="4343400"/>
            <a:ext cx="31242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6800" y="3943350"/>
            <a:ext cx="8077200" cy="2438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DISPLAY ARRAY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TO sr.* ATTRIBUTES(UNBUFFERED)</a:t>
            </a:r>
          </a:p>
          <a:p>
            <a:pPr lvl="1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ON DRAG_START(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dnd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CALL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dnd.setOperation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("move")</a:t>
            </a:r>
          </a:p>
          <a:p>
            <a:pPr lvl="1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ON DROP(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dnd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CALL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dnd.dropInternal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END DISPLAY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42539"/>
            <a:ext cx="4114800" cy="2618509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2" name="Rectangle 23"/>
          <p:cNvSpPr txBox="1">
            <a:spLocks noChangeArrowheads="1"/>
          </p:cNvSpPr>
          <p:nvPr/>
        </p:nvSpPr>
        <p:spPr>
          <a:xfrm>
            <a:off x="911695" y="166688"/>
            <a:ext cx="7912941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A Simple List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3720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997896" y="4574704"/>
            <a:ext cx="5105400" cy="1371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16896" y="1298104"/>
            <a:ext cx="27432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67000" y="765175"/>
            <a:ext cx="6477000" cy="579120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DISPLAY ARRAY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arr_left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TO sr_left.*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ON DRAG_START(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		LET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drag_source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S_LEFT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LET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drag_index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arr_curr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	LET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drag_value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arr_left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drag_index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 ON DRAG_FINISHED(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	INITIALIZE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drag_source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TO NULL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ON DRAG_ENTER(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	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drag_source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IS NULL THEN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	    CALL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dnd.setOperation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(NULL)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	END IF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ON DROP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	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drag_source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S_LEFT THEN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CALL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dnd.dropInternal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	ELSE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LET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drop_index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dnd.getLocationRow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CALL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DIALOG.insertRow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(S_LEFT,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drop_index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CALL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DIALOG.setCurrentRow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(S_LEFT,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drop_index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LET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arr_left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drop_index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drag_value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CALL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DIALOG.deleteRow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(S_RIGHT,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drag_index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	END IF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END DISPLAY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96" y="993304"/>
            <a:ext cx="273367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Up Arrow Callout 14"/>
          <p:cNvSpPr/>
          <p:nvPr/>
        </p:nvSpPr>
        <p:spPr>
          <a:xfrm>
            <a:off x="187896" y="3507904"/>
            <a:ext cx="990600" cy="6858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S_LEFT</a:t>
            </a:r>
          </a:p>
        </p:txBody>
      </p:sp>
      <p:sp>
        <p:nvSpPr>
          <p:cNvPr id="16" name="Up Arrow Callout 15"/>
          <p:cNvSpPr/>
          <p:nvPr/>
        </p:nvSpPr>
        <p:spPr>
          <a:xfrm>
            <a:off x="1559496" y="3507904"/>
            <a:ext cx="990600" cy="6858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S_RIGHT</a:t>
            </a:r>
          </a:p>
        </p:txBody>
      </p:sp>
      <p:sp>
        <p:nvSpPr>
          <p:cNvPr id="18" name="Left Brace 17"/>
          <p:cNvSpPr/>
          <p:nvPr/>
        </p:nvSpPr>
        <p:spPr>
          <a:xfrm>
            <a:off x="3540696" y="4574704"/>
            <a:ext cx="304800" cy="1371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5496" y="4822175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This block is triggered when an object is dropped. In this example, the ON DROP from the S_RIGHT DISPLAY ARRAY will execute, not this one.</a:t>
            </a:r>
          </a:p>
        </p:txBody>
      </p:sp>
      <p:sp>
        <p:nvSpPr>
          <p:cNvPr id="14" name="Rectangle 23"/>
          <p:cNvSpPr txBox="1">
            <a:spLocks noChangeArrowheads="1"/>
          </p:cNvSpPr>
          <p:nvPr/>
        </p:nvSpPr>
        <p:spPr>
          <a:xfrm>
            <a:off x="911695" y="166688"/>
            <a:ext cx="7912941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Between Two Lists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58106297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_Crucialsoft_V2Offic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aPágin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rucial_Ultima_Pagin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Plantilla_Crucialsoft_V2Office2010</Template>
  <TotalTime>37</TotalTime>
  <Words>640</Words>
  <Application>Microsoft Office PowerPoint</Application>
  <PresentationFormat>Presentación en pantalla (4:3)</PresentationFormat>
  <Paragraphs>198</Paragraphs>
  <Slides>17</Slides>
  <Notes>7</Notes>
  <HiddenSlides>3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Arial</vt:lpstr>
      <vt:lpstr>Calibri</vt:lpstr>
      <vt:lpstr>Century Gothic</vt:lpstr>
      <vt:lpstr>Courier New</vt:lpstr>
      <vt:lpstr>DejaVu Sans</vt:lpstr>
      <vt:lpstr>Myriad Bold</vt:lpstr>
      <vt:lpstr>Plantilla_Crucialsoft_V2Office2010</vt:lpstr>
      <vt:lpstr>1aPágina</vt:lpstr>
      <vt:lpstr>crucial_Ultima_Pagina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CRUCIALSOFT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Ramírez Ramírez</dc:creator>
  <cp:lastModifiedBy>Oscar Ramirez Ramirez</cp:lastModifiedBy>
  <cp:revision>6</cp:revision>
  <dcterms:created xsi:type="dcterms:W3CDTF">2012-06-05T23:22:36Z</dcterms:created>
  <dcterms:modified xsi:type="dcterms:W3CDTF">2016-11-22T19:25:24Z</dcterms:modified>
</cp:coreProperties>
</file>