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2" r:id="rId3"/>
    <p:sldId id="264" r:id="rId4"/>
    <p:sldId id="267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D9586-7ADD-4718-B2E1-CE68FB621D8D}">
  <a:tblStyle styleId="{5C8D9586-7ADD-4718-B2E1-CE68FB621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laizeolle@outlook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 Store Profit Margin</a:t>
            </a:r>
            <a:br>
              <a:rPr lang="en-US" dirty="0"/>
            </a:br>
            <a:r>
              <a:rPr lang="en-US" sz="1000" dirty="0"/>
              <a:t>Researcher – Britton Blaize Olle</a:t>
            </a:r>
            <a:endParaRPr sz="1000" dirty="0"/>
          </a:p>
        </p:txBody>
      </p:sp>
      <p:grpSp>
        <p:nvGrpSpPr>
          <p:cNvPr id="69" name="Google Shape;69;p12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0" name="Google Shape;7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91299" y="1026000"/>
            <a:ext cx="1550789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/>
            <a:r>
              <a:rPr lang="en-US" dirty="0"/>
              <a:t>Apples to Apples Comparison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000" dirty="0"/>
              <a:t>There are both owned and leased locations. This creates an apples-to-oranges comparison. To create an apples to apples comparison we imputed rental cost for each owned location.</a:t>
            </a:r>
            <a:br>
              <a:rPr lang="en-US" sz="900" dirty="0"/>
            </a:br>
            <a:br>
              <a:rPr lang="en-US" sz="1000" dirty="0"/>
            </a:br>
            <a:br>
              <a:rPr lang="en-US" sz="1000" dirty="0"/>
            </a:b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5661943" y="1022097"/>
            <a:ext cx="2212910" cy="669000"/>
          </a:xfrm>
          <a:prstGeom prst="chevron">
            <a:avLst>
              <a:gd name="adj" fmla="val 50000"/>
            </a:avLst>
          </a:prstGeom>
          <a:solidFill>
            <a:srgbClr val="1D3E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After Adjustments</a:t>
            </a:r>
            <a:endParaRPr b="1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1955614" y="1022311"/>
            <a:ext cx="2212911" cy="3052665"/>
            <a:chOff x="0" y="1189989"/>
            <a:chExt cx="3546900" cy="3052665"/>
          </a:xfrm>
        </p:grpSpPr>
        <p:sp>
          <p:nvSpPr>
            <p:cNvPr id="250" name="Google Shape;250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Before Adjustments</a:t>
              </a:r>
              <a:endParaRPr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449277" y="3125170"/>
              <a:ext cx="2648343" cy="1117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6B6E81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High density at zero as owned properties all have zero rental cost</a:t>
              </a:r>
              <a:endParaRPr sz="1200" dirty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3792503" y="1022097"/>
            <a:ext cx="2212910" cy="3222609"/>
            <a:chOff x="2944204" y="1189775"/>
            <a:chExt cx="3546899" cy="3222609"/>
          </a:xfrm>
        </p:grpSpPr>
        <p:sp>
          <p:nvSpPr>
            <p:cNvPr id="253" name="Google Shape;253;p28"/>
            <p:cNvSpPr/>
            <p:nvPr/>
          </p:nvSpPr>
          <p:spPr>
            <a:xfrm>
              <a:off x="2944204" y="1189775"/>
              <a:ext cx="3546899" cy="669000"/>
            </a:xfrm>
            <a:prstGeom prst="chevron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Ratio Distribution</a:t>
              </a:r>
              <a:endParaRPr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3390167" y="3125170"/>
              <a:ext cx="2377215" cy="1287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6B6E81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Ratio distribution is similar to the distribution of the rented properties rented cost</a:t>
              </a:r>
              <a:endParaRPr sz="1200" dirty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400C29-D932-47E3-B591-4C70151D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92" y="1781562"/>
            <a:ext cx="1776908" cy="1176144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624B7D0-2D4F-4EB2-BA0E-46AB65FDA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676" y="1781562"/>
            <a:ext cx="1776908" cy="117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597CD-E076-4368-8FED-8EFE713B9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328" y="1781348"/>
            <a:ext cx="1993952" cy="1176144"/>
          </a:xfrm>
          <a:prstGeom prst="rect">
            <a:avLst/>
          </a:prstGeom>
        </p:spPr>
      </p:pic>
      <p:sp>
        <p:nvSpPr>
          <p:cNvPr id="22" name="Google Shape;254;p28">
            <a:extLst>
              <a:ext uri="{FF2B5EF4-FFF2-40B4-BE49-F238E27FC236}">
                <a16:creationId xmlns:a16="http://schemas.microsoft.com/office/drawing/2014/main" id="{F09E9769-32F6-4F1F-ABF5-1F27CF2F5727}"/>
              </a:ext>
            </a:extLst>
          </p:cNvPr>
          <p:cNvSpPr txBox="1"/>
          <p:nvPr/>
        </p:nvSpPr>
        <p:spPr>
          <a:xfrm>
            <a:off x="6005413" y="2957492"/>
            <a:ext cx="1483144" cy="128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Density increased around the mean. Owned property rental cost should have a central tendency</a:t>
            </a:r>
            <a:endParaRPr sz="1200" dirty="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Factors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529206" y="995954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Location</a:t>
            </a:r>
            <a:endParaRPr b="1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State groupings showed significant performance differences between states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Need further data, some states were more heavily represented than others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Further analysis on geographical location is a must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TX appears to be the best state to open new location based on profit margin performance.</a:t>
            </a: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3"/>
          </p:nvPr>
        </p:nvSpPr>
        <p:spPr>
          <a:xfrm>
            <a:off x="5133238" y="1064556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Number of Products</a:t>
            </a:r>
            <a:endParaRPr b="1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Key driver of performance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Could be related to size of store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Clear and obvious trend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000" dirty="0"/>
              <a:t>Contrary to Costco findings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oogle Shape;466;p37">
            <a:extLst>
              <a:ext uri="{FF2B5EF4-FFF2-40B4-BE49-F238E27FC236}">
                <a16:creationId xmlns:a16="http://schemas.microsoft.com/office/drawing/2014/main" id="{FB76DFFC-77D0-4AC5-B15D-E98BBEFF3A9F}"/>
              </a:ext>
            </a:extLst>
          </p:cNvPr>
          <p:cNvGrpSpPr/>
          <p:nvPr/>
        </p:nvGrpSpPr>
        <p:grpSpPr>
          <a:xfrm>
            <a:off x="4682182" y="786202"/>
            <a:ext cx="132475" cy="278966"/>
            <a:chOff x="3384375" y="2267500"/>
            <a:chExt cx="203375" cy="507825"/>
          </a:xfrm>
        </p:grpSpPr>
        <p:sp>
          <p:nvSpPr>
            <p:cNvPr id="8" name="Google Shape;467;p37">
              <a:extLst>
                <a:ext uri="{FF2B5EF4-FFF2-40B4-BE49-F238E27FC236}">
                  <a16:creationId xmlns:a16="http://schemas.microsoft.com/office/drawing/2014/main" id="{EC5920CA-C86C-4DBD-AE7C-F76F038DB2C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8;p37">
              <a:extLst>
                <a:ext uri="{FF2B5EF4-FFF2-40B4-BE49-F238E27FC236}">
                  <a16:creationId xmlns:a16="http://schemas.microsoft.com/office/drawing/2014/main" id="{605C07F9-D82B-4E14-954B-3606D17AA732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66;p37">
            <a:extLst>
              <a:ext uri="{FF2B5EF4-FFF2-40B4-BE49-F238E27FC236}">
                <a16:creationId xmlns:a16="http://schemas.microsoft.com/office/drawing/2014/main" id="{66D4B07C-2DAA-488F-9AF2-AAF76906A6D2}"/>
              </a:ext>
            </a:extLst>
          </p:cNvPr>
          <p:cNvGrpSpPr/>
          <p:nvPr/>
        </p:nvGrpSpPr>
        <p:grpSpPr>
          <a:xfrm>
            <a:off x="4439942" y="1159942"/>
            <a:ext cx="84687" cy="263979"/>
            <a:chOff x="3384375" y="2267500"/>
            <a:chExt cx="203375" cy="507825"/>
          </a:xfrm>
        </p:grpSpPr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C62284AD-A909-432E-8AAF-32E9986A6ED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p37">
              <a:extLst>
                <a:ext uri="{FF2B5EF4-FFF2-40B4-BE49-F238E27FC236}">
                  <a16:creationId xmlns:a16="http://schemas.microsoft.com/office/drawing/2014/main" id="{93A3D6E1-7ACB-41AC-AF71-5CA8160E611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66;p37">
            <a:extLst>
              <a:ext uri="{FF2B5EF4-FFF2-40B4-BE49-F238E27FC236}">
                <a16:creationId xmlns:a16="http://schemas.microsoft.com/office/drawing/2014/main" id="{6198F196-4287-49B5-89FD-AB72F78DE4EF}"/>
              </a:ext>
            </a:extLst>
          </p:cNvPr>
          <p:cNvGrpSpPr/>
          <p:nvPr/>
        </p:nvGrpSpPr>
        <p:grpSpPr>
          <a:xfrm>
            <a:off x="4702131" y="1072387"/>
            <a:ext cx="132475" cy="278966"/>
            <a:chOff x="3384375" y="2267500"/>
            <a:chExt cx="203375" cy="507825"/>
          </a:xfrm>
        </p:grpSpPr>
        <p:sp>
          <p:nvSpPr>
            <p:cNvPr id="14" name="Google Shape;467;p37">
              <a:extLst>
                <a:ext uri="{FF2B5EF4-FFF2-40B4-BE49-F238E27FC236}">
                  <a16:creationId xmlns:a16="http://schemas.microsoft.com/office/drawing/2014/main" id="{CFBE26A0-E327-42E4-A5FB-0682C5DB8322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8;p37">
              <a:extLst>
                <a:ext uri="{FF2B5EF4-FFF2-40B4-BE49-F238E27FC236}">
                  <a16:creationId xmlns:a16="http://schemas.microsoft.com/office/drawing/2014/main" id="{32151DA7-52A8-434B-83E9-2DDC763CA2C0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66;p37">
            <a:extLst>
              <a:ext uri="{FF2B5EF4-FFF2-40B4-BE49-F238E27FC236}">
                <a16:creationId xmlns:a16="http://schemas.microsoft.com/office/drawing/2014/main" id="{F41B9525-DB95-41AC-A102-72563260FB14}"/>
              </a:ext>
            </a:extLst>
          </p:cNvPr>
          <p:cNvGrpSpPr/>
          <p:nvPr/>
        </p:nvGrpSpPr>
        <p:grpSpPr>
          <a:xfrm>
            <a:off x="4833675" y="998170"/>
            <a:ext cx="133574" cy="192583"/>
            <a:chOff x="3384375" y="2267500"/>
            <a:chExt cx="203375" cy="507825"/>
          </a:xfrm>
        </p:grpSpPr>
        <p:sp>
          <p:nvSpPr>
            <p:cNvPr id="17" name="Google Shape;467;p37">
              <a:extLst>
                <a:ext uri="{FF2B5EF4-FFF2-40B4-BE49-F238E27FC236}">
                  <a16:creationId xmlns:a16="http://schemas.microsoft.com/office/drawing/2014/main" id="{A8B37D87-F68A-4267-AF84-F9A84C77303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8;p37">
              <a:extLst>
                <a:ext uri="{FF2B5EF4-FFF2-40B4-BE49-F238E27FC236}">
                  <a16:creationId xmlns:a16="http://schemas.microsoft.com/office/drawing/2014/main" id="{8EF12E94-7AA0-4DEF-A516-CBFE589029B0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66;p37">
            <a:extLst>
              <a:ext uri="{FF2B5EF4-FFF2-40B4-BE49-F238E27FC236}">
                <a16:creationId xmlns:a16="http://schemas.microsoft.com/office/drawing/2014/main" id="{D70F6EEB-A6F8-41C0-B544-9AF62A58D8BA}"/>
              </a:ext>
            </a:extLst>
          </p:cNvPr>
          <p:cNvGrpSpPr/>
          <p:nvPr/>
        </p:nvGrpSpPr>
        <p:grpSpPr>
          <a:xfrm>
            <a:off x="4413428" y="673534"/>
            <a:ext cx="99620" cy="269578"/>
            <a:chOff x="3384375" y="2267500"/>
            <a:chExt cx="203375" cy="507825"/>
          </a:xfrm>
        </p:grpSpPr>
        <p:sp>
          <p:nvSpPr>
            <p:cNvPr id="20" name="Google Shape;467;p37">
              <a:extLst>
                <a:ext uri="{FF2B5EF4-FFF2-40B4-BE49-F238E27FC236}">
                  <a16:creationId xmlns:a16="http://schemas.microsoft.com/office/drawing/2014/main" id="{AF709EF2-15CB-45D0-835B-F4CE7BA03829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8;p37">
              <a:extLst>
                <a:ext uri="{FF2B5EF4-FFF2-40B4-BE49-F238E27FC236}">
                  <a16:creationId xmlns:a16="http://schemas.microsoft.com/office/drawing/2014/main" id="{9465A068-2880-4FF8-9C6E-DAC14F1C6F2B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66;p37">
            <a:extLst>
              <a:ext uri="{FF2B5EF4-FFF2-40B4-BE49-F238E27FC236}">
                <a16:creationId xmlns:a16="http://schemas.microsoft.com/office/drawing/2014/main" id="{98CFE1A6-B913-4519-9756-0EAD30AE840D}"/>
              </a:ext>
            </a:extLst>
          </p:cNvPr>
          <p:cNvGrpSpPr/>
          <p:nvPr/>
        </p:nvGrpSpPr>
        <p:grpSpPr>
          <a:xfrm>
            <a:off x="4603099" y="636942"/>
            <a:ext cx="110414" cy="278966"/>
            <a:chOff x="3384375" y="2267500"/>
            <a:chExt cx="203375" cy="507825"/>
          </a:xfrm>
        </p:grpSpPr>
        <p:sp>
          <p:nvSpPr>
            <p:cNvPr id="23" name="Google Shape;467;p37">
              <a:extLst>
                <a:ext uri="{FF2B5EF4-FFF2-40B4-BE49-F238E27FC236}">
                  <a16:creationId xmlns:a16="http://schemas.microsoft.com/office/drawing/2014/main" id="{1DF529EF-3585-4FEC-9BE6-7A240B1A15A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8;p37">
              <a:extLst>
                <a:ext uri="{FF2B5EF4-FFF2-40B4-BE49-F238E27FC236}">
                  <a16:creationId xmlns:a16="http://schemas.microsoft.com/office/drawing/2014/main" id="{F21B9C95-B64D-4581-84E7-2AC658795516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66;p37">
            <a:extLst>
              <a:ext uri="{FF2B5EF4-FFF2-40B4-BE49-F238E27FC236}">
                <a16:creationId xmlns:a16="http://schemas.microsoft.com/office/drawing/2014/main" id="{37CBE63A-7408-492A-8FD3-24F59B482EC4}"/>
              </a:ext>
            </a:extLst>
          </p:cNvPr>
          <p:cNvGrpSpPr/>
          <p:nvPr/>
        </p:nvGrpSpPr>
        <p:grpSpPr>
          <a:xfrm>
            <a:off x="4592668" y="921757"/>
            <a:ext cx="112772" cy="269264"/>
            <a:chOff x="3384375" y="2267500"/>
            <a:chExt cx="203375" cy="507825"/>
          </a:xfrm>
        </p:grpSpPr>
        <p:sp>
          <p:nvSpPr>
            <p:cNvPr id="26" name="Google Shape;467;p37">
              <a:extLst>
                <a:ext uri="{FF2B5EF4-FFF2-40B4-BE49-F238E27FC236}">
                  <a16:creationId xmlns:a16="http://schemas.microsoft.com/office/drawing/2014/main" id="{6162D2D8-EFF6-409D-9942-34907391D4E2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8;p37">
              <a:extLst>
                <a:ext uri="{FF2B5EF4-FFF2-40B4-BE49-F238E27FC236}">
                  <a16:creationId xmlns:a16="http://schemas.microsoft.com/office/drawing/2014/main" id="{B10B705D-12E6-421B-818A-9EB5A6E9F40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66;p37">
            <a:extLst>
              <a:ext uri="{FF2B5EF4-FFF2-40B4-BE49-F238E27FC236}">
                <a16:creationId xmlns:a16="http://schemas.microsoft.com/office/drawing/2014/main" id="{B69FD86C-4731-4D08-A7BD-48DF414CD96E}"/>
              </a:ext>
            </a:extLst>
          </p:cNvPr>
          <p:cNvGrpSpPr/>
          <p:nvPr/>
        </p:nvGrpSpPr>
        <p:grpSpPr>
          <a:xfrm>
            <a:off x="4480618" y="809593"/>
            <a:ext cx="133026" cy="221254"/>
            <a:chOff x="3384375" y="2267500"/>
            <a:chExt cx="203375" cy="507825"/>
          </a:xfrm>
        </p:grpSpPr>
        <p:sp>
          <p:nvSpPr>
            <p:cNvPr id="29" name="Google Shape;467;p37">
              <a:extLst>
                <a:ext uri="{FF2B5EF4-FFF2-40B4-BE49-F238E27FC236}">
                  <a16:creationId xmlns:a16="http://schemas.microsoft.com/office/drawing/2014/main" id="{E9283CF9-0348-48A9-858C-58CEB6962205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8;p37">
              <a:extLst>
                <a:ext uri="{FF2B5EF4-FFF2-40B4-BE49-F238E27FC236}">
                  <a16:creationId xmlns:a16="http://schemas.microsoft.com/office/drawing/2014/main" id="{C126DD3F-4E75-4C78-A3B7-67A0B5944283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466;p37">
            <a:extLst>
              <a:ext uri="{FF2B5EF4-FFF2-40B4-BE49-F238E27FC236}">
                <a16:creationId xmlns:a16="http://schemas.microsoft.com/office/drawing/2014/main" id="{7D6317B8-98FB-43ED-A4E4-F5076460E924}"/>
              </a:ext>
            </a:extLst>
          </p:cNvPr>
          <p:cNvGrpSpPr/>
          <p:nvPr/>
        </p:nvGrpSpPr>
        <p:grpSpPr>
          <a:xfrm>
            <a:off x="4831569" y="651452"/>
            <a:ext cx="124342" cy="331744"/>
            <a:chOff x="3384375" y="2267500"/>
            <a:chExt cx="203375" cy="507825"/>
          </a:xfrm>
        </p:grpSpPr>
        <p:sp>
          <p:nvSpPr>
            <p:cNvPr id="32" name="Google Shape;467;p37">
              <a:extLst>
                <a:ext uri="{FF2B5EF4-FFF2-40B4-BE49-F238E27FC236}">
                  <a16:creationId xmlns:a16="http://schemas.microsoft.com/office/drawing/2014/main" id="{BADD5770-6AC0-4EBD-8D86-D6474753378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8;p37">
              <a:extLst>
                <a:ext uri="{FF2B5EF4-FFF2-40B4-BE49-F238E27FC236}">
                  <a16:creationId xmlns:a16="http://schemas.microsoft.com/office/drawing/2014/main" id="{858A5B75-D861-482D-AD47-39EE75DC056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466;p37">
            <a:extLst>
              <a:ext uri="{FF2B5EF4-FFF2-40B4-BE49-F238E27FC236}">
                <a16:creationId xmlns:a16="http://schemas.microsoft.com/office/drawing/2014/main" id="{F0A6B131-C9AD-467C-B9AC-4F1CDFC7CE23}"/>
              </a:ext>
            </a:extLst>
          </p:cNvPr>
          <p:cNvGrpSpPr/>
          <p:nvPr/>
        </p:nvGrpSpPr>
        <p:grpSpPr>
          <a:xfrm>
            <a:off x="4512171" y="1053029"/>
            <a:ext cx="117022" cy="188725"/>
            <a:chOff x="3384375" y="2267500"/>
            <a:chExt cx="203375" cy="507825"/>
          </a:xfrm>
        </p:grpSpPr>
        <p:sp>
          <p:nvSpPr>
            <p:cNvPr id="35" name="Google Shape;467;p37">
              <a:extLst>
                <a:ext uri="{FF2B5EF4-FFF2-40B4-BE49-F238E27FC236}">
                  <a16:creationId xmlns:a16="http://schemas.microsoft.com/office/drawing/2014/main" id="{DD2FF0CB-34C2-48CB-BEE9-ACE4FCD419B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7">
              <a:extLst>
                <a:ext uri="{FF2B5EF4-FFF2-40B4-BE49-F238E27FC236}">
                  <a16:creationId xmlns:a16="http://schemas.microsoft.com/office/drawing/2014/main" id="{04643258-21D3-450C-894D-809E3CB4F8B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66;p37">
            <a:extLst>
              <a:ext uri="{FF2B5EF4-FFF2-40B4-BE49-F238E27FC236}">
                <a16:creationId xmlns:a16="http://schemas.microsoft.com/office/drawing/2014/main" id="{09372831-FCBE-47BE-925F-ED23D52AD3AF}"/>
              </a:ext>
            </a:extLst>
          </p:cNvPr>
          <p:cNvGrpSpPr/>
          <p:nvPr/>
        </p:nvGrpSpPr>
        <p:grpSpPr>
          <a:xfrm>
            <a:off x="4357579" y="929333"/>
            <a:ext cx="126185" cy="256684"/>
            <a:chOff x="3384375" y="2267500"/>
            <a:chExt cx="203375" cy="507825"/>
          </a:xfrm>
        </p:grpSpPr>
        <p:sp>
          <p:nvSpPr>
            <p:cNvPr id="38" name="Google Shape;467;p37">
              <a:extLst>
                <a:ext uri="{FF2B5EF4-FFF2-40B4-BE49-F238E27FC236}">
                  <a16:creationId xmlns:a16="http://schemas.microsoft.com/office/drawing/2014/main" id="{84AEF974-1870-46A0-824A-EEB84A9D99E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8;p37">
              <a:extLst>
                <a:ext uri="{FF2B5EF4-FFF2-40B4-BE49-F238E27FC236}">
                  <a16:creationId xmlns:a16="http://schemas.microsoft.com/office/drawing/2014/main" id="{9AA79978-C964-43E0-A6E8-57AC1CAA58C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49;p37">
            <a:extLst>
              <a:ext uri="{FF2B5EF4-FFF2-40B4-BE49-F238E27FC236}">
                <a16:creationId xmlns:a16="http://schemas.microsoft.com/office/drawing/2014/main" id="{C6EB8795-AB45-4818-81E9-BCB87376C07A}"/>
              </a:ext>
            </a:extLst>
          </p:cNvPr>
          <p:cNvGrpSpPr/>
          <p:nvPr/>
        </p:nvGrpSpPr>
        <p:grpSpPr>
          <a:xfrm>
            <a:off x="3339025" y="789909"/>
            <a:ext cx="393060" cy="393060"/>
            <a:chOff x="5941025" y="3634400"/>
            <a:chExt cx="467650" cy="467650"/>
          </a:xfrm>
        </p:grpSpPr>
        <p:sp>
          <p:nvSpPr>
            <p:cNvPr id="41" name="Google Shape;550;p37">
              <a:extLst>
                <a:ext uri="{FF2B5EF4-FFF2-40B4-BE49-F238E27FC236}">
                  <a16:creationId xmlns:a16="http://schemas.microsoft.com/office/drawing/2014/main" id="{01E990D3-8FFD-46C7-AC19-8646E99772A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1;p37">
              <a:extLst>
                <a:ext uri="{FF2B5EF4-FFF2-40B4-BE49-F238E27FC236}">
                  <a16:creationId xmlns:a16="http://schemas.microsoft.com/office/drawing/2014/main" id="{DA812C1A-017C-4D0E-B5FF-895142C64A6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2;p37">
              <a:extLst>
                <a:ext uri="{FF2B5EF4-FFF2-40B4-BE49-F238E27FC236}">
                  <a16:creationId xmlns:a16="http://schemas.microsoft.com/office/drawing/2014/main" id="{A212A32A-0FCB-46DF-BCA8-BD91B472A032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3;p37">
              <a:extLst>
                <a:ext uri="{FF2B5EF4-FFF2-40B4-BE49-F238E27FC236}">
                  <a16:creationId xmlns:a16="http://schemas.microsoft.com/office/drawing/2014/main" id="{A697E934-8646-4157-93F0-9C090B21CA12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4;p37">
              <a:extLst>
                <a:ext uri="{FF2B5EF4-FFF2-40B4-BE49-F238E27FC236}">
                  <a16:creationId xmlns:a16="http://schemas.microsoft.com/office/drawing/2014/main" id="{5FEF833E-F709-445F-8125-70D4BB5171E2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5;p37">
              <a:extLst>
                <a:ext uri="{FF2B5EF4-FFF2-40B4-BE49-F238E27FC236}">
                  <a16:creationId xmlns:a16="http://schemas.microsoft.com/office/drawing/2014/main" id="{5C9D1214-46B7-4495-822C-42D92A98CCC7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89;p37">
            <a:extLst>
              <a:ext uri="{FF2B5EF4-FFF2-40B4-BE49-F238E27FC236}">
                <a16:creationId xmlns:a16="http://schemas.microsoft.com/office/drawing/2014/main" id="{31654F6F-5581-4F36-AE36-CFD6B4B201CB}"/>
              </a:ext>
            </a:extLst>
          </p:cNvPr>
          <p:cNvSpPr/>
          <p:nvPr/>
        </p:nvSpPr>
        <p:spPr>
          <a:xfrm>
            <a:off x="6723499" y="848923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25291E9-D79C-4375-8D95-20774DE2D728}"/>
              </a:ext>
            </a:extLst>
          </p:cNvPr>
          <p:cNvSpPr/>
          <p:nvPr/>
        </p:nvSpPr>
        <p:spPr>
          <a:xfrm rot="10800000">
            <a:off x="6313451" y="3167898"/>
            <a:ext cx="180437" cy="59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F5A63AA2-D7B5-4958-9F8B-5A511FDCCE7A}"/>
              </a:ext>
            </a:extLst>
          </p:cNvPr>
          <p:cNvSpPr/>
          <p:nvPr/>
        </p:nvSpPr>
        <p:spPr>
          <a:xfrm rot="10800000">
            <a:off x="5472666" y="3167898"/>
            <a:ext cx="180437" cy="59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8DA8F-20F7-448E-A9BB-41DBCD5A14B2}"/>
              </a:ext>
            </a:extLst>
          </p:cNvPr>
          <p:cNvSpPr txBox="1"/>
          <p:nvPr/>
        </p:nvSpPr>
        <p:spPr>
          <a:xfrm>
            <a:off x="5202815" y="3808801"/>
            <a:ext cx="971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rank Ruhl Libre Light"/>
              </a:rPr>
              <a:t># of Products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3E62-2FC4-41E8-8C33-4D2EE355A2FE}"/>
              </a:ext>
            </a:extLst>
          </p:cNvPr>
          <p:cNvSpPr txBox="1"/>
          <p:nvPr/>
        </p:nvSpPr>
        <p:spPr>
          <a:xfrm>
            <a:off x="6017572" y="3808800"/>
            <a:ext cx="88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rank Ruhl Libre Light"/>
              </a:rPr>
              <a:t>Profit Margin</a:t>
            </a:r>
          </a:p>
        </p:txBody>
      </p:sp>
      <p:grpSp>
        <p:nvGrpSpPr>
          <p:cNvPr id="53" name="Google Shape;538;p37">
            <a:extLst>
              <a:ext uri="{FF2B5EF4-FFF2-40B4-BE49-F238E27FC236}">
                <a16:creationId xmlns:a16="http://schemas.microsoft.com/office/drawing/2014/main" id="{C9D2EC38-599A-4C3B-BF56-83616A65A356}"/>
              </a:ext>
            </a:extLst>
          </p:cNvPr>
          <p:cNvGrpSpPr/>
          <p:nvPr/>
        </p:nvGrpSpPr>
        <p:grpSpPr>
          <a:xfrm>
            <a:off x="190945" y="2144353"/>
            <a:ext cx="1442255" cy="854673"/>
            <a:chOff x="4604550" y="3714775"/>
            <a:chExt cx="439625" cy="319075"/>
          </a:xfrm>
        </p:grpSpPr>
        <p:sp>
          <p:nvSpPr>
            <p:cNvPr id="54" name="Google Shape;539;p37">
              <a:extLst>
                <a:ext uri="{FF2B5EF4-FFF2-40B4-BE49-F238E27FC236}">
                  <a16:creationId xmlns:a16="http://schemas.microsoft.com/office/drawing/2014/main" id="{315537E2-1D07-40BA-938D-8C5DC4493C8C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0;p37">
              <a:extLst>
                <a:ext uri="{FF2B5EF4-FFF2-40B4-BE49-F238E27FC236}">
                  <a16:creationId xmlns:a16="http://schemas.microsoft.com/office/drawing/2014/main" id="{D611971F-5F71-47D7-BE8B-4F970D633B4A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3730342" y="1390398"/>
            <a:ext cx="1561708" cy="2362719"/>
            <a:chOff x="3071457" y="2013875"/>
            <a:chExt cx="1944600" cy="1569600"/>
          </a:xfrm>
        </p:grpSpPr>
        <p:sp>
          <p:nvSpPr>
            <p:cNvPr id="172" name="Google Shape;172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3251003" y="2356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Test findings</a:t>
              </a:r>
              <a:endParaRPr sz="1100"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74" name="Google Shape;174;p23"/>
            <p:cNvSpPr txBox="1"/>
            <p:nvPr/>
          </p:nvSpPr>
          <p:spPr>
            <a:xfrm>
              <a:off x="3252787" y="2580452"/>
              <a:ext cx="1492634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Findings suggested that the more products the better the profit margin performance. Would like to test this assumption and test the predictive power of certain variables.</a:t>
              </a:r>
              <a:endParaRPr sz="1100" dirty="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75" name="Google Shape;175;p23"/>
          <p:cNvGrpSpPr/>
          <p:nvPr/>
        </p:nvGrpSpPr>
        <p:grpSpPr>
          <a:xfrm>
            <a:off x="2170551" y="1390398"/>
            <a:ext cx="1561708" cy="2362719"/>
            <a:chOff x="1126863" y="2013875"/>
            <a:chExt cx="1944600" cy="1569600"/>
          </a:xfrm>
        </p:grpSpPr>
        <p:sp>
          <p:nvSpPr>
            <p:cNvPr id="176" name="Google Shape;176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1351627" y="2357627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Additional data</a:t>
              </a:r>
              <a:endParaRPr sz="1100"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1184488" y="2580452"/>
              <a:ext cx="1795115" cy="811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Location square footage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City/Town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Population demographics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Local vs regional promotions </a:t>
              </a:r>
              <a:endParaRPr lang="en-US" sz="1100" dirty="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Number of employees</a:t>
              </a: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</a:pPr>
              <a:endParaRPr lang="en-US" sz="800" dirty="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5290042" y="1390398"/>
            <a:ext cx="2410264" cy="2362719"/>
            <a:chOff x="5015938" y="2013875"/>
            <a:chExt cx="3001200" cy="1569600"/>
          </a:xfrm>
        </p:grpSpPr>
        <p:sp>
          <p:nvSpPr>
            <p:cNvPr id="180" name="Google Shape;180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3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5360226" y="2357629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Create optimization model</a:t>
              </a:r>
              <a:endParaRPr sz="1100"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5350962" y="2580452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Build a optimization model to provide stores with an appropriate number of products to have in the store to maximize profit margin.</a:t>
              </a:r>
              <a:endParaRPr sz="1100" dirty="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5185046" y="2493467"/>
            <a:ext cx="210054" cy="209097"/>
            <a:chOff x="4858109" y="2631368"/>
            <a:chExt cx="316442" cy="315000"/>
          </a:xfrm>
        </p:grpSpPr>
        <p:sp>
          <p:nvSpPr>
            <p:cNvPr id="184" name="Google Shape;184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3629428" y="2493543"/>
            <a:ext cx="209093" cy="209093"/>
            <a:chOff x="3157188" y="909150"/>
            <a:chExt cx="470400" cy="470400"/>
          </a:xfrm>
        </p:grpSpPr>
        <p:sp>
          <p:nvSpPr>
            <p:cNvPr id="187" name="Google Shape;187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ctrTitle" idx="4294967295"/>
          </p:nvPr>
        </p:nvSpPr>
        <p:spPr>
          <a:xfrm>
            <a:off x="3802275" y="1888150"/>
            <a:ext cx="4494900" cy="38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DF6DA"/>
                </a:solidFill>
              </a:rPr>
              <a:t>T</a:t>
            </a:r>
            <a:r>
              <a:rPr lang="en-US" sz="2400" dirty="0">
                <a:solidFill>
                  <a:srgbClr val="FDF6DA"/>
                </a:solidFill>
              </a:rPr>
              <a:t>hank you</a:t>
            </a:r>
            <a:r>
              <a:rPr lang="en" sz="2400" dirty="0">
                <a:solidFill>
                  <a:srgbClr val="FDF6DA"/>
                </a:solidFill>
              </a:rPr>
              <a:t>!</a:t>
            </a:r>
            <a:endParaRPr sz="2400" dirty="0">
              <a:solidFill>
                <a:srgbClr val="FDF6DA"/>
              </a:solidFill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subTitle" idx="4294967295"/>
          </p:nvPr>
        </p:nvSpPr>
        <p:spPr>
          <a:xfrm>
            <a:off x="3802275" y="2325775"/>
            <a:ext cx="4494900" cy="10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Any questions?</a:t>
            </a:r>
            <a:endParaRPr sz="1800" b="1" dirty="0">
              <a:solidFill>
                <a:schemeClr val="lt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Email: </a:t>
            </a:r>
            <a:r>
              <a:rPr lang="en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blaizeolle@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outlook</a:t>
            </a:r>
            <a:r>
              <a:rPr lang="en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sz="1800" dirty="0">
              <a:solidFill>
                <a:srgbClr val="00B0F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Phone: (970)688-1777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173450"/>
            <a:ext cx="2796600" cy="2796600"/>
          </a:xfrm>
          <a:prstGeom prst="octagon">
            <a:avLst>
              <a:gd name="adj" fmla="val 29289"/>
            </a:avLst>
          </a:pr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226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 Ruhl Libre</vt:lpstr>
      <vt:lpstr>Frank Ruhl Libre Light</vt:lpstr>
      <vt:lpstr>IBM Plex Sans Condensed</vt:lpstr>
      <vt:lpstr>Octavia template</vt:lpstr>
      <vt:lpstr>Increase Store Profit Margin Researcher – Britton Blaize Olle</vt:lpstr>
      <vt:lpstr>Apples to Apples Comparison    There are both owned and leased locations. This creates an apples-to-oranges comparison. To create an apples to apples comparison we imputed rental cost for each owned location.   </vt:lpstr>
      <vt:lpstr>Major Factors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Space Researcher – Britton Blaize Olle</dc:title>
  <dc:creator>Blaize Olle</dc:creator>
  <cp:lastModifiedBy>Blaize Olle</cp:lastModifiedBy>
  <cp:revision>4</cp:revision>
  <dcterms:modified xsi:type="dcterms:W3CDTF">2019-09-03T07:36:26Z</dcterms:modified>
</cp:coreProperties>
</file>